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311" r:id="rId3"/>
    <p:sldId id="258" r:id="rId4"/>
    <p:sldId id="259" r:id="rId5"/>
    <p:sldId id="275" r:id="rId6"/>
    <p:sldId id="277" r:id="rId7"/>
    <p:sldId id="279" r:id="rId8"/>
    <p:sldId id="261" r:id="rId9"/>
    <p:sldId id="262" r:id="rId10"/>
    <p:sldId id="265" r:id="rId11"/>
    <p:sldId id="295" r:id="rId12"/>
    <p:sldId id="296" r:id="rId13"/>
    <p:sldId id="297" r:id="rId14"/>
    <p:sldId id="294" r:id="rId15"/>
    <p:sldId id="299" r:id="rId16"/>
    <p:sldId id="301" r:id="rId17"/>
    <p:sldId id="300" r:id="rId18"/>
    <p:sldId id="302" r:id="rId19"/>
    <p:sldId id="303" r:id="rId20"/>
    <p:sldId id="304" r:id="rId21"/>
    <p:sldId id="305" r:id="rId22"/>
    <p:sldId id="306" r:id="rId23"/>
    <p:sldId id="284" r:id="rId24"/>
    <p:sldId id="285" r:id="rId25"/>
    <p:sldId id="286" r:id="rId26"/>
    <p:sldId id="287" r:id="rId27"/>
    <p:sldId id="271" r:id="rId28"/>
    <p:sldId id="274" r:id="rId29"/>
    <p:sldId id="307" r:id="rId30"/>
    <p:sldId id="308" r:id="rId31"/>
    <p:sldId id="309" r:id="rId32"/>
    <p:sldId id="310" r:id="rId33"/>
    <p:sldId id="263" r:id="rId34"/>
    <p:sldId id="26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592056-DDC9-47A1-AEF8-83EE5D6E3088}" type="datetimeFigureOut">
              <a:rPr lang="en-GB" smtClean="0"/>
              <a:t>30/10/2019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E3B8C0-290E-43EB-93DB-FE0BEB8954BC}" type="slidenum">
              <a:rPr lang="en-GB" smtClean="0"/>
              <a:t>‹#›</a:t>
            </a:fld>
            <a:endParaRPr lang="en-GB"/>
          </a:p>
        </p:txBody>
      </p:sp>
    </p:spTree>
    <p:extLst>
      <p:ext uri="{BB962C8B-B14F-4D97-AF65-F5344CB8AC3E}">
        <p14:creationId xmlns:p14="http://schemas.microsoft.com/office/powerpoint/2010/main" val="183303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a:t>
            </a:fld>
            <a:endParaRPr lang="en-GB"/>
          </a:p>
        </p:txBody>
      </p:sp>
    </p:spTree>
    <p:extLst>
      <p:ext uri="{BB962C8B-B14F-4D97-AF65-F5344CB8AC3E}">
        <p14:creationId xmlns:p14="http://schemas.microsoft.com/office/powerpoint/2010/main" val="3651890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a:t>
            </a:fld>
            <a:endParaRPr lang="en-GB"/>
          </a:p>
        </p:txBody>
      </p:sp>
    </p:spTree>
    <p:extLst>
      <p:ext uri="{BB962C8B-B14F-4D97-AF65-F5344CB8AC3E}">
        <p14:creationId xmlns:p14="http://schemas.microsoft.com/office/powerpoint/2010/main" val="3867310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a:t>
            </a:fld>
            <a:endParaRPr lang="en-GB"/>
          </a:p>
        </p:txBody>
      </p:sp>
    </p:spTree>
    <p:extLst>
      <p:ext uri="{BB962C8B-B14F-4D97-AF65-F5344CB8AC3E}">
        <p14:creationId xmlns:p14="http://schemas.microsoft.com/office/powerpoint/2010/main" val="4020553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a:t>
            </a:fld>
            <a:endParaRPr lang="en-GB"/>
          </a:p>
        </p:txBody>
      </p:sp>
    </p:spTree>
    <p:extLst>
      <p:ext uri="{BB962C8B-B14F-4D97-AF65-F5344CB8AC3E}">
        <p14:creationId xmlns:p14="http://schemas.microsoft.com/office/powerpoint/2010/main" val="2413639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a:t>
            </a:fld>
            <a:endParaRPr lang="en-GB"/>
          </a:p>
        </p:txBody>
      </p:sp>
    </p:spTree>
    <p:extLst>
      <p:ext uri="{BB962C8B-B14F-4D97-AF65-F5344CB8AC3E}">
        <p14:creationId xmlns:p14="http://schemas.microsoft.com/office/powerpoint/2010/main" val="260880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6</a:t>
            </a:fld>
            <a:endParaRPr lang="en-GB"/>
          </a:p>
        </p:txBody>
      </p:sp>
    </p:spTree>
    <p:extLst>
      <p:ext uri="{BB962C8B-B14F-4D97-AF65-F5344CB8AC3E}">
        <p14:creationId xmlns:p14="http://schemas.microsoft.com/office/powerpoint/2010/main" val="3503405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7</a:t>
            </a:fld>
            <a:endParaRPr lang="en-GB"/>
          </a:p>
        </p:txBody>
      </p:sp>
    </p:spTree>
    <p:extLst>
      <p:ext uri="{BB962C8B-B14F-4D97-AF65-F5344CB8AC3E}">
        <p14:creationId xmlns:p14="http://schemas.microsoft.com/office/powerpoint/2010/main" val="1219249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8</a:t>
            </a:fld>
            <a:endParaRPr lang="en-GB"/>
          </a:p>
        </p:txBody>
      </p:sp>
    </p:spTree>
    <p:extLst>
      <p:ext uri="{BB962C8B-B14F-4D97-AF65-F5344CB8AC3E}">
        <p14:creationId xmlns:p14="http://schemas.microsoft.com/office/powerpoint/2010/main" val="3344395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9</a:t>
            </a:fld>
            <a:endParaRPr lang="en-GB"/>
          </a:p>
        </p:txBody>
      </p:sp>
    </p:spTree>
    <p:extLst>
      <p:ext uri="{BB962C8B-B14F-4D97-AF65-F5344CB8AC3E}">
        <p14:creationId xmlns:p14="http://schemas.microsoft.com/office/powerpoint/2010/main" val="586575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10</a:t>
            </a:fld>
            <a:endParaRPr lang="en-GB"/>
          </a:p>
        </p:txBody>
      </p:sp>
    </p:spTree>
    <p:extLst>
      <p:ext uri="{BB962C8B-B14F-4D97-AF65-F5344CB8AC3E}">
        <p14:creationId xmlns:p14="http://schemas.microsoft.com/office/powerpoint/2010/main" val="311369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11</a:t>
            </a:fld>
            <a:endParaRPr lang="en-GB"/>
          </a:p>
        </p:txBody>
      </p:sp>
    </p:spTree>
    <p:extLst>
      <p:ext uri="{BB962C8B-B14F-4D97-AF65-F5344CB8AC3E}">
        <p14:creationId xmlns:p14="http://schemas.microsoft.com/office/powerpoint/2010/main" val="3210746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12</a:t>
            </a:fld>
            <a:endParaRPr lang="en-GB"/>
          </a:p>
        </p:txBody>
      </p:sp>
    </p:spTree>
    <p:extLst>
      <p:ext uri="{BB962C8B-B14F-4D97-AF65-F5344CB8AC3E}">
        <p14:creationId xmlns:p14="http://schemas.microsoft.com/office/powerpoint/2010/main" val="1096871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13</a:t>
            </a:fld>
            <a:endParaRPr lang="en-GB"/>
          </a:p>
        </p:txBody>
      </p:sp>
    </p:spTree>
    <p:extLst>
      <p:ext uri="{BB962C8B-B14F-4D97-AF65-F5344CB8AC3E}">
        <p14:creationId xmlns:p14="http://schemas.microsoft.com/office/powerpoint/2010/main" val="3069387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14</a:t>
            </a:fld>
            <a:endParaRPr lang="en-GB"/>
          </a:p>
        </p:txBody>
      </p:sp>
    </p:spTree>
    <p:extLst>
      <p:ext uri="{BB962C8B-B14F-4D97-AF65-F5344CB8AC3E}">
        <p14:creationId xmlns:p14="http://schemas.microsoft.com/office/powerpoint/2010/main" val="3605436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15</a:t>
            </a:fld>
            <a:endParaRPr lang="en-GB"/>
          </a:p>
        </p:txBody>
      </p:sp>
    </p:spTree>
    <p:extLst>
      <p:ext uri="{BB962C8B-B14F-4D97-AF65-F5344CB8AC3E}">
        <p14:creationId xmlns:p14="http://schemas.microsoft.com/office/powerpoint/2010/main" val="38054378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16</a:t>
            </a:fld>
            <a:endParaRPr lang="en-GB"/>
          </a:p>
        </p:txBody>
      </p:sp>
    </p:spTree>
    <p:extLst>
      <p:ext uri="{BB962C8B-B14F-4D97-AF65-F5344CB8AC3E}">
        <p14:creationId xmlns:p14="http://schemas.microsoft.com/office/powerpoint/2010/main" val="24641788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17</a:t>
            </a:fld>
            <a:endParaRPr lang="en-GB"/>
          </a:p>
        </p:txBody>
      </p:sp>
    </p:spTree>
    <p:extLst>
      <p:ext uri="{BB962C8B-B14F-4D97-AF65-F5344CB8AC3E}">
        <p14:creationId xmlns:p14="http://schemas.microsoft.com/office/powerpoint/2010/main" val="2521328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18</a:t>
            </a:fld>
            <a:endParaRPr lang="en-GB"/>
          </a:p>
        </p:txBody>
      </p:sp>
    </p:spTree>
    <p:extLst>
      <p:ext uri="{BB962C8B-B14F-4D97-AF65-F5344CB8AC3E}">
        <p14:creationId xmlns:p14="http://schemas.microsoft.com/office/powerpoint/2010/main" val="3992313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19</a:t>
            </a:fld>
            <a:endParaRPr lang="en-GB"/>
          </a:p>
        </p:txBody>
      </p:sp>
    </p:spTree>
    <p:extLst>
      <p:ext uri="{BB962C8B-B14F-4D97-AF65-F5344CB8AC3E}">
        <p14:creationId xmlns:p14="http://schemas.microsoft.com/office/powerpoint/2010/main" val="3231780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20</a:t>
            </a:fld>
            <a:endParaRPr lang="en-GB"/>
          </a:p>
        </p:txBody>
      </p:sp>
    </p:spTree>
    <p:extLst>
      <p:ext uri="{BB962C8B-B14F-4D97-AF65-F5344CB8AC3E}">
        <p14:creationId xmlns:p14="http://schemas.microsoft.com/office/powerpoint/2010/main" val="33093633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21</a:t>
            </a:fld>
            <a:endParaRPr lang="en-GB"/>
          </a:p>
        </p:txBody>
      </p:sp>
    </p:spTree>
    <p:extLst>
      <p:ext uri="{BB962C8B-B14F-4D97-AF65-F5344CB8AC3E}">
        <p14:creationId xmlns:p14="http://schemas.microsoft.com/office/powerpoint/2010/main" val="2672991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22</a:t>
            </a:fld>
            <a:endParaRPr lang="en-GB"/>
          </a:p>
        </p:txBody>
      </p:sp>
    </p:spTree>
    <p:extLst>
      <p:ext uri="{BB962C8B-B14F-4D97-AF65-F5344CB8AC3E}">
        <p14:creationId xmlns:p14="http://schemas.microsoft.com/office/powerpoint/2010/main" val="1766371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23</a:t>
            </a:fld>
            <a:endParaRPr lang="en-GB"/>
          </a:p>
        </p:txBody>
      </p:sp>
    </p:spTree>
    <p:extLst>
      <p:ext uri="{BB962C8B-B14F-4D97-AF65-F5344CB8AC3E}">
        <p14:creationId xmlns:p14="http://schemas.microsoft.com/office/powerpoint/2010/main" val="7641289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24</a:t>
            </a:fld>
            <a:endParaRPr lang="en-GB"/>
          </a:p>
        </p:txBody>
      </p:sp>
    </p:spTree>
    <p:extLst>
      <p:ext uri="{BB962C8B-B14F-4D97-AF65-F5344CB8AC3E}">
        <p14:creationId xmlns:p14="http://schemas.microsoft.com/office/powerpoint/2010/main" val="1687835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25</a:t>
            </a:fld>
            <a:endParaRPr lang="en-GB"/>
          </a:p>
        </p:txBody>
      </p:sp>
    </p:spTree>
    <p:extLst>
      <p:ext uri="{BB962C8B-B14F-4D97-AF65-F5344CB8AC3E}">
        <p14:creationId xmlns:p14="http://schemas.microsoft.com/office/powerpoint/2010/main" val="14311780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26</a:t>
            </a:fld>
            <a:endParaRPr lang="en-GB"/>
          </a:p>
        </p:txBody>
      </p:sp>
    </p:spTree>
    <p:extLst>
      <p:ext uri="{BB962C8B-B14F-4D97-AF65-F5344CB8AC3E}">
        <p14:creationId xmlns:p14="http://schemas.microsoft.com/office/powerpoint/2010/main" val="40671504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27</a:t>
            </a:fld>
            <a:endParaRPr lang="en-GB"/>
          </a:p>
        </p:txBody>
      </p:sp>
    </p:spTree>
    <p:extLst>
      <p:ext uri="{BB962C8B-B14F-4D97-AF65-F5344CB8AC3E}">
        <p14:creationId xmlns:p14="http://schemas.microsoft.com/office/powerpoint/2010/main" val="26172342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28</a:t>
            </a:fld>
            <a:endParaRPr lang="en-GB"/>
          </a:p>
        </p:txBody>
      </p:sp>
    </p:spTree>
    <p:extLst>
      <p:ext uri="{BB962C8B-B14F-4D97-AF65-F5344CB8AC3E}">
        <p14:creationId xmlns:p14="http://schemas.microsoft.com/office/powerpoint/2010/main" val="33348618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29</a:t>
            </a:fld>
            <a:endParaRPr lang="en-GB"/>
          </a:p>
        </p:txBody>
      </p:sp>
    </p:spTree>
    <p:extLst>
      <p:ext uri="{BB962C8B-B14F-4D97-AF65-F5344CB8AC3E}">
        <p14:creationId xmlns:p14="http://schemas.microsoft.com/office/powerpoint/2010/main" val="17717177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30</a:t>
            </a:fld>
            <a:endParaRPr lang="en-GB"/>
          </a:p>
        </p:txBody>
      </p:sp>
    </p:spTree>
    <p:extLst>
      <p:ext uri="{BB962C8B-B14F-4D97-AF65-F5344CB8AC3E}">
        <p14:creationId xmlns:p14="http://schemas.microsoft.com/office/powerpoint/2010/main" val="2086368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31</a:t>
            </a:fld>
            <a:endParaRPr lang="en-GB"/>
          </a:p>
        </p:txBody>
      </p:sp>
    </p:spTree>
    <p:extLst>
      <p:ext uri="{BB962C8B-B14F-4D97-AF65-F5344CB8AC3E}">
        <p14:creationId xmlns:p14="http://schemas.microsoft.com/office/powerpoint/2010/main" val="13282672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32</a:t>
            </a:fld>
            <a:endParaRPr lang="en-GB"/>
          </a:p>
        </p:txBody>
      </p:sp>
    </p:spTree>
    <p:extLst>
      <p:ext uri="{BB962C8B-B14F-4D97-AF65-F5344CB8AC3E}">
        <p14:creationId xmlns:p14="http://schemas.microsoft.com/office/powerpoint/2010/main" val="14436249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33</a:t>
            </a:fld>
            <a:endParaRPr lang="en-GB"/>
          </a:p>
        </p:txBody>
      </p:sp>
    </p:spTree>
    <p:extLst>
      <p:ext uri="{BB962C8B-B14F-4D97-AF65-F5344CB8AC3E}">
        <p14:creationId xmlns:p14="http://schemas.microsoft.com/office/powerpoint/2010/main" val="27087041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34</a:t>
            </a:fld>
            <a:endParaRPr lang="en-GB"/>
          </a:p>
        </p:txBody>
      </p:sp>
    </p:spTree>
    <p:extLst>
      <p:ext uri="{BB962C8B-B14F-4D97-AF65-F5344CB8AC3E}">
        <p14:creationId xmlns:p14="http://schemas.microsoft.com/office/powerpoint/2010/main" val="1974043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86934EE-DE4C-4293-861F-15E5D70F61B7}"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6934EE-DE4C-4293-861F-15E5D70F61B7}"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386934EE-DE4C-4293-861F-15E5D70F61B7}"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86934EE-DE4C-4293-861F-15E5D70F61B7}"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D6247-5F4A-4B2E-9113-4192291712A6}"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86934EE-DE4C-4293-861F-15E5D70F61B7}" type="datetimeFigureOut">
              <a:rPr lang="en-GB" smtClean="0"/>
              <a:t>30/10/2019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86934EE-DE4C-4293-861F-15E5D70F61B7}"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34EE-DE4C-4293-861F-15E5D70F61B7}" type="datetimeFigureOut">
              <a:rPr lang="en-GB" smtClean="0"/>
              <a:t>30/10/2019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386934EE-DE4C-4293-861F-15E5D70F61B7}" type="datetimeFigureOut">
              <a:rPr lang="en-GB" smtClean="0"/>
              <a:t>30/10/2019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B19D6247-5F4A-4B2E-9113-4192291712A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6934EE-DE4C-4293-861F-15E5D70F61B7}"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6934EE-DE4C-4293-861F-15E5D70F61B7}"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6934EE-DE4C-4293-861F-15E5D70F61B7}"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386934EE-DE4C-4293-861F-15E5D70F61B7}" type="datetimeFigureOut">
              <a:rPr lang="en-GB" smtClean="0"/>
              <a:t>30/10/2019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B19D6247-5F4A-4B2E-9113-4192291712A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dirty="0" smtClean="0"/>
              <a:t>Methods </a:t>
            </a:r>
            <a:r>
              <a:rPr lang="en-GB" sz="4000" b="1" dirty="0"/>
              <a:t>and Approaches in Interfaith Studies</a:t>
            </a:r>
            <a:endParaRPr lang="en-GB" sz="4000"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3794767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1</a:t>
            </a:r>
            <a:r>
              <a:rPr lang="en-GB" baseline="30000" dirty="0" smtClean="0"/>
              <a:t>st</a:t>
            </a:r>
            <a:r>
              <a:rPr lang="en-GB" dirty="0" smtClean="0"/>
              <a:t> November</a:t>
            </a:r>
            <a:endParaRPr lang="en-GB" dirty="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916104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sz="4000" b="0" dirty="0"/>
              <a:t>The typology attempts to categorise </a:t>
            </a:r>
            <a:r>
              <a:rPr lang="en-GB" sz="4000" i="1" dirty="0"/>
              <a:t>Christian responses</a:t>
            </a:r>
            <a:r>
              <a:rPr lang="en-GB" sz="4000" b="0" dirty="0"/>
              <a:t> to the </a:t>
            </a:r>
            <a:r>
              <a:rPr lang="en-GB" sz="4000" i="1" dirty="0"/>
              <a:t>existence of religious plurality </a:t>
            </a:r>
            <a:r>
              <a:rPr lang="en-GB" sz="4000" b="0" dirty="0"/>
              <a:t>according to their </a:t>
            </a:r>
            <a:r>
              <a:rPr lang="en-GB" sz="4000" i="1" dirty="0"/>
              <a:t>view of salvation</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Exclusivist – only one tradition can lead to </a:t>
            </a:r>
            <a:r>
              <a:rPr lang="en-GB" altLang="en-US" b="0" dirty="0" smtClean="0"/>
              <a:t>Salvation/God/Truth</a:t>
            </a:r>
          </a:p>
          <a:p>
            <a:pPr marL="0" indent="0"/>
            <a:endParaRPr lang="en-GB" altLang="en-US" b="0" dirty="0"/>
          </a:p>
          <a:p>
            <a:pPr marL="0" indent="0"/>
            <a:r>
              <a:rPr lang="en-GB" altLang="en-US" b="0" dirty="0"/>
              <a:t>Inclusivist – only one tradition mediates salvation but it is available to </a:t>
            </a:r>
            <a:r>
              <a:rPr lang="en-GB" altLang="en-US" b="0" dirty="0" smtClean="0"/>
              <a:t>all</a:t>
            </a:r>
          </a:p>
          <a:p>
            <a:pPr marL="0" indent="0"/>
            <a:endParaRPr lang="en-GB" altLang="en-US" b="0" dirty="0"/>
          </a:p>
          <a:p>
            <a:pPr marL="0" indent="0"/>
            <a:r>
              <a:rPr lang="en-GB" altLang="en-US" b="0" dirty="0"/>
              <a:t>Pluralist – recognizes the validity of all - all point to same ultimate reality and offer a way to salvation</a:t>
            </a:r>
            <a:endParaRPr lang="en-US" altLang="en-US" b="0" dirty="0"/>
          </a:p>
          <a:p>
            <a:pPr marL="0" indent="0"/>
            <a:endParaRPr lang="en-GB" b="0" dirty="0"/>
          </a:p>
        </p:txBody>
      </p:sp>
      <p:sp>
        <p:nvSpPr>
          <p:cNvPr id="4" name="Title 3"/>
          <p:cNvSpPr>
            <a:spLocks noGrp="1"/>
          </p:cNvSpPr>
          <p:nvPr>
            <p:ph type="title"/>
          </p:nvPr>
        </p:nvSpPr>
        <p:spPr/>
        <p:txBody>
          <a:bodyPr/>
          <a:lstStyle/>
          <a:p>
            <a:r>
              <a:rPr lang="en-GB" dirty="0" smtClean="0"/>
              <a:t>Classical Framework and Inclusivism	</a:t>
            </a:r>
            <a:endParaRPr lang="en-GB" dirty="0"/>
          </a:p>
        </p:txBody>
      </p:sp>
    </p:spTree>
    <p:extLst>
      <p:ext uri="{BB962C8B-B14F-4D97-AF65-F5344CB8AC3E}">
        <p14:creationId xmlns:p14="http://schemas.microsoft.com/office/powerpoint/2010/main" val="173549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Race A “Track One: Christian Theology of Religions” in Race A, </a:t>
            </a:r>
            <a:r>
              <a:rPr lang="en-GB" b="0" i="1" dirty="0"/>
              <a:t>Interfaith Encounter: The Twin Tracks of Theology and dialogue</a:t>
            </a:r>
            <a:r>
              <a:rPr lang="en-GB" b="0" dirty="0"/>
              <a:t>, (London: SCM Press, 2001)</a:t>
            </a:r>
          </a:p>
          <a:p>
            <a:pPr marL="0" indent="0"/>
            <a:endParaRPr lang="en-GB" b="0" dirty="0"/>
          </a:p>
          <a:p>
            <a:pPr marL="0" indent="0"/>
            <a:r>
              <a:rPr lang="en-GB" b="0" dirty="0"/>
              <a:t>Wong J, “Anonymous Christians: Karl </a:t>
            </a:r>
            <a:r>
              <a:rPr lang="en-GB" b="0" dirty="0" err="1"/>
              <a:t>Rahner’s</a:t>
            </a:r>
            <a:r>
              <a:rPr lang="en-GB" b="0" dirty="0"/>
              <a:t> </a:t>
            </a:r>
            <a:r>
              <a:rPr lang="en-GB" b="0" dirty="0" err="1"/>
              <a:t>Pneuma-Christocentrism</a:t>
            </a:r>
            <a:r>
              <a:rPr lang="en-GB" b="0" dirty="0"/>
              <a:t> and an East-West Dialogue”, </a:t>
            </a:r>
            <a:r>
              <a:rPr lang="en-GB" b="0" i="1" dirty="0"/>
              <a:t>Theological Studies</a:t>
            </a:r>
            <a:r>
              <a:rPr lang="en-GB" b="0" dirty="0"/>
              <a:t>, 55(4), 609-637</a:t>
            </a:r>
          </a:p>
          <a:p>
            <a:endParaRPr lang="en-GB" dirty="0"/>
          </a:p>
        </p:txBody>
      </p:sp>
      <p:sp>
        <p:nvSpPr>
          <p:cNvPr id="4" name="Title 3"/>
          <p:cNvSpPr>
            <a:spLocks noGrp="1"/>
          </p:cNvSpPr>
          <p:nvPr>
            <p:ph type="title"/>
          </p:nvPr>
        </p:nvSpPr>
        <p:spPr/>
        <p:txBody>
          <a:bodyPr/>
          <a:lstStyle/>
          <a:p>
            <a:r>
              <a:rPr lang="en-GB" dirty="0" smtClean="0"/>
              <a:t>Readings</a:t>
            </a:r>
            <a:endParaRPr lang="en-GB" dirty="0"/>
          </a:p>
        </p:txBody>
      </p:sp>
      <p:sp>
        <p:nvSpPr>
          <p:cNvPr id="3" name="TextBox 2"/>
          <p:cNvSpPr txBox="1"/>
          <p:nvPr/>
        </p:nvSpPr>
        <p:spPr>
          <a:xfrm>
            <a:off x="4804796" y="908720"/>
            <a:ext cx="3511619" cy="4062651"/>
          </a:xfrm>
          <a:prstGeom prst="rect">
            <a:avLst/>
          </a:prstGeom>
          <a:noFill/>
        </p:spPr>
        <p:txBody>
          <a:bodyPr wrap="square" rtlCol="0">
            <a:spAutoFit/>
          </a:bodyPr>
          <a:lstStyle/>
          <a:p>
            <a:r>
              <a:rPr lang="en-GB" sz="2000" b="0" dirty="0" smtClean="0"/>
              <a:t>Race A, “Christianity and Other Religions: Is Inclusivism Enough?” in Hick J &amp; </a:t>
            </a:r>
            <a:r>
              <a:rPr lang="en-GB" sz="2000" b="0" dirty="0" err="1" smtClean="0"/>
              <a:t>Hebblethwaite</a:t>
            </a:r>
            <a:r>
              <a:rPr lang="en-GB" sz="2000" b="0" dirty="0" smtClean="0"/>
              <a:t> B (</a:t>
            </a:r>
            <a:r>
              <a:rPr lang="en-GB" sz="2000" b="0" dirty="0" err="1" smtClean="0"/>
              <a:t>eds</a:t>
            </a:r>
            <a:r>
              <a:rPr lang="en-GB" sz="2000" b="0" dirty="0" smtClean="0"/>
              <a:t>) </a:t>
            </a:r>
            <a:r>
              <a:rPr lang="en-GB" sz="2000" b="0" i="1" dirty="0" smtClean="0"/>
              <a:t>Christianity and Other Religions</a:t>
            </a:r>
            <a:r>
              <a:rPr lang="en-GB" sz="2000" b="0" dirty="0" smtClean="0"/>
              <a:t>, (London: </a:t>
            </a:r>
            <a:r>
              <a:rPr lang="en-GB" sz="2000" b="0" dirty="0" err="1" smtClean="0"/>
              <a:t>Oneworld</a:t>
            </a:r>
            <a:r>
              <a:rPr lang="en-GB" sz="2000" b="0" dirty="0" smtClean="0"/>
              <a:t>, 2001) </a:t>
            </a:r>
          </a:p>
          <a:p>
            <a:endParaRPr lang="en-GB" sz="2000" b="0" dirty="0" smtClean="0"/>
          </a:p>
          <a:p>
            <a:r>
              <a:rPr lang="en-GB" sz="2000" b="0" dirty="0" err="1" smtClean="0"/>
              <a:t>Makransky</a:t>
            </a:r>
            <a:r>
              <a:rPr lang="en-GB" sz="2000" b="0" dirty="0" smtClean="0"/>
              <a:t> J “Buddhist Perspectives on Truth in Other </a:t>
            </a:r>
            <a:r>
              <a:rPr lang="en-GB" sz="2000" b="0" dirty="0" err="1" smtClean="0"/>
              <a:t>Religions”,</a:t>
            </a:r>
            <a:r>
              <a:rPr lang="en-GB" sz="2000" b="0" i="1" dirty="0" err="1" smtClean="0"/>
              <a:t>Theological</a:t>
            </a:r>
            <a:r>
              <a:rPr lang="en-GB" sz="2000" b="0" i="1" dirty="0" smtClean="0"/>
              <a:t> Studies</a:t>
            </a:r>
            <a:r>
              <a:rPr lang="en-GB" sz="2000" b="0" dirty="0" smtClean="0"/>
              <a:t>, 64, 334-361</a:t>
            </a:r>
          </a:p>
          <a:p>
            <a:endParaRPr lang="en-GB" dirty="0"/>
          </a:p>
        </p:txBody>
      </p:sp>
    </p:spTree>
    <p:extLst>
      <p:ext uri="{BB962C8B-B14F-4D97-AF65-F5344CB8AC3E}">
        <p14:creationId xmlns:p14="http://schemas.microsoft.com/office/powerpoint/2010/main" val="3760068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rmAutofit fontScale="70000" lnSpcReduction="20000"/>
          </a:bodyPr>
          <a:lstStyle/>
          <a:p>
            <a:pPr marL="0" indent="0"/>
            <a:r>
              <a:rPr lang="en-GB" b="0" dirty="0" smtClean="0"/>
              <a:t>Does the idea that other religions are the product of moral failure make sense given their continuance?</a:t>
            </a:r>
          </a:p>
          <a:p>
            <a:pPr marL="0" indent="0"/>
            <a:r>
              <a:rPr lang="en-GB" b="0" dirty="0" smtClean="0"/>
              <a:t> </a:t>
            </a:r>
          </a:p>
          <a:p>
            <a:pPr marL="0" indent="0"/>
            <a:r>
              <a:rPr lang="en-GB" b="0" dirty="0" smtClean="0"/>
              <a:t>What aspects of Christian theology lead us to say yes / no?</a:t>
            </a:r>
          </a:p>
          <a:p>
            <a:pPr marL="0" indent="0"/>
            <a:endParaRPr lang="en-GB" b="0" dirty="0" smtClean="0"/>
          </a:p>
          <a:p>
            <a:pPr marL="0" indent="0"/>
            <a:r>
              <a:rPr lang="en-GB" b="0" dirty="0" smtClean="0"/>
              <a:t>Does the fact of continuing religious diversity make the question of salvation more pressing?</a:t>
            </a:r>
            <a:endParaRPr lang="en-GB" b="0" dirty="0"/>
          </a:p>
        </p:txBody>
      </p:sp>
      <p:pic>
        <p:nvPicPr>
          <p:cNvPr id="5" name="Picture 4"/>
          <p:cNvPicPr/>
          <p:nvPr/>
        </p:nvPicPr>
        <p:blipFill rotWithShape="1">
          <a:blip r:embed="rId3"/>
          <a:srcRect t="30428" b="24150"/>
          <a:stretch/>
        </p:blipFill>
        <p:spPr>
          <a:xfrm>
            <a:off x="439152" y="980728"/>
            <a:ext cx="3839854" cy="4351338"/>
          </a:xfrm>
          <a:prstGeom prst="rect">
            <a:avLst/>
          </a:prstGeom>
        </p:spPr>
      </p:pic>
    </p:spTree>
    <p:extLst>
      <p:ext uri="{BB962C8B-B14F-4D97-AF65-F5344CB8AC3E}">
        <p14:creationId xmlns:p14="http://schemas.microsoft.com/office/powerpoint/2010/main" val="1113228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Autofit/>
          </a:bodyPr>
          <a:lstStyle/>
          <a:p>
            <a:pPr marL="0" indent="0"/>
            <a:r>
              <a:rPr lang="en-GB" sz="1600" b="0" dirty="0" smtClean="0"/>
              <a:t>Is </a:t>
            </a:r>
            <a:r>
              <a:rPr lang="en-GB" sz="1600" b="0" dirty="0" err="1" smtClean="0"/>
              <a:t>Schwobel’s</a:t>
            </a:r>
            <a:r>
              <a:rPr lang="en-GB" sz="1600" b="0" dirty="0" smtClean="0"/>
              <a:t> position tenable? </a:t>
            </a:r>
            <a:r>
              <a:rPr lang="en-GB" sz="1600" b="0" dirty="0"/>
              <a:t>T</a:t>
            </a:r>
            <a:r>
              <a:rPr lang="en-GB" sz="1600" b="0" dirty="0" smtClean="0"/>
              <a:t>he Christian story tells us that God is working in other religions, but that same story tells us that full revelation is only possible through Christ. If we accept one, do we therefore have to accept the other?</a:t>
            </a:r>
          </a:p>
          <a:p>
            <a:pPr marL="0" indent="0"/>
            <a:r>
              <a:rPr lang="en-GB" sz="1600" b="0" dirty="0" smtClean="0"/>
              <a:t>Does this inevitably lead to Exclusivism / Inclusivism and a rejection of Pluralism?</a:t>
            </a:r>
          </a:p>
          <a:p>
            <a:pPr marL="0" indent="0"/>
            <a:r>
              <a:rPr lang="en-GB" sz="1600" b="0" dirty="0" smtClean="0"/>
              <a:t>Can Christian revelation be totally reduced solely to “Love”, or does it require specificity?</a:t>
            </a:r>
          </a:p>
          <a:p>
            <a:pPr marL="0" indent="0"/>
            <a:r>
              <a:rPr lang="en-GB" sz="1600" b="0" dirty="0" smtClean="0"/>
              <a:t>Does the recognition of aspects of “love” in other traditions necessarily mean that we have to accept pluralism’s claims of a shared religious reality?</a:t>
            </a:r>
          </a:p>
        </p:txBody>
      </p:sp>
      <p:pic>
        <p:nvPicPr>
          <p:cNvPr id="5" name="Picture 4"/>
          <p:cNvPicPr/>
          <p:nvPr/>
        </p:nvPicPr>
        <p:blipFill rotWithShape="1">
          <a:blip r:embed="rId3"/>
          <a:srcRect l="-1463" t="47592" r="1463" b="10676"/>
          <a:stretch/>
        </p:blipFill>
        <p:spPr>
          <a:xfrm>
            <a:off x="467544" y="980728"/>
            <a:ext cx="3843539" cy="4351338"/>
          </a:xfrm>
          <a:prstGeom prst="rect">
            <a:avLst/>
          </a:prstGeom>
        </p:spPr>
      </p:pic>
    </p:spTree>
    <p:extLst>
      <p:ext uri="{BB962C8B-B14F-4D97-AF65-F5344CB8AC3E}">
        <p14:creationId xmlns:p14="http://schemas.microsoft.com/office/powerpoint/2010/main" val="283537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rmAutofit fontScale="62500" lnSpcReduction="20000"/>
          </a:bodyPr>
          <a:lstStyle/>
          <a:p>
            <a:pPr marL="0" indent="0"/>
            <a:r>
              <a:rPr lang="en-GB" b="0" dirty="0" smtClean="0"/>
              <a:t>Is ‘ineffability’ a feature of all religions?</a:t>
            </a:r>
          </a:p>
          <a:p>
            <a:pPr marL="0" indent="0"/>
            <a:endParaRPr lang="en-GB" b="0" dirty="0" smtClean="0"/>
          </a:p>
          <a:p>
            <a:pPr marL="0" indent="0"/>
            <a:r>
              <a:rPr lang="en-GB" b="0" dirty="0" smtClean="0"/>
              <a:t>Is Christian ‘ineffability’ the same as Buddhist ‘ineffability’?</a:t>
            </a:r>
          </a:p>
          <a:p>
            <a:pPr marL="0" indent="0"/>
            <a:endParaRPr lang="en-GB" b="0" dirty="0" smtClean="0"/>
          </a:p>
          <a:p>
            <a:pPr marL="0" indent="0"/>
            <a:r>
              <a:rPr lang="en-GB" b="0" dirty="0" smtClean="0"/>
              <a:t>If the only shared notion between religions on which Pluralism can rest is a shared agreement that we cannot fully know God, is there much to actually talk about?</a:t>
            </a:r>
          </a:p>
          <a:p>
            <a:endParaRPr lang="en-GB" dirty="0"/>
          </a:p>
        </p:txBody>
      </p:sp>
      <p:pic>
        <p:nvPicPr>
          <p:cNvPr id="5" name="Picture 4"/>
          <p:cNvPicPr/>
          <p:nvPr/>
        </p:nvPicPr>
        <p:blipFill rotWithShape="1">
          <a:blip r:embed="rId3"/>
          <a:srcRect t="7887" b="27571"/>
          <a:stretch/>
        </p:blipFill>
        <p:spPr>
          <a:xfrm>
            <a:off x="596093" y="980728"/>
            <a:ext cx="3717970" cy="4762008"/>
          </a:xfrm>
          <a:prstGeom prst="rect">
            <a:avLst/>
          </a:prstGeom>
        </p:spPr>
      </p:pic>
    </p:spTree>
    <p:extLst>
      <p:ext uri="{BB962C8B-B14F-4D97-AF65-F5344CB8AC3E}">
        <p14:creationId xmlns:p14="http://schemas.microsoft.com/office/powerpoint/2010/main" val="3436329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What are the main differences between the inclusivism of </a:t>
            </a:r>
            <a:r>
              <a:rPr lang="en-GB" b="0" dirty="0" err="1" smtClean="0"/>
              <a:t>Rahner</a:t>
            </a:r>
            <a:r>
              <a:rPr lang="en-GB" b="0" dirty="0" smtClean="0"/>
              <a:t> and Kung?</a:t>
            </a:r>
          </a:p>
          <a:p>
            <a:pPr marL="0" indent="0"/>
            <a:endParaRPr lang="en-GB" b="0" dirty="0"/>
          </a:p>
          <a:p>
            <a:pPr marL="0" indent="0"/>
            <a:r>
              <a:rPr lang="en-GB" b="0" dirty="0" smtClean="0"/>
              <a:t>Why do these differences matter?</a:t>
            </a:r>
          </a:p>
          <a:p>
            <a:pPr marL="0" indent="0"/>
            <a:endParaRPr lang="en-GB" b="0" dirty="0"/>
          </a:p>
          <a:p>
            <a:pPr marL="0" indent="0"/>
            <a:r>
              <a:rPr lang="en-GB" b="0" dirty="0" smtClean="0"/>
              <a:t>Is inclusivism always producing tension between the two desires?</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The fourth reading questions the point of a salvation centred typology, undercuts the </a:t>
            </a:r>
            <a:r>
              <a:rPr lang="en-GB" b="0" dirty="0" err="1" smtClean="0"/>
              <a:t>christocentric</a:t>
            </a:r>
            <a:r>
              <a:rPr lang="en-GB" b="0" dirty="0" smtClean="0"/>
              <a:t> nature of that typology, and highlights the fundamental difference between religious faiths.</a:t>
            </a:r>
          </a:p>
          <a:p>
            <a:pPr marL="0" indent="0"/>
            <a:endParaRPr lang="en-GB" b="0" dirty="0"/>
          </a:p>
          <a:p>
            <a:pPr marL="0" indent="0"/>
            <a:r>
              <a:rPr lang="en-GB" b="0" dirty="0" smtClean="0"/>
              <a:t>If religious faiths fundamentally disagree, does this undercut inclusivism? Pluralism?</a:t>
            </a:r>
            <a:endParaRPr lang="en-GB" b="0" dirty="0"/>
          </a:p>
        </p:txBody>
      </p:sp>
      <p:sp>
        <p:nvSpPr>
          <p:cNvPr id="4" name="Title 3"/>
          <p:cNvSpPr>
            <a:spLocks noGrp="1"/>
          </p:cNvSpPr>
          <p:nvPr>
            <p:ph type="title"/>
          </p:nvPr>
        </p:nvSpPr>
        <p:spPr/>
        <p:txBody>
          <a:bodyPr/>
          <a:lstStyle/>
          <a:p>
            <a:r>
              <a:rPr lang="en-GB" dirty="0" smtClean="0"/>
              <a:t>Questions</a:t>
            </a:r>
            <a:endParaRPr lang="en-GB" dirty="0"/>
          </a:p>
        </p:txBody>
      </p:sp>
    </p:spTree>
    <p:extLst>
      <p:ext uri="{BB962C8B-B14F-4D97-AF65-F5344CB8AC3E}">
        <p14:creationId xmlns:p14="http://schemas.microsoft.com/office/powerpoint/2010/main" val="4267574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a:t>
            </a:r>
            <a:endParaRPr lang="en-GB" sz="4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4776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r>
              <a:rPr lang="en-US" altLang="en-US" dirty="0" smtClean="0"/>
              <a:t>Exclusivism </a:t>
            </a:r>
          </a:p>
        </p:txBody>
      </p:sp>
      <p:sp>
        <p:nvSpPr>
          <p:cNvPr id="17411" name="Rectangle 3"/>
          <p:cNvSpPr>
            <a:spLocks noGrp="1" noRot="1" noChangeArrowheads="1"/>
          </p:cNvSpPr>
          <p:nvPr>
            <p:ph idx="1"/>
          </p:nvPr>
        </p:nvSpPr>
        <p:spPr/>
        <p:txBody>
          <a:bodyPr>
            <a:noAutofit/>
          </a:bodyPr>
          <a:lstStyle/>
          <a:p>
            <a:pPr marL="0" indent="0" eaLnBrk="1" hangingPunct="1"/>
            <a:r>
              <a:rPr lang="en-GB" altLang="en-US" b="0" dirty="0" smtClean="0"/>
              <a:t>Exponents of exclusivism would argue that only one tradition can lead to salvation. </a:t>
            </a:r>
          </a:p>
          <a:p>
            <a:pPr marL="0" indent="0" eaLnBrk="1" hangingPunct="1"/>
            <a:r>
              <a:rPr lang="en-GB" altLang="en-US" b="0" dirty="0" smtClean="0"/>
              <a:t>You must adhere to, and practice, this one tradition in order to attain salvation. </a:t>
            </a:r>
          </a:p>
          <a:p>
            <a:pPr marL="0" indent="0" eaLnBrk="1" hangingPunct="1"/>
            <a:endParaRPr lang="en-GB" altLang="en-US" b="0" dirty="0" smtClean="0"/>
          </a:p>
          <a:p>
            <a:pPr marL="0" indent="0" eaLnBrk="1" hangingPunct="1"/>
            <a:r>
              <a:rPr lang="en-GB" altLang="en-US" b="0" dirty="0" smtClean="0"/>
              <a:t>Within Christianity the exclusivist position would state that only those who have heard Christ's teaching and who have received Christ's grace will be eligible for salvation. </a:t>
            </a:r>
          </a:p>
          <a:p>
            <a:pPr marL="0" indent="0" eaLnBrk="1" hangingPunct="1"/>
            <a:endParaRPr lang="en-GB" altLang="en-US" b="0" dirty="0" smtClean="0"/>
          </a:p>
          <a:p>
            <a:pPr marL="0" indent="0" eaLnBrk="1" hangingPunct="1"/>
            <a:r>
              <a:rPr lang="en-GB" altLang="en-US" b="0" dirty="0" smtClean="0"/>
              <a:t>Exponents of the exclusivist position might quote the words of Acts 4:12: “Salvation is to be found through Jesus alone; for there is no one else in the world, whose name God has given to men, by whom we can be saved.” Or they might quote the words of Jesus in John 14:6: “I am the way, the truth and the life; No one comes to the Father but through me.”</a:t>
            </a:r>
            <a:endParaRPr lang="en-US" altLang="en-US" b="0" dirty="0" smtClean="0"/>
          </a:p>
        </p:txBody>
      </p:sp>
    </p:spTree>
    <p:extLst>
      <p:ext uri="{BB962C8B-B14F-4D97-AF65-F5344CB8AC3E}">
        <p14:creationId xmlns:p14="http://schemas.microsoft.com/office/powerpoint/2010/main" val="39182023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Furthermore, there are plenty of texts in the New Testament which affirm that ultimately humans will be judged. </a:t>
            </a:r>
            <a:endParaRPr lang="en-GB" b="0" dirty="0" smtClean="0"/>
          </a:p>
          <a:p>
            <a:pPr marL="0" indent="0"/>
            <a:endParaRPr lang="en-GB" b="0" dirty="0"/>
          </a:p>
          <a:p>
            <a:pPr marL="0" indent="0"/>
            <a:r>
              <a:rPr lang="en-GB" b="0" dirty="0" smtClean="0"/>
              <a:t>Hebrews </a:t>
            </a:r>
            <a:r>
              <a:rPr lang="en-GB" b="0" dirty="0"/>
              <a:t>9:27 states: “It is appointed unto men once to die and after this the judgement.” </a:t>
            </a:r>
            <a:endParaRPr lang="en-GB" b="0" dirty="0" smtClean="0"/>
          </a:p>
          <a:p>
            <a:pPr marL="0" indent="0"/>
            <a:r>
              <a:rPr lang="en-GB" b="0" dirty="0" smtClean="0"/>
              <a:t>There </a:t>
            </a:r>
            <a:r>
              <a:rPr lang="en-GB" b="0" dirty="0"/>
              <a:t>is no reference here to a second chance after death.  </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b="0" dirty="0"/>
              <a:t>Moreover, if you allow an inclusivist position you compromise the imperative for preaching and for good living. </a:t>
            </a:r>
            <a:r>
              <a:rPr lang="en-GB" b="0" dirty="0" smtClean="0"/>
              <a:t>If </a:t>
            </a:r>
            <a:r>
              <a:rPr lang="en-GB" b="0" dirty="0"/>
              <a:t>believers believe that salvation is accessible to them outside of a particular religious tradition then they might be less inclined to preach that tradition to the non-believer.   </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267947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There is too much ambiguity in inclusivism. There are certain key questions which an inclusivist position fails to address. </a:t>
            </a:r>
          </a:p>
        </p:txBody>
      </p:sp>
      <p:sp>
        <p:nvSpPr>
          <p:cNvPr id="3" name="Content Placeholder 2"/>
          <p:cNvSpPr>
            <a:spLocks noGrp="1"/>
          </p:cNvSpPr>
          <p:nvPr>
            <p:ph sz="half" idx="2"/>
          </p:nvPr>
        </p:nvSpPr>
        <p:spPr/>
        <p:txBody>
          <a:bodyPr>
            <a:normAutofit fontScale="70000" lnSpcReduction="20000"/>
          </a:bodyPr>
          <a:lstStyle/>
          <a:p>
            <a:pPr marL="0" indent="0"/>
            <a:r>
              <a:rPr lang="en-GB" b="0" dirty="0"/>
              <a:t>How does a religion become a vehicle for salvation? </a:t>
            </a:r>
            <a:endParaRPr lang="en-GB" b="0" dirty="0" smtClean="0"/>
          </a:p>
          <a:p>
            <a:pPr marL="0" indent="0"/>
            <a:endParaRPr lang="en-GB" b="0" dirty="0" smtClean="0"/>
          </a:p>
          <a:p>
            <a:pPr marL="0" indent="0"/>
            <a:r>
              <a:rPr lang="en-GB" b="0" dirty="0" smtClean="0"/>
              <a:t>What </a:t>
            </a:r>
            <a:r>
              <a:rPr lang="en-GB" b="0" dirty="0"/>
              <a:t>determines which religion will become a vehicle for salvation? </a:t>
            </a:r>
            <a:endParaRPr lang="en-GB" b="0" dirty="0" smtClean="0"/>
          </a:p>
          <a:p>
            <a:pPr marL="0" indent="0"/>
            <a:endParaRPr lang="en-GB" b="0" dirty="0" smtClean="0"/>
          </a:p>
          <a:p>
            <a:pPr marL="0" indent="0"/>
            <a:r>
              <a:rPr lang="en-GB" b="0" dirty="0" smtClean="0"/>
              <a:t>How </a:t>
            </a:r>
            <a:r>
              <a:rPr lang="en-GB" b="0" dirty="0"/>
              <a:t>do we know that someone in one religious tradition might be disposed to believe another religious tradition if they heard the teaching of that </a:t>
            </a:r>
            <a:r>
              <a:rPr lang="en-GB" b="0" dirty="0" smtClean="0"/>
              <a:t>tradition</a:t>
            </a:r>
            <a:r>
              <a:rPr lang="en-GB" b="0" dirty="0"/>
              <a:t>?</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3150519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 further argument is that in some ways religious inclusivism is insulting to other religious </a:t>
            </a:r>
            <a:r>
              <a:rPr lang="en-GB" altLang="en-US" b="0" dirty="0" smtClean="0"/>
              <a:t>traditions</a:t>
            </a:r>
            <a:r>
              <a:rPr lang="en-GB" altLang="en-US" b="0" dirty="0"/>
              <a:t> </a:t>
            </a:r>
            <a:r>
              <a:rPr lang="en-GB" altLang="en-US" b="0" dirty="0" smtClean="0"/>
              <a:t>e.g. Karl </a:t>
            </a:r>
            <a:r>
              <a:rPr lang="en-GB" altLang="en-US" b="0" dirty="0" err="1" smtClean="0"/>
              <a:t>Rahner</a:t>
            </a:r>
            <a:endParaRPr lang="en-GB" altLang="en-US" b="0" dirty="0" smtClean="0"/>
          </a:p>
          <a:p>
            <a:pPr marL="0" indent="0"/>
            <a:endParaRPr lang="en-GB" altLang="en-US" b="0" dirty="0"/>
          </a:p>
          <a:p>
            <a:pPr marL="0" indent="0"/>
            <a:r>
              <a:rPr lang="en-GB" altLang="en-US" b="0" dirty="0"/>
              <a:t>Many adherents of other traditions such as Islam or Hinduism might feel insulted by being described as an “anonymous Christian.”   </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Furthermore, some traditions openly deny the basic theology of other traditions.</a:t>
            </a:r>
          </a:p>
          <a:p>
            <a:pPr marL="0" indent="0"/>
            <a:r>
              <a:rPr lang="en-GB" altLang="en-US" b="0" dirty="0"/>
              <a:t>Islam, for example for example, denies the divinity of Christ and the need for the atonement. How can Muslims be depicted as “anonymous Christians” when their very beliefs are opposed to the foundational doctrines of Christianity.</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1716650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altLang="en-US" b="0" dirty="0"/>
              <a:t>Within the Islamic tradition it would be said that only those who recognise that Muhammad is the final prophet of God and who endeavour to follow the teaching of the Qur'an and the Hadith will be able to enter paradise. </a:t>
            </a:r>
            <a:endParaRPr lang="en-GB" altLang="en-US" b="0" dirty="0" smtClean="0"/>
          </a:p>
          <a:p>
            <a:pPr marL="0" indent="0"/>
            <a:r>
              <a:rPr lang="en-GB" altLang="en-US" b="0" dirty="0" smtClean="0"/>
              <a:t>The </a:t>
            </a:r>
            <a:r>
              <a:rPr lang="en-GB" altLang="en-US" b="0" dirty="0" err="1"/>
              <a:t>soteriologies</a:t>
            </a:r>
            <a:r>
              <a:rPr lang="en-GB" altLang="en-US" b="0" dirty="0"/>
              <a:t> of other traditions are so different from the correct one that it is inconceivable that salvation can be mediated through these traditions.   </a:t>
            </a:r>
          </a:p>
          <a:p>
            <a:pPr marL="0" indent="0"/>
            <a:endParaRPr lang="en-GB"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1052736"/>
            <a:ext cx="4680520" cy="3312368"/>
          </a:xfrm>
        </p:spPr>
      </p:pic>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2962651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altLang="en-US" b="0" dirty="0"/>
              <a:t>The location of other religious traditions within an inclusivist paradigm can lead to the misrepresentation of other traditions. </a:t>
            </a:r>
            <a:endParaRPr lang="en-GB" altLang="en-US" b="0" dirty="0" smtClean="0"/>
          </a:p>
          <a:p>
            <a:pPr marL="0" indent="0"/>
            <a:endParaRPr lang="en-GB" altLang="en-US" b="0" dirty="0"/>
          </a:p>
          <a:p>
            <a:pPr marL="0" indent="0"/>
            <a:r>
              <a:rPr lang="en-GB" altLang="en-US" b="0" dirty="0" smtClean="0"/>
              <a:t>It encourages </a:t>
            </a:r>
            <a:r>
              <a:rPr lang="en-GB" altLang="en-US" b="0" dirty="0"/>
              <a:t>the interpretation of the beliefs of one tradition through the theology of another tradition.   </a:t>
            </a:r>
          </a:p>
          <a:p>
            <a:pPr marL="0" indent="0"/>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altLang="en-US" b="0" dirty="0"/>
              <a:t>Finally, it might be argued that all religious traditions are necessarily exclusive. </a:t>
            </a:r>
            <a:endParaRPr lang="en-GB" altLang="en-US" b="0" dirty="0" smtClean="0"/>
          </a:p>
          <a:p>
            <a:pPr marL="0" indent="0"/>
            <a:endParaRPr lang="en-GB" altLang="en-US" b="0" dirty="0"/>
          </a:p>
          <a:p>
            <a:pPr marL="0" indent="0"/>
            <a:r>
              <a:rPr lang="en-GB" altLang="en-US" b="0" dirty="0" smtClean="0"/>
              <a:t>All </a:t>
            </a:r>
            <a:r>
              <a:rPr lang="en-GB" altLang="en-US" b="0" dirty="0"/>
              <a:t>religious traditions are founded on particular beliefs, which are true. You cannot accommodate the truth claims of a particular tradition with those of another tradition. </a:t>
            </a:r>
            <a:endParaRPr lang="en-GB" altLang="en-US" b="0" dirty="0" smtClean="0"/>
          </a:p>
          <a:p>
            <a:pPr marL="0" indent="0"/>
            <a:endParaRPr lang="en-GB" altLang="en-US" b="0" dirty="0"/>
          </a:p>
          <a:p>
            <a:pPr marL="0" indent="0"/>
            <a:r>
              <a:rPr lang="en-GB" altLang="en-US" b="0" dirty="0" smtClean="0"/>
              <a:t>What </a:t>
            </a:r>
            <a:r>
              <a:rPr lang="en-GB" altLang="en-US" b="0" dirty="0"/>
              <a:t>you have are competing truth claims. </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3317117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b="0" dirty="0" smtClean="0"/>
              <a:t>Exclusivism is generally based on scriptural exegesis and arguments from tradition.</a:t>
            </a:r>
          </a:p>
          <a:p>
            <a:pPr marL="0" indent="0"/>
            <a:endParaRPr lang="en-GB" b="0" dirty="0"/>
          </a:p>
          <a:p>
            <a:pPr marL="0" indent="0"/>
            <a:r>
              <a:rPr lang="en-GB" b="0" dirty="0" smtClean="0"/>
              <a:t>It generally critiques inclusivism and pluralism for misrepresentation, both of Christianity and of other religions.</a:t>
            </a:r>
          </a:p>
          <a:p>
            <a:pPr marL="0" indent="0"/>
            <a:endParaRPr lang="en-GB" b="0" dirty="0"/>
          </a:p>
          <a:p>
            <a:pPr marL="0" indent="0"/>
            <a:r>
              <a:rPr lang="en-GB" b="0" dirty="0" smtClean="0"/>
              <a:t>Exclusivism gets a bad rap / reputation, but it has nothing to do with how people of other faiths are treated.</a:t>
            </a:r>
          </a:p>
          <a:p>
            <a:pPr marL="0" indent="0"/>
            <a:endParaRPr lang="en-GB" b="0" dirty="0"/>
          </a:p>
          <a:p>
            <a:pPr marL="0" indent="0"/>
            <a:r>
              <a:rPr lang="en-GB" b="0" dirty="0" smtClean="0"/>
              <a:t>Exclusivism is a position that deals with truth</a:t>
            </a:r>
            <a:endParaRPr lang="en-GB"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606962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Hard vs. Soft</a:t>
            </a:r>
            <a:endParaRPr lang="en-GB" sz="4000" dirty="0"/>
          </a:p>
        </p:txBody>
      </p:sp>
      <p:sp>
        <p:nvSpPr>
          <p:cNvPr id="3" name="Text Placeholder 2"/>
          <p:cNvSpPr>
            <a:spLocks noGrp="1"/>
          </p:cNvSpPr>
          <p:nvPr>
            <p:ph type="body" idx="1"/>
          </p:nvPr>
        </p:nvSpPr>
        <p:spPr/>
        <p:txBody>
          <a:bodyPr/>
          <a:lstStyle/>
          <a:p>
            <a:r>
              <a:rPr lang="en-GB" dirty="0" smtClean="0"/>
              <a:t>The boiled egg of the theology of religion</a:t>
            </a:r>
            <a:endParaRPr lang="en-GB" dirty="0"/>
          </a:p>
        </p:txBody>
      </p:sp>
    </p:spTree>
    <p:extLst>
      <p:ext uri="{BB962C8B-B14F-4D97-AF65-F5344CB8AC3E}">
        <p14:creationId xmlns:p14="http://schemas.microsoft.com/office/powerpoint/2010/main" val="1444928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Sometimes a distinction is made between “hard” exclusivism and “soft” exclusivism.  </a:t>
            </a:r>
            <a:endParaRPr lang="en-GB" b="0" dirty="0" smtClean="0"/>
          </a:p>
          <a:p>
            <a:pPr marL="0" indent="0"/>
            <a:endParaRPr lang="en-GB" b="0" dirty="0"/>
          </a:p>
          <a:p>
            <a:pPr marL="0" indent="0"/>
            <a:r>
              <a:rPr lang="en-GB" b="0" dirty="0"/>
              <a:t>“Hard” exclusivism has the following elements: to be saved you have to have heard and responded with faith and repentance to Christ's teaching. </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“Soft” exclusivism contains the following features: to be saved you either have to have heard and responded with faith and repentance to Christ's teaching in this life or the next life.</a:t>
            </a:r>
          </a:p>
          <a:p>
            <a:pPr marL="0" indent="0"/>
            <a:endParaRPr lang="en-GB" b="0" dirty="0"/>
          </a:p>
        </p:txBody>
      </p:sp>
      <p:sp>
        <p:nvSpPr>
          <p:cNvPr id="4" name="Title 3"/>
          <p:cNvSpPr>
            <a:spLocks noGrp="1"/>
          </p:cNvSpPr>
          <p:nvPr>
            <p:ph type="title"/>
          </p:nvPr>
        </p:nvSpPr>
        <p:spPr/>
        <p:txBody>
          <a:bodyPr/>
          <a:lstStyle/>
          <a:p>
            <a:r>
              <a:rPr lang="en-GB" dirty="0" smtClean="0"/>
              <a:t>Hard vs. Soft</a:t>
            </a:r>
            <a:endParaRPr lang="en-GB" dirty="0"/>
          </a:p>
        </p:txBody>
      </p:sp>
    </p:spTree>
    <p:extLst>
      <p:ext uri="{BB962C8B-B14F-4D97-AF65-F5344CB8AC3E}">
        <p14:creationId xmlns:p14="http://schemas.microsoft.com/office/powerpoint/2010/main" val="2046419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Soft </a:t>
            </a:r>
            <a:r>
              <a:rPr lang="en-GB" b="0" dirty="0"/>
              <a:t>exclusivism can drift quite close to a harder form of inclusivism</a:t>
            </a:r>
            <a:r>
              <a:rPr lang="en-GB" b="0" dirty="0" smtClean="0"/>
              <a:t>.</a:t>
            </a:r>
          </a:p>
          <a:p>
            <a:pPr marL="0" indent="0"/>
            <a:endParaRPr lang="en-GB" b="0" dirty="0"/>
          </a:p>
          <a:p>
            <a:pPr marL="0" indent="0"/>
            <a:r>
              <a:rPr lang="en-GB" b="0" dirty="0"/>
              <a:t>The main difference between soft exclusivism and hard inclusivism is the question of whether alternative religions can contain some good / revelatory truth or whether they do not.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355976" y="1268760"/>
            <a:ext cx="4340922" cy="2440362"/>
          </a:xfrm>
        </p:spPr>
      </p:pic>
      <p:sp>
        <p:nvSpPr>
          <p:cNvPr id="4" name="Title 3"/>
          <p:cNvSpPr>
            <a:spLocks noGrp="1"/>
          </p:cNvSpPr>
          <p:nvPr>
            <p:ph type="title"/>
          </p:nvPr>
        </p:nvSpPr>
        <p:spPr/>
        <p:txBody>
          <a:bodyPr/>
          <a:lstStyle/>
          <a:p>
            <a:r>
              <a:rPr lang="en-GB" dirty="0" smtClean="0"/>
              <a:t>Hard vs. Soft</a:t>
            </a:r>
            <a:endParaRPr lang="en-GB" dirty="0"/>
          </a:p>
        </p:txBody>
      </p:sp>
    </p:spTree>
    <p:extLst>
      <p:ext uri="{BB962C8B-B14F-4D97-AF65-F5344CB8AC3E}">
        <p14:creationId xmlns:p14="http://schemas.microsoft.com/office/powerpoint/2010/main" val="3867591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Soft Exclusivists would tend to say that alternative religions do NOT contain revelatory truth, and that </a:t>
            </a:r>
            <a:r>
              <a:rPr lang="en-GB" b="0" dirty="0" smtClean="0"/>
              <a:t>the </a:t>
            </a:r>
            <a:r>
              <a:rPr lang="en-GB" b="0" dirty="0"/>
              <a:t>only point of possible salvation for non-Christians is through hearing and responding with faith and repentance to Christ's teaching </a:t>
            </a:r>
            <a:r>
              <a:rPr lang="en-GB" b="0" dirty="0" smtClean="0"/>
              <a:t>in/after </a:t>
            </a:r>
            <a:r>
              <a:rPr lang="en-GB" b="0" dirty="0"/>
              <a:t>this life.</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Hard </a:t>
            </a:r>
            <a:r>
              <a:rPr lang="en-GB" b="0" dirty="0" err="1"/>
              <a:t>Inclusivists</a:t>
            </a:r>
            <a:r>
              <a:rPr lang="en-GB" b="0" dirty="0"/>
              <a:t> would tend to say that alternative religions DO contain revelatory truth, but that this has to be completed through hearing and responding with faith and repentance to Christ's teaching after this life.</a:t>
            </a:r>
          </a:p>
          <a:p>
            <a:pPr marL="0" indent="0"/>
            <a:endParaRPr lang="en-GB" b="0" dirty="0"/>
          </a:p>
        </p:txBody>
      </p:sp>
      <p:sp>
        <p:nvSpPr>
          <p:cNvPr id="4" name="Title 3"/>
          <p:cNvSpPr>
            <a:spLocks noGrp="1"/>
          </p:cNvSpPr>
          <p:nvPr>
            <p:ph type="title"/>
          </p:nvPr>
        </p:nvSpPr>
        <p:spPr/>
        <p:txBody>
          <a:bodyPr/>
          <a:lstStyle/>
          <a:p>
            <a:r>
              <a:rPr lang="en-GB" dirty="0"/>
              <a:t>Hard vs. Soft</a:t>
            </a:r>
          </a:p>
        </p:txBody>
      </p:sp>
    </p:spTree>
    <p:extLst>
      <p:ext uri="{BB962C8B-B14F-4D97-AF65-F5344CB8AC3E}">
        <p14:creationId xmlns:p14="http://schemas.microsoft.com/office/powerpoint/2010/main" val="4250777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2000" b="0" dirty="0" smtClean="0"/>
              <a:t>This distinction is important for the valuation of other religions within this world and also for the concomitant questions that flow from whichever position is adopted</a:t>
            </a:r>
            <a:endParaRPr lang="en-GB" sz="2000" b="0" dirty="0"/>
          </a:p>
        </p:txBody>
      </p:sp>
      <p:sp>
        <p:nvSpPr>
          <p:cNvPr id="3" name="Content Placeholder 2"/>
          <p:cNvSpPr>
            <a:spLocks noGrp="1"/>
          </p:cNvSpPr>
          <p:nvPr>
            <p:ph sz="half" idx="2"/>
          </p:nvPr>
        </p:nvSpPr>
        <p:spPr/>
        <p:txBody>
          <a:bodyPr>
            <a:normAutofit/>
          </a:bodyPr>
          <a:lstStyle/>
          <a:p>
            <a:pPr marL="0" indent="0"/>
            <a:r>
              <a:rPr lang="en-GB" sz="2000" b="0" dirty="0" smtClean="0"/>
              <a:t>The very fact we sometimes struggle to make these distinctions highlights the breakdown of the typology – it fails to clearly or coherently deal with marginality between its tri-partite structure</a:t>
            </a:r>
            <a:endParaRPr lang="en-GB" sz="2000" b="0" dirty="0"/>
          </a:p>
        </p:txBody>
      </p:sp>
      <p:sp>
        <p:nvSpPr>
          <p:cNvPr id="4" name="Title 3"/>
          <p:cNvSpPr>
            <a:spLocks noGrp="1"/>
          </p:cNvSpPr>
          <p:nvPr>
            <p:ph type="title"/>
          </p:nvPr>
        </p:nvSpPr>
        <p:spPr/>
        <p:txBody>
          <a:bodyPr/>
          <a:lstStyle/>
          <a:p>
            <a:r>
              <a:rPr lang="en-GB" dirty="0" smtClean="0"/>
              <a:t>Hard vs. Soft	</a:t>
            </a:r>
            <a:endParaRPr lang="en-GB" dirty="0"/>
          </a:p>
        </p:txBody>
      </p:sp>
    </p:spTree>
    <p:extLst>
      <p:ext uri="{BB962C8B-B14F-4D97-AF65-F5344CB8AC3E}">
        <p14:creationId xmlns:p14="http://schemas.microsoft.com/office/powerpoint/2010/main" val="1455402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Exclusivists</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954133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Barth</a:t>
            </a:r>
            <a:endParaRPr lang="en-GB" dirty="0"/>
          </a:p>
        </p:txBody>
      </p:sp>
      <p:sp>
        <p:nvSpPr>
          <p:cNvPr id="3" name="Content Placeholder 2"/>
          <p:cNvSpPr>
            <a:spLocks noGrp="1"/>
          </p:cNvSpPr>
          <p:nvPr>
            <p:ph sz="half" idx="1"/>
          </p:nvPr>
        </p:nvSpPr>
        <p:spPr>
          <a:xfrm>
            <a:off x="827584" y="980728"/>
            <a:ext cx="3456384" cy="3712464"/>
          </a:xfrm>
        </p:spPr>
        <p:txBody>
          <a:bodyPr>
            <a:noAutofit/>
          </a:bodyPr>
          <a:lstStyle/>
          <a:p>
            <a:pPr marL="0" indent="0"/>
            <a:r>
              <a:rPr lang="en-GB" sz="1800" b="0" dirty="0"/>
              <a:t>Karl Barth is arguably the most important Protestant theologian of the twentieth century. </a:t>
            </a:r>
            <a:endParaRPr lang="en-GB" sz="1800" b="0" dirty="0" smtClean="0"/>
          </a:p>
          <a:p>
            <a:pPr marL="0" indent="0"/>
            <a:r>
              <a:rPr lang="en-GB" sz="1800" b="0" dirty="0" smtClean="0"/>
              <a:t>Barth's </a:t>
            </a:r>
            <a:r>
              <a:rPr lang="en-GB" sz="1800" b="0" dirty="0"/>
              <a:t>theology has generally been regarded as exclusivist. </a:t>
            </a:r>
            <a:endParaRPr lang="en-GB" sz="1800" b="0" dirty="0" smtClean="0"/>
          </a:p>
          <a:p>
            <a:pPr marL="0" indent="0"/>
            <a:r>
              <a:rPr lang="en-GB" sz="1800" b="0" dirty="0" smtClean="0"/>
              <a:t>For </a:t>
            </a:r>
            <a:r>
              <a:rPr lang="en-GB" sz="1800" b="0" dirty="0"/>
              <a:t>Barth Jesus is the self-revelation of God, and it is through Jesus, scripture and the message of the church that God is known. Jesus alone has overcome the condition of bifurcation between God and humanity.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836712"/>
            <a:ext cx="3470720" cy="3838606"/>
          </a:xfrm>
        </p:spPr>
      </p:pic>
    </p:spTree>
    <p:extLst>
      <p:ext uri="{BB962C8B-B14F-4D97-AF65-F5344CB8AC3E}">
        <p14:creationId xmlns:p14="http://schemas.microsoft.com/office/powerpoint/2010/main" val="168955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Brunner</a:t>
            </a:r>
            <a:endParaRPr lang="en-GB" dirty="0"/>
          </a:p>
        </p:txBody>
      </p:sp>
      <p:sp>
        <p:nvSpPr>
          <p:cNvPr id="3" name="Content Placeholder 2"/>
          <p:cNvSpPr>
            <a:spLocks noGrp="1"/>
          </p:cNvSpPr>
          <p:nvPr>
            <p:ph sz="half" idx="1"/>
          </p:nvPr>
        </p:nvSpPr>
        <p:spPr/>
        <p:txBody>
          <a:bodyPr>
            <a:normAutofit fontScale="92500" lnSpcReduction="10000"/>
          </a:bodyPr>
          <a:lstStyle/>
          <a:p>
            <a:pPr marL="0" indent="0"/>
            <a:r>
              <a:rPr lang="en-GB" sz="2400" b="0" dirty="0"/>
              <a:t>Emil Brunner shared Barth’s </a:t>
            </a:r>
            <a:r>
              <a:rPr lang="en-GB" sz="2400" b="0" dirty="0" smtClean="0"/>
              <a:t>outlook on this matter, though not on very much else.</a:t>
            </a:r>
          </a:p>
          <a:p>
            <a:pPr marL="0" indent="0"/>
            <a:r>
              <a:rPr lang="en-GB" sz="2400" b="0" dirty="0" smtClean="0"/>
              <a:t>  </a:t>
            </a:r>
          </a:p>
          <a:p>
            <a:pPr marL="0" indent="0"/>
            <a:r>
              <a:rPr lang="en-GB" sz="2400" b="0" dirty="0" smtClean="0"/>
              <a:t>He </a:t>
            </a:r>
            <a:r>
              <a:rPr lang="en-GB" sz="2400" b="0" dirty="0"/>
              <a:t>regarded other religions as containing elements of the holy but </a:t>
            </a:r>
            <a:r>
              <a:rPr lang="en-GB" sz="2400" b="0" dirty="0" smtClean="0"/>
              <a:t>also as </a:t>
            </a:r>
            <a:r>
              <a:rPr lang="en-GB" sz="2400" b="0" dirty="0"/>
              <a:t>mere stammering words compared to the truths of Christianity.</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836712"/>
            <a:ext cx="2486141" cy="3711203"/>
          </a:xfrm>
        </p:spPr>
      </p:pic>
    </p:spTree>
    <p:extLst>
      <p:ext uri="{BB962C8B-B14F-4D97-AF65-F5344CB8AC3E}">
        <p14:creationId xmlns:p14="http://schemas.microsoft.com/office/powerpoint/2010/main" val="27475143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Kraemer</a:t>
            </a:r>
            <a:endParaRPr lang="en-GB" dirty="0"/>
          </a:p>
        </p:txBody>
      </p:sp>
      <p:sp>
        <p:nvSpPr>
          <p:cNvPr id="3" name="Content Placeholder 2"/>
          <p:cNvSpPr>
            <a:spLocks noGrp="1"/>
          </p:cNvSpPr>
          <p:nvPr>
            <p:ph sz="half" idx="1"/>
          </p:nvPr>
        </p:nvSpPr>
        <p:spPr>
          <a:xfrm>
            <a:off x="899592" y="980728"/>
            <a:ext cx="3200400" cy="3712464"/>
          </a:xfrm>
        </p:spPr>
        <p:txBody>
          <a:bodyPr>
            <a:normAutofit fontScale="55000" lnSpcReduction="20000"/>
          </a:bodyPr>
          <a:lstStyle/>
          <a:p>
            <a:pPr marL="0" indent="0"/>
            <a:r>
              <a:rPr lang="en-GB" b="0" dirty="0"/>
              <a:t>The theology of Barth and Emil Brunner had a major influence on the Dutch theologian, Hendrik Kraemer (1888-1965). </a:t>
            </a:r>
            <a:endParaRPr lang="en-GB" b="0" dirty="0" smtClean="0"/>
          </a:p>
          <a:p>
            <a:pPr marL="0" indent="0"/>
            <a:r>
              <a:rPr lang="en-GB" b="0" dirty="0" smtClean="0"/>
              <a:t>Kramer's </a:t>
            </a:r>
            <a:r>
              <a:rPr lang="en-GB" b="0" dirty="0"/>
              <a:t>ideas were presented in his book </a:t>
            </a:r>
            <a:r>
              <a:rPr lang="en-GB" b="0" i="1" dirty="0"/>
              <a:t>The Christian Message in a Non-Christian </a:t>
            </a:r>
            <a:r>
              <a:rPr lang="en-GB" b="0" i="1" dirty="0" smtClean="0"/>
              <a:t>World</a:t>
            </a:r>
            <a:r>
              <a:rPr lang="en-GB" b="0" dirty="0" smtClean="0"/>
              <a:t>. Kraemer </a:t>
            </a:r>
            <a:r>
              <a:rPr lang="en-GB" b="0" dirty="0"/>
              <a:t>believed that there was a complete discontinuity between God's revelation in Christ and non-Christian religious traditions. </a:t>
            </a:r>
            <a:endParaRPr lang="en-GB" b="0" dirty="0" smtClean="0"/>
          </a:p>
          <a:p>
            <a:pPr marL="0" indent="0"/>
            <a:r>
              <a:rPr lang="en-GB" b="0" dirty="0" smtClean="0"/>
              <a:t>The incarnation</a:t>
            </a:r>
            <a:r>
              <a:rPr lang="en-GB" b="0" dirty="0"/>
              <a:t>, the death, and resurrection of Jesus were unique events and nothing in any other religious traditions could be compared to these. There is no salvation outside the Christian church.</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36096" y="764704"/>
            <a:ext cx="2705461" cy="3538512"/>
          </a:xfrm>
        </p:spPr>
      </p:pic>
    </p:spTree>
    <p:extLst>
      <p:ext uri="{BB962C8B-B14F-4D97-AF65-F5344CB8AC3E}">
        <p14:creationId xmlns:p14="http://schemas.microsoft.com/office/powerpoint/2010/main" val="1853472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Althaus</a:t>
            </a:r>
            <a:endParaRPr lang="en-GB" dirty="0"/>
          </a:p>
        </p:txBody>
      </p:sp>
      <p:sp>
        <p:nvSpPr>
          <p:cNvPr id="3" name="Content Placeholder 2"/>
          <p:cNvSpPr>
            <a:spLocks noGrp="1"/>
          </p:cNvSpPr>
          <p:nvPr>
            <p:ph sz="half" idx="1"/>
          </p:nvPr>
        </p:nvSpPr>
        <p:spPr/>
        <p:txBody>
          <a:bodyPr>
            <a:normAutofit fontScale="55000" lnSpcReduction="20000"/>
          </a:bodyPr>
          <a:lstStyle/>
          <a:p>
            <a:pPr marL="0" indent="0"/>
            <a:r>
              <a:rPr lang="en-GB" b="0" dirty="0"/>
              <a:t>The German Lutheran theologian, Paul </a:t>
            </a:r>
            <a:r>
              <a:rPr lang="en-GB" b="0" dirty="0" err="1"/>
              <a:t>Althaus</a:t>
            </a:r>
            <a:r>
              <a:rPr lang="en-GB" b="0" dirty="0"/>
              <a:t> (1888-1966) developed a slightly more moderate type of exclusivism. </a:t>
            </a:r>
            <a:endParaRPr lang="en-GB" b="0" dirty="0" smtClean="0"/>
          </a:p>
          <a:p>
            <a:pPr marL="0" indent="0"/>
            <a:r>
              <a:rPr lang="en-GB" b="0" dirty="0" err="1" smtClean="0"/>
              <a:t>Althaus</a:t>
            </a:r>
            <a:r>
              <a:rPr lang="en-GB" b="0" dirty="0" smtClean="0"/>
              <a:t> </a:t>
            </a:r>
            <a:r>
              <a:rPr lang="en-GB" b="0" dirty="0"/>
              <a:t>was prepared to accept that God could be revealed in non-Christian religious traditions. </a:t>
            </a:r>
            <a:endParaRPr lang="en-GB" b="0" dirty="0" smtClean="0"/>
          </a:p>
          <a:p>
            <a:pPr marL="0" indent="0"/>
            <a:r>
              <a:rPr lang="en-GB" b="0" dirty="0" smtClean="0"/>
              <a:t>In </a:t>
            </a:r>
            <a:r>
              <a:rPr lang="en-GB" b="0" dirty="0"/>
              <a:t>other words, it is possible to have knowledge of God through other traditions and, therefore, a general knowledge of God. </a:t>
            </a:r>
            <a:endParaRPr lang="en-GB" b="0" dirty="0" smtClean="0"/>
          </a:p>
          <a:p>
            <a:pPr marL="0" indent="0"/>
            <a:r>
              <a:rPr lang="en-GB" b="0" dirty="0" err="1" smtClean="0"/>
              <a:t>Althaus</a:t>
            </a:r>
            <a:r>
              <a:rPr lang="en-GB" b="0" dirty="0" smtClean="0"/>
              <a:t> </a:t>
            </a:r>
            <a:r>
              <a:rPr lang="en-GB" b="0" dirty="0"/>
              <a:t>believed in an original revelation (that is, a general knowledge of God); and that the various religions were manifestations of that original revelation. However, salvation is ultimately based on the transmission of the grace of Christ.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764704"/>
            <a:ext cx="2871008" cy="3960440"/>
          </a:xfrm>
        </p:spPr>
      </p:pic>
    </p:spTree>
    <p:extLst>
      <p:ext uri="{BB962C8B-B14F-4D97-AF65-F5344CB8AC3E}">
        <p14:creationId xmlns:p14="http://schemas.microsoft.com/office/powerpoint/2010/main" val="24836138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200"/>
            <a:ext cx="8821738"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9028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Pluralism</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54145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All religions lead to the same ultimate </a:t>
            </a:r>
            <a:r>
              <a:rPr lang="en-GB" altLang="en-US" b="0" dirty="0" smtClean="0"/>
              <a:t>truth in some way.</a:t>
            </a:r>
          </a:p>
          <a:p>
            <a:pPr marL="0" indent="0"/>
            <a:endParaRPr lang="en-GB" altLang="en-US" b="0" dirty="0"/>
          </a:p>
          <a:p>
            <a:pPr marL="0" indent="0"/>
            <a:r>
              <a:rPr lang="en-GB" altLang="en-US" b="0" dirty="0"/>
              <a:t>Note that, just like inclusivism and exclusivism, this is a truth claim. It proposes a theory about the way that things “are” just like they do.</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Different versions of pluralism have different versions of what that “Ultimate Truth” is, how graspable by human intellect, and a whole host of other disagreements</a:t>
            </a:r>
            <a:r>
              <a:rPr lang="en-GB" altLang="en-US" b="0" dirty="0" smtClean="0"/>
              <a:t>.</a:t>
            </a:r>
          </a:p>
          <a:p>
            <a:pPr marL="0" indent="0"/>
            <a:endParaRPr lang="en-GB" altLang="en-US" b="0" dirty="0"/>
          </a:p>
          <a:p>
            <a:pPr marL="0" indent="0"/>
            <a:r>
              <a:rPr lang="en-GB" altLang="en-US" b="0" dirty="0"/>
              <a:t>It is not some neutral proposal of nothingness, or a “let’s all agree to be nice” option – it is just as ideological as the other two.</a:t>
            </a:r>
          </a:p>
          <a:p>
            <a:endParaRPr lang="en-GB"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2371167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10000"/>
          </a:bodyPr>
          <a:lstStyle/>
          <a:p>
            <a:pPr marL="0" indent="0"/>
            <a:r>
              <a:rPr lang="en-GB" altLang="en-US" b="0" dirty="0"/>
              <a:t>This view recognises the validity of the different major world religions (and non-religious worldviews) as all having some connection to a shared reality. </a:t>
            </a:r>
          </a:p>
          <a:p>
            <a:pPr marL="0" indent="0"/>
            <a:endParaRPr lang="en-GB" b="0" dirty="0"/>
          </a:p>
        </p:txBody>
      </p:sp>
      <p:sp>
        <p:nvSpPr>
          <p:cNvPr id="3" name="Content Placeholder 2"/>
          <p:cNvSpPr>
            <a:spLocks noGrp="1"/>
          </p:cNvSpPr>
          <p:nvPr>
            <p:ph sz="half" idx="2"/>
          </p:nvPr>
        </p:nvSpPr>
        <p:spPr/>
        <p:txBody>
          <a:bodyPr>
            <a:normAutofit fontScale="92500" lnSpcReduction="10000"/>
          </a:bodyPr>
          <a:lstStyle/>
          <a:p>
            <a:pPr marL="0" indent="0"/>
            <a:r>
              <a:rPr lang="en-GB" altLang="en-US" b="0" dirty="0"/>
              <a:t>Given this, Pluralists generally believe that people of different faiths can learn from one another and faith is enriched by dialogue – together we can more fully understand the shared reality.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3577948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altLang="en-US" b="0" dirty="0"/>
              <a:t>Some versions of pluralism believe that all religions are only able to offer partial revelation of the divine, some that they all share the same revelation of the divine, some that none of the religions have any claim to the divine.</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altLang="en-US" b="0" dirty="0"/>
              <a:t>This can pose issues for pluralism – how do we pick and evaluate between the different religions and their very different conceptions of the world? </a:t>
            </a:r>
            <a:endParaRPr lang="en-GB" altLang="en-US" b="0" dirty="0" smtClean="0"/>
          </a:p>
          <a:p>
            <a:pPr marL="0" indent="0"/>
            <a:endParaRPr lang="en-GB" altLang="en-US" b="0" dirty="0"/>
          </a:p>
          <a:p>
            <a:pPr marL="0" indent="0"/>
            <a:r>
              <a:rPr lang="en-GB" altLang="en-US" b="0" dirty="0"/>
              <a:t>Relativism - Are all EQUALLY close to the divine – Islam? Christianity? Scientology?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4293928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pPr marL="0" indent="0"/>
            <a:r>
              <a:rPr lang="en-GB" b="0" dirty="0" smtClean="0"/>
              <a:t>Generally, pluralism is a more modern theological position than the other two.</a:t>
            </a:r>
          </a:p>
          <a:p>
            <a:pPr marL="0" indent="0"/>
            <a:endParaRPr lang="en-GB" b="0" dirty="0" smtClean="0"/>
          </a:p>
          <a:p>
            <a:pPr marL="0" indent="0"/>
            <a:r>
              <a:rPr lang="en-GB" b="0" dirty="0" smtClean="0"/>
              <a:t>It arises as part of the typology later, primarily through the work of both Alan Race and John Hick.</a:t>
            </a:r>
            <a:endParaRPr lang="en-GB" b="0" dirty="0"/>
          </a:p>
          <a:p>
            <a:endParaRPr lang="en-GB" dirty="0"/>
          </a:p>
        </p:txBody>
      </p:sp>
      <p:sp>
        <p:nvSpPr>
          <p:cNvPr id="3" name="Content Placeholder 2"/>
          <p:cNvSpPr>
            <a:spLocks noGrp="1"/>
          </p:cNvSpPr>
          <p:nvPr>
            <p:ph sz="half" idx="2"/>
          </p:nvPr>
        </p:nvSpPr>
        <p:spPr/>
        <p:txBody>
          <a:bodyPr>
            <a:normAutofit fontScale="85000" lnSpcReduction="10000"/>
          </a:bodyPr>
          <a:lstStyle/>
          <a:p>
            <a:pPr marL="0" indent="0"/>
            <a:r>
              <a:rPr lang="en-GB" b="0" dirty="0" smtClean="0"/>
              <a:t>Pluralism has an uncomfortable relation to the category of theology and to recent post-modern theological work– if we remember our definitions of theology, the aim of pluralism is problematic</a:t>
            </a:r>
            <a:endParaRPr lang="en-GB" b="0" dirty="0"/>
          </a:p>
        </p:txBody>
      </p:sp>
      <p:sp>
        <p:nvSpPr>
          <p:cNvPr id="4" name="Title 3"/>
          <p:cNvSpPr>
            <a:spLocks noGrp="1"/>
          </p:cNvSpPr>
          <p:nvPr>
            <p:ph type="title"/>
          </p:nvPr>
        </p:nvSpPr>
        <p:spPr/>
        <p:txBody>
          <a:bodyPr/>
          <a:lstStyle/>
          <a:p>
            <a:r>
              <a:rPr lang="en-GB" dirty="0" smtClean="0"/>
              <a:t>Pluralism	</a:t>
            </a:r>
            <a:endParaRPr lang="en-GB" dirty="0"/>
          </a:p>
        </p:txBody>
      </p:sp>
    </p:spTree>
    <p:extLst>
      <p:ext uri="{BB962C8B-B14F-4D97-AF65-F5344CB8AC3E}">
        <p14:creationId xmlns:p14="http://schemas.microsoft.com/office/powerpoint/2010/main" val="2344008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 &amp; Pluralism</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sz="3400" b="0" dirty="0" smtClean="0"/>
              <a:t>Exclusivism  and Pluralism finish of the three pieces of the classical framework for understanding inter-religious relation</a:t>
            </a:r>
          </a:p>
          <a:p>
            <a:pPr marL="0" indent="0"/>
            <a:endParaRPr lang="en-GB" sz="3400" b="0" dirty="0"/>
          </a:p>
          <a:p>
            <a:pPr marL="0" indent="0"/>
            <a:r>
              <a:rPr lang="en-GB" altLang="en-US" sz="3400" b="0" dirty="0" smtClean="0"/>
              <a:t>Exclusivist believe that you </a:t>
            </a:r>
            <a:r>
              <a:rPr lang="en-GB" altLang="en-US" sz="3400" b="0" dirty="0"/>
              <a:t>must adhere to, and practice</a:t>
            </a:r>
            <a:r>
              <a:rPr lang="en-GB" altLang="en-US" sz="3400" b="0" dirty="0" smtClean="0"/>
              <a:t>, </a:t>
            </a:r>
            <a:r>
              <a:rPr lang="en-GB" altLang="en-US" sz="3400" b="0" dirty="0"/>
              <a:t>one tradition in order to attain salvation. </a:t>
            </a:r>
            <a:endParaRPr lang="en-GB" altLang="en-US" sz="3400" b="0" dirty="0" smtClean="0"/>
          </a:p>
          <a:p>
            <a:pPr marL="0" indent="0"/>
            <a:endParaRPr lang="en-GB" altLang="en-US" sz="3400" b="0" dirty="0"/>
          </a:p>
          <a:p>
            <a:pPr marL="0" indent="0"/>
            <a:r>
              <a:rPr lang="en-GB" altLang="en-US" sz="3400" b="0" dirty="0" smtClean="0"/>
              <a:t>Pluralists believe that all </a:t>
            </a:r>
            <a:r>
              <a:rPr lang="en-GB" altLang="en-US" sz="3400" b="0" dirty="0"/>
              <a:t>religions lead to the same ultimate </a:t>
            </a:r>
            <a:r>
              <a:rPr lang="en-GB" altLang="en-US" sz="3400" b="0" dirty="0" smtClean="0"/>
              <a:t>truth or reflect the same ultimate reality </a:t>
            </a:r>
            <a:r>
              <a:rPr lang="en-GB" altLang="en-US" sz="3400" b="0" dirty="0"/>
              <a:t>in some way.</a:t>
            </a:r>
          </a:p>
          <a:p>
            <a:pPr marL="0" indent="0"/>
            <a:endParaRPr lang="en-GB" altLang="en-US" b="0" dirty="0" smtClean="0"/>
          </a:p>
          <a:p>
            <a:pPr marL="0" indent="0"/>
            <a:endParaRPr lang="en-GB" altLang="en-US" b="0" dirty="0"/>
          </a:p>
          <a:p>
            <a:pPr marL="0" indent="0"/>
            <a:endParaRPr lang="en-GB" altLang="en-US"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7885969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 &amp; Pluralism</a:t>
            </a:r>
            <a:endParaRPr lang="en-GB" sz="4000" dirty="0"/>
          </a:p>
        </p:txBody>
      </p:sp>
      <p:sp>
        <p:nvSpPr>
          <p:cNvPr id="3" name="Content Placeholder 2"/>
          <p:cNvSpPr>
            <a:spLocks noGrp="1"/>
          </p:cNvSpPr>
          <p:nvPr>
            <p:ph idx="1"/>
          </p:nvPr>
        </p:nvSpPr>
        <p:spPr>
          <a:xfrm>
            <a:off x="4749552" y="2618912"/>
            <a:ext cx="3807779" cy="3906432"/>
          </a:xfrm>
        </p:spPr>
        <p:txBody>
          <a:bodyPr>
            <a:normAutofit fontScale="47500" lnSpcReduction="20000"/>
          </a:bodyPr>
          <a:lstStyle/>
          <a:p>
            <a:pPr marL="0" indent="0"/>
            <a:r>
              <a:rPr lang="en-GB" b="0" dirty="0" smtClean="0"/>
              <a:t>Stetson </a:t>
            </a:r>
            <a:r>
              <a:rPr lang="en-GB" b="0" dirty="0"/>
              <a:t>B “The Meaning of Christian Exclusivism” in Stetson B, </a:t>
            </a:r>
            <a:r>
              <a:rPr lang="en-GB" b="0" i="1" dirty="0"/>
              <a:t>Pluralism and Particularity in Religious Belief</a:t>
            </a:r>
            <a:r>
              <a:rPr lang="en-GB" b="0" dirty="0"/>
              <a:t>, (Santa Barbara CA: </a:t>
            </a:r>
            <a:r>
              <a:rPr lang="en-GB" b="0" dirty="0" err="1"/>
              <a:t>Praegar</a:t>
            </a:r>
            <a:r>
              <a:rPr lang="en-GB" b="0" dirty="0"/>
              <a:t> International, 1994</a:t>
            </a:r>
            <a:r>
              <a:rPr lang="en-GB" b="0" dirty="0" smtClean="0"/>
              <a:t>)</a:t>
            </a:r>
          </a:p>
          <a:p>
            <a:pPr marL="0" indent="0"/>
            <a:endParaRPr lang="en-GB" b="0" dirty="0"/>
          </a:p>
          <a:p>
            <a:pPr marL="0" indent="0"/>
            <a:r>
              <a:rPr lang="en-GB" b="0" dirty="0" err="1"/>
              <a:t>Platinga</a:t>
            </a:r>
            <a:r>
              <a:rPr lang="en-GB" b="0" dirty="0"/>
              <a:t> A “Pluralism: A Defence of Religious Exclusivism” in Race A &amp; Hedges P, </a:t>
            </a:r>
            <a:r>
              <a:rPr lang="en-GB" b="0" i="1" dirty="0"/>
              <a:t>SCM Reader: Christian Approaches to Other Faiths</a:t>
            </a:r>
            <a:r>
              <a:rPr lang="en-GB" b="0" dirty="0"/>
              <a:t>, (London: SCM Press, 2009</a:t>
            </a:r>
            <a:r>
              <a:rPr lang="en-GB" b="0" dirty="0" smtClean="0"/>
              <a:t>)</a:t>
            </a:r>
          </a:p>
          <a:p>
            <a:pPr marL="0" indent="0"/>
            <a:endParaRPr lang="en-GB" b="0" dirty="0"/>
          </a:p>
          <a:p>
            <a:pPr marL="0" indent="0"/>
            <a:r>
              <a:rPr lang="en-GB" b="0" dirty="0"/>
              <a:t>Coward H, “</a:t>
            </a:r>
            <a:r>
              <a:rPr lang="en-GB" b="0" dirty="0" err="1"/>
              <a:t>Panikkar’s</a:t>
            </a:r>
            <a:r>
              <a:rPr lang="en-GB" b="0" dirty="0"/>
              <a:t> Approach to Interreligious Dialogue”, </a:t>
            </a:r>
            <a:r>
              <a:rPr lang="en-GB" b="0" i="1" dirty="0" err="1"/>
              <a:t>CrossCurrents</a:t>
            </a:r>
            <a:r>
              <a:rPr lang="en-GB" b="0" dirty="0"/>
              <a:t>, 29(2), </a:t>
            </a:r>
            <a:r>
              <a:rPr lang="en-GB" b="0" dirty="0" smtClean="0"/>
              <a:t>183-189</a:t>
            </a:r>
          </a:p>
          <a:p>
            <a:pPr marL="0" indent="0"/>
            <a:endParaRPr lang="en-GB" b="0" dirty="0"/>
          </a:p>
          <a:p>
            <a:pPr marL="0" indent="0"/>
            <a:r>
              <a:rPr lang="en-GB" b="0" dirty="0" err="1"/>
              <a:t>Yadlapati</a:t>
            </a:r>
            <a:r>
              <a:rPr lang="en-GB" b="0" dirty="0"/>
              <a:t> M, “</a:t>
            </a:r>
            <a:r>
              <a:rPr lang="en-GB" b="0" dirty="0" err="1"/>
              <a:t>Raimon</a:t>
            </a:r>
            <a:r>
              <a:rPr lang="en-GB" b="0" dirty="0"/>
              <a:t> </a:t>
            </a:r>
            <a:r>
              <a:rPr lang="en-GB" b="0" dirty="0" err="1"/>
              <a:t>Panikkar</a:t>
            </a:r>
            <a:r>
              <a:rPr lang="en-GB" b="0" dirty="0"/>
              <a:t>, John Hick, and a Pluralist Theology of Religions”, </a:t>
            </a:r>
            <a:r>
              <a:rPr lang="en-GB" b="0" i="1" dirty="0" err="1"/>
              <a:t>Interreliigous</a:t>
            </a:r>
            <a:r>
              <a:rPr lang="en-GB" b="0" i="1" dirty="0"/>
              <a:t> Dialogue</a:t>
            </a:r>
            <a:r>
              <a:rPr lang="en-GB" b="0" dirty="0"/>
              <a:t>, </a:t>
            </a:r>
            <a:r>
              <a:rPr lang="en-GB" b="0" dirty="0" smtClean="0"/>
              <a:t>5</a:t>
            </a:r>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21103964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71</TotalTime>
  <Words>2188</Words>
  <Application>Microsoft Office PowerPoint</Application>
  <PresentationFormat>On-screen Show (4:3)</PresentationFormat>
  <Paragraphs>196</Paragraphs>
  <Slides>34</Slides>
  <Notes>34</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Theme1</vt:lpstr>
      <vt:lpstr>Methods and Approaches in Interfaith Studies</vt:lpstr>
      <vt:lpstr>Assessment!</vt:lpstr>
      <vt:lpstr>Classical Framework and Inclusivism </vt:lpstr>
      <vt:lpstr>Readings</vt:lpstr>
      <vt:lpstr>Race A, ‘Interfaith Encounter’</vt:lpstr>
      <vt:lpstr>Race A, ‘Interfaith Encounter’</vt:lpstr>
      <vt:lpstr>Race A, ‘Interfaith Encounter’</vt:lpstr>
      <vt:lpstr>Questions</vt:lpstr>
      <vt:lpstr>Exclusivism</vt:lpstr>
      <vt:lpstr>Exclusivism </vt:lpstr>
      <vt:lpstr>Exclusivism</vt:lpstr>
      <vt:lpstr>Exclusivism</vt:lpstr>
      <vt:lpstr>Exclusivism</vt:lpstr>
      <vt:lpstr>Exclusivism</vt:lpstr>
      <vt:lpstr>Exclusivism</vt:lpstr>
      <vt:lpstr>Exclusivism</vt:lpstr>
      <vt:lpstr>Hard vs. Soft</vt:lpstr>
      <vt:lpstr>Hard vs. Soft</vt:lpstr>
      <vt:lpstr>Hard vs. Soft</vt:lpstr>
      <vt:lpstr>Hard vs. Soft</vt:lpstr>
      <vt:lpstr>Hard vs. Soft </vt:lpstr>
      <vt:lpstr>Exclusivists</vt:lpstr>
      <vt:lpstr>Barth</vt:lpstr>
      <vt:lpstr>Brunner</vt:lpstr>
      <vt:lpstr>Kraemer</vt:lpstr>
      <vt:lpstr>Althaus</vt:lpstr>
      <vt:lpstr>PowerPoint Presentation</vt:lpstr>
      <vt:lpstr>Pluralism</vt:lpstr>
      <vt:lpstr>Pluralism</vt:lpstr>
      <vt:lpstr>Pluralism</vt:lpstr>
      <vt:lpstr>Pluralism</vt:lpstr>
      <vt:lpstr>Pluralism </vt:lpstr>
      <vt:lpstr>Exclusivism &amp; Pluralism</vt:lpstr>
      <vt:lpstr>Exclusivism &amp; Pluralism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10</cp:revision>
  <dcterms:created xsi:type="dcterms:W3CDTF">2017-11-22T09:43:17Z</dcterms:created>
  <dcterms:modified xsi:type="dcterms:W3CDTF">2019-10-30T12:15:55Z</dcterms:modified>
</cp:coreProperties>
</file>