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9" r:id="rId3"/>
    <p:sldId id="262" r:id="rId4"/>
    <p:sldId id="261" r:id="rId5"/>
    <p:sldId id="260" r:id="rId6"/>
    <p:sldId id="264" r:id="rId7"/>
    <p:sldId id="265" r:id="rId8"/>
    <p:sldId id="266" r:id="rId9"/>
    <p:sldId id="269" r:id="rId10"/>
    <p:sldId id="268" r:id="rId11"/>
    <p:sldId id="271" r:id="rId12"/>
    <p:sldId id="272" r:id="rId13"/>
    <p:sldId id="273" r:id="rId14"/>
    <p:sldId id="274" r:id="rId15"/>
    <p:sldId id="275" r:id="rId16"/>
    <p:sldId id="276" r:id="rId17"/>
    <p:sldId id="277"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0909"/>
    <a:srgbClr val="BB15A7"/>
    <a:srgbClr val="EE6612"/>
    <a:srgbClr val="FF3399"/>
    <a:srgbClr val="DE0808"/>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78" autoAdjust="0"/>
    <p:restoredTop sz="94660"/>
  </p:normalViewPr>
  <p:slideViewPr>
    <p:cSldViewPr snapToGrid="0">
      <p:cViewPr>
        <p:scale>
          <a:sx n="64" d="100"/>
          <a:sy n="64" d="100"/>
        </p:scale>
        <p:origin x="7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65EC9D-FFA7-4EC1-A618-5BDCC910006A}" type="datetimeFigureOut">
              <a:rPr lang="en-GB" smtClean="0"/>
              <a:t>20/02/2021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8A7B32-2043-43E9-BDC5-C2F48E5CBD27}" type="slidenum">
              <a:rPr lang="en-GB" smtClean="0"/>
              <a:t>‹#›</a:t>
            </a:fld>
            <a:endParaRPr lang="en-GB" dirty="0"/>
          </a:p>
        </p:txBody>
      </p:sp>
    </p:spTree>
    <p:extLst>
      <p:ext uri="{BB962C8B-B14F-4D97-AF65-F5344CB8AC3E}">
        <p14:creationId xmlns:p14="http://schemas.microsoft.com/office/powerpoint/2010/main" val="2076844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C0F55-390B-4C4B-8310-87DD4AD0CA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33346D-1D35-42A4-8FF3-9F9D0655F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7B3537-2B86-45DB-8F21-C32B94FC97E7}"/>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5" name="Footer Placeholder 4">
            <a:extLst>
              <a:ext uri="{FF2B5EF4-FFF2-40B4-BE49-F238E27FC236}">
                <a16:creationId xmlns:a16="http://schemas.microsoft.com/office/drawing/2014/main" id="{0563B82C-833F-45F3-B880-D23EB8B9EE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21F0C30-CECE-45E2-AB89-88CC603860E1}"/>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2610602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645EF-C322-4DD6-B053-703E4EED1D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924AED-A885-4B9A-AED7-C6B2DD6579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748B55-7911-46C9-8454-4ACC7A953961}"/>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5" name="Footer Placeholder 4">
            <a:extLst>
              <a:ext uri="{FF2B5EF4-FFF2-40B4-BE49-F238E27FC236}">
                <a16:creationId xmlns:a16="http://schemas.microsoft.com/office/drawing/2014/main" id="{DA720646-7CD6-46EA-959D-74D017A71ED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5D5E884-B3F7-4510-AB4D-C9CA37CEC578}"/>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104050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DD0F0-2140-4AD4-8903-D33F69B66B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A67BD4-F086-4F8F-88A7-BE1A755B19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967EA0-0CDA-443D-884C-B22C917F40E2}"/>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5" name="Footer Placeholder 4">
            <a:extLst>
              <a:ext uri="{FF2B5EF4-FFF2-40B4-BE49-F238E27FC236}">
                <a16:creationId xmlns:a16="http://schemas.microsoft.com/office/drawing/2014/main" id="{D4524547-4324-49A9-A70C-67EA95D98E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4ABAC27-8A2D-448D-8DFC-FB11FF7A9987}"/>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1514616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2785-755E-47A2-93FD-E6D40D63FD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4214A1-0BDD-4CC0-AFE2-67B18560C8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58B34D-E8BE-47E7-8D7D-544519CF85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3887DB-65BF-46FD-A72D-57029F7004F1}"/>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6" name="Footer Placeholder 5">
            <a:extLst>
              <a:ext uri="{FF2B5EF4-FFF2-40B4-BE49-F238E27FC236}">
                <a16:creationId xmlns:a16="http://schemas.microsoft.com/office/drawing/2014/main" id="{77CA8BD8-0F2C-4A33-BACF-774193117AD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028E9EF-6530-4FA4-9C9E-4FBBF6B2DFC0}"/>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211167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4BED4-4F37-44C8-88E9-2C4F15193B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04C90E-31C1-49E5-A737-59E8F627F4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F8B602-4B9C-41F6-93FD-51E4927A6C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D22A6F-1645-486D-974E-B5D9D5AB70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7C754B-0191-48DD-9003-5C81B58D48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7E6B66-E4D7-4236-A636-BDD5CF0256CD}"/>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8" name="Footer Placeholder 7">
            <a:extLst>
              <a:ext uri="{FF2B5EF4-FFF2-40B4-BE49-F238E27FC236}">
                <a16:creationId xmlns:a16="http://schemas.microsoft.com/office/drawing/2014/main" id="{C19BB0B3-FDB2-454D-B810-46AB0602921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BB1EDC1-2B40-4FDE-9816-3F3C849C1A16}"/>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3146971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DF71-585D-4B90-A92B-5E68067F71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FAF593-A05B-48E1-A7C9-0E4EA590AFA2}"/>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4" name="Footer Placeholder 3">
            <a:extLst>
              <a:ext uri="{FF2B5EF4-FFF2-40B4-BE49-F238E27FC236}">
                <a16:creationId xmlns:a16="http://schemas.microsoft.com/office/drawing/2014/main" id="{498D6209-36F6-4CCB-B128-A7525D501724}"/>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AA35E41-D1AA-4B54-8CA7-7EE4779F8CC2}"/>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3326962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F34866-EEE7-460C-B97C-907CF16484FF}"/>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3" name="Footer Placeholder 2">
            <a:extLst>
              <a:ext uri="{FF2B5EF4-FFF2-40B4-BE49-F238E27FC236}">
                <a16:creationId xmlns:a16="http://schemas.microsoft.com/office/drawing/2014/main" id="{2E4590D6-5E4E-4E43-9937-BAA83D746DC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613BF69-C89D-4AF0-8E27-CF67A42FB838}"/>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130991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F20C7-8F61-4F8F-A6CD-6340DDFE5F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253FB3-8350-4332-AA67-7CC2A14D41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55A16F-51E0-4709-8DFB-748C3B11DB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919E7B-069C-4111-BBC7-27ED70C328D0}"/>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6" name="Footer Placeholder 5">
            <a:extLst>
              <a:ext uri="{FF2B5EF4-FFF2-40B4-BE49-F238E27FC236}">
                <a16:creationId xmlns:a16="http://schemas.microsoft.com/office/drawing/2014/main" id="{078A7D79-D67C-4C76-BFE7-35BEFE7B155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DF9E45B-149C-4C06-BA6D-7D0C2CC53439}"/>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1433742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E246B-DF90-4436-8062-7C05D4B7A2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620524-0B20-4235-A228-9978C94307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6C2A171-4F8E-463F-B449-07E685B4DA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07CC7C-EFA5-47B5-B0E2-DB7DB975137B}"/>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6" name="Footer Placeholder 5">
            <a:extLst>
              <a:ext uri="{FF2B5EF4-FFF2-40B4-BE49-F238E27FC236}">
                <a16:creationId xmlns:a16="http://schemas.microsoft.com/office/drawing/2014/main" id="{CB898CF6-9272-4C5E-9AC6-8DC9A604EEB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7442BAD-1228-4D7F-AFE8-84C2F627988A}"/>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1777428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41EC4-DC05-423A-8A06-0F413868C3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21E210-7D1A-4868-9B72-8003CF3085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CEF6B5-3CBA-4C6F-981A-4BF343E302D4}"/>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5" name="Footer Placeholder 4">
            <a:extLst>
              <a:ext uri="{FF2B5EF4-FFF2-40B4-BE49-F238E27FC236}">
                <a16:creationId xmlns:a16="http://schemas.microsoft.com/office/drawing/2014/main" id="{A9609B29-0905-4490-A8AA-B972A3EE675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EA7132-04E9-46AC-B18A-7E6C0A72A8B4}"/>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1081455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53AE6E-89F8-4266-A646-8FE2D7B08B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0AF372-4975-4B41-A70F-A503CCA4AB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12ACC-BD5E-48F1-B062-0473D7942613}"/>
              </a:ext>
            </a:extLst>
          </p:cNvPr>
          <p:cNvSpPr>
            <a:spLocks noGrp="1"/>
          </p:cNvSpPr>
          <p:nvPr>
            <p:ph type="dt" sz="half" idx="10"/>
          </p:nvPr>
        </p:nvSpPr>
        <p:spPr/>
        <p:txBody>
          <a:bodyPr/>
          <a:lstStyle/>
          <a:p>
            <a:fld id="{31E4CAAD-20A0-42AA-B54D-2692E57BBF45}" type="datetimeFigureOut">
              <a:rPr lang="en-GB" smtClean="0"/>
              <a:t>20/02/2021</a:t>
            </a:fld>
            <a:endParaRPr lang="en-GB" dirty="0"/>
          </a:p>
        </p:txBody>
      </p:sp>
      <p:sp>
        <p:nvSpPr>
          <p:cNvPr id="5" name="Footer Placeholder 4">
            <a:extLst>
              <a:ext uri="{FF2B5EF4-FFF2-40B4-BE49-F238E27FC236}">
                <a16:creationId xmlns:a16="http://schemas.microsoft.com/office/drawing/2014/main" id="{495F2BD8-F307-4A31-93C5-E52293E9D8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79F9C-BEDF-4D56-A01A-9B942D52BDDD}"/>
              </a:ext>
            </a:extLst>
          </p:cNvPr>
          <p:cNvSpPr>
            <a:spLocks noGrp="1"/>
          </p:cNvSpPr>
          <p:nvPr>
            <p:ph type="sldNum" sz="quarter" idx="12"/>
          </p:nvPr>
        </p:nvSpPr>
        <p:spPr/>
        <p:txBody>
          <a:bodyPr/>
          <a:lstStyle/>
          <a:p>
            <a:fld id="{B47100D8-E151-4210-8C63-1CCFE4E388AF}" type="slidenum">
              <a:rPr lang="en-GB" smtClean="0"/>
              <a:t>‹#›</a:t>
            </a:fld>
            <a:endParaRPr lang="en-GB" dirty="0"/>
          </a:p>
        </p:txBody>
      </p:sp>
    </p:spTree>
    <p:extLst>
      <p:ext uri="{BB962C8B-B14F-4D97-AF65-F5344CB8AC3E}">
        <p14:creationId xmlns:p14="http://schemas.microsoft.com/office/powerpoint/2010/main" val="3922559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087ADF-1CB5-4562-8079-8DC9B7E2AE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19757D-52E8-4B34-837D-B957D14852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B1DF54-F0D5-4F82-B8A7-85324521E1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4CAAD-20A0-42AA-B54D-2692E57BBF45}" type="datetimeFigureOut">
              <a:rPr lang="en-GB" smtClean="0"/>
              <a:t>20/02/2021</a:t>
            </a:fld>
            <a:endParaRPr lang="en-GB" dirty="0"/>
          </a:p>
        </p:txBody>
      </p:sp>
      <p:sp>
        <p:nvSpPr>
          <p:cNvPr id="5" name="Footer Placeholder 4">
            <a:extLst>
              <a:ext uri="{FF2B5EF4-FFF2-40B4-BE49-F238E27FC236}">
                <a16:creationId xmlns:a16="http://schemas.microsoft.com/office/drawing/2014/main" id="{647031D2-B3C3-4560-A589-F919260D5E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CC0085-8611-41E7-B848-C3BA638E0A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7100D8-E151-4210-8C63-1CCFE4E388AF}" type="slidenum">
              <a:rPr lang="en-GB" smtClean="0"/>
              <a:t>‹#›</a:t>
            </a:fld>
            <a:endParaRPr lang="en-GB" dirty="0"/>
          </a:p>
        </p:txBody>
      </p:sp>
    </p:spTree>
    <p:extLst>
      <p:ext uri="{BB962C8B-B14F-4D97-AF65-F5344CB8AC3E}">
        <p14:creationId xmlns:p14="http://schemas.microsoft.com/office/powerpoint/2010/main" val="5053254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png"/><Relationship Id="rId3" Type="http://schemas.openxmlformats.org/officeDocument/2006/relationships/image" Target="../media/image26.jpeg"/><Relationship Id="rId7" Type="http://schemas.openxmlformats.org/officeDocument/2006/relationships/image" Target="../media/image30.png"/><Relationship Id="rId12" Type="http://schemas.openxmlformats.org/officeDocument/2006/relationships/image" Target="../media/image35.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jpeg"/><Relationship Id="rId5" Type="http://schemas.openxmlformats.org/officeDocument/2006/relationships/image" Target="../media/image28.png"/><Relationship Id="rId10" Type="http://schemas.openxmlformats.org/officeDocument/2006/relationships/image" Target="../media/image33.jpeg"/><Relationship Id="rId4" Type="http://schemas.openxmlformats.org/officeDocument/2006/relationships/image" Target="../media/image27.png"/><Relationship Id="rId9" Type="http://schemas.openxmlformats.org/officeDocument/2006/relationships/image" Target="../media/image32.png"/></Relationships>
</file>

<file path=ppt/slides/_rels/slide1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png"/><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image" Target="../media/image46.jpe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jpeg"/></Relationships>
</file>

<file path=ppt/slides/_rels/slide1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jpeg"/></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images/search?view=detailV2&amp;ccid=Chl%2fi5IS&amp;id=2AAB7E%205B7D8CFCEF30C78643298AD848BFC1CCC9&amp;thid=OIP.Chl_i5ISoBgDA7uJN9zadgHaJJ&amp;mediaurl=https%3a%2f%2fwww.pngkey.com%2fpng%2ffull%2f43-430443_red-curved-arrow-png-image-freeuse-curvedred.png&amp;exph=927&amp;expw=750&amp;q=curved+arrow+no+background&amp;simid=608041067743216354&amp;ck=1B22DFF3AFB7E77543ADD478738AC1E5&amp;selectedIndex=10&amp;FORM=IRPRST&amp;ajaxhist=0" TargetMode="External"/><Relationship Id="rId2" Type="http://schemas.openxmlformats.org/officeDocument/2006/relationships/hyperlink" Target="https://www.youtube.com/watch?v=W0wU51_l0-E" TargetMode="External"/><Relationship Id="rId1" Type="http://schemas.openxmlformats.org/officeDocument/2006/relationships/slideLayout" Target="../slideLayouts/slideLayout2.xml"/><Relationship Id="rId5" Type="http://schemas.openxmlformats.org/officeDocument/2006/relationships/hyperlink" Target="https://www.bing.com/images/search?view=detailV2&amp;ccid=c%2F2HsXo%2B&amp;id=09%206DBAD06A4055386028864444020C5E092CFB19&amp;thid=OIP.c_2HsXo-u4y5zppMXaKXgHaE4&amp;media%20url=https%3A%2F%2Fth.bing.com%2Fth%2Fid%2FR73fd87b17a3ebb8cbee73a6931768a5e%3Frik%3DGfssCV4MAkREhg%26riu%3Dhttp%253a%252f%252fs1.ibtimes.com%252fsites%252fwww.ibtimes.com%252ffiles%252f2015%252f10%252f04%252fpoverty.jpg%26ehk%3D4832gdZHAG4FrwqNeepkni%252b4AjkA3gZTgT5XKKB6HVk%253d%26risl%3D%26pid%3DImgRaw&amp;exph=2638&amp;expw=4000&amp;q=global+poverty&amp;simid=607988321183007488&amp;ck=89220C343659A2BDC6601147D6D4A648&amp;selectedindex=6&amp;form=IRPRST&amp;ajaxhist=0&amp;vt=0&amp;sim=11" TargetMode="External"/><Relationship Id="rId4" Type="http://schemas.openxmlformats.org/officeDocument/2006/relationships/hyperlink" Target="https://www.bing.com/images/search?view=detailV2&amp;ccid=3D1PuU9S&amp;id=43AA338D%20BFB7CF2C9BD91822249AA47E3BF7B244&amp;thid=OIP.3D1PuU9S8mEL-R5rZNZRgHaDt&amp;mediaurl=h%20ttps%3A%2F%2Fth.bing.com%2Fth%2Fid%2FRdc3d4fb94f52f2610bf91fb9ad935946%3Frik%3DRLL3O36kmiQiGA%26riu%3Dhttp%253a%252f%252fi.huffpost.com%252fgen%252f1680408%252fimages%252fo-163411530facebook.jpg%26ehk%3Df2tMn9UWuinwd1pTpMJBmwsgxgIgcUwllfU2v7K%20%252b264%253d%26risl%3D%26pid%3DImgRaw&amp;exph=1000&amp;expw=2000&amp;q=favelas&amp;simid=608022582197092837&amp;ck=1F1596BA875C8229A731802AD4234FBF&amp;selectedindex=72&amp;form=IRPRST&amp;ajaxhist=0&amp;vt=0&amp;sim=11"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bing.com/images/search?view=detailV2&amp;ccid=9IBe%2f6Y%2b&amp;id=4263%20BD8AB67C792429BE8D5D08BDCD873E5DE9C6&amp;thid=OIP.9IBe_6Yupoeggb2rQK_ZQHaFQ&amp;mediaurl=https%3a%2f%2fs-media-cacheak0.pinimg.com%2foriginals%2fa0%2f41%2f9f%2fa0419f61218%208f713367e71db1fa2d9b2.png&amp;exph=3545&amp;expw=5000&amp;q=Mountain+Path+of+Success+Clip+Art&amp;simid=607987028403161752&amp;ck=B10F1061A1197A5645A8DBE60BE046A4&amp;selectedIndex=67&amp;FORM=IRPRST&amp;ajaxhist=0" TargetMode="External"/><Relationship Id="rId2" Type="http://schemas.openxmlformats.org/officeDocument/2006/relationships/hyperlink" Target="https://www.bing.com/images/search?view,=detailV2&amp;ccid=QaZSF%2FrQ&amp;id=42335FE%2055CC553CAE07EBDCE2B972F46F5D35B13&amp;thid=OIP.QaZSF_rQd86Jc0gEptU3AHaHa&amp;mediaurl=https%3A%2F%2Fth.bing.com%2Fth%2Fid%2FR41a65217fad0f9df3a25cd20129b54dc%3Frik%3DE1vT9UYvlyvOvQ%26riu%3Dhttp%253a%252f%252fwww.pngmart.com%252ffiles%252f1%252fIdea-Bulb-PNGClipart.png%26ehk%3DMKCCOAfu5fwQgvPxikaONa8zUhb7lC4z1ha6oQsdZzI%253d%26risl%3D%26pid%3DImgRaw&amp;exph=512&amp;expw=512&amp;q=white+lightbulb+clipart+No+Background&amp;simid=608034835723584327&amp;ck=63C7DE0DC8192AF019A3F22EBF5E1D70&amp;selectedindex=67&amp;form=IRPRST&amp;ajaxhist=0&amp;vt=0&amp;sim=11" TargetMode="External"/><Relationship Id="rId1" Type="http://schemas.openxmlformats.org/officeDocument/2006/relationships/slideLayout" Target="../slideLayouts/slideLayout2.xml"/><Relationship Id="rId5" Type="http://schemas.openxmlformats.org/officeDocument/2006/relationships/hyperlink" Target="https://www.bing.com/images/search?view=detailV2&amp;ccid=bEjv0z%2Fv&amp;id=99AC8EC5F%20D176EDDFC6F6D7CAB05582C2A6F3309&amp;thid=OIP.bEjv0z_vxdV4OlxVcvgt3AHaEY&amp;mediaurl=https%3A%2F%2Fsednacarpet.co.uk%2F%2Fmedia%2Fproject%2Fsedna%2Fgridblocks%2Feconyl_turtle_web.ashx&amp;exph=1061&amp;expw=1791&amp;q=plastic+pollution+in+the+ocean&amp;simid=608047999800969032&amp;ck=F2866FF8BFBC57B7FDBF34077404FBBE&amp;selectedindex=0&amp;form=IRPRST&amp;ajaxhist=0&amp;vt=0&amp;sim=11&amp;pivotparams=insightsToken%3Dccid_oRPRizeT*cp_1182B6F506F495AECC87D40BDBDE6B37*mid_278DE18427E118FC3E4060D12D01F09DAD0A4204*simid_608030072596529165*thid_OIP.oRPRizeTb!_z8r55lypX3SAHaER&amp;iss=VSI&amp;ajaxhist=0" TargetMode="External"/><Relationship Id="rId4" Type="http://schemas.openxmlformats.org/officeDocument/2006/relationships/hyperlink" Target="https://www.bing.com/images/search?view=detailV2&amp;ccid=CSdMOVoa&amp;id=5B2785%20E8F2E80D41B36A0283ACCCB2D8F1948DE3&amp;thid=OIP.CSdMOVoaLOLOxx2jIWnjgHaEo&amp;mediaurl=https%3a%2f%2fth.bing.com%2fth%2fid%2fR09274c395a1af8b38b3b1c768c85a78e%3frik%3d442U8diyzKyDAg%26riu%3dhttp%253a%252f%252fidolportfolio.weebly.com%252fuploads%252f1%252f6%252f6%252f0%252f16600664%252f5977160_orig.png%253f145%26ehk%3d1RcIZwJwUN4f%252fwmaZt0JLdkVZI5xZGGaq6XzvmS%252bclQ%253d%26risl%3d%26pid%3dImgRaw&amp;exph=500&amp;expw=800&amp;q=One+Person+Talking+Clip+Art+no+background&amp;simid=608005629888758907&amp;ck=6A1EE50CB109F628CEF170789F44F235&amp;selectedIndex=133&amp;FORM=IRPRST&amp;ajaxhist=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ing.com/images/search?view=detailV2&amp;ccid=5DXtbb4N&amp;id=087B4BAB%20B490A285A578C859F41D35ECFBDD3BB5&amp;thid=OIP.5DXtbb4NzuJCJO3MAo0a0QHaDq&amp;mediaurl=https%3A%2F%2Fwww.recyclingbins.co.uk%2Fpub%2Fmedia%2Fwysiwyg%2Fopen9.jpg&amp;exph=677&amp;expw=1366&amp;q=school+recycling+bins&amp;simid=607999007044341005&amp;ck=0ABE90456D0B85C17BD2A0A61D8EA29E&amp;selectedindex=1&amp;form=IRPRST&amp;ajaxhist=0&amp;vt=0&amp;sim=11" TargetMode="External"/><Relationship Id="rId2" Type="http://schemas.openxmlformats.org/officeDocument/2006/relationships/hyperlink" Target="https://www.bing.com/images/search?view=detailV2&amp;ccid=DgdJY0tD&amp;id=FCBE33D8F9%20182D5D630D343447BD42B71013F0D5&amp;thid=OIP.DgdJY0tDyTna1DKLVL_MQAAAA&amp;mediaurl=https%3A%2F%2Fstaffabsencemanagement.co.uk%2Fwpcontent%2Fuploads%2F2019%2F01%2FDeclininggraph.png&amp;exph=300&amp;expw=400&amp;q=red+decrease+no+backgorund&amp;simid=608050718483089314&amp;ck=81AEA71D450FB824CAA65B881B116DC5&amp;selectedindex=11&amp;form=IRPRST&amp;ajaxhist=0&amp;pivotparams=insightsToken%3Dccid_2HrQy%252Fcl*cp_8A913B06D329CC70E8D024211A8B1594*mid_45C660A54A8BFC28C2FC3B994664EDD0AE6A609C*simid_608048725663944684*thid_OIP.2HrQy!_cl0e30g4rcnTdGTwHaHa&amp;vt=0&amp;sim=11&amp;iss=VSI" TargetMode="External"/><Relationship Id="rId1" Type="http://schemas.openxmlformats.org/officeDocument/2006/relationships/slideLayout" Target="../slideLayouts/slideLayout2.xml"/><Relationship Id="rId6" Type="http://schemas.openxmlformats.org/officeDocument/2006/relationships/hyperlink" Target="https://www.highspeedtraining.co.uk/hub/reducing-waste-inschools/?fbclid=IwAR2%20u9K7t9MNRW4L1hthKsrCkJ6Rh44FLFUB1_6_Z28K3AwwTWQoehI9n_7E" TargetMode="External"/><Relationship Id="rId5" Type="http://schemas.openxmlformats.org/officeDocument/2006/relationships/hyperlink" Target="https://www.bing.com/images/search?view=detailV2&amp;ccid=OutvR0yY&amp;id=4ACF395DE%20A65D685E90E2E51BB45367645CB368F&amp;thid=OIP.OutvR0yYZzKMcfToVDcRpQHaHZ&amp;mediaurl=https%3a%2f%2faquaponicsusa.files.wordpress.com%2f2014%2f04%2fistock_000019433006medium.jpg&amp;exph=1385&amp;expw=1386&amp;q=sustainable+world&amp;simid=608018596355572697&amp;ck=1DDB09DFE1D14422C1C943347033432F&amp;selectedIndex=16&amp;qpvt=sustainable+world&amp;FORM=IRPRST&amp;ajaxhist=0" TargetMode="External"/><Relationship Id="rId4" Type="http://schemas.openxmlformats.org/officeDocument/2006/relationships/hyperlink" Target="https://www.bing.com/images/search?view=detailV2&amp;ccid=n786f19O&amp;id=A42D4C9%20m9B9C30850200D0280844DE96A63A6D360&amp;thid=OIP.n786f19OT3W4nJRPMCwkEgHaHa&amp;mediaurl=https%3a%2f%2fth.bing.com%2fth%2fid%2fR9fbf3a7f5f4e4f75b89c944f302c2412%3frik%3dYNOmY2rpTYSAAg%26riu%3dhttp%253a%252f%252f78.media.tumblr.com%252f039ba0b5f7df60b17b5db9039acef3f2%252ftumblr_nktbs1ZVNM1sqdi0go1_400.png%26ehk%3d2lhslu7tU9xBPEqm%252furQFWD5O5KP%252bEJ%252bXpgeWIVDsG0%253d%26risl%3d%26pid%3dImgRaw&amp;exph=256&amp;expw=256&amp;q=stop+hand+no+background&amp;simid=607995730003037357&amp;ck=518EF4C05C25B357FB17BBF05D5A22AC&amp;selectedIndex=31&amp;FORM=IRPRST&amp;ajaxhist=0"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www.recyclingguide.org.uk/schools.html?fbclid=IwAR1jKU9CILNX1vMHOOLvZc%200PQ0rsHP19qwKEvmm8m0Am92acgd97n5ciwXw" TargetMode="External"/><Relationship Id="rId3" Type="http://schemas.openxmlformats.org/officeDocument/2006/relationships/hyperlink" Target="https://www.healthyschools.org.uk/" TargetMode="External"/><Relationship Id="rId7" Type="http://schemas.openxmlformats.org/officeDocument/2006/relationships/hyperlink" Target="https://www.bera.ac.uk/blog/pupil-voice-in-quality-assurance-ofschools?fbclid=IwAR34bsDr_euK2Ew4OMDw9xaL4wwQT4gz2L5m9SJmn6SB8qxIho5ySODNV4#:~:text=What%20is%20pupil%20voice%3F,context%20(MacBeath%2C%202006)" TargetMode="External"/><Relationship Id="rId2" Type="http://schemas.openxmlformats.org/officeDocument/2006/relationships/hyperlink" Target="https://www.freeiconspng.com/img/26734" TargetMode="External"/><Relationship Id="rId1" Type="http://schemas.openxmlformats.org/officeDocument/2006/relationships/slideLayout" Target="../slideLayouts/slideLayout2.xml"/><Relationship Id="rId6" Type="http://schemas.openxmlformats.org/officeDocument/2006/relationships/hyperlink" Target="https://www.nbcnews.com/news/world/world-must-take-unprecedented-steps-avert-worst-effects-global-warming-n917656" TargetMode="External"/><Relationship Id="rId5" Type="http://schemas.openxmlformats.org/officeDocument/2006/relationships/hyperlink" Target="https://consciousmagazine.co/education-doesnt-only-happen-in-the-classroom/" TargetMode="External"/><Relationship Id="rId4" Type="http://schemas.openxmlformats.org/officeDocument/2006/relationships/hyperlink" Target="https://www.bing.com/images/search?view=detailV2&amp;ccid=idlIxhMt&amp;id=313CB2D0%208B320BDC1EF7B78CA41076AE911C60B4&amp;thid=OIP.idlIxhMt13GiyRuLdVH3uwHaCx&amp;mediaurl=https%3A%2F%2Fwww.kpu.ca%2Fsites%2Fdefault%2Ffiles%2FTeaching%2520and%2520Learning%2FSDG%2520poster_1.png&amp;exph=600&amp;expw=1600&amp;q=un+17+goals&amp;simid=608050787231927396&amp;ck=8DAF2F10F1CDB4551A71BDE695E8A014&amp;selectedindex=115&amp;form=IRPRST&amp;ajaxhist=0&amp;vt=0&amp;sim=1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as.org.uk/plastic-free-schools/" TargetMode="External"/><Relationship Id="rId7" Type="http://schemas.openxmlformats.org/officeDocument/2006/relationships/hyperlink" Target="https://www.unicef.org/child-rights-convention/convention-text-childrens-version" TargetMode="External"/><Relationship Id="rId2" Type="http://schemas.openxmlformats.org/officeDocument/2006/relationships/hyperlink" Target="https://www.bing.com/images/search?view=detailV2&amp;ccid=ahVQOAiU&amp;id=2E164439C%2037D7B7057F05C60F0B2D18FE196082A&amp;thid=OIP.ahVQOAiUatlCd6c1RfiQQHaE7&amp;mediaurl=https%3a%2f%2fshare.america.gov%2fwpcontent%2fuploads%2f2014%2f09%2fPoverty_kids_UN1.jpg&amp;exph=2832&amp;expw=4256&amp;q=Poverty+America&amp;simid=608024867100100021&amp;ck=5E3646BD027DCB8D9438ACE7890263F7&amp;selectedIndex=150&amp;FORM=IRPRST&amp;ajaxhist=0"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iSGm9EXj&amp;id=C5E817D7EE%20A7CC104B8E8CECFDFB8A7928F65A4A&amp;thid=OIP.iSGm9EXjKT2qc7a5Aaf2dwHaHa&amp;mediaurl=https%3a%2f%2fthenationalcollege.co.uk%2fstorage%2fpeople%2fthumbnails%2f3e36f4deb0e7ccbe5b0fa2661b455267.jpg&amp;exph=500&amp;expw=500&amp;q=professor+donaldson&amp;simid=608003383690724552&amp;ck=B4FDB455DD8F42D4E20BF1E940F1E6FD&amp;selectedIndex=61&amp;FORM=IRPRST&amp;ajaxhist=0" TargetMode="External"/><Relationship Id="rId5" Type="http://schemas.openxmlformats.org/officeDocument/2006/relationships/hyperlink" Target="https://www.theexplorer.no/goals/?gclid=EAIaIQobChMIoMzG6oPy7gIVRuvtCh0OJQ%20gdEAAYASAAEgJYePD_BwE" TargetMode="External"/><Relationship Id="rId4" Type="http://schemas.openxmlformats.org/officeDocument/2006/relationships/hyperlink" Target="https://freesvg.org/search/"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gov.wales/sites/default/files/publications/2020-10/education-in-Wales-our-national-mission-update-october-2020.pdf" TargetMode="External"/><Relationship Id="rId2" Type="http://schemas.openxmlformats.org/officeDocument/2006/relationships/hyperlink" Target="https://hwb.gov.wales/storage/eaf467e6-30fe-45c9-93ef-cb30f31f1c90/common-understanding-for-school.pdf" TargetMode="External"/><Relationship Id="rId1" Type="http://schemas.openxmlformats.org/officeDocument/2006/relationships/slideLayout" Target="../slideLayouts/slideLayout2.xml"/><Relationship Id="rId4" Type="http://schemas.openxmlformats.org/officeDocument/2006/relationships/hyperlink" Target="https://youmatter.world/en/definition/definitions-sustainable-developmentsustainabil%20ity/#:~:text=Sustainable%20development%20is%20the%20idea,the%20Brundtland%20Report%20in%2019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See the source image">
            <a:extLst>
              <a:ext uri="{FF2B5EF4-FFF2-40B4-BE49-F238E27FC236}">
                <a16:creationId xmlns:a16="http://schemas.microsoft.com/office/drawing/2014/main" id="{942679C1-4028-41DB-BAAB-F8CF7E8FF2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9089" b="28077"/>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9" name="Rectangle 7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3887C6-779C-4C03-A9C1-B09CAA0E2983}"/>
              </a:ext>
            </a:extLst>
          </p:cNvPr>
          <p:cNvSpPr>
            <a:spLocks noGrp="1"/>
          </p:cNvSpPr>
          <p:nvPr>
            <p:ph type="ctrTitle"/>
          </p:nvPr>
        </p:nvSpPr>
        <p:spPr>
          <a:xfrm>
            <a:off x="477981" y="2026603"/>
            <a:ext cx="4023360" cy="3204134"/>
          </a:xfrm>
        </p:spPr>
        <p:txBody>
          <a:bodyPr anchor="b">
            <a:noAutofit/>
          </a:bodyPr>
          <a:lstStyle/>
          <a:p>
            <a:pPr algn="l"/>
            <a:r>
              <a:rPr lang="en-GB" sz="4400" dirty="0">
                <a:latin typeface="Adobe Gothic Std B" panose="020B0800000000000000" pitchFamily="34" charset="-128"/>
                <a:ea typeface="Adobe Gothic Std B" panose="020B0800000000000000" pitchFamily="34" charset="-128"/>
              </a:rPr>
              <a:t>Educating Sustainable Development and Global Citizenship</a:t>
            </a:r>
            <a:br>
              <a:rPr lang="en-GB" sz="4800" dirty="0">
                <a:latin typeface="Adobe Gothic Std B" panose="020B0800000000000000" pitchFamily="34" charset="-128"/>
                <a:ea typeface="Adobe Gothic Std B" panose="020B0800000000000000" pitchFamily="34" charset="-128"/>
              </a:rPr>
            </a:br>
            <a:r>
              <a:rPr lang="en-GB" sz="4800" dirty="0">
                <a:latin typeface="Adobe Gothic Std B" panose="020B0800000000000000" pitchFamily="34" charset="-128"/>
                <a:ea typeface="Adobe Gothic Std B" panose="020B0800000000000000" pitchFamily="34" charset="-128"/>
              </a:rPr>
              <a:t>      </a:t>
            </a:r>
            <a:r>
              <a:rPr lang="en-GB" sz="2800" dirty="0">
                <a:latin typeface="Adobe Gothic Std B" panose="020B0800000000000000" pitchFamily="34" charset="-128"/>
                <a:ea typeface="Adobe Gothic Std B" panose="020B0800000000000000" pitchFamily="34" charset="-128"/>
              </a:rPr>
              <a:t>(ESDGC)</a:t>
            </a:r>
            <a:br>
              <a:rPr lang="en-GB" sz="4800" dirty="0">
                <a:latin typeface="Adobe Gothic Std B" panose="020B0800000000000000" pitchFamily="34" charset="-128"/>
                <a:ea typeface="Adobe Gothic Std B" panose="020B0800000000000000" pitchFamily="34" charset="-128"/>
              </a:rPr>
            </a:br>
            <a:endParaRPr lang="en-GB" sz="4800" dirty="0">
              <a:latin typeface="Adobe Gothic Std B" panose="020B0800000000000000" pitchFamily="34" charset="-128"/>
              <a:ea typeface="Adobe Gothic Std B" panose="020B0800000000000000" pitchFamily="34" charset="-128"/>
            </a:endParaRPr>
          </a:p>
        </p:txBody>
      </p:sp>
      <p:sp>
        <p:nvSpPr>
          <p:cNvPr id="3" name="Subtitle 2">
            <a:extLst>
              <a:ext uri="{FF2B5EF4-FFF2-40B4-BE49-F238E27FC236}">
                <a16:creationId xmlns:a16="http://schemas.microsoft.com/office/drawing/2014/main" id="{CBE98B48-7932-48E2-8514-47827B27F9F3}"/>
              </a:ext>
            </a:extLst>
          </p:cNvPr>
          <p:cNvSpPr>
            <a:spLocks noGrp="1"/>
          </p:cNvSpPr>
          <p:nvPr>
            <p:ph type="subTitle" idx="1"/>
          </p:nvPr>
        </p:nvSpPr>
        <p:spPr>
          <a:xfrm>
            <a:off x="477980" y="4872922"/>
            <a:ext cx="4023359" cy="1208141"/>
          </a:xfrm>
        </p:spPr>
        <p:txBody>
          <a:bodyPr>
            <a:normAutofit/>
          </a:bodyPr>
          <a:lstStyle/>
          <a:p>
            <a:pPr algn="l"/>
            <a:r>
              <a:rPr lang="en-GB" sz="2000" dirty="0"/>
              <a:t>Lauren Buckley</a:t>
            </a:r>
          </a:p>
        </p:txBody>
      </p:sp>
      <p:sp>
        <p:nvSpPr>
          <p:cNvPr id="75" name="Rectangle 7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77" name="Rectangle 7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81008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3074" name="Picture 2" descr="See the source image">
            <a:extLst>
              <a:ext uri="{FF2B5EF4-FFF2-40B4-BE49-F238E27FC236}">
                <a16:creationId xmlns:a16="http://schemas.microsoft.com/office/drawing/2014/main" id="{858BAD15-30F8-4118-9DF3-669387E0D8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746"/>
          <a:stretch/>
        </p:blipFill>
        <p:spPr bwMode="auto">
          <a:xfrm>
            <a:off x="20" y="1282"/>
            <a:ext cx="12191980" cy="6856718"/>
          </a:xfrm>
          <a:prstGeom prst="rect">
            <a:avLst/>
          </a:prstGeom>
          <a:ln>
            <a:noFill/>
          </a:ln>
          <a:effectLst>
            <a:innerShdw blurRad="63500" dist="50800" dir="8100000">
              <a:prstClr val="black">
                <a:alpha val="50000"/>
              </a:prstClr>
            </a:inn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E2F6B08-8718-4C7B-A398-3AB86BADA080}"/>
              </a:ext>
            </a:extLst>
          </p:cNvPr>
          <p:cNvSpPr/>
          <p:nvPr/>
        </p:nvSpPr>
        <p:spPr>
          <a:xfrm>
            <a:off x="273336" y="190808"/>
            <a:ext cx="4227439" cy="769441"/>
          </a:xfrm>
          <a:prstGeom prst="rect">
            <a:avLst/>
          </a:prstGeom>
        </p:spPr>
        <p:txBody>
          <a:bodyPr wrap="none">
            <a:spAutoFit/>
          </a:bodyPr>
          <a:lstStyle/>
          <a:p>
            <a:r>
              <a:rPr lang="en-GB" sz="4400" b="1" dirty="0">
                <a:solidFill>
                  <a:srgbClr val="FFFFFF"/>
                </a:solidFill>
                <a:latin typeface="Adobe Gothic Std B" panose="020B0800000000000000" pitchFamily="34" charset="-128"/>
                <a:ea typeface="Adobe Gothic Std B" panose="020B0800000000000000" pitchFamily="34" charset="-128"/>
              </a:rPr>
              <a:t>What is ESDGC?</a:t>
            </a:r>
            <a:endParaRPr lang="en-GB" sz="4400" dirty="0"/>
          </a:p>
        </p:txBody>
      </p:sp>
      <p:sp>
        <p:nvSpPr>
          <p:cNvPr id="8" name="Rectangle 7">
            <a:extLst>
              <a:ext uri="{FF2B5EF4-FFF2-40B4-BE49-F238E27FC236}">
                <a16:creationId xmlns:a16="http://schemas.microsoft.com/office/drawing/2014/main" id="{375CBC8A-AA2E-43E4-8725-0BBDB4FBD7D9}"/>
              </a:ext>
            </a:extLst>
          </p:cNvPr>
          <p:cNvSpPr/>
          <p:nvPr/>
        </p:nvSpPr>
        <p:spPr>
          <a:xfrm>
            <a:off x="299776" y="1016000"/>
            <a:ext cx="4053840" cy="316992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bg1"/>
              </a:solidFill>
            </a:endParaRPr>
          </a:p>
        </p:txBody>
      </p:sp>
      <p:sp>
        <p:nvSpPr>
          <p:cNvPr id="9" name="TextBox 8">
            <a:extLst>
              <a:ext uri="{FF2B5EF4-FFF2-40B4-BE49-F238E27FC236}">
                <a16:creationId xmlns:a16="http://schemas.microsoft.com/office/drawing/2014/main" id="{B00062D4-DE11-4008-90DD-AB6F1E242E1C}"/>
              </a:ext>
            </a:extLst>
          </p:cNvPr>
          <p:cNvSpPr txBox="1"/>
          <p:nvPr/>
        </p:nvSpPr>
        <p:spPr>
          <a:xfrm>
            <a:off x="447096" y="1127877"/>
            <a:ext cx="3759200" cy="3139321"/>
          </a:xfrm>
          <a:prstGeom prst="rect">
            <a:avLst/>
          </a:prstGeom>
          <a:noFill/>
        </p:spPr>
        <p:txBody>
          <a:bodyPr wrap="square" rtlCol="0">
            <a:spAutoFit/>
          </a:bodyPr>
          <a:lstStyle/>
          <a:p>
            <a:r>
              <a:rPr lang="en-GB" dirty="0"/>
              <a:t>ESDGC looks to educate people with the intrinsic  knowledge, core skills and values to take responsibility and actively respond to the major global challenges we face. ESDGC looks at connecting the environment to its inhabitants, placing emphasis on the life choices we make as a society and the negative, detrimental implications they have on our planet.</a:t>
            </a:r>
          </a:p>
          <a:p>
            <a:endParaRPr lang="en-GB" dirty="0"/>
          </a:p>
        </p:txBody>
      </p:sp>
      <p:sp>
        <p:nvSpPr>
          <p:cNvPr id="10" name="Rectangle 9">
            <a:extLst>
              <a:ext uri="{FF2B5EF4-FFF2-40B4-BE49-F238E27FC236}">
                <a16:creationId xmlns:a16="http://schemas.microsoft.com/office/drawing/2014/main" id="{2C2EA308-1ECF-41F4-A3D1-96E5F9F63716}"/>
              </a:ext>
            </a:extLst>
          </p:cNvPr>
          <p:cNvSpPr/>
          <p:nvPr/>
        </p:nvSpPr>
        <p:spPr>
          <a:xfrm>
            <a:off x="8676644" y="1456522"/>
            <a:ext cx="3383276" cy="3257717"/>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600"/>
              </a:spcAft>
            </a:pPr>
            <a:r>
              <a:rPr lang="en-GB" dirty="0">
                <a:solidFill>
                  <a:schemeClr val="bg1"/>
                </a:solidFill>
              </a:rPr>
              <a:t>     </a:t>
            </a:r>
          </a:p>
        </p:txBody>
      </p:sp>
      <p:sp>
        <p:nvSpPr>
          <p:cNvPr id="11" name="TextBox 10">
            <a:extLst>
              <a:ext uri="{FF2B5EF4-FFF2-40B4-BE49-F238E27FC236}">
                <a16:creationId xmlns:a16="http://schemas.microsoft.com/office/drawing/2014/main" id="{AEE2EBDC-64B3-4CF3-B8C2-54734BFBD680}"/>
              </a:ext>
            </a:extLst>
          </p:cNvPr>
          <p:cNvSpPr txBox="1"/>
          <p:nvPr/>
        </p:nvSpPr>
        <p:spPr>
          <a:xfrm>
            <a:off x="8752972" y="1498856"/>
            <a:ext cx="3251011" cy="3493264"/>
          </a:xfrm>
          <a:prstGeom prst="rect">
            <a:avLst/>
          </a:prstGeom>
          <a:noFill/>
        </p:spPr>
        <p:txBody>
          <a:bodyPr wrap="square" rtlCol="0">
            <a:spAutoFit/>
          </a:bodyPr>
          <a:lstStyle/>
          <a:p>
            <a:pPr>
              <a:spcAft>
                <a:spcPts val="600"/>
              </a:spcAft>
            </a:pPr>
            <a:r>
              <a:rPr lang="en-GB" dirty="0"/>
              <a:t>As cited by Welsh Assembly Government (2008, p.6) Hutt states ‘climate change, poverty, conflict and consumer pressure are all part of our world today. ESDGC seeks to find ways to raise awareness and action to address the consequences of our lifestyle choices and prepares us for sustainable living in the 21</a:t>
            </a:r>
            <a:r>
              <a:rPr lang="en-GB" baseline="30000" dirty="0"/>
              <a:t>st</a:t>
            </a:r>
            <a:r>
              <a:rPr lang="en-GB" dirty="0"/>
              <a:t> century as global citizens’.</a:t>
            </a:r>
            <a:endParaRPr lang="en-GB" sz="1400" dirty="0"/>
          </a:p>
          <a:p>
            <a:endParaRPr lang="en-GB" dirty="0"/>
          </a:p>
        </p:txBody>
      </p:sp>
      <p:sp>
        <p:nvSpPr>
          <p:cNvPr id="12" name="Rectangle 11">
            <a:extLst>
              <a:ext uri="{FF2B5EF4-FFF2-40B4-BE49-F238E27FC236}">
                <a16:creationId xmlns:a16="http://schemas.microsoft.com/office/drawing/2014/main" id="{3DC72E36-4598-48BA-8B2C-7C9AC4B3CE05}"/>
              </a:ext>
            </a:extLst>
          </p:cNvPr>
          <p:cNvSpPr/>
          <p:nvPr/>
        </p:nvSpPr>
        <p:spPr>
          <a:xfrm>
            <a:off x="2158074" y="5034454"/>
            <a:ext cx="9475115" cy="1632737"/>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bg1"/>
              </a:solidFill>
            </a:endParaRPr>
          </a:p>
        </p:txBody>
      </p:sp>
      <p:sp>
        <p:nvSpPr>
          <p:cNvPr id="13" name="TextBox 12">
            <a:extLst>
              <a:ext uri="{FF2B5EF4-FFF2-40B4-BE49-F238E27FC236}">
                <a16:creationId xmlns:a16="http://schemas.microsoft.com/office/drawing/2014/main" id="{565141E3-6F44-43B3-A472-69B2DF775991}"/>
              </a:ext>
            </a:extLst>
          </p:cNvPr>
          <p:cNvSpPr txBox="1"/>
          <p:nvPr/>
        </p:nvSpPr>
        <p:spPr>
          <a:xfrm>
            <a:off x="2313473" y="5106413"/>
            <a:ext cx="9164316" cy="1692771"/>
          </a:xfrm>
          <a:prstGeom prst="rect">
            <a:avLst/>
          </a:prstGeom>
          <a:noFill/>
        </p:spPr>
        <p:txBody>
          <a:bodyPr wrap="square" rtlCol="0">
            <a:spAutoFit/>
          </a:bodyPr>
          <a:lstStyle/>
          <a:p>
            <a:r>
              <a:rPr lang="en-GB" dirty="0"/>
              <a:t>The ESDGC enables students to develop the skills, knowledge and values to participate in the decision making about the way we do things individually and collectively, both locally and globally, which promotes a more equitable and sustainable world. It does this through engaging students as active participants in their local and global communities as well as their course’.</a:t>
            </a:r>
          </a:p>
          <a:p>
            <a:r>
              <a:rPr lang="en-GB" sz="1400" dirty="0"/>
              <a:t>                                                                                                                                                    (Welsh Assembly Government, 2008, p.5).</a:t>
            </a:r>
          </a:p>
          <a:p>
            <a:endParaRPr lang="en-GB" dirty="0"/>
          </a:p>
        </p:txBody>
      </p:sp>
      <p:sp>
        <p:nvSpPr>
          <p:cNvPr id="14" name="Rectangle 13">
            <a:extLst>
              <a:ext uri="{FF2B5EF4-FFF2-40B4-BE49-F238E27FC236}">
                <a16:creationId xmlns:a16="http://schemas.microsoft.com/office/drawing/2014/main" id="{C54020AD-669E-40BC-9615-47FEF35AF692}"/>
              </a:ext>
            </a:extLst>
          </p:cNvPr>
          <p:cNvSpPr/>
          <p:nvPr/>
        </p:nvSpPr>
        <p:spPr>
          <a:xfrm rot="20375874">
            <a:off x="759724" y="4566004"/>
            <a:ext cx="2147300" cy="647513"/>
          </a:xfrm>
          <a:prstGeom prst="rect">
            <a:avLst/>
          </a:prstGeom>
          <a:solidFill>
            <a:srgbClr val="FF0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Why is it important?</a:t>
            </a:r>
          </a:p>
        </p:txBody>
      </p:sp>
    </p:spTree>
    <p:extLst>
      <p:ext uri="{BB962C8B-B14F-4D97-AF65-F5344CB8AC3E}">
        <p14:creationId xmlns:p14="http://schemas.microsoft.com/office/powerpoint/2010/main" val="2855363795"/>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2500"/>
                                        <p:tgtEl>
                                          <p:spTgt spid="9"/>
                                        </p:tgtEl>
                                      </p:cBhvr>
                                    </p:animEffect>
                                  </p:childTnLst>
                                </p:cTn>
                              </p:par>
                              <p:par>
                                <p:cTn id="11" presetID="10" presetClass="entr" presetSubtype="0" fill="hold" grpId="0" nodeType="withEffect">
                                  <p:stCondLst>
                                    <p:cond delay="100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2000"/>
                                        <p:tgtEl>
                                          <p:spTgt spid="11"/>
                                        </p:tgtEl>
                                      </p:cBhvr>
                                    </p:animEffect>
                                  </p:childTnLst>
                                </p:cTn>
                              </p:par>
                              <p:par>
                                <p:cTn id="14" presetID="10" presetClass="entr" presetSubtype="0" fill="hold" grpId="0" nodeType="withEffect">
                                  <p:stCondLst>
                                    <p:cond delay="100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2000"/>
                                        <p:tgtEl>
                                          <p:spTgt spid="10"/>
                                        </p:tgtEl>
                                      </p:cBhvr>
                                    </p:animEffect>
                                  </p:childTnLst>
                                </p:cTn>
                              </p:par>
                            </p:childTnLst>
                          </p:cTn>
                        </p:par>
                        <p:par>
                          <p:cTn id="17" fill="hold">
                            <p:stCondLst>
                              <p:cond delay="3000"/>
                            </p:stCondLst>
                            <p:childTnLst>
                              <p:par>
                                <p:cTn id="18" presetID="2" presetClass="entr" presetSubtype="8"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1250" fill="hold"/>
                                        <p:tgtEl>
                                          <p:spTgt spid="14"/>
                                        </p:tgtEl>
                                        <p:attrNameLst>
                                          <p:attrName>ppt_x</p:attrName>
                                        </p:attrNameLst>
                                      </p:cBhvr>
                                      <p:tavLst>
                                        <p:tav tm="0">
                                          <p:val>
                                            <p:strVal val="0-#ppt_w/2"/>
                                          </p:val>
                                        </p:tav>
                                        <p:tav tm="100000">
                                          <p:val>
                                            <p:strVal val="#ppt_x"/>
                                          </p:val>
                                        </p:tav>
                                      </p:tavLst>
                                    </p:anim>
                                    <p:anim calcmode="lin" valueType="num">
                                      <p:cBhvr additive="base">
                                        <p:cTn id="21" dur="1250" fill="hold"/>
                                        <p:tgtEl>
                                          <p:spTgt spid="14"/>
                                        </p:tgtEl>
                                        <p:attrNameLst>
                                          <p:attrName>ppt_y</p:attrName>
                                        </p:attrNameLst>
                                      </p:cBhvr>
                                      <p:tavLst>
                                        <p:tav tm="0">
                                          <p:val>
                                            <p:strVal val="#ppt_y"/>
                                          </p:val>
                                        </p:tav>
                                        <p:tav tm="100000">
                                          <p:val>
                                            <p:strVal val="#ppt_y"/>
                                          </p:val>
                                        </p:tav>
                                      </p:tavLst>
                                    </p:anim>
                                  </p:childTnLst>
                                </p:cTn>
                              </p:par>
                            </p:childTnLst>
                          </p:cTn>
                        </p:par>
                        <p:par>
                          <p:cTn id="22" fill="hold">
                            <p:stCondLst>
                              <p:cond delay="4250"/>
                            </p:stCondLst>
                            <p:childTnLst>
                              <p:par>
                                <p:cTn id="23" presetID="2" presetClass="entr" presetSubtype="4" fill="hold" grpId="0" nodeType="after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2000" fill="hold"/>
                                        <p:tgtEl>
                                          <p:spTgt spid="12"/>
                                        </p:tgtEl>
                                        <p:attrNameLst>
                                          <p:attrName>ppt_x</p:attrName>
                                        </p:attrNameLst>
                                      </p:cBhvr>
                                      <p:tavLst>
                                        <p:tav tm="0">
                                          <p:val>
                                            <p:strVal val="#ppt_x"/>
                                          </p:val>
                                        </p:tav>
                                        <p:tav tm="100000">
                                          <p:val>
                                            <p:strVal val="#ppt_x"/>
                                          </p:val>
                                        </p:tav>
                                      </p:tavLst>
                                    </p:anim>
                                    <p:anim calcmode="lin" valueType="num">
                                      <p:cBhvr additive="base">
                                        <p:cTn id="26" dur="2000" fill="hold"/>
                                        <p:tgtEl>
                                          <p:spTgt spid="12"/>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2000" fill="hold"/>
                                        <p:tgtEl>
                                          <p:spTgt spid="13"/>
                                        </p:tgtEl>
                                        <p:attrNameLst>
                                          <p:attrName>ppt_x</p:attrName>
                                        </p:attrNameLst>
                                      </p:cBhvr>
                                      <p:tavLst>
                                        <p:tav tm="0">
                                          <p:val>
                                            <p:strVal val="#ppt_x"/>
                                          </p:val>
                                        </p:tav>
                                        <p:tav tm="100000">
                                          <p:val>
                                            <p:strVal val="#ppt_x"/>
                                          </p:val>
                                        </p:tav>
                                      </p:tavLst>
                                    </p:anim>
                                    <p:anim calcmode="lin" valueType="num">
                                      <p:cBhvr additive="base">
                                        <p:cTn id="30" dur="20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animBg="1"/>
      <p:bldP spid="11" grpId="0"/>
      <p:bldP spid="12" grpId="0" animBg="1"/>
      <p:bldP spid="13" grpId="0"/>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7AC00EA-DB19-4BDA-90CC-BDD9DE5FA711}"/>
              </a:ext>
            </a:extLst>
          </p:cNvPr>
          <p:cNvSpPr/>
          <p:nvPr/>
        </p:nvSpPr>
        <p:spPr>
          <a:xfrm>
            <a:off x="0" y="-635"/>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pic>
        <p:nvPicPr>
          <p:cNvPr id="6150" name="Picture 6" descr="See the source image">
            <a:extLst>
              <a:ext uri="{FF2B5EF4-FFF2-40B4-BE49-F238E27FC236}">
                <a16:creationId xmlns:a16="http://schemas.microsoft.com/office/drawing/2014/main" id="{413AB1B5-2C3C-4D1B-B3C0-45C801F98D76}"/>
              </a:ext>
            </a:extLst>
          </p:cNvPr>
          <p:cNvPicPr>
            <a:picLocks noChangeAspect="1" noChangeArrowheads="1"/>
          </p:cNvPicPr>
          <p:nvPr/>
        </p:nvPicPr>
        <p:blipFill>
          <a:blip r:embed="rId2">
            <a:alphaModFix amt="85000"/>
            <a:extLst>
              <a:ext uri="{28A0092B-C50C-407E-A947-70E740481C1C}">
                <a14:useLocalDpi xmlns:a14="http://schemas.microsoft.com/office/drawing/2010/main" val="0"/>
              </a:ext>
            </a:extLst>
          </a:blip>
          <a:srcRect/>
          <a:stretch>
            <a:fillRect/>
          </a:stretch>
        </p:blipFill>
        <p:spPr bwMode="auto">
          <a:xfrm>
            <a:off x="76990" y="724061"/>
            <a:ext cx="7763489" cy="55488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2DFE921-60FF-4B04-9B82-7D8480F16AC2}"/>
              </a:ext>
            </a:extLst>
          </p:cNvPr>
          <p:cNvSpPr txBox="1"/>
          <p:nvPr/>
        </p:nvSpPr>
        <p:spPr>
          <a:xfrm>
            <a:off x="121921" y="22607"/>
            <a:ext cx="6990080" cy="1046440"/>
          </a:xfrm>
          <a:prstGeom prst="rect">
            <a:avLst/>
          </a:prstGeom>
          <a:noFill/>
          <a:effectLst>
            <a:glow rad="228600">
              <a:schemeClr val="accent3">
                <a:satMod val="175000"/>
                <a:alpha val="40000"/>
              </a:schemeClr>
            </a:glow>
          </a:effectLst>
        </p:spPr>
        <p:txBody>
          <a:bodyPr wrap="square" rtlCol="0">
            <a:spAutoFit/>
          </a:bodyPr>
          <a:lstStyle/>
          <a:p>
            <a:r>
              <a:rPr lang="en-GB" sz="4400" b="1" dirty="0">
                <a:solidFill>
                  <a:srgbClr val="FFFFFF"/>
                </a:solidFill>
                <a:latin typeface="Adobe Gothic Std B" panose="020B0800000000000000" pitchFamily="34" charset="-128"/>
                <a:ea typeface="Adobe Gothic Std B" panose="020B0800000000000000" pitchFamily="34" charset="-128"/>
              </a:rPr>
              <a:t>How to we achieve this?</a:t>
            </a:r>
            <a:endParaRPr lang="en-GB" sz="4400" dirty="0"/>
          </a:p>
          <a:p>
            <a:endParaRPr lang="en-GB" dirty="0"/>
          </a:p>
        </p:txBody>
      </p:sp>
      <p:sp>
        <p:nvSpPr>
          <p:cNvPr id="9" name="Rectangle 8">
            <a:extLst>
              <a:ext uri="{FF2B5EF4-FFF2-40B4-BE49-F238E27FC236}">
                <a16:creationId xmlns:a16="http://schemas.microsoft.com/office/drawing/2014/main" id="{B824C64F-8B7D-49BC-B254-F42245C9094B}"/>
              </a:ext>
            </a:extLst>
          </p:cNvPr>
          <p:cNvSpPr/>
          <p:nvPr/>
        </p:nvSpPr>
        <p:spPr>
          <a:xfrm>
            <a:off x="8599037" y="1266077"/>
            <a:ext cx="3098977" cy="2388293"/>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1" name="TextBox 10">
            <a:extLst>
              <a:ext uri="{FF2B5EF4-FFF2-40B4-BE49-F238E27FC236}">
                <a16:creationId xmlns:a16="http://schemas.microsoft.com/office/drawing/2014/main" id="{3F937005-FC63-488C-AEB5-F4B16315B87C}"/>
              </a:ext>
            </a:extLst>
          </p:cNvPr>
          <p:cNvSpPr txBox="1"/>
          <p:nvPr/>
        </p:nvSpPr>
        <p:spPr>
          <a:xfrm>
            <a:off x="8751694" y="1310783"/>
            <a:ext cx="3001832" cy="2585323"/>
          </a:xfrm>
          <a:prstGeom prst="rect">
            <a:avLst/>
          </a:prstGeom>
          <a:noFill/>
        </p:spPr>
        <p:txBody>
          <a:bodyPr wrap="square" rtlCol="0">
            <a:spAutoFit/>
          </a:bodyPr>
          <a:lstStyle/>
          <a:p>
            <a:r>
              <a:rPr lang="en-GB" dirty="0">
                <a:solidFill>
                  <a:schemeClr val="tx1"/>
                </a:solidFill>
              </a:rPr>
              <a:t>‘Sustainable Development is the ideas that human societies must live and meet their needs without compromising the ability of future generations to meet their own needs’</a:t>
            </a:r>
            <a:br>
              <a:rPr lang="en-GB" dirty="0">
                <a:solidFill>
                  <a:schemeClr val="tx1"/>
                </a:solidFill>
              </a:rPr>
            </a:br>
            <a:r>
              <a:rPr lang="en-GB" dirty="0">
                <a:solidFill>
                  <a:schemeClr val="tx1"/>
                </a:solidFill>
              </a:rPr>
              <a:t>        (youmatter, 2020).</a:t>
            </a:r>
          </a:p>
          <a:p>
            <a:endParaRPr lang="en-GB" dirty="0"/>
          </a:p>
        </p:txBody>
      </p:sp>
      <p:sp>
        <p:nvSpPr>
          <p:cNvPr id="21" name="TextBox 20">
            <a:extLst>
              <a:ext uri="{FF2B5EF4-FFF2-40B4-BE49-F238E27FC236}">
                <a16:creationId xmlns:a16="http://schemas.microsoft.com/office/drawing/2014/main" id="{BD730B9A-8585-4477-BEDF-840B9D345925}"/>
              </a:ext>
            </a:extLst>
          </p:cNvPr>
          <p:cNvSpPr txBox="1"/>
          <p:nvPr/>
        </p:nvSpPr>
        <p:spPr>
          <a:xfrm>
            <a:off x="8341996" y="156046"/>
            <a:ext cx="4411979" cy="1354217"/>
          </a:xfrm>
          <a:prstGeom prst="rect">
            <a:avLst/>
          </a:prstGeom>
          <a:noFill/>
        </p:spPr>
        <p:txBody>
          <a:bodyPr wrap="square" rtlCol="0">
            <a:spAutoFit/>
          </a:bodyPr>
          <a:lstStyle/>
          <a:p>
            <a:r>
              <a:rPr lang="en-GB" sz="3200" b="1" dirty="0">
                <a:solidFill>
                  <a:srgbClr val="FFFFFF"/>
                </a:solidFill>
                <a:latin typeface="Adobe Gothic Std B" panose="020B0800000000000000" pitchFamily="34" charset="-128"/>
                <a:ea typeface="Adobe Gothic Std B" panose="020B0800000000000000" pitchFamily="34" charset="-128"/>
              </a:rPr>
              <a:t>What is sustainable </a:t>
            </a:r>
          </a:p>
          <a:p>
            <a:r>
              <a:rPr lang="en-GB" sz="3200" b="1" dirty="0">
                <a:solidFill>
                  <a:srgbClr val="FFFFFF"/>
                </a:solidFill>
                <a:latin typeface="Adobe Gothic Std B" panose="020B0800000000000000" pitchFamily="34" charset="-128"/>
                <a:ea typeface="Adobe Gothic Std B" panose="020B0800000000000000" pitchFamily="34" charset="-128"/>
              </a:rPr>
              <a:t>development?</a:t>
            </a:r>
            <a:endParaRPr lang="en-GB" sz="3200" dirty="0"/>
          </a:p>
          <a:p>
            <a:endParaRPr lang="en-GB" dirty="0"/>
          </a:p>
        </p:txBody>
      </p:sp>
      <p:sp>
        <p:nvSpPr>
          <p:cNvPr id="18" name="TextBox 17">
            <a:extLst>
              <a:ext uri="{FF2B5EF4-FFF2-40B4-BE49-F238E27FC236}">
                <a16:creationId xmlns:a16="http://schemas.microsoft.com/office/drawing/2014/main" id="{2C5902CC-8BBE-4FBC-95D2-9C486A8BFBC5}"/>
              </a:ext>
            </a:extLst>
          </p:cNvPr>
          <p:cNvSpPr txBox="1"/>
          <p:nvPr/>
        </p:nvSpPr>
        <p:spPr>
          <a:xfrm rot="20548177">
            <a:off x="267777" y="1346791"/>
            <a:ext cx="4253472" cy="769441"/>
          </a:xfrm>
          <a:prstGeom prst="rect">
            <a:avLst/>
          </a:prstGeom>
          <a:noFill/>
          <a:ln>
            <a:noFill/>
          </a:ln>
        </p:spPr>
        <p:txBody>
          <a:bodyPr wrap="none" rtlCol="0">
            <a:spAutoFit/>
          </a:bodyPr>
          <a:lstStyle/>
          <a:p>
            <a:r>
              <a:rPr lang="en-GB" sz="4400" b="1" dirty="0">
                <a:solidFill>
                  <a:schemeClr val="bg1"/>
                </a:solidFill>
              </a:rPr>
              <a:t>Raise Awareness</a:t>
            </a:r>
          </a:p>
        </p:txBody>
      </p:sp>
      <p:sp>
        <p:nvSpPr>
          <p:cNvPr id="24" name="TextBox 23">
            <a:extLst>
              <a:ext uri="{FF2B5EF4-FFF2-40B4-BE49-F238E27FC236}">
                <a16:creationId xmlns:a16="http://schemas.microsoft.com/office/drawing/2014/main" id="{6C662B95-6056-449C-B905-B1C34159E6B2}"/>
              </a:ext>
            </a:extLst>
          </p:cNvPr>
          <p:cNvSpPr txBox="1"/>
          <p:nvPr/>
        </p:nvSpPr>
        <p:spPr>
          <a:xfrm rot="1022069">
            <a:off x="4360791" y="2191542"/>
            <a:ext cx="2883675" cy="769441"/>
          </a:xfrm>
          <a:prstGeom prst="rect">
            <a:avLst/>
          </a:prstGeom>
          <a:noFill/>
          <a:ln>
            <a:noFill/>
          </a:ln>
        </p:spPr>
        <p:txBody>
          <a:bodyPr wrap="none" rtlCol="0">
            <a:spAutoFit/>
          </a:bodyPr>
          <a:lstStyle/>
          <a:p>
            <a:r>
              <a:rPr lang="en-GB" sz="4400" b="1" dirty="0">
                <a:solidFill>
                  <a:schemeClr val="bg1"/>
                </a:solidFill>
              </a:rPr>
              <a:t>Take Action</a:t>
            </a:r>
          </a:p>
        </p:txBody>
      </p:sp>
      <p:sp>
        <p:nvSpPr>
          <p:cNvPr id="25" name="TextBox 24">
            <a:extLst>
              <a:ext uri="{FF2B5EF4-FFF2-40B4-BE49-F238E27FC236}">
                <a16:creationId xmlns:a16="http://schemas.microsoft.com/office/drawing/2014/main" id="{07A1EBAD-6AC9-43BE-A637-0474BCDD98BA}"/>
              </a:ext>
            </a:extLst>
          </p:cNvPr>
          <p:cNvSpPr txBox="1"/>
          <p:nvPr/>
        </p:nvSpPr>
        <p:spPr>
          <a:xfrm rot="21054985">
            <a:off x="1415667" y="3086357"/>
            <a:ext cx="3547061" cy="769441"/>
          </a:xfrm>
          <a:prstGeom prst="rect">
            <a:avLst/>
          </a:prstGeom>
          <a:noFill/>
          <a:ln>
            <a:noFill/>
          </a:ln>
        </p:spPr>
        <p:txBody>
          <a:bodyPr wrap="none" rtlCol="0">
            <a:spAutoFit/>
          </a:bodyPr>
          <a:lstStyle/>
          <a:p>
            <a:r>
              <a:rPr lang="en-GB" sz="4400" b="1" dirty="0">
                <a:solidFill>
                  <a:schemeClr val="bg1"/>
                </a:solidFill>
              </a:rPr>
              <a:t>Accountability</a:t>
            </a:r>
          </a:p>
        </p:txBody>
      </p:sp>
      <p:sp>
        <p:nvSpPr>
          <p:cNvPr id="20" name="Rectangle 19">
            <a:extLst>
              <a:ext uri="{FF2B5EF4-FFF2-40B4-BE49-F238E27FC236}">
                <a16:creationId xmlns:a16="http://schemas.microsoft.com/office/drawing/2014/main" id="{D5180C3B-AA99-43BA-A25D-2160C6ADFC79}"/>
              </a:ext>
            </a:extLst>
          </p:cNvPr>
          <p:cNvSpPr/>
          <p:nvPr/>
        </p:nvSpPr>
        <p:spPr>
          <a:xfrm>
            <a:off x="6867939" y="3699076"/>
            <a:ext cx="5243047" cy="3086961"/>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23" name="TextBox 22">
            <a:extLst>
              <a:ext uri="{FF2B5EF4-FFF2-40B4-BE49-F238E27FC236}">
                <a16:creationId xmlns:a16="http://schemas.microsoft.com/office/drawing/2014/main" id="{715FDCE6-B0C0-419B-A1D9-7F3E87B7C7F9}"/>
              </a:ext>
            </a:extLst>
          </p:cNvPr>
          <p:cNvSpPr txBox="1"/>
          <p:nvPr/>
        </p:nvSpPr>
        <p:spPr>
          <a:xfrm>
            <a:off x="6901495" y="3796748"/>
            <a:ext cx="5243047" cy="3139321"/>
          </a:xfrm>
          <a:prstGeom prst="rect">
            <a:avLst/>
          </a:prstGeom>
          <a:noFill/>
        </p:spPr>
        <p:txBody>
          <a:bodyPr wrap="square" rtlCol="0">
            <a:spAutoFit/>
          </a:bodyPr>
          <a:lstStyle/>
          <a:p>
            <a:r>
              <a:rPr lang="en-GB" dirty="0">
                <a:solidFill>
                  <a:schemeClr val="tx1"/>
                </a:solidFill>
              </a:rPr>
              <a:t>As highlighted at the UN Summit in Johannesburg in 2002 education is a vital element to achieve a more sustainable world. The concept behind the ESDGC looks to remove inequalities within society. Educating people about local, national and global issues can develop the knowledge, skills and behaviours to improve our environment, tackle major global issues such as poverty, gender inequalities, inhabitable living conditions and looks to find solutions which can positively impact the planet.   </a:t>
            </a:r>
          </a:p>
          <a:p>
            <a:endParaRPr lang="en-GB" dirty="0"/>
          </a:p>
        </p:txBody>
      </p:sp>
    </p:spTree>
    <p:extLst>
      <p:ext uri="{BB962C8B-B14F-4D97-AF65-F5344CB8AC3E}">
        <p14:creationId xmlns:p14="http://schemas.microsoft.com/office/powerpoint/2010/main" val="1151183897"/>
      </p:ext>
    </p:extLst>
  </p:cSld>
  <p:clrMapOvr>
    <a:masterClrMapping/>
  </p:clrMapOvr>
  <mc:AlternateContent xmlns:mc="http://schemas.openxmlformats.org/markup-compatibility/2006" xmlns:p14="http://schemas.microsoft.com/office/powerpoint/2010/main">
    <mc:Choice Requires="p14">
      <p:transition spd="slow" p14:dur="15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2500" fill="hold"/>
                                        <p:tgtEl>
                                          <p:spTgt spid="21"/>
                                        </p:tgtEl>
                                        <p:attrNameLst>
                                          <p:attrName>ppt_x</p:attrName>
                                        </p:attrNameLst>
                                      </p:cBhvr>
                                      <p:tavLst>
                                        <p:tav tm="0">
                                          <p:val>
                                            <p:strVal val="1+#ppt_w/2"/>
                                          </p:val>
                                        </p:tav>
                                        <p:tav tm="100000">
                                          <p:val>
                                            <p:strVal val="#ppt_x"/>
                                          </p:val>
                                        </p:tav>
                                      </p:tavLst>
                                    </p:anim>
                                    <p:anim calcmode="lin" valueType="num">
                                      <p:cBhvr additive="base">
                                        <p:cTn id="8" dur="2500" fill="hold"/>
                                        <p:tgtEl>
                                          <p:spTgt spid="21"/>
                                        </p:tgtEl>
                                        <p:attrNameLst>
                                          <p:attrName>ppt_y</p:attrName>
                                        </p:attrNameLst>
                                      </p:cBhvr>
                                      <p:tavLst>
                                        <p:tav tm="0">
                                          <p:val>
                                            <p:strVal val="#ppt_y"/>
                                          </p:val>
                                        </p:tav>
                                        <p:tav tm="100000">
                                          <p:val>
                                            <p:strVal val="#ppt_y"/>
                                          </p:val>
                                        </p:tav>
                                      </p:tavLst>
                                    </p:anim>
                                  </p:childTnLst>
                                </p:cTn>
                              </p:par>
                              <p:par>
                                <p:cTn id="9" presetID="16" presetClass="entr" presetSubtype="21" fill="hold" grpId="0" nodeType="withEffect">
                                  <p:stCondLst>
                                    <p:cond delay="750"/>
                                  </p:stCondLst>
                                  <p:childTnLst>
                                    <p:set>
                                      <p:cBhvr>
                                        <p:cTn id="10" dur="1" fill="hold">
                                          <p:stCondLst>
                                            <p:cond delay="0"/>
                                          </p:stCondLst>
                                        </p:cTn>
                                        <p:tgtEl>
                                          <p:spTgt spid="9"/>
                                        </p:tgtEl>
                                        <p:attrNameLst>
                                          <p:attrName>style.visibility</p:attrName>
                                        </p:attrNameLst>
                                      </p:cBhvr>
                                      <p:to>
                                        <p:strVal val="visible"/>
                                      </p:to>
                                    </p:set>
                                    <p:animEffect transition="in" filter="barn(inVertical)">
                                      <p:cBhvr>
                                        <p:cTn id="11" dur="2000"/>
                                        <p:tgtEl>
                                          <p:spTgt spid="9"/>
                                        </p:tgtEl>
                                      </p:cBhvr>
                                    </p:animEffect>
                                  </p:childTnLst>
                                </p:cTn>
                              </p:par>
                              <p:par>
                                <p:cTn id="12" presetID="16" presetClass="entr" presetSubtype="21" fill="hold" grpId="0" nodeType="withEffect">
                                  <p:stCondLst>
                                    <p:cond delay="750"/>
                                  </p:stCondLst>
                                  <p:childTnLst>
                                    <p:set>
                                      <p:cBhvr>
                                        <p:cTn id="13" dur="1" fill="hold">
                                          <p:stCondLst>
                                            <p:cond delay="0"/>
                                          </p:stCondLst>
                                        </p:cTn>
                                        <p:tgtEl>
                                          <p:spTgt spid="11"/>
                                        </p:tgtEl>
                                        <p:attrNameLst>
                                          <p:attrName>style.visibility</p:attrName>
                                        </p:attrNameLst>
                                      </p:cBhvr>
                                      <p:to>
                                        <p:strVal val="visible"/>
                                      </p:to>
                                    </p:set>
                                    <p:animEffect transition="in" filter="barn(inVertical)">
                                      <p:cBhvr>
                                        <p:cTn id="14" dur="2000"/>
                                        <p:tgtEl>
                                          <p:spTgt spid="11"/>
                                        </p:tgtEl>
                                      </p:cBhvr>
                                    </p:animEffect>
                                  </p:childTnLst>
                                </p:cTn>
                              </p:par>
                              <p:par>
                                <p:cTn id="15" presetID="16" presetClass="entr" presetSubtype="21" fill="hold" grpId="0" nodeType="withEffect">
                                  <p:stCondLst>
                                    <p:cond delay="1500"/>
                                  </p:stCondLst>
                                  <p:childTnLst>
                                    <p:set>
                                      <p:cBhvr>
                                        <p:cTn id="16" dur="1" fill="hold">
                                          <p:stCondLst>
                                            <p:cond delay="0"/>
                                          </p:stCondLst>
                                        </p:cTn>
                                        <p:tgtEl>
                                          <p:spTgt spid="23"/>
                                        </p:tgtEl>
                                        <p:attrNameLst>
                                          <p:attrName>style.visibility</p:attrName>
                                        </p:attrNameLst>
                                      </p:cBhvr>
                                      <p:to>
                                        <p:strVal val="visible"/>
                                      </p:to>
                                    </p:set>
                                    <p:animEffect transition="in" filter="barn(inVertical)">
                                      <p:cBhvr>
                                        <p:cTn id="17" dur="2000"/>
                                        <p:tgtEl>
                                          <p:spTgt spid="23"/>
                                        </p:tgtEl>
                                      </p:cBhvr>
                                    </p:animEffect>
                                  </p:childTnLst>
                                </p:cTn>
                              </p:par>
                              <p:par>
                                <p:cTn id="18" presetID="16" presetClass="entr" presetSubtype="21" fill="hold" grpId="0" nodeType="withEffect">
                                  <p:stCondLst>
                                    <p:cond delay="1500"/>
                                  </p:stCondLst>
                                  <p:childTnLst>
                                    <p:set>
                                      <p:cBhvr>
                                        <p:cTn id="19" dur="1" fill="hold">
                                          <p:stCondLst>
                                            <p:cond delay="0"/>
                                          </p:stCondLst>
                                        </p:cTn>
                                        <p:tgtEl>
                                          <p:spTgt spid="20"/>
                                        </p:tgtEl>
                                        <p:attrNameLst>
                                          <p:attrName>style.visibility</p:attrName>
                                        </p:attrNameLst>
                                      </p:cBhvr>
                                      <p:to>
                                        <p:strVal val="visible"/>
                                      </p:to>
                                    </p:set>
                                    <p:animEffect transition="in" filter="barn(inVertical)">
                                      <p:cBhvr>
                                        <p:cTn id="20"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p:bldP spid="21" grpId="0"/>
      <p:bldP spid="20" grpId="0" animBg="1"/>
      <p:bldP spid="2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51602C5-AA58-4D78-8300-F58EB799B8C4}"/>
              </a:ext>
            </a:extLst>
          </p:cNvPr>
          <p:cNvSpPr/>
          <p:nvPr/>
        </p:nvSpPr>
        <p:spPr>
          <a:xfrm>
            <a:off x="0" y="0"/>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170" name="Picture 2" descr="See the source image">
            <a:extLst>
              <a:ext uri="{FF2B5EF4-FFF2-40B4-BE49-F238E27FC236}">
                <a16:creationId xmlns:a16="http://schemas.microsoft.com/office/drawing/2014/main" id="{948010A4-07DE-42E0-9C87-4F454D9D49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7189" y="4562389"/>
            <a:ext cx="3535548" cy="23526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4" descr="See the source image">
            <a:extLst>
              <a:ext uri="{FF2B5EF4-FFF2-40B4-BE49-F238E27FC236}">
                <a16:creationId xmlns:a16="http://schemas.microsoft.com/office/drawing/2014/main" id="{34009332-6CA2-4D63-82E2-63689404C7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60" r="19683"/>
          <a:stretch/>
        </p:blipFill>
        <p:spPr bwMode="auto">
          <a:xfrm>
            <a:off x="251219" y="258445"/>
            <a:ext cx="8969962" cy="56479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1F430EC-41CB-47E5-B70B-6B411B9838F0}"/>
              </a:ext>
            </a:extLst>
          </p:cNvPr>
          <p:cNvSpPr/>
          <p:nvPr/>
        </p:nvSpPr>
        <p:spPr>
          <a:xfrm>
            <a:off x="9392631" y="477928"/>
            <a:ext cx="2618393" cy="2352675"/>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BAD09C13-4958-4C16-A8FC-4A8FDA21670A}"/>
              </a:ext>
            </a:extLst>
          </p:cNvPr>
          <p:cNvSpPr txBox="1"/>
          <p:nvPr/>
        </p:nvSpPr>
        <p:spPr>
          <a:xfrm>
            <a:off x="9538837" y="663476"/>
            <a:ext cx="2296243" cy="2308324"/>
          </a:xfrm>
          <a:prstGeom prst="rect">
            <a:avLst/>
          </a:prstGeom>
          <a:noFill/>
        </p:spPr>
        <p:txBody>
          <a:bodyPr wrap="square" rtlCol="0">
            <a:spAutoFit/>
          </a:bodyPr>
          <a:lstStyle/>
          <a:p>
            <a:r>
              <a:rPr lang="en-GB" dirty="0"/>
              <a:t>In 2015, 193 countries across the globe met at the United Nation Convention to create and adopt common goals to achieve a sustainable future.</a:t>
            </a:r>
          </a:p>
          <a:p>
            <a:endParaRPr lang="en-GB" dirty="0"/>
          </a:p>
        </p:txBody>
      </p:sp>
    </p:spTree>
    <p:extLst>
      <p:ext uri="{BB962C8B-B14F-4D97-AF65-F5344CB8AC3E}">
        <p14:creationId xmlns:p14="http://schemas.microsoft.com/office/powerpoint/2010/main" val="3691426763"/>
      </p:ext>
    </p:extLst>
  </p:cSld>
  <p:clrMapOvr>
    <a:masterClrMapping/>
  </p:clrMapOvr>
  <mc:AlternateContent xmlns:mc="http://schemas.openxmlformats.org/markup-compatibility/2006" xmlns:p14="http://schemas.microsoft.com/office/powerpoint/2010/main">
    <mc:Choice Requires="p14">
      <p:transition spd="slow" p14:dur="3500">
        <p:wheel spokes="1"/>
      </p:transition>
    </mc:Choice>
    <mc:Fallback xmlns="">
      <p:transition spd="slow">
        <p:wheel spokes="1"/>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 name="Rectangle 9">
            <a:extLst>
              <a:ext uri="{FF2B5EF4-FFF2-40B4-BE49-F238E27FC236}">
                <a16:creationId xmlns:a16="http://schemas.microsoft.com/office/drawing/2014/main" id="{E4EFE947-9BCD-41EF-8424-56A8BA0A2FB1}"/>
              </a:ext>
            </a:extLst>
          </p:cNvPr>
          <p:cNvSpPr/>
          <p:nvPr/>
        </p:nvSpPr>
        <p:spPr>
          <a:xfrm>
            <a:off x="0" y="9950"/>
            <a:ext cx="12192000" cy="684320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122" name="Picture 2" descr="See the source image">
            <a:extLst>
              <a:ext uri="{FF2B5EF4-FFF2-40B4-BE49-F238E27FC236}">
                <a16:creationId xmlns:a16="http://schemas.microsoft.com/office/drawing/2014/main" id="{DFC43917-3343-40E9-B511-C9DA1AB8ACD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5776" r="24878" b="-1"/>
          <a:stretch/>
        </p:blipFill>
        <p:spPr bwMode="auto">
          <a:xfrm>
            <a:off x="246476" y="282218"/>
            <a:ext cx="4105266" cy="23087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B50B2C0D-19D9-4330-8EDE-7970A70095CD}"/>
              </a:ext>
            </a:extLst>
          </p:cNvPr>
          <p:cNvSpPr/>
          <p:nvPr/>
        </p:nvSpPr>
        <p:spPr>
          <a:xfrm>
            <a:off x="350059" y="2867026"/>
            <a:ext cx="5315616" cy="3622852"/>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865F2115-3DEB-478F-8BF8-C6EB1DDB5939}"/>
              </a:ext>
            </a:extLst>
          </p:cNvPr>
          <p:cNvSpPr txBox="1"/>
          <p:nvPr/>
        </p:nvSpPr>
        <p:spPr>
          <a:xfrm>
            <a:off x="4882598" y="114090"/>
            <a:ext cx="6990080" cy="1046440"/>
          </a:xfrm>
          <a:prstGeom prst="rect">
            <a:avLst/>
          </a:prstGeom>
          <a:noFill/>
          <a:effectLst>
            <a:glow rad="228600">
              <a:schemeClr val="accent3">
                <a:satMod val="175000"/>
                <a:alpha val="40000"/>
              </a:schemeClr>
            </a:glow>
          </a:effectLst>
        </p:spPr>
        <p:txBody>
          <a:bodyPr wrap="square" rtlCol="0">
            <a:spAutoFit/>
          </a:bodyPr>
          <a:lstStyle/>
          <a:p>
            <a:r>
              <a:rPr lang="en-GB" sz="4400" b="1" dirty="0">
                <a:solidFill>
                  <a:srgbClr val="FFFFFF"/>
                </a:solidFill>
                <a:latin typeface="Adobe Gothic Std B" panose="020B0800000000000000" pitchFamily="34" charset="-128"/>
                <a:ea typeface="Adobe Gothic Std B" panose="020B0800000000000000" pitchFamily="34" charset="-128"/>
              </a:rPr>
              <a:t>Our Mission</a:t>
            </a:r>
            <a:endParaRPr lang="en-GB" sz="4400" dirty="0"/>
          </a:p>
          <a:p>
            <a:endParaRPr lang="en-GB" dirty="0"/>
          </a:p>
        </p:txBody>
      </p:sp>
      <p:sp>
        <p:nvSpPr>
          <p:cNvPr id="16" name="Rectangle 15">
            <a:extLst>
              <a:ext uri="{FF2B5EF4-FFF2-40B4-BE49-F238E27FC236}">
                <a16:creationId xmlns:a16="http://schemas.microsoft.com/office/drawing/2014/main" id="{7693686B-7315-4BEB-967A-4C5FC21226AD}"/>
              </a:ext>
            </a:extLst>
          </p:cNvPr>
          <p:cNvSpPr/>
          <p:nvPr/>
        </p:nvSpPr>
        <p:spPr>
          <a:xfrm>
            <a:off x="6014210" y="920607"/>
            <a:ext cx="5943600" cy="3042158"/>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9646DD6C-F0E9-4F46-B243-A5D47E598622}"/>
              </a:ext>
            </a:extLst>
          </p:cNvPr>
          <p:cNvSpPr txBox="1"/>
          <p:nvPr/>
        </p:nvSpPr>
        <p:spPr>
          <a:xfrm>
            <a:off x="514202" y="2866841"/>
            <a:ext cx="4276725" cy="707886"/>
          </a:xfrm>
          <a:prstGeom prst="rect">
            <a:avLst/>
          </a:prstGeom>
          <a:noFill/>
        </p:spPr>
        <p:txBody>
          <a:bodyPr wrap="square" rtlCol="0">
            <a:spAutoFit/>
          </a:bodyPr>
          <a:lstStyle/>
          <a:p>
            <a:r>
              <a:rPr lang="en-GB" sz="4000" b="1" dirty="0"/>
              <a:t>7 Themes</a:t>
            </a:r>
          </a:p>
        </p:txBody>
      </p:sp>
      <p:sp>
        <p:nvSpPr>
          <p:cNvPr id="13" name="TextBox 12">
            <a:extLst>
              <a:ext uri="{FF2B5EF4-FFF2-40B4-BE49-F238E27FC236}">
                <a16:creationId xmlns:a16="http://schemas.microsoft.com/office/drawing/2014/main" id="{DFBD7886-A17B-4FC5-9A86-2F037185C32C}"/>
              </a:ext>
            </a:extLst>
          </p:cNvPr>
          <p:cNvSpPr txBox="1"/>
          <p:nvPr/>
        </p:nvSpPr>
        <p:spPr>
          <a:xfrm>
            <a:off x="408738" y="3395689"/>
            <a:ext cx="4487651" cy="3108543"/>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t>Wealth and poverty</a:t>
            </a:r>
          </a:p>
          <a:p>
            <a:pPr marL="285750" indent="-285750">
              <a:buFont typeface="Wingdings" panose="05000000000000000000" pitchFamily="2" charset="2"/>
              <a:buChar char="Ø"/>
            </a:pPr>
            <a:r>
              <a:rPr lang="en-GB" sz="2800" dirty="0"/>
              <a:t>Identity and culture</a:t>
            </a:r>
          </a:p>
          <a:p>
            <a:pPr marL="285750" indent="-285750">
              <a:buFont typeface="Wingdings" panose="05000000000000000000" pitchFamily="2" charset="2"/>
              <a:buChar char="Ø"/>
            </a:pPr>
            <a:r>
              <a:rPr lang="en-GB" sz="2800" dirty="0"/>
              <a:t>Choices and decisions</a:t>
            </a:r>
          </a:p>
          <a:p>
            <a:pPr marL="285750" indent="-285750">
              <a:buFont typeface="Wingdings" panose="05000000000000000000" pitchFamily="2" charset="2"/>
              <a:buChar char="Ø"/>
            </a:pPr>
            <a:r>
              <a:rPr lang="en-GB" sz="2800" dirty="0"/>
              <a:t>Health</a:t>
            </a:r>
          </a:p>
          <a:p>
            <a:pPr marL="285750" indent="-285750">
              <a:buFont typeface="Wingdings" panose="05000000000000000000" pitchFamily="2" charset="2"/>
              <a:buChar char="Ø"/>
            </a:pPr>
            <a:r>
              <a:rPr lang="en-GB" sz="2800" dirty="0"/>
              <a:t>Natural environment</a:t>
            </a:r>
          </a:p>
          <a:p>
            <a:pPr marL="285750" indent="-285750">
              <a:buFont typeface="Wingdings" panose="05000000000000000000" pitchFamily="2" charset="2"/>
              <a:buChar char="Ø"/>
            </a:pPr>
            <a:r>
              <a:rPr lang="en-GB" sz="2800" dirty="0"/>
              <a:t>Climate change</a:t>
            </a:r>
          </a:p>
          <a:p>
            <a:pPr marL="285750" indent="-285750">
              <a:buFont typeface="Wingdings" panose="05000000000000000000" pitchFamily="2" charset="2"/>
              <a:buChar char="Ø"/>
            </a:pPr>
            <a:r>
              <a:rPr lang="en-GB" sz="2800" dirty="0"/>
              <a:t>Consumption and waste</a:t>
            </a:r>
          </a:p>
        </p:txBody>
      </p:sp>
      <p:sp>
        <p:nvSpPr>
          <p:cNvPr id="17" name="TextBox 16">
            <a:extLst>
              <a:ext uri="{FF2B5EF4-FFF2-40B4-BE49-F238E27FC236}">
                <a16:creationId xmlns:a16="http://schemas.microsoft.com/office/drawing/2014/main" id="{D31C1216-57FA-4221-9689-D1C702E14B53}"/>
              </a:ext>
            </a:extLst>
          </p:cNvPr>
          <p:cNvSpPr txBox="1"/>
          <p:nvPr/>
        </p:nvSpPr>
        <p:spPr>
          <a:xfrm>
            <a:off x="6087540" y="920606"/>
            <a:ext cx="5857983" cy="2923877"/>
          </a:xfrm>
          <a:prstGeom prst="rect">
            <a:avLst/>
          </a:prstGeom>
          <a:noFill/>
        </p:spPr>
        <p:txBody>
          <a:bodyPr wrap="square" rtlCol="0">
            <a:spAutoFit/>
          </a:bodyPr>
          <a:lstStyle/>
          <a:p>
            <a:r>
              <a:rPr lang="en-GB" sz="4000" b="1" dirty="0"/>
              <a:t>Curriculum reform 2022.</a:t>
            </a:r>
          </a:p>
          <a:p>
            <a:r>
              <a:rPr lang="en-GB" dirty="0"/>
              <a:t>Professor Donaldson has played a central role in developing the vision for the National Curriculum. He reinforced that in order for students to meet the needs of the ever growing demands of society, schools must provide the learning experiences to create lifelong learners with the skills and knowledge to achieve maximum success. He shaped the vision of four purposes which interlink with the 7 themes which all schools need to integrate  within their settings.</a:t>
            </a:r>
          </a:p>
        </p:txBody>
      </p:sp>
      <p:pic>
        <p:nvPicPr>
          <p:cNvPr id="5124" name="Picture 4" descr="See the source image">
            <a:extLst>
              <a:ext uri="{FF2B5EF4-FFF2-40B4-BE49-F238E27FC236}">
                <a16:creationId xmlns:a16="http://schemas.microsoft.com/office/drawing/2014/main" id="{03A2FB7C-B6DF-4B48-B632-688CF7D57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84989" y="3893507"/>
            <a:ext cx="2095298" cy="209529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9" name="Oval 18">
            <a:extLst>
              <a:ext uri="{FF2B5EF4-FFF2-40B4-BE49-F238E27FC236}">
                <a16:creationId xmlns:a16="http://schemas.microsoft.com/office/drawing/2014/main" id="{B140EE80-A256-4EC3-96C6-2E28A1B2DAAB}"/>
              </a:ext>
            </a:extLst>
          </p:cNvPr>
          <p:cNvSpPr/>
          <p:nvPr/>
        </p:nvSpPr>
        <p:spPr>
          <a:xfrm rot="16447880">
            <a:off x="6674019" y="3933765"/>
            <a:ext cx="1343196" cy="1257300"/>
          </a:xfrm>
          <a:prstGeom prst="ellipse">
            <a:avLst/>
          </a:prstGeom>
          <a:solidFill>
            <a:srgbClr val="0070C0"/>
          </a:solidFill>
          <a:ln>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Oval 24">
            <a:extLst>
              <a:ext uri="{FF2B5EF4-FFF2-40B4-BE49-F238E27FC236}">
                <a16:creationId xmlns:a16="http://schemas.microsoft.com/office/drawing/2014/main" id="{3ADAD5A1-8A62-488A-AE30-FF5644385641}"/>
              </a:ext>
            </a:extLst>
          </p:cNvPr>
          <p:cNvSpPr/>
          <p:nvPr/>
        </p:nvSpPr>
        <p:spPr>
          <a:xfrm rot="16447880">
            <a:off x="7476347" y="4554627"/>
            <a:ext cx="1343196" cy="1257300"/>
          </a:xfrm>
          <a:prstGeom prst="ellipse">
            <a:avLst/>
          </a:prstGeom>
          <a:solidFill>
            <a:srgbClr val="EE6612"/>
          </a:solidFill>
          <a:ln>
            <a:solidFill>
              <a:schemeClr val="tx1"/>
            </a:solid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Oval 25">
            <a:extLst>
              <a:ext uri="{FF2B5EF4-FFF2-40B4-BE49-F238E27FC236}">
                <a16:creationId xmlns:a16="http://schemas.microsoft.com/office/drawing/2014/main" id="{4B7E4D8E-F0BA-42E9-9A68-80D35B7A51FE}"/>
              </a:ext>
            </a:extLst>
          </p:cNvPr>
          <p:cNvSpPr/>
          <p:nvPr/>
        </p:nvSpPr>
        <p:spPr>
          <a:xfrm rot="16447880">
            <a:off x="5835089" y="4660248"/>
            <a:ext cx="1343196" cy="1257300"/>
          </a:xfrm>
          <a:prstGeom prst="ellipse">
            <a:avLst/>
          </a:prstGeom>
          <a:solidFill>
            <a:srgbClr val="BB15A7"/>
          </a:solidFill>
          <a:ln>
            <a:solidFill>
              <a:schemeClr val="tx1"/>
            </a:solid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Oval 26">
            <a:extLst>
              <a:ext uri="{FF2B5EF4-FFF2-40B4-BE49-F238E27FC236}">
                <a16:creationId xmlns:a16="http://schemas.microsoft.com/office/drawing/2014/main" id="{0821AE06-121C-443F-A54E-750F11A96331}"/>
              </a:ext>
            </a:extLst>
          </p:cNvPr>
          <p:cNvSpPr/>
          <p:nvPr/>
        </p:nvSpPr>
        <p:spPr>
          <a:xfrm rot="16447880">
            <a:off x="6686877" y="5462506"/>
            <a:ext cx="1343196" cy="1257300"/>
          </a:xfrm>
          <a:prstGeom prst="ellipse">
            <a:avLst/>
          </a:prstGeom>
          <a:solidFill>
            <a:srgbClr val="FFFF00"/>
          </a:solidFill>
          <a:ln>
            <a:solidFill>
              <a:schemeClr val="tx1"/>
            </a:solid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596BB2FB-C663-4500-AAB7-D22ABFDF9E3B}"/>
              </a:ext>
            </a:extLst>
          </p:cNvPr>
          <p:cNvSpPr txBox="1"/>
          <p:nvPr/>
        </p:nvSpPr>
        <p:spPr>
          <a:xfrm>
            <a:off x="6664024" y="4104115"/>
            <a:ext cx="1350802" cy="738664"/>
          </a:xfrm>
          <a:prstGeom prst="rect">
            <a:avLst/>
          </a:prstGeom>
          <a:noFill/>
        </p:spPr>
        <p:txBody>
          <a:bodyPr wrap="square" rtlCol="0">
            <a:spAutoFit/>
          </a:bodyPr>
          <a:lstStyle/>
          <a:p>
            <a:pPr algn="ctr"/>
            <a:r>
              <a:rPr lang="en-GB" sz="1400" b="1" dirty="0"/>
              <a:t>Ambitious</a:t>
            </a:r>
          </a:p>
          <a:p>
            <a:pPr algn="ctr"/>
            <a:r>
              <a:rPr lang="en-GB" sz="1400" b="1" dirty="0"/>
              <a:t>Capable</a:t>
            </a:r>
          </a:p>
          <a:p>
            <a:pPr algn="ctr"/>
            <a:r>
              <a:rPr lang="en-GB" sz="1400" b="1" dirty="0"/>
              <a:t>Learners</a:t>
            </a:r>
          </a:p>
        </p:txBody>
      </p:sp>
      <p:sp>
        <p:nvSpPr>
          <p:cNvPr id="37" name="TextBox 36">
            <a:extLst>
              <a:ext uri="{FF2B5EF4-FFF2-40B4-BE49-F238E27FC236}">
                <a16:creationId xmlns:a16="http://schemas.microsoft.com/office/drawing/2014/main" id="{4F3BFFFD-D753-4069-8C31-DDC80725BBED}"/>
              </a:ext>
            </a:extLst>
          </p:cNvPr>
          <p:cNvSpPr txBox="1"/>
          <p:nvPr/>
        </p:nvSpPr>
        <p:spPr>
          <a:xfrm>
            <a:off x="7454599" y="4808965"/>
            <a:ext cx="1350802" cy="738664"/>
          </a:xfrm>
          <a:prstGeom prst="rect">
            <a:avLst/>
          </a:prstGeom>
          <a:noFill/>
        </p:spPr>
        <p:txBody>
          <a:bodyPr wrap="square" rtlCol="0">
            <a:spAutoFit/>
          </a:bodyPr>
          <a:lstStyle/>
          <a:p>
            <a:pPr algn="ctr"/>
            <a:r>
              <a:rPr lang="en-GB" sz="1400" b="1" dirty="0"/>
              <a:t>Healthy</a:t>
            </a:r>
          </a:p>
          <a:p>
            <a:pPr algn="ctr"/>
            <a:r>
              <a:rPr lang="en-GB" sz="1400" b="1" dirty="0"/>
              <a:t>Confident</a:t>
            </a:r>
          </a:p>
          <a:p>
            <a:pPr algn="ctr"/>
            <a:r>
              <a:rPr lang="en-GB" sz="1400" b="1" dirty="0"/>
              <a:t>Individuals</a:t>
            </a:r>
          </a:p>
        </p:txBody>
      </p:sp>
      <p:sp>
        <p:nvSpPr>
          <p:cNvPr id="38" name="TextBox 37">
            <a:extLst>
              <a:ext uri="{FF2B5EF4-FFF2-40B4-BE49-F238E27FC236}">
                <a16:creationId xmlns:a16="http://schemas.microsoft.com/office/drawing/2014/main" id="{3D890524-C841-4EC9-8C47-45E1973F0023}"/>
              </a:ext>
            </a:extLst>
          </p:cNvPr>
          <p:cNvSpPr txBox="1"/>
          <p:nvPr/>
        </p:nvSpPr>
        <p:spPr>
          <a:xfrm>
            <a:off x="6683074" y="5711515"/>
            <a:ext cx="1350802" cy="738664"/>
          </a:xfrm>
          <a:prstGeom prst="rect">
            <a:avLst/>
          </a:prstGeom>
          <a:noFill/>
        </p:spPr>
        <p:txBody>
          <a:bodyPr wrap="square" rtlCol="0">
            <a:spAutoFit/>
          </a:bodyPr>
          <a:lstStyle/>
          <a:p>
            <a:pPr algn="ctr"/>
            <a:r>
              <a:rPr lang="en-GB" sz="1400" b="1" dirty="0"/>
              <a:t>Ethnical</a:t>
            </a:r>
          </a:p>
          <a:p>
            <a:pPr algn="ctr"/>
            <a:r>
              <a:rPr lang="en-GB" sz="1400" b="1" dirty="0"/>
              <a:t>Informed</a:t>
            </a:r>
          </a:p>
          <a:p>
            <a:pPr algn="ctr"/>
            <a:r>
              <a:rPr lang="en-GB" sz="1400" b="1" dirty="0"/>
              <a:t>Citizens</a:t>
            </a:r>
          </a:p>
        </p:txBody>
      </p:sp>
      <p:sp>
        <p:nvSpPr>
          <p:cNvPr id="39" name="TextBox 38">
            <a:extLst>
              <a:ext uri="{FF2B5EF4-FFF2-40B4-BE49-F238E27FC236}">
                <a16:creationId xmlns:a16="http://schemas.microsoft.com/office/drawing/2014/main" id="{2F1A329B-3797-4EC9-A984-F8E8AC638E79}"/>
              </a:ext>
            </a:extLst>
          </p:cNvPr>
          <p:cNvSpPr txBox="1"/>
          <p:nvPr/>
        </p:nvSpPr>
        <p:spPr>
          <a:xfrm>
            <a:off x="5825824" y="4875640"/>
            <a:ext cx="1350802" cy="738664"/>
          </a:xfrm>
          <a:prstGeom prst="rect">
            <a:avLst/>
          </a:prstGeom>
          <a:noFill/>
        </p:spPr>
        <p:txBody>
          <a:bodyPr wrap="square" rtlCol="0">
            <a:spAutoFit/>
          </a:bodyPr>
          <a:lstStyle/>
          <a:p>
            <a:pPr algn="ctr"/>
            <a:r>
              <a:rPr lang="en-GB" sz="1400" b="1" dirty="0"/>
              <a:t>Enterprising</a:t>
            </a:r>
          </a:p>
          <a:p>
            <a:pPr algn="ctr"/>
            <a:r>
              <a:rPr lang="en-GB" sz="1400" b="1" dirty="0"/>
              <a:t>Creative</a:t>
            </a:r>
          </a:p>
          <a:p>
            <a:pPr algn="ctr"/>
            <a:r>
              <a:rPr lang="en-GB" sz="1400" b="1" dirty="0"/>
              <a:t>Distributors</a:t>
            </a:r>
          </a:p>
        </p:txBody>
      </p:sp>
      <p:sp>
        <p:nvSpPr>
          <p:cNvPr id="24" name="Rectangle 23">
            <a:extLst>
              <a:ext uri="{FF2B5EF4-FFF2-40B4-BE49-F238E27FC236}">
                <a16:creationId xmlns:a16="http://schemas.microsoft.com/office/drawing/2014/main" id="{D9661C58-7121-4303-AC08-268C5DD17E28}"/>
              </a:ext>
            </a:extLst>
          </p:cNvPr>
          <p:cNvSpPr/>
          <p:nvPr/>
        </p:nvSpPr>
        <p:spPr>
          <a:xfrm>
            <a:off x="6949322" y="5878149"/>
            <a:ext cx="5130965" cy="523220"/>
          </a:xfrm>
          <a:prstGeom prst="rect">
            <a:avLst/>
          </a:prstGeom>
          <a:noFill/>
        </p:spPr>
        <p:txBody>
          <a:bodyPr wrap="square" lIns="91440" tIns="45720" rIns="91440" bIns="45720">
            <a:spAutoFit/>
          </a:bodyPr>
          <a:lstStyle/>
          <a:p>
            <a:pPr algn="ctr"/>
            <a:r>
              <a:rPr lang="en-US" sz="2800" b="1" cap="none" spc="0" dirty="0">
                <a:ln w="0"/>
                <a:solidFill>
                  <a:schemeClr val="bg1"/>
                </a:solidFill>
                <a:effectLst>
                  <a:outerShdw blurRad="38100" dist="19050" dir="2700000" algn="tl" rotWithShape="0">
                    <a:schemeClr val="dk1">
                      <a:alpha val="40000"/>
                    </a:schemeClr>
                  </a:outerShdw>
                </a:effectLst>
              </a:rPr>
              <a:t>The Four Purposes</a:t>
            </a:r>
          </a:p>
        </p:txBody>
      </p:sp>
    </p:spTree>
    <p:extLst>
      <p:ext uri="{BB962C8B-B14F-4D97-AF65-F5344CB8AC3E}">
        <p14:creationId xmlns:p14="http://schemas.microsoft.com/office/powerpoint/2010/main" val="1310977306"/>
      </p:ext>
    </p:extLst>
  </p:cSld>
  <p:clrMapOvr>
    <a:masterClrMapping/>
  </p:clrMapOvr>
  <mc:AlternateContent xmlns:mc="http://schemas.openxmlformats.org/markup-compatibility/2006" xmlns:p14="http://schemas.microsoft.com/office/powerpoint/2010/main">
    <mc:Choice Requires="p14">
      <p:transition spd="slow" p14:dur="3000">
        <p:fad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9218" name="Picture 2" descr="See the source image">
            <a:extLst>
              <a:ext uri="{FF2B5EF4-FFF2-40B4-BE49-F238E27FC236}">
                <a16:creationId xmlns:a16="http://schemas.microsoft.com/office/drawing/2014/main" id="{D4EB93C7-F54C-42E0-A121-F1101CDC27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721" b="5025"/>
          <a:stretch/>
        </p:blipFill>
        <p:spPr bwMode="auto">
          <a:xfrm>
            <a:off x="0" y="0"/>
            <a:ext cx="12192000" cy="49372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047BDF2-6F49-4F79-81A7-6E1ACC11BA2B}"/>
              </a:ext>
            </a:extLst>
          </p:cNvPr>
          <p:cNvSpPr/>
          <p:nvPr/>
        </p:nvSpPr>
        <p:spPr>
          <a:xfrm>
            <a:off x="-10632" y="4134781"/>
            <a:ext cx="12202632" cy="2721937"/>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90000"/>
              </a:lnSpc>
              <a:spcAft>
                <a:spcPts val="600"/>
              </a:spcAft>
            </a:pPr>
            <a:endParaRPr lang="en-US" dirty="0">
              <a:solidFill>
                <a:schemeClr val="tx1"/>
              </a:solidFill>
            </a:endParaRPr>
          </a:p>
        </p:txBody>
      </p:sp>
      <p:sp>
        <p:nvSpPr>
          <p:cNvPr id="5" name="TextBox 4">
            <a:extLst>
              <a:ext uri="{FF2B5EF4-FFF2-40B4-BE49-F238E27FC236}">
                <a16:creationId xmlns:a16="http://schemas.microsoft.com/office/drawing/2014/main" id="{24107CBD-3B55-49D4-96B2-DFA09B61304C}"/>
              </a:ext>
            </a:extLst>
          </p:cNvPr>
          <p:cNvSpPr txBox="1"/>
          <p:nvPr/>
        </p:nvSpPr>
        <p:spPr>
          <a:xfrm>
            <a:off x="157717" y="4263652"/>
            <a:ext cx="11940365" cy="3970318"/>
          </a:xfrm>
          <a:prstGeom prst="rect">
            <a:avLst/>
          </a:prstGeom>
          <a:noFill/>
        </p:spPr>
        <p:txBody>
          <a:bodyPr wrap="square" rtlCol="0">
            <a:spAutoFit/>
          </a:bodyPr>
          <a:lstStyle/>
          <a:p>
            <a:r>
              <a:rPr lang="en-US" dirty="0">
                <a:solidFill>
                  <a:schemeClr val="tx1"/>
                </a:solidFill>
              </a:rPr>
              <a:t>School A is an inclusive mainstream comprehensive school in Swansea with approximately 800 pupils with varying needs and have successfully incorporated the sustainable development goals into their practices and policies.  </a:t>
            </a:r>
            <a:r>
              <a:rPr lang="en-US" dirty="0"/>
              <a:t>They </a:t>
            </a:r>
            <a:r>
              <a:rPr lang="en-US" dirty="0">
                <a:solidFill>
                  <a:schemeClr val="tx1"/>
                </a:solidFill>
              </a:rPr>
              <a:t>recognize the importance for highly stimulating learning experiences, embedding the goals into the curriculum in an interdisciplinary and holistic </a:t>
            </a:r>
            <a:r>
              <a:rPr lang="en-US" dirty="0"/>
              <a:t>way</a:t>
            </a:r>
            <a:r>
              <a:rPr lang="en-US" dirty="0">
                <a:solidFill>
                  <a:schemeClr val="tx1"/>
                </a:solidFill>
              </a:rPr>
              <a:t>. To ensure they meet the criteria outlined </a:t>
            </a:r>
            <a:r>
              <a:rPr lang="en-US" dirty="0"/>
              <a:t>in the UN Decade of sustainable Development document (2006) schools across the world need to meet the following targets:</a:t>
            </a:r>
          </a:p>
          <a:p>
            <a:endParaRPr lang="en-US" dirty="0"/>
          </a:p>
          <a:p>
            <a:pPr marL="285750" indent="-285750">
              <a:buFont typeface="Wingdings" panose="05000000000000000000" pitchFamily="2" charset="2"/>
              <a:buChar char="Ø"/>
            </a:pPr>
            <a:r>
              <a:rPr lang="en-US" dirty="0"/>
              <a:t>ESDGC is part of the ethos, pedagogy and day to day operations</a:t>
            </a:r>
          </a:p>
          <a:p>
            <a:pPr marL="285750" indent="-285750">
              <a:buFont typeface="Wingdings" panose="05000000000000000000" pitchFamily="2" charset="2"/>
              <a:buChar char="Ø"/>
            </a:pPr>
            <a:r>
              <a:rPr lang="en-US" dirty="0"/>
              <a:t>Supporting pupils to develop the skills that will allow them to think critically, think laterally, form links between concepts and ideas to make informed decisions.</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endParaRPr lang="en-US" dirty="0"/>
          </a:p>
          <a:p>
            <a:endParaRPr lang="en-US" dirty="0">
              <a:solidFill>
                <a:schemeClr val="tx1"/>
              </a:solidFill>
            </a:endParaRPr>
          </a:p>
          <a:p>
            <a:endParaRPr lang="en-GB" dirty="0"/>
          </a:p>
        </p:txBody>
      </p:sp>
      <p:sp>
        <p:nvSpPr>
          <p:cNvPr id="8" name="TextBox 7">
            <a:extLst>
              <a:ext uri="{FF2B5EF4-FFF2-40B4-BE49-F238E27FC236}">
                <a16:creationId xmlns:a16="http://schemas.microsoft.com/office/drawing/2014/main" id="{5037CB6B-EBA5-4420-ADF9-D08DCF294D9F}"/>
              </a:ext>
            </a:extLst>
          </p:cNvPr>
          <p:cNvSpPr txBox="1"/>
          <p:nvPr/>
        </p:nvSpPr>
        <p:spPr>
          <a:xfrm>
            <a:off x="121921" y="-553863"/>
            <a:ext cx="6990080" cy="1723549"/>
          </a:xfrm>
          <a:prstGeom prst="rect">
            <a:avLst/>
          </a:prstGeom>
          <a:noFill/>
          <a:effectLst>
            <a:glow rad="228600">
              <a:schemeClr val="accent3">
                <a:satMod val="175000"/>
                <a:alpha val="40000"/>
              </a:schemeClr>
            </a:glow>
          </a:effectLst>
        </p:spPr>
        <p:txBody>
          <a:bodyPr wrap="square" rtlCol="0">
            <a:spAutoFit/>
          </a:bodyPr>
          <a:lstStyle/>
          <a:p>
            <a:br>
              <a:rPr lang="en-GB" sz="4400" b="1" dirty="0">
                <a:solidFill>
                  <a:srgbClr val="FFFFFF"/>
                </a:solidFill>
                <a:latin typeface="Adobe Gothic Std B" panose="020B0800000000000000" pitchFamily="34" charset="-128"/>
                <a:ea typeface="Adobe Gothic Std B" panose="020B0800000000000000" pitchFamily="34" charset="-128"/>
              </a:rPr>
            </a:br>
            <a:r>
              <a:rPr lang="en-GB" sz="4400" b="1" dirty="0">
                <a:solidFill>
                  <a:srgbClr val="FFFFFF"/>
                </a:solidFill>
                <a:latin typeface="Adobe Gothic Std B" panose="020B0800000000000000" pitchFamily="34" charset="-128"/>
                <a:ea typeface="Adobe Gothic Std B" panose="020B0800000000000000" pitchFamily="34" charset="-128"/>
              </a:rPr>
              <a:t>Overview</a:t>
            </a:r>
            <a:endParaRPr lang="en-GB" sz="4400" dirty="0"/>
          </a:p>
          <a:p>
            <a:endParaRPr lang="en-GB" dirty="0"/>
          </a:p>
        </p:txBody>
      </p:sp>
    </p:spTree>
    <p:extLst>
      <p:ext uri="{BB962C8B-B14F-4D97-AF65-F5344CB8AC3E}">
        <p14:creationId xmlns:p14="http://schemas.microsoft.com/office/powerpoint/2010/main" val="1846932344"/>
      </p:ext>
    </p:extLst>
  </p:cSld>
  <p:clrMapOvr>
    <a:masterClrMapping/>
  </p:clrMapOvr>
  <mc:AlternateContent xmlns:mc="http://schemas.openxmlformats.org/markup-compatibility/2006" xmlns:p14="http://schemas.microsoft.com/office/powerpoint/2010/main">
    <mc:Choice Requires="p14">
      <p:transition spd="slow" p14:dur="3000">
        <p:fad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6F310A-78C6-436F-A95C-BDF65AF3ABB3}"/>
              </a:ext>
            </a:extLst>
          </p:cNvPr>
          <p:cNvSpPr/>
          <p:nvPr/>
        </p:nvSpPr>
        <p:spPr>
          <a:xfrm>
            <a:off x="0" y="0"/>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44" name="Picture 4" descr="See the source image">
            <a:extLst>
              <a:ext uri="{FF2B5EF4-FFF2-40B4-BE49-F238E27FC236}">
                <a16:creationId xmlns:a16="http://schemas.microsoft.com/office/drawing/2014/main" id="{F1FE915C-14B8-4A77-9B3B-452825F593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0262" y="547145"/>
            <a:ext cx="8900932" cy="63108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BF87686-CE8D-436D-BE48-16723B700FAB}"/>
              </a:ext>
            </a:extLst>
          </p:cNvPr>
          <p:cNvSpPr txBox="1"/>
          <p:nvPr/>
        </p:nvSpPr>
        <p:spPr>
          <a:xfrm>
            <a:off x="4364158" y="285308"/>
            <a:ext cx="5762625" cy="1384995"/>
          </a:xfrm>
          <a:prstGeom prst="rect">
            <a:avLst/>
          </a:prstGeom>
          <a:noFill/>
        </p:spPr>
        <p:txBody>
          <a:bodyPr wrap="square" rtlCol="0">
            <a:spAutoFit/>
          </a:bodyPr>
          <a:lstStyle/>
          <a:p>
            <a:r>
              <a:rPr lang="en-GB" sz="4800" b="1" dirty="0">
                <a:solidFill>
                  <a:srgbClr val="FFFFFF"/>
                </a:solidFill>
                <a:latin typeface="Adobe Gothic Std B" panose="020B0800000000000000" pitchFamily="34" charset="-128"/>
                <a:ea typeface="Adobe Gothic Std B" panose="020B0800000000000000" pitchFamily="34" charset="-128"/>
              </a:rPr>
              <a:t>What Matters</a:t>
            </a:r>
            <a:endParaRPr lang="en-GB" sz="4800" dirty="0"/>
          </a:p>
          <a:p>
            <a:endParaRPr lang="en-GB" dirty="0"/>
          </a:p>
          <a:p>
            <a:endParaRPr lang="en-GB" dirty="0"/>
          </a:p>
        </p:txBody>
      </p:sp>
      <p:sp>
        <p:nvSpPr>
          <p:cNvPr id="11" name="Rectangle: Rounded Corners 10">
            <a:extLst>
              <a:ext uri="{FF2B5EF4-FFF2-40B4-BE49-F238E27FC236}">
                <a16:creationId xmlns:a16="http://schemas.microsoft.com/office/drawing/2014/main" id="{64D41D6C-D7C4-4566-AD5B-171B418A497A}"/>
              </a:ext>
            </a:extLst>
          </p:cNvPr>
          <p:cNvSpPr/>
          <p:nvPr/>
        </p:nvSpPr>
        <p:spPr>
          <a:xfrm>
            <a:off x="7288367" y="3546517"/>
            <a:ext cx="4813501" cy="1477328"/>
          </a:xfrm>
          <a:prstGeom prst="roundRect">
            <a:avLst/>
          </a:prstGeom>
          <a:solidFill>
            <a:srgbClr val="FF3399"/>
          </a:solidFill>
          <a:ln>
            <a:noFill/>
          </a:ln>
          <a:effectLst>
            <a:outerShdw blurRad="63500" sx="102000" sy="102000" algn="ctr" rotWithShape="0">
              <a:prstClr val="black">
                <a:alpha val="40000"/>
              </a:prstClr>
            </a:outerShdw>
          </a:effectLst>
          <a:scene3d>
            <a:camera prst="orthographicFront">
              <a:rot lat="0" lon="0" rev="0"/>
            </a:camera>
            <a:lightRig rig="contrasting" dir="t">
              <a:rot lat="0" lon="0" rev="7800000"/>
            </a:lightRig>
          </a:scene3d>
          <a:sp3d>
            <a:bevelT w="139700" h="1397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A4F7A3D-9F4B-415E-8632-72265CFC1559}"/>
              </a:ext>
            </a:extLst>
          </p:cNvPr>
          <p:cNvSpPr txBox="1"/>
          <p:nvPr/>
        </p:nvSpPr>
        <p:spPr>
          <a:xfrm>
            <a:off x="7475812" y="3658691"/>
            <a:ext cx="4325644" cy="1200329"/>
          </a:xfrm>
          <a:prstGeom prst="rect">
            <a:avLst/>
          </a:prstGeom>
          <a:noFill/>
        </p:spPr>
        <p:txBody>
          <a:bodyPr wrap="square" rtlCol="0">
            <a:spAutoFit/>
          </a:bodyPr>
          <a:lstStyle/>
          <a:p>
            <a:r>
              <a:rPr lang="en-GB" sz="2400" b="1" dirty="0"/>
              <a:t>What Matters: Society has been shaped and influenced by human behaviour and actions.</a:t>
            </a:r>
          </a:p>
        </p:txBody>
      </p:sp>
      <p:sp>
        <p:nvSpPr>
          <p:cNvPr id="14" name="Rectangle: Rounded Corners 13">
            <a:extLst>
              <a:ext uri="{FF2B5EF4-FFF2-40B4-BE49-F238E27FC236}">
                <a16:creationId xmlns:a16="http://schemas.microsoft.com/office/drawing/2014/main" id="{ACB9C13C-7E80-479B-AF6E-839CE1A572E3}"/>
              </a:ext>
            </a:extLst>
          </p:cNvPr>
          <p:cNvSpPr/>
          <p:nvPr/>
        </p:nvSpPr>
        <p:spPr>
          <a:xfrm>
            <a:off x="152352" y="1394018"/>
            <a:ext cx="4721400" cy="1743075"/>
          </a:xfrm>
          <a:prstGeom prst="roundRect">
            <a:avLst/>
          </a:prstGeom>
          <a:solidFill>
            <a:srgbClr val="FFFF00"/>
          </a:solidFill>
          <a:ln>
            <a:noFill/>
          </a:ln>
          <a:effectLst>
            <a:outerShdw blurRad="63500" sx="102000" sy="102000" algn="ctr" rotWithShape="0">
              <a:prstClr val="black">
                <a:alpha val="40000"/>
              </a:prstClr>
            </a:outerShdw>
          </a:effectLst>
          <a:scene3d>
            <a:camera prst="orthographicFront">
              <a:rot lat="0" lon="0" rev="0"/>
            </a:camera>
            <a:lightRig rig="contrasting" dir="t">
              <a:rot lat="0" lon="0" rev="7800000"/>
            </a:lightRig>
          </a:scene3d>
          <a:sp3d>
            <a:bevelT w="139700" h="1397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5" name="TextBox 14">
            <a:extLst>
              <a:ext uri="{FF2B5EF4-FFF2-40B4-BE49-F238E27FC236}">
                <a16:creationId xmlns:a16="http://schemas.microsoft.com/office/drawing/2014/main" id="{7996EFB6-25DE-48BA-BF57-FD608ADDCEF3}"/>
              </a:ext>
            </a:extLst>
          </p:cNvPr>
          <p:cNvSpPr txBox="1"/>
          <p:nvPr/>
        </p:nvSpPr>
        <p:spPr>
          <a:xfrm>
            <a:off x="200495" y="1487941"/>
            <a:ext cx="4748397" cy="1846659"/>
          </a:xfrm>
          <a:prstGeom prst="rect">
            <a:avLst/>
          </a:prstGeom>
          <a:noFill/>
        </p:spPr>
        <p:txBody>
          <a:bodyPr wrap="square" rtlCol="0">
            <a:spAutoFit/>
          </a:bodyPr>
          <a:lstStyle/>
          <a:p>
            <a:r>
              <a:rPr lang="en-GB" sz="2400" b="1" dirty="0"/>
              <a:t>What Matters: Humanity faces many challenges and opportunities, that require informed and considered responses.</a:t>
            </a:r>
          </a:p>
          <a:p>
            <a:endParaRPr lang="en-GB" dirty="0"/>
          </a:p>
        </p:txBody>
      </p:sp>
      <p:sp>
        <p:nvSpPr>
          <p:cNvPr id="16" name="Rectangle: Rounded Corners 15">
            <a:extLst>
              <a:ext uri="{FF2B5EF4-FFF2-40B4-BE49-F238E27FC236}">
                <a16:creationId xmlns:a16="http://schemas.microsoft.com/office/drawing/2014/main" id="{BBEDFD86-2ECB-4225-98A3-502BCC255B64}"/>
              </a:ext>
            </a:extLst>
          </p:cNvPr>
          <p:cNvSpPr/>
          <p:nvPr/>
        </p:nvSpPr>
        <p:spPr>
          <a:xfrm>
            <a:off x="124659" y="3538898"/>
            <a:ext cx="4776787" cy="1446817"/>
          </a:xfrm>
          <a:prstGeom prst="roundRect">
            <a:avLst/>
          </a:prstGeom>
          <a:solidFill>
            <a:srgbClr val="EE6612"/>
          </a:solidFill>
          <a:ln>
            <a:noFill/>
          </a:ln>
          <a:effectLst>
            <a:outerShdw blurRad="63500" sx="102000" sy="102000" algn="ctr" rotWithShape="0">
              <a:prstClr val="black">
                <a:alpha val="40000"/>
              </a:prstClr>
            </a:outerShdw>
          </a:effectLst>
          <a:scene3d>
            <a:camera prst="orthographicFront">
              <a:rot lat="0" lon="0" rev="0"/>
            </a:camera>
            <a:lightRig rig="contrasting" dir="t">
              <a:rot lat="0" lon="0" rev="7800000"/>
            </a:lightRig>
          </a:scene3d>
          <a:sp3d>
            <a:bevelT w="139700" h="1397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7" name="TextBox 16">
            <a:extLst>
              <a:ext uri="{FF2B5EF4-FFF2-40B4-BE49-F238E27FC236}">
                <a16:creationId xmlns:a16="http://schemas.microsoft.com/office/drawing/2014/main" id="{67219EB1-2366-4979-8C6C-0A77FA3DD8A2}"/>
              </a:ext>
            </a:extLst>
          </p:cNvPr>
          <p:cNvSpPr txBox="1"/>
          <p:nvPr/>
        </p:nvSpPr>
        <p:spPr>
          <a:xfrm>
            <a:off x="240149" y="3643673"/>
            <a:ext cx="4613671" cy="1569660"/>
          </a:xfrm>
          <a:prstGeom prst="rect">
            <a:avLst/>
          </a:prstGeom>
          <a:noFill/>
        </p:spPr>
        <p:txBody>
          <a:bodyPr wrap="square" rtlCol="0">
            <a:spAutoFit/>
          </a:bodyPr>
          <a:lstStyle/>
          <a:p>
            <a:r>
              <a:rPr lang="en-GB" sz="2400" b="1" dirty="0"/>
              <a:t>What Matters: People view the experiences of humanity through a range of lenses.</a:t>
            </a:r>
          </a:p>
          <a:p>
            <a:endParaRPr lang="en-GB" sz="2400" dirty="0"/>
          </a:p>
        </p:txBody>
      </p:sp>
      <p:sp>
        <p:nvSpPr>
          <p:cNvPr id="18" name="Rectangle: Rounded Corners 17">
            <a:extLst>
              <a:ext uri="{FF2B5EF4-FFF2-40B4-BE49-F238E27FC236}">
                <a16:creationId xmlns:a16="http://schemas.microsoft.com/office/drawing/2014/main" id="{EC0A24F1-0328-4181-BB4F-FB6590E9BA6F}"/>
              </a:ext>
            </a:extLst>
          </p:cNvPr>
          <p:cNvSpPr/>
          <p:nvPr/>
        </p:nvSpPr>
        <p:spPr>
          <a:xfrm>
            <a:off x="128282" y="5314269"/>
            <a:ext cx="4857749" cy="1446817"/>
          </a:xfrm>
          <a:prstGeom prst="roundRect">
            <a:avLst/>
          </a:prstGeom>
          <a:solidFill>
            <a:srgbClr val="BB15A7"/>
          </a:solidFill>
          <a:ln>
            <a:noFill/>
          </a:ln>
          <a:effectLst>
            <a:outerShdw blurRad="63500" sx="102000" sy="102000" algn="ctr" rotWithShape="0">
              <a:prstClr val="black">
                <a:alpha val="40000"/>
              </a:prstClr>
            </a:outerShdw>
          </a:effectLst>
          <a:scene3d>
            <a:camera prst="orthographicFront">
              <a:rot lat="0" lon="0" rev="0"/>
            </a:camera>
            <a:lightRig rig="contrasting" dir="t">
              <a:rot lat="0" lon="0" rev="7800000"/>
            </a:lightRig>
          </a:scene3d>
          <a:sp3d>
            <a:bevelT w="139700" h="1397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9" name="TextBox 18">
            <a:extLst>
              <a:ext uri="{FF2B5EF4-FFF2-40B4-BE49-F238E27FC236}">
                <a16:creationId xmlns:a16="http://schemas.microsoft.com/office/drawing/2014/main" id="{632ABE46-5B50-4F56-9B34-018C37FD059E}"/>
              </a:ext>
            </a:extLst>
          </p:cNvPr>
          <p:cNvSpPr txBox="1"/>
          <p:nvPr/>
        </p:nvSpPr>
        <p:spPr>
          <a:xfrm>
            <a:off x="125487" y="5429401"/>
            <a:ext cx="4857749" cy="1200329"/>
          </a:xfrm>
          <a:prstGeom prst="rect">
            <a:avLst/>
          </a:prstGeom>
          <a:noFill/>
        </p:spPr>
        <p:txBody>
          <a:bodyPr wrap="square" rtlCol="0">
            <a:spAutoFit/>
          </a:bodyPr>
          <a:lstStyle/>
          <a:p>
            <a:r>
              <a:rPr lang="en-GB" sz="2400" b="1" dirty="0"/>
              <a:t>What Matters: The process of enquiry allows people to make sense of and engage with the world.</a:t>
            </a:r>
            <a:endParaRPr lang="en-GB" sz="2400" dirty="0"/>
          </a:p>
        </p:txBody>
      </p:sp>
      <p:sp>
        <p:nvSpPr>
          <p:cNvPr id="20" name="Rectangle: Rounded Corners 19">
            <a:extLst>
              <a:ext uri="{FF2B5EF4-FFF2-40B4-BE49-F238E27FC236}">
                <a16:creationId xmlns:a16="http://schemas.microsoft.com/office/drawing/2014/main" id="{64D84483-D483-44F0-815D-7F3478ECDC04}"/>
              </a:ext>
            </a:extLst>
          </p:cNvPr>
          <p:cNvSpPr/>
          <p:nvPr/>
        </p:nvSpPr>
        <p:spPr>
          <a:xfrm>
            <a:off x="7365068" y="5312850"/>
            <a:ext cx="4679548" cy="1446817"/>
          </a:xfrm>
          <a:prstGeom prst="roundRect">
            <a:avLst/>
          </a:prstGeom>
          <a:solidFill>
            <a:srgbClr val="FF0000"/>
          </a:solidFill>
          <a:ln>
            <a:noFill/>
          </a:ln>
          <a:effectLst>
            <a:outerShdw blurRad="63500" sx="102000" sy="102000" algn="ctr" rotWithShape="0">
              <a:prstClr val="black">
                <a:alpha val="40000"/>
              </a:prstClr>
            </a:outerShdw>
          </a:effectLst>
          <a:scene3d>
            <a:camera prst="orthographicFront">
              <a:rot lat="0" lon="0" rev="0"/>
            </a:camera>
            <a:lightRig rig="contrasting" dir="t">
              <a:rot lat="0" lon="0" rev="7800000"/>
            </a:lightRig>
          </a:scene3d>
          <a:sp3d>
            <a:bevelT w="139700" h="1397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21" name="TextBox 20">
            <a:extLst>
              <a:ext uri="{FF2B5EF4-FFF2-40B4-BE49-F238E27FC236}">
                <a16:creationId xmlns:a16="http://schemas.microsoft.com/office/drawing/2014/main" id="{9101B264-DF9C-437A-AC52-7278A082F345}"/>
              </a:ext>
            </a:extLst>
          </p:cNvPr>
          <p:cNvSpPr txBox="1"/>
          <p:nvPr/>
        </p:nvSpPr>
        <p:spPr>
          <a:xfrm>
            <a:off x="7408889" y="5396786"/>
            <a:ext cx="4721400" cy="1477328"/>
          </a:xfrm>
          <a:prstGeom prst="rect">
            <a:avLst/>
          </a:prstGeom>
          <a:noFill/>
        </p:spPr>
        <p:txBody>
          <a:bodyPr wrap="square" rtlCol="0">
            <a:spAutoFit/>
          </a:bodyPr>
          <a:lstStyle/>
          <a:p>
            <a:r>
              <a:rPr lang="en-GB" sz="2400" b="1" dirty="0"/>
              <a:t>What Matters: Citizens should be ethnical, informed and engage in life and work.</a:t>
            </a:r>
            <a:endParaRPr lang="en-GB" sz="2400" dirty="0"/>
          </a:p>
          <a:p>
            <a:endParaRPr lang="en-GB" dirty="0"/>
          </a:p>
        </p:txBody>
      </p:sp>
      <p:sp>
        <p:nvSpPr>
          <p:cNvPr id="25" name="Rectangle: Rounded Corners 24">
            <a:extLst>
              <a:ext uri="{FF2B5EF4-FFF2-40B4-BE49-F238E27FC236}">
                <a16:creationId xmlns:a16="http://schemas.microsoft.com/office/drawing/2014/main" id="{5C9FD94F-8FD2-47C3-AB3A-23763A5AE0B1}"/>
              </a:ext>
            </a:extLst>
          </p:cNvPr>
          <p:cNvSpPr/>
          <p:nvPr/>
        </p:nvSpPr>
        <p:spPr>
          <a:xfrm>
            <a:off x="7288367" y="1450225"/>
            <a:ext cx="4776787" cy="1743075"/>
          </a:xfrm>
          <a:prstGeom prst="roundRect">
            <a:avLst/>
          </a:prstGeom>
          <a:solidFill>
            <a:srgbClr val="00B0F0"/>
          </a:solidFill>
          <a:ln>
            <a:noFill/>
          </a:ln>
          <a:effectLst>
            <a:outerShdw blurRad="63500" sx="102000" sy="102000" algn="ctr" rotWithShape="0">
              <a:prstClr val="black">
                <a:alpha val="40000"/>
              </a:prstClr>
            </a:outerShdw>
          </a:effectLst>
          <a:scene3d>
            <a:camera prst="orthographicFront">
              <a:rot lat="0" lon="0" rev="0"/>
            </a:camera>
            <a:lightRig rig="contrasting" dir="t">
              <a:rot lat="0" lon="0" rev="7800000"/>
            </a:lightRig>
          </a:scene3d>
          <a:sp3d>
            <a:bevelT w="139700" h="1397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DC797799-7020-4292-B87F-AF988F6EEAFF}"/>
              </a:ext>
            </a:extLst>
          </p:cNvPr>
          <p:cNvSpPr txBox="1"/>
          <p:nvPr/>
        </p:nvSpPr>
        <p:spPr>
          <a:xfrm>
            <a:off x="7357117" y="1545711"/>
            <a:ext cx="4467540" cy="2031325"/>
          </a:xfrm>
          <a:prstGeom prst="rect">
            <a:avLst/>
          </a:prstGeom>
          <a:noFill/>
        </p:spPr>
        <p:txBody>
          <a:bodyPr wrap="square" rtlCol="0">
            <a:spAutoFit/>
          </a:bodyPr>
          <a:lstStyle/>
          <a:p>
            <a:r>
              <a:rPr lang="en-GB" sz="2400" b="1" dirty="0"/>
              <a:t>What Matters: Our natural world is diverse and dynamic, influenced by physical processes and human actions.</a:t>
            </a:r>
          </a:p>
          <a:p>
            <a:endParaRPr lang="en-GB" dirty="0"/>
          </a:p>
        </p:txBody>
      </p:sp>
    </p:spTree>
    <p:extLst>
      <p:ext uri="{BB962C8B-B14F-4D97-AF65-F5344CB8AC3E}">
        <p14:creationId xmlns:p14="http://schemas.microsoft.com/office/powerpoint/2010/main" val="393965531"/>
      </p:ext>
    </p:extLst>
  </p:cSld>
  <p:clrMapOvr>
    <a:masterClrMapping/>
  </p:clrMapOvr>
  <mc:AlternateContent xmlns:mc="http://schemas.openxmlformats.org/markup-compatibility/2006" xmlns:p14="http://schemas.microsoft.com/office/powerpoint/2010/main">
    <mc:Choice Requires="p14">
      <p:transition spd="slow" p14:dur="3000">
        <p:wheel spokes="1"/>
      </p:transition>
    </mc:Choice>
    <mc:Fallback xmlns="">
      <p:transition spd="slow">
        <p:wheel spokes="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3000" fill="hold"/>
                                        <p:tgtEl>
                                          <p:spTgt spid="14"/>
                                        </p:tgtEl>
                                        <p:attrNameLst>
                                          <p:attrName>ppt_x</p:attrName>
                                        </p:attrNameLst>
                                      </p:cBhvr>
                                      <p:tavLst>
                                        <p:tav tm="0">
                                          <p:val>
                                            <p:strVal val="0-#ppt_w/2"/>
                                          </p:val>
                                        </p:tav>
                                        <p:tav tm="100000">
                                          <p:val>
                                            <p:strVal val="#ppt_x"/>
                                          </p:val>
                                        </p:tav>
                                      </p:tavLst>
                                    </p:anim>
                                    <p:anim calcmode="lin" valueType="num">
                                      <p:cBhvr additive="base">
                                        <p:cTn id="8" dur="3000" fill="hold"/>
                                        <p:tgtEl>
                                          <p:spTgt spid="1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3000" fill="hold"/>
                                        <p:tgtEl>
                                          <p:spTgt spid="15"/>
                                        </p:tgtEl>
                                        <p:attrNameLst>
                                          <p:attrName>ppt_x</p:attrName>
                                        </p:attrNameLst>
                                      </p:cBhvr>
                                      <p:tavLst>
                                        <p:tav tm="0">
                                          <p:val>
                                            <p:strVal val="0-#ppt_w/2"/>
                                          </p:val>
                                        </p:tav>
                                        <p:tav tm="100000">
                                          <p:val>
                                            <p:strVal val="#ppt_x"/>
                                          </p:val>
                                        </p:tav>
                                      </p:tavLst>
                                    </p:anim>
                                    <p:anim calcmode="lin" valueType="num">
                                      <p:cBhvr additive="base">
                                        <p:cTn id="12" dur="3000" fill="hold"/>
                                        <p:tgtEl>
                                          <p:spTgt spid="15"/>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3000" fill="hold"/>
                                        <p:tgtEl>
                                          <p:spTgt spid="16"/>
                                        </p:tgtEl>
                                        <p:attrNameLst>
                                          <p:attrName>ppt_x</p:attrName>
                                        </p:attrNameLst>
                                      </p:cBhvr>
                                      <p:tavLst>
                                        <p:tav tm="0">
                                          <p:val>
                                            <p:strVal val="0-#ppt_w/2"/>
                                          </p:val>
                                        </p:tav>
                                        <p:tav tm="100000">
                                          <p:val>
                                            <p:strVal val="#ppt_x"/>
                                          </p:val>
                                        </p:tav>
                                      </p:tavLst>
                                    </p:anim>
                                    <p:anim calcmode="lin" valueType="num">
                                      <p:cBhvr additive="base">
                                        <p:cTn id="16" dur="3000" fill="hold"/>
                                        <p:tgtEl>
                                          <p:spTgt spid="16"/>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3000" fill="hold"/>
                                        <p:tgtEl>
                                          <p:spTgt spid="17"/>
                                        </p:tgtEl>
                                        <p:attrNameLst>
                                          <p:attrName>ppt_x</p:attrName>
                                        </p:attrNameLst>
                                      </p:cBhvr>
                                      <p:tavLst>
                                        <p:tav tm="0">
                                          <p:val>
                                            <p:strVal val="0-#ppt_w/2"/>
                                          </p:val>
                                        </p:tav>
                                        <p:tav tm="100000">
                                          <p:val>
                                            <p:strVal val="#ppt_x"/>
                                          </p:val>
                                        </p:tav>
                                      </p:tavLst>
                                    </p:anim>
                                    <p:anim calcmode="lin" valueType="num">
                                      <p:cBhvr additive="base">
                                        <p:cTn id="20" dur="3000" fill="hold"/>
                                        <p:tgtEl>
                                          <p:spTgt spid="17"/>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 calcmode="lin" valueType="num">
                                      <p:cBhvr additive="base">
                                        <p:cTn id="23" dur="3000" fill="hold"/>
                                        <p:tgtEl>
                                          <p:spTgt spid="18"/>
                                        </p:tgtEl>
                                        <p:attrNameLst>
                                          <p:attrName>ppt_x</p:attrName>
                                        </p:attrNameLst>
                                      </p:cBhvr>
                                      <p:tavLst>
                                        <p:tav tm="0">
                                          <p:val>
                                            <p:strVal val="0-#ppt_w/2"/>
                                          </p:val>
                                        </p:tav>
                                        <p:tav tm="100000">
                                          <p:val>
                                            <p:strVal val="#ppt_x"/>
                                          </p:val>
                                        </p:tav>
                                      </p:tavLst>
                                    </p:anim>
                                    <p:anim calcmode="lin" valueType="num">
                                      <p:cBhvr additive="base">
                                        <p:cTn id="24" dur="3000" fill="hold"/>
                                        <p:tgtEl>
                                          <p:spTgt spid="18"/>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3000" fill="hold"/>
                                        <p:tgtEl>
                                          <p:spTgt spid="19"/>
                                        </p:tgtEl>
                                        <p:attrNameLst>
                                          <p:attrName>ppt_x</p:attrName>
                                        </p:attrNameLst>
                                      </p:cBhvr>
                                      <p:tavLst>
                                        <p:tav tm="0">
                                          <p:val>
                                            <p:strVal val="0-#ppt_w/2"/>
                                          </p:val>
                                        </p:tav>
                                        <p:tav tm="100000">
                                          <p:val>
                                            <p:strVal val="#ppt_x"/>
                                          </p:val>
                                        </p:tav>
                                      </p:tavLst>
                                    </p:anim>
                                    <p:anim calcmode="lin" valueType="num">
                                      <p:cBhvr additive="base">
                                        <p:cTn id="28" dur="3000" fill="hold"/>
                                        <p:tgtEl>
                                          <p:spTgt spid="19"/>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200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2500" fill="hold"/>
                                        <p:tgtEl>
                                          <p:spTgt spid="13"/>
                                        </p:tgtEl>
                                        <p:attrNameLst>
                                          <p:attrName>ppt_x</p:attrName>
                                        </p:attrNameLst>
                                      </p:cBhvr>
                                      <p:tavLst>
                                        <p:tav tm="0">
                                          <p:val>
                                            <p:strVal val="1+#ppt_w/2"/>
                                          </p:val>
                                        </p:tav>
                                        <p:tav tm="100000">
                                          <p:val>
                                            <p:strVal val="#ppt_x"/>
                                          </p:val>
                                        </p:tav>
                                      </p:tavLst>
                                    </p:anim>
                                    <p:anim calcmode="lin" valueType="num">
                                      <p:cBhvr additive="base">
                                        <p:cTn id="32" dur="2500" fill="hold"/>
                                        <p:tgtEl>
                                          <p:spTgt spid="13"/>
                                        </p:tgtEl>
                                        <p:attrNameLst>
                                          <p:attrName>ppt_y</p:attrName>
                                        </p:attrNameLst>
                                      </p:cBhvr>
                                      <p:tavLst>
                                        <p:tav tm="0">
                                          <p:val>
                                            <p:strVal val="#ppt_y"/>
                                          </p:val>
                                        </p:tav>
                                        <p:tav tm="100000">
                                          <p:val>
                                            <p:strVal val="#ppt_y"/>
                                          </p:val>
                                        </p:tav>
                                      </p:tavLst>
                                    </p:anim>
                                  </p:childTnLst>
                                </p:cTn>
                              </p:par>
                              <p:par>
                                <p:cTn id="33" presetID="2" presetClass="entr" presetSubtype="2" fill="hold" grpId="0" nodeType="withEffect">
                                  <p:stCondLst>
                                    <p:cond delay="200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2500" fill="hold"/>
                                        <p:tgtEl>
                                          <p:spTgt spid="11"/>
                                        </p:tgtEl>
                                        <p:attrNameLst>
                                          <p:attrName>ppt_x</p:attrName>
                                        </p:attrNameLst>
                                      </p:cBhvr>
                                      <p:tavLst>
                                        <p:tav tm="0">
                                          <p:val>
                                            <p:strVal val="1+#ppt_w/2"/>
                                          </p:val>
                                        </p:tav>
                                        <p:tav tm="100000">
                                          <p:val>
                                            <p:strVal val="#ppt_x"/>
                                          </p:val>
                                        </p:tav>
                                      </p:tavLst>
                                    </p:anim>
                                    <p:anim calcmode="lin" valueType="num">
                                      <p:cBhvr additive="base">
                                        <p:cTn id="36" dur="2500" fill="hold"/>
                                        <p:tgtEl>
                                          <p:spTgt spid="11"/>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2000"/>
                                  </p:stCondLst>
                                  <p:childTnLst>
                                    <p:set>
                                      <p:cBhvr>
                                        <p:cTn id="38" dur="1" fill="hold">
                                          <p:stCondLst>
                                            <p:cond delay="0"/>
                                          </p:stCondLst>
                                        </p:cTn>
                                        <p:tgtEl>
                                          <p:spTgt spid="25"/>
                                        </p:tgtEl>
                                        <p:attrNameLst>
                                          <p:attrName>style.visibility</p:attrName>
                                        </p:attrNameLst>
                                      </p:cBhvr>
                                      <p:to>
                                        <p:strVal val="visible"/>
                                      </p:to>
                                    </p:set>
                                    <p:anim calcmode="lin" valueType="num">
                                      <p:cBhvr additive="base">
                                        <p:cTn id="39" dur="2500" fill="hold"/>
                                        <p:tgtEl>
                                          <p:spTgt spid="25"/>
                                        </p:tgtEl>
                                        <p:attrNameLst>
                                          <p:attrName>ppt_x</p:attrName>
                                        </p:attrNameLst>
                                      </p:cBhvr>
                                      <p:tavLst>
                                        <p:tav tm="0">
                                          <p:val>
                                            <p:strVal val="1+#ppt_w/2"/>
                                          </p:val>
                                        </p:tav>
                                        <p:tav tm="100000">
                                          <p:val>
                                            <p:strVal val="#ppt_x"/>
                                          </p:val>
                                        </p:tav>
                                      </p:tavLst>
                                    </p:anim>
                                    <p:anim calcmode="lin" valueType="num">
                                      <p:cBhvr additive="base">
                                        <p:cTn id="40" dur="2500" fill="hold"/>
                                        <p:tgtEl>
                                          <p:spTgt spid="25"/>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2000"/>
                                  </p:stCondLst>
                                  <p:childTnLst>
                                    <p:set>
                                      <p:cBhvr>
                                        <p:cTn id="42" dur="1" fill="hold">
                                          <p:stCondLst>
                                            <p:cond delay="0"/>
                                          </p:stCondLst>
                                        </p:cTn>
                                        <p:tgtEl>
                                          <p:spTgt spid="22"/>
                                        </p:tgtEl>
                                        <p:attrNameLst>
                                          <p:attrName>style.visibility</p:attrName>
                                        </p:attrNameLst>
                                      </p:cBhvr>
                                      <p:to>
                                        <p:strVal val="visible"/>
                                      </p:to>
                                    </p:set>
                                    <p:anim calcmode="lin" valueType="num">
                                      <p:cBhvr additive="base">
                                        <p:cTn id="43" dur="2500" fill="hold"/>
                                        <p:tgtEl>
                                          <p:spTgt spid="22"/>
                                        </p:tgtEl>
                                        <p:attrNameLst>
                                          <p:attrName>ppt_x</p:attrName>
                                        </p:attrNameLst>
                                      </p:cBhvr>
                                      <p:tavLst>
                                        <p:tav tm="0">
                                          <p:val>
                                            <p:strVal val="1+#ppt_w/2"/>
                                          </p:val>
                                        </p:tav>
                                        <p:tav tm="100000">
                                          <p:val>
                                            <p:strVal val="#ppt_x"/>
                                          </p:val>
                                        </p:tav>
                                      </p:tavLst>
                                    </p:anim>
                                    <p:anim calcmode="lin" valueType="num">
                                      <p:cBhvr additive="base">
                                        <p:cTn id="44" dur="2500" fill="hold"/>
                                        <p:tgtEl>
                                          <p:spTgt spid="22"/>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2000"/>
                                  </p:stCondLst>
                                  <p:childTnLst>
                                    <p:set>
                                      <p:cBhvr>
                                        <p:cTn id="46" dur="1" fill="hold">
                                          <p:stCondLst>
                                            <p:cond delay="0"/>
                                          </p:stCondLst>
                                        </p:cTn>
                                        <p:tgtEl>
                                          <p:spTgt spid="20"/>
                                        </p:tgtEl>
                                        <p:attrNameLst>
                                          <p:attrName>style.visibility</p:attrName>
                                        </p:attrNameLst>
                                      </p:cBhvr>
                                      <p:to>
                                        <p:strVal val="visible"/>
                                      </p:to>
                                    </p:set>
                                    <p:anim calcmode="lin" valueType="num">
                                      <p:cBhvr additive="base">
                                        <p:cTn id="47" dur="2500" fill="hold"/>
                                        <p:tgtEl>
                                          <p:spTgt spid="20"/>
                                        </p:tgtEl>
                                        <p:attrNameLst>
                                          <p:attrName>ppt_x</p:attrName>
                                        </p:attrNameLst>
                                      </p:cBhvr>
                                      <p:tavLst>
                                        <p:tav tm="0">
                                          <p:val>
                                            <p:strVal val="1+#ppt_w/2"/>
                                          </p:val>
                                        </p:tav>
                                        <p:tav tm="100000">
                                          <p:val>
                                            <p:strVal val="#ppt_x"/>
                                          </p:val>
                                        </p:tav>
                                      </p:tavLst>
                                    </p:anim>
                                    <p:anim calcmode="lin" valueType="num">
                                      <p:cBhvr additive="base">
                                        <p:cTn id="48" dur="2500" fill="hold"/>
                                        <p:tgtEl>
                                          <p:spTgt spid="20"/>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2000"/>
                                  </p:stCondLst>
                                  <p:childTnLst>
                                    <p:set>
                                      <p:cBhvr>
                                        <p:cTn id="50" dur="1" fill="hold">
                                          <p:stCondLst>
                                            <p:cond delay="0"/>
                                          </p:stCondLst>
                                        </p:cTn>
                                        <p:tgtEl>
                                          <p:spTgt spid="21"/>
                                        </p:tgtEl>
                                        <p:attrNameLst>
                                          <p:attrName>style.visibility</p:attrName>
                                        </p:attrNameLst>
                                      </p:cBhvr>
                                      <p:to>
                                        <p:strVal val="visible"/>
                                      </p:to>
                                    </p:set>
                                    <p:anim calcmode="lin" valueType="num">
                                      <p:cBhvr additive="base">
                                        <p:cTn id="51" dur="2500" fill="hold"/>
                                        <p:tgtEl>
                                          <p:spTgt spid="21"/>
                                        </p:tgtEl>
                                        <p:attrNameLst>
                                          <p:attrName>ppt_x</p:attrName>
                                        </p:attrNameLst>
                                      </p:cBhvr>
                                      <p:tavLst>
                                        <p:tav tm="0">
                                          <p:val>
                                            <p:strVal val="1+#ppt_w/2"/>
                                          </p:val>
                                        </p:tav>
                                        <p:tav tm="100000">
                                          <p:val>
                                            <p:strVal val="#ppt_x"/>
                                          </p:val>
                                        </p:tav>
                                      </p:tavLst>
                                    </p:anim>
                                    <p:anim calcmode="lin" valueType="num">
                                      <p:cBhvr additive="base">
                                        <p:cTn id="52" dur="2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p:bldP spid="14" grpId="0" animBg="1"/>
      <p:bldP spid="15" grpId="0"/>
      <p:bldP spid="16" grpId="0" animBg="1"/>
      <p:bldP spid="17" grpId="0"/>
      <p:bldP spid="18" grpId="0" animBg="1"/>
      <p:bldP spid="19" grpId="0"/>
      <p:bldP spid="20" grpId="0" animBg="1"/>
      <p:bldP spid="21" grpId="0"/>
      <p:bldP spid="25" grpId="0" animBg="1"/>
      <p:bldP spid="2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7" name="Rectangle 6">
            <a:extLst>
              <a:ext uri="{FF2B5EF4-FFF2-40B4-BE49-F238E27FC236}">
                <a16:creationId xmlns:a16="http://schemas.microsoft.com/office/drawing/2014/main" id="{EC89533C-CE04-47A5-B543-51FDA2019377}"/>
              </a:ext>
            </a:extLst>
          </p:cNvPr>
          <p:cNvSpPr/>
          <p:nvPr/>
        </p:nvSpPr>
        <p:spPr>
          <a:xfrm>
            <a:off x="0" y="0"/>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270" name="Picture 6" descr="See the source image">
            <a:extLst>
              <a:ext uri="{FF2B5EF4-FFF2-40B4-BE49-F238E27FC236}">
                <a16:creationId xmlns:a16="http://schemas.microsoft.com/office/drawing/2014/main" id="{D97C12C3-4F3C-4119-9548-A39810A2D2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290" y="114053"/>
            <a:ext cx="3643347" cy="182167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36C5717-4AF3-47AD-B7E9-40C589F6E9A6}"/>
              </a:ext>
            </a:extLst>
          </p:cNvPr>
          <p:cNvSpPr txBox="1"/>
          <p:nvPr/>
        </p:nvSpPr>
        <p:spPr>
          <a:xfrm>
            <a:off x="4282651" y="2454"/>
            <a:ext cx="4762500" cy="1446550"/>
          </a:xfrm>
          <a:prstGeom prst="rect">
            <a:avLst/>
          </a:prstGeom>
          <a:noFill/>
        </p:spPr>
        <p:txBody>
          <a:bodyPr wrap="square" rtlCol="0">
            <a:spAutoFit/>
          </a:bodyPr>
          <a:lstStyle/>
          <a:p>
            <a:r>
              <a:rPr lang="en-GB" sz="4400" b="1" dirty="0">
                <a:solidFill>
                  <a:schemeClr val="bg1"/>
                </a:solidFill>
              </a:rPr>
              <a:t>Infused through our Curriculum</a:t>
            </a:r>
          </a:p>
        </p:txBody>
      </p:sp>
      <p:pic>
        <p:nvPicPr>
          <p:cNvPr id="14" name="Picture 13">
            <a:extLst>
              <a:ext uri="{FF2B5EF4-FFF2-40B4-BE49-F238E27FC236}">
                <a16:creationId xmlns:a16="http://schemas.microsoft.com/office/drawing/2014/main" id="{C0D4B265-107A-4527-ADCC-676778113C11}"/>
              </a:ext>
            </a:extLst>
          </p:cNvPr>
          <p:cNvPicPr>
            <a:picLocks noChangeAspect="1"/>
          </p:cNvPicPr>
          <p:nvPr/>
        </p:nvPicPr>
        <p:blipFill>
          <a:blip r:embed="rId3"/>
          <a:stretch>
            <a:fillRect/>
          </a:stretch>
        </p:blipFill>
        <p:spPr>
          <a:xfrm rot="21199157">
            <a:off x="4764255" y="4005747"/>
            <a:ext cx="2970570" cy="1652587"/>
          </a:xfrm>
          <a:prstGeom prst="rect">
            <a:avLst/>
          </a:prstGeom>
        </p:spPr>
      </p:pic>
      <p:sp>
        <p:nvSpPr>
          <p:cNvPr id="16" name="Flowchart: Alternate Process 15">
            <a:extLst>
              <a:ext uri="{FF2B5EF4-FFF2-40B4-BE49-F238E27FC236}">
                <a16:creationId xmlns:a16="http://schemas.microsoft.com/office/drawing/2014/main" id="{0FD32437-A4E8-4DE5-94D2-9215692EBF3B}"/>
              </a:ext>
            </a:extLst>
          </p:cNvPr>
          <p:cNvSpPr/>
          <p:nvPr/>
        </p:nvSpPr>
        <p:spPr>
          <a:xfrm>
            <a:off x="75667" y="4792238"/>
            <a:ext cx="4479407" cy="1934450"/>
          </a:xfrm>
          <a:prstGeom prst="flowChartAlternateProcess">
            <a:avLst/>
          </a:prstGeom>
          <a:solidFill>
            <a:srgbClr val="DE080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18" name="TextBox 17">
            <a:extLst>
              <a:ext uri="{FF2B5EF4-FFF2-40B4-BE49-F238E27FC236}">
                <a16:creationId xmlns:a16="http://schemas.microsoft.com/office/drawing/2014/main" id="{8731F42C-8570-448E-B4DC-842FD6B4A30F}"/>
              </a:ext>
            </a:extLst>
          </p:cNvPr>
          <p:cNvSpPr txBox="1"/>
          <p:nvPr/>
        </p:nvSpPr>
        <p:spPr>
          <a:xfrm>
            <a:off x="108729" y="4916464"/>
            <a:ext cx="4446345" cy="2062103"/>
          </a:xfrm>
          <a:prstGeom prst="rect">
            <a:avLst/>
          </a:prstGeom>
          <a:noFill/>
        </p:spPr>
        <p:txBody>
          <a:bodyPr wrap="square" rtlCol="0">
            <a:spAutoFit/>
          </a:bodyPr>
          <a:lstStyle/>
          <a:p>
            <a:r>
              <a:rPr lang="en-GB" sz="1600" b="1" dirty="0"/>
              <a:t>ARTICLE 29: Children’s education should help them fully develop their personalities, talents and abilities. It should teach them to understand their own rights, and to respect other people’s rights, cultures and religions.  It should help them to live peacefully and protect the environment.</a:t>
            </a:r>
          </a:p>
          <a:p>
            <a:r>
              <a:rPr lang="en-GB" sz="1600" b="1" dirty="0"/>
              <a:t>                                                                     (unicef, n.d)</a:t>
            </a:r>
          </a:p>
          <a:p>
            <a:endParaRPr lang="en-GB" sz="1600" b="1" dirty="0"/>
          </a:p>
        </p:txBody>
      </p:sp>
      <p:pic>
        <p:nvPicPr>
          <p:cNvPr id="11278" name="Picture 14" descr="See the source image">
            <a:extLst>
              <a:ext uri="{FF2B5EF4-FFF2-40B4-BE49-F238E27FC236}">
                <a16:creationId xmlns:a16="http://schemas.microsoft.com/office/drawing/2014/main" id="{5AC3517A-E3E4-4F96-B522-A81532BE1C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72800" y="5662517"/>
            <a:ext cx="1110471" cy="1110471"/>
          </a:xfrm>
          <a:prstGeom prst="roundRect">
            <a:avLst>
              <a:gd name="adj" fmla="val 13806"/>
            </a:avLst>
          </a:prstGeom>
          <a:solidFill>
            <a:srgbClr val="FFFFFF">
              <a:shade val="85000"/>
            </a:srgbClr>
          </a:solidFill>
          <a:ln>
            <a:noFill/>
          </a:ln>
          <a:effectLst>
            <a:outerShdw blurRad="44450" dist="27940" dir="5400000" algn="ctr">
              <a:srgbClr val="000000">
                <a:alpha val="32000"/>
              </a:srgbClr>
            </a:outerShdw>
            <a:reflection blurRad="12700" stA="38000" endPos="28000" dist="5000" dir="5400000" sy="-100000" algn="bl" rotWithShape="0"/>
          </a:effectLst>
          <a:scene3d>
            <a:camera prst="orthographicFront">
              <a:rot lat="0" lon="0" rev="0"/>
            </a:camera>
            <a:lightRig rig="balanced" dir="t">
              <a:rot lat="0" lon="0" rev="8700000"/>
            </a:lightRig>
          </a:scene3d>
          <a:sp3d>
            <a:bevelT w="190500" h="38100"/>
          </a:sp3d>
        </p:spPr>
      </p:pic>
      <p:pic>
        <p:nvPicPr>
          <p:cNvPr id="20" name="Picture 19">
            <a:extLst>
              <a:ext uri="{FF2B5EF4-FFF2-40B4-BE49-F238E27FC236}">
                <a16:creationId xmlns:a16="http://schemas.microsoft.com/office/drawing/2014/main" id="{966407EA-D88C-436F-8A16-65878E02C790}"/>
              </a:ext>
            </a:extLst>
          </p:cNvPr>
          <p:cNvPicPr>
            <a:picLocks noChangeAspect="1"/>
          </p:cNvPicPr>
          <p:nvPr/>
        </p:nvPicPr>
        <p:blipFill>
          <a:blip r:embed="rId5"/>
          <a:stretch>
            <a:fillRect/>
          </a:stretch>
        </p:blipFill>
        <p:spPr>
          <a:xfrm rot="20454640">
            <a:off x="790506" y="1887402"/>
            <a:ext cx="3344264" cy="2360011"/>
          </a:xfrm>
          <a:prstGeom prst="rect">
            <a:avLst/>
          </a:prstGeom>
        </p:spPr>
      </p:pic>
      <p:pic>
        <p:nvPicPr>
          <p:cNvPr id="31" name="Picture 12" descr="See the source image">
            <a:extLst>
              <a:ext uri="{FF2B5EF4-FFF2-40B4-BE49-F238E27FC236}">
                <a16:creationId xmlns:a16="http://schemas.microsoft.com/office/drawing/2014/main" id="{65112B69-3E46-498C-B982-E8EBA86BFE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5966645" flipH="1" flipV="1">
            <a:off x="4239842" y="3042875"/>
            <a:ext cx="963926" cy="119146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47AD96E6-201B-4A5F-8084-A6A1C866230B}"/>
              </a:ext>
            </a:extLst>
          </p:cNvPr>
          <p:cNvPicPr>
            <a:picLocks noChangeAspect="1"/>
          </p:cNvPicPr>
          <p:nvPr/>
        </p:nvPicPr>
        <p:blipFill>
          <a:blip r:embed="rId7"/>
          <a:stretch>
            <a:fillRect/>
          </a:stretch>
        </p:blipFill>
        <p:spPr>
          <a:xfrm>
            <a:off x="4197039" y="1543774"/>
            <a:ext cx="2839863" cy="1639154"/>
          </a:xfrm>
          <a:prstGeom prst="rect">
            <a:avLst/>
          </a:prstGeom>
          <a:ln w="6350">
            <a:solidFill>
              <a:schemeClr val="tx1"/>
            </a:solidFill>
          </a:ln>
        </p:spPr>
      </p:pic>
      <p:pic>
        <p:nvPicPr>
          <p:cNvPr id="21" name="Picture 20">
            <a:extLst>
              <a:ext uri="{FF2B5EF4-FFF2-40B4-BE49-F238E27FC236}">
                <a16:creationId xmlns:a16="http://schemas.microsoft.com/office/drawing/2014/main" id="{41DD2EAC-2A27-4965-962C-F92B31AC1050}"/>
              </a:ext>
            </a:extLst>
          </p:cNvPr>
          <p:cNvPicPr>
            <a:picLocks noChangeAspect="1"/>
          </p:cNvPicPr>
          <p:nvPr/>
        </p:nvPicPr>
        <p:blipFill rotWithShape="1">
          <a:blip r:embed="rId8"/>
          <a:srcRect t="1375"/>
          <a:stretch/>
        </p:blipFill>
        <p:spPr>
          <a:xfrm>
            <a:off x="9219607" y="50210"/>
            <a:ext cx="2920895" cy="2046999"/>
          </a:xfrm>
          <a:prstGeom prst="rect">
            <a:avLst/>
          </a:prstGeom>
        </p:spPr>
      </p:pic>
      <p:pic>
        <p:nvPicPr>
          <p:cNvPr id="12" name="Picture 11">
            <a:extLst>
              <a:ext uri="{FF2B5EF4-FFF2-40B4-BE49-F238E27FC236}">
                <a16:creationId xmlns:a16="http://schemas.microsoft.com/office/drawing/2014/main" id="{35C83F7A-83C6-4C7C-90BA-2097EF063854}"/>
              </a:ext>
            </a:extLst>
          </p:cNvPr>
          <p:cNvPicPr>
            <a:picLocks noChangeAspect="1"/>
          </p:cNvPicPr>
          <p:nvPr/>
        </p:nvPicPr>
        <p:blipFill>
          <a:blip r:embed="rId9"/>
          <a:stretch>
            <a:fillRect/>
          </a:stretch>
        </p:blipFill>
        <p:spPr>
          <a:xfrm rot="513755">
            <a:off x="7144438" y="1794920"/>
            <a:ext cx="2915875" cy="1638301"/>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D238CDD2-FCB4-4998-A7DA-2B6EBA269046}"/>
              </a:ext>
            </a:extLst>
          </p:cNvPr>
          <p:cNvPicPr>
            <a:picLocks noChangeAspect="1"/>
          </p:cNvPicPr>
          <p:nvPr/>
        </p:nvPicPr>
        <p:blipFill>
          <a:blip r:embed="rId10"/>
          <a:stretch>
            <a:fillRect/>
          </a:stretch>
        </p:blipFill>
        <p:spPr>
          <a:xfrm rot="21138168">
            <a:off x="9087127" y="3369723"/>
            <a:ext cx="2899491" cy="1638300"/>
          </a:xfrm>
          <a:prstGeom prst="rect">
            <a:avLst/>
          </a:prstGeom>
        </p:spPr>
      </p:pic>
      <p:pic>
        <p:nvPicPr>
          <p:cNvPr id="13" name="Picture 12">
            <a:extLst>
              <a:ext uri="{FF2B5EF4-FFF2-40B4-BE49-F238E27FC236}">
                <a16:creationId xmlns:a16="http://schemas.microsoft.com/office/drawing/2014/main" id="{7048A297-15C6-4C29-B0A9-68F60495FB0C}"/>
              </a:ext>
            </a:extLst>
          </p:cNvPr>
          <p:cNvPicPr>
            <a:picLocks noChangeAspect="1"/>
          </p:cNvPicPr>
          <p:nvPr/>
        </p:nvPicPr>
        <p:blipFill>
          <a:blip r:embed="rId11"/>
          <a:stretch>
            <a:fillRect/>
          </a:stretch>
        </p:blipFill>
        <p:spPr>
          <a:xfrm rot="300340">
            <a:off x="7415736" y="4983671"/>
            <a:ext cx="2919246" cy="1638301"/>
          </a:xfrm>
          <a:prstGeom prst="rect">
            <a:avLst/>
          </a:prstGeom>
        </p:spPr>
      </p:pic>
      <p:pic>
        <p:nvPicPr>
          <p:cNvPr id="24" name="Picture 12" descr="See the source image">
            <a:extLst>
              <a:ext uri="{FF2B5EF4-FFF2-40B4-BE49-F238E27FC236}">
                <a16:creationId xmlns:a16="http://schemas.microsoft.com/office/drawing/2014/main" id="{979EC7FC-6661-458F-83A2-E71D256FD7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9575694" flipH="1" flipV="1">
            <a:off x="10158407" y="2150021"/>
            <a:ext cx="963926" cy="1191463"/>
          </a:xfrm>
          <a:prstGeom prst="rect">
            <a:avLst/>
          </a:prstGeom>
          <a:noFill/>
          <a:extLst>
            <a:ext uri="{909E8E84-426E-40DD-AFC4-6F175D3DCCD1}">
              <a14:hiddenFill xmlns:a14="http://schemas.microsoft.com/office/drawing/2010/main">
                <a:solidFill>
                  <a:srgbClr val="FFFFFF"/>
                </a:solidFill>
              </a14:hiddenFill>
            </a:ext>
          </a:extLst>
        </p:spPr>
      </p:pic>
      <p:pic>
        <p:nvPicPr>
          <p:cNvPr id="11276" name="Picture 12" descr="See the source image">
            <a:extLst>
              <a:ext uri="{FF2B5EF4-FFF2-40B4-BE49-F238E27FC236}">
                <a16:creationId xmlns:a16="http://schemas.microsoft.com/office/drawing/2014/main" id="{0FC4D91B-A144-46EF-9A11-ABC5BF56CA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8304619" y="725729"/>
            <a:ext cx="906224" cy="1120140"/>
          </a:xfrm>
          <a:prstGeom prst="rect">
            <a:avLst/>
          </a:prstGeom>
          <a:noFill/>
          <a:effectLst>
            <a:glow>
              <a:schemeClr val="bg1">
                <a:alpha val="40000"/>
              </a:schemeClr>
            </a:glow>
          </a:effectLst>
          <a:extLst>
            <a:ext uri="{909E8E84-426E-40DD-AFC4-6F175D3DCCD1}">
              <a14:hiddenFill xmlns:a14="http://schemas.microsoft.com/office/drawing/2010/main">
                <a:solidFill>
                  <a:srgbClr val="FFFFFF"/>
                </a:solidFill>
              </a14:hiddenFill>
            </a:ext>
          </a:extLst>
        </p:spPr>
      </p:pic>
      <p:pic>
        <p:nvPicPr>
          <p:cNvPr id="34" name="Picture 12" descr="See the source image">
            <a:extLst>
              <a:ext uri="{FF2B5EF4-FFF2-40B4-BE49-F238E27FC236}">
                <a16:creationId xmlns:a16="http://schemas.microsoft.com/office/drawing/2014/main" id="{D19DF445-8212-4C7A-8785-705A77A0152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5098798" flipH="1" flipV="1">
            <a:off x="10287296" y="4869481"/>
            <a:ext cx="963926" cy="1191463"/>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12" descr="See the source image">
            <a:extLst>
              <a:ext uri="{FF2B5EF4-FFF2-40B4-BE49-F238E27FC236}">
                <a16:creationId xmlns:a16="http://schemas.microsoft.com/office/drawing/2014/main" id="{3B237762-B79B-40D4-9207-A27EB03100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8992374" flipH="1" flipV="1">
            <a:off x="6165338" y="5537590"/>
            <a:ext cx="963926" cy="1191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1196703"/>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12AF7-3CC4-4402-A006-8CDB380AF521}"/>
              </a:ext>
            </a:extLst>
          </p:cNvPr>
          <p:cNvSpPr>
            <a:spLocks noGrp="1"/>
          </p:cNvSpPr>
          <p:nvPr>
            <p:ph type="title"/>
          </p:nvPr>
        </p:nvSpPr>
        <p:spPr/>
        <p:txBody>
          <a:bodyPr/>
          <a:lstStyle/>
          <a:p>
            <a:endParaRPr lang="en-GB" dirty="0"/>
          </a:p>
        </p:txBody>
      </p:sp>
      <p:sp>
        <p:nvSpPr>
          <p:cNvPr id="4" name="Rectangle 3">
            <a:extLst>
              <a:ext uri="{FF2B5EF4-FFF2-40B4-BE49-F238E27FC236}">
                <a16:creationId xmlns:a16="http://schemas.microsoft.com/office/drawing/2014/main" id="{8D8C967C-B1B8-45AD-9507-76C9A8660E9E}"/>
              </a:ext>
            </a:extLst>
          </p:cNvPr>
          <p:cNvSpPr/>
          <p:nvPr/>
        </p:nvSpPr>
        <p:spPr>
          <a:xfrm>
            <a:off x="0" y="-8683"/>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pic>
        <p:nvPicPr>
          <p:cNvPr id="14338" name="Picture 2" descr="Image">
            <a:extLst>
              <a:ext uri="{FF2B5EF4-FFF2-40B4-BE49-F238E27FC236}">
                <a16:creationId xmlns:a16="http://schemas.microsoft.com/office/drawing/2014/main" id="{B223FDA9-E9D4-49F2-BF9C-8EDBBAA0AE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510" y="3281419"/>
            <a:ext cx="4572000" cy="3429000"/>
          </a:xfrm>
          <a:prstGeom prst="rect">
            <a:avLst/>
          </a:prstGeom>
          <a:ln>
            <a:noFill/>
          </a:ln>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14342" name="Picture 6" descr="Image">
            <a:extLst>
              <a:ext uri="{FF2B5EF4-FFF2-40B4-BE49-F238E27FC236}">
                <a16:creationId xmlns:a16="http://schemas.microsoft.com/office/drawing/2014/main" id="{084EF489-6BD1-4A75-95CD-5A0A39E135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471" y="191338"/>
            <a:ext cx="2249024" cy="2998699"/>
          </a:xfrm>
          <a:prstGeom prst="rect">
            <a:avLst/>
          </a:prstGeom>
          <a:ln>
            <a:noFill/>
          </a:ln>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14340" name="Picture 4" descr="Image">
            <a:extLst>
              <a:ext uri="{FF2B5EF4-FFF2-40B4-BE49-F238E27FC236}">
                <a16:creationId xmlns:a16="http://schemas.microsoft.com/office/drawing/2014/main" id="{734EAE32-C29B-4DB3-9817-6CC64E45060B}"/>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469527" y="3281418"/>
            <a:ext cx="4572000" cy="342900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14344" name="Picture 8" descr="Image">
            <a:extLst>
              <a:ext uri="{FF2B5EF4-FFF2-40B4-BE49-F238E27FC236}">
                <a16:creationId xmlns:a16="http://schemas.microsoft.com/office/drawing/2014/main" id="{708AF58F-426B-4CBF-86AA-C19844BE8D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8629" y="137018"/>
            <a:ext cx="2249025" cy="2998699"/>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14346" name="Picture 10" descr="Image">
            <a:extLst>
              <a:ext uri="{FF2B5EF4-FFF2-40B4-BE49-F238E27FC236}">
                <a16:creationId xmlns:a16="http://schemas.microsoft.com/office/drawing/2014/main" id="{8A1E02BE-2CEB-4FC0-83D8-267ADD15BF6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16342" y="2268638"/>
            <a:ext cx="2206419" cy="4412838"/>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4747282-B8EC-4823-B58A-73B7AB71E350}"/>
              </a:ext>
            </a:extLst>
          </p:cNvPr>
          <p:cNvSpPr/>
          <p:nvPr/>
        </p:nvSpPr>
        <p:spPr>
          <a:xfrm>
            <a:off x="2672943" y="176523"/>
            <a:ext cx="6776664" cy="1733299"/>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4800" dirty="0"/>
          </a:p>
          <a:p>
            <a:endParaRPr lang="en-GB" sz="4800" dirty="0"/>
          </a:p>
        </p:txBody>
      </p:sp>
      <p:sp>
        <p:nvSpPr>
          <p:cNvPr id="5" name="TextBox 4">
            <a:extLst>
              <a:ext uri="{FF2B5EF4-FFF2-40B4-BE49-F238E27FC236}">
                <a16:creationId xmlns:a16="http://schemas.microsoft.com/office/drawing/2014/main" id="{458E68B4-BF8D-416A-9D82-53C0EE573803}"/>
              </a:ext>
            </a:extLst>
          </p:cNvPr>
          <p:cNvSpPr txBox="1"/>
          <p:nvPr/>
        </p:nvSpPr>
        <p:spPr>
          <a:xfrm>
            <a:off x="3078866" y="185193"/>
            <a:ext cx="6234253" cy="1723549"/>
          </a:xfrm>
          <a:prstGeom prst="rect">
            <a:avLst/>
          </a:prstGeom>
          <a:noFill/>
        </p:spPr>
        <p:txBody>
          <a:bodyPr wrap="square" rtlCol="0">
            <a:spAutoFit/>
          </a:bodyPr>
          <a:lstStyle/>
          <a:p>
            <a:r>
              <a:rPr lang="en-GB" sz="4400" b="1" dirty="0">
                <a:solidFill>
                  <a:schemeClr val="bg1"/>
                </a:solidFill>
              </a:rPr>
              <a:t>‘Education doesn’t only happen in the classroom’</a:t>
            </a:r>
          </a:p>
          <a:p>
            <a:r>
              <a:rPr lang="en-GB" b="1" dirty="0">
                <a:solidFill>
                  <a:schemeClr val="bg1"/>
                </a:solidFill>
              </a:rPr>
              <a:t>                                                                          (Mendelssohn, 2020).</a:t>
            </a:r>
          </a:p>
        </p:txBody>
      </p:sp>
    </p:spTree>
    <p:extLst>
      <p:ext uri="{BB962C8B-B14F-4D97-AF65-F5344CB8AC3E}">
        <p14:creationId xmlns:p14="http://schemas.microsoft.com/office/powerpoint/2010/main" val="4078088262"/>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382B67-6636-4740-A990-ABF463344449}"/>
              </a:ext>
            </a:extLst>
          </p:cNvPr>
          <p:cNvSpPr/>
          <p:nvPr/>
        </p:nvSpPr>
        <p:spPr>
          <a:xfrm>
            <a:off x="-42238" y="1"/>
            <a:ext cx="12234238" cy="684063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6" name="Oval 5">
            <a:extLst>
              <a:ext uri="{FF2B5EF4-FFF2-40B4-BE49-F238E27FC236}">
                <a16:creationId xmlns:a16="http://schemas.microsoft.com/office/drawing/2014/main" id="{8754B4EC-1DDC-42F1-82FF-5CDDD753A33B}"/>
              </a:ext>
            </a:extLst>
          </p:cNvPr>
          <p:cNvSpPr/>
          <p:nvPr/>
        </p:nvSpPr>
        <p:spPr>
          <a:xfrm>
            <a:off x="92595" y="2118173"/>
            <a:ext cx="2476983" cy="2291788"/>
          </a:xfrm>
          <a:prstGeom prst="ellipse">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dirty="0"/>
          </a:p>
        </p:txBody>
      </p:sp>
      <p:sp>
        <p:nvSpPr>
          <p:cNvPr id="7" name="Oval 6">
            <a:extLst>
              <a:ext uri="{FF2B5EF4-FFF2-40B4-BE49-F238E27FC236}">
                <a16:creationId xmlns:a16="http://schemas.microsoft.com/office/drawing/2014/main" id="{C3A95C6F-EAD8-46F5-BB53-872974B7EC2C}"/>
              </a:ext>
            </a:extLst>
          </p:cNvPr>
          <p:cNvSpPr/>
          <p:nvPr/>
        </p:nvSpPr>
        <p:spPr>
          <a:xfrm>
            <a:off x="2639024" y="2118173"/>
            <a:ext cx="2476983" cy="2291788"/>
          </a:xfrm>
          <a:prstGeom prst="ellipse">
            <a:avLst/>
          </a:prstGeom>
          <a:solidFill>
            <a:srgbClr val="FFFF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5377168B-3671-4436-8FA5-D99B7BCF066F}"/>
              </a:ext>
            </a:extLst>
          </p:cNvPr>
          <p:cNvSpPr/>
          <p:nvPr/>
        </p:nvSpPr>
        <p:spPr>
          <a:xfrm>
            <a:off x="5164238" y="2106596"/>
            <a:ext cx="2476983" cy="2291788"/>
          </a:xfrm>
          <a:prstGeom prst="ellipse">
            <a:avLst/>
          </a:prstGeom>
          <a:solidFill>
            <a:srgbClr val="FF3399"/>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047F4EE0-8C42-4C40-8828-5DF6A73AF973}"/>
              </a:ext>
            </a:extLst>
          </p:cNvPr>
          <p:cNvSpPr/>
          <p:nvPr/>
        </p:nvSpPr>
        <p:spPr>
          <a:xfrm>
            <a:off x="106098" y="4482300"/>
            <a:ext cx="2476983" cy="2291788"/>
          </a:xfrm>
          <a:prstGeom prst="ellipse">
            <a:avLst/>
          </a:prstGeom>
          <a:solidFill>
            <a:srgbClr val="EE661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a:extLst>
              <a:ext uri="{FF2B5EF4-FFF2-40B4-BE49-F238E27FC236}">
                <a16:creationId xmlns:a16="http://schemas.microsoft.com/office/drawing/2014/main" id="{805A66FB-A887-43CC-8F31-0D88FC0B12E6}"/>
              </a:ext>
            </a:extLst>
          </p:cNvPr>
          <p:cNvSpPr/>
          <p:nvPr/>
        </p:nvSpPr>
        <p:spPr>
          <a:xfrm>
            <a:off x="2652529" y="4505444"/>
            <a:ext cx="2476983" cy="2291788"/>
          </a:xfrm>
          <a:prstGeom prst="ellipse">
            <a:avLst/>
          </a:prstGeom>
          <a:solidFill>
            <a:srgbClr val="BB15A7"/>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140DFB20-7ED2-424D-874B-FC3C18EE1184}"/>
              </a:ext>
            </a:extLst>
          </p:cNvPr>
          <p:cNvSpPr/>
          <p:nvPr/>
        </p:nvSpPr>
        <p:spPr>
          <a:xfrm>
            <a:off x="5210534" y="4505444"/>
            <a:ext cx="2476983" cy="2291788"/>
          </a:xfrm>
          <a:prstGeom prst="ellipse">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5F996C9F-D8C5-4857-B4E4-913E6F113431}"/>
              </a:ext>
            </a:extLst>
          </p:cNvPr>
          <p:cNvSpPr txBox="1"/>
          <p:nvPr/>
        </p:nvSpPr>
        <p:spPr>
          <a:xfrm>
            <a:off x="299014" y="2294811"/>
            <a:ext cx="1796005" cy="1138773"/>
          </a:xfrm>
          <a:prstGeom prst="rect">
            <a:avLst/>
          </a:prstGeom>
          <a:noFill/>
        </p:spPr>
        <p:txBody>
          <a:bodyPr wrap="square" rtlCol="0">
            <a:spAutoFit/>
          </a:bodyPr>
          <a:lstStyle/>
          <a:p>
            <a:r>
              <a:rPr lang="en-GB" sz="3600" b="1" dirty="0"/>
              <a:t>  REPAIR</a:t>
            </a:r>
          </a:p>
          <a:p>
            <a:endParaRPr lang="en-GB" sz="3200" dirty="0"/>
          </a:p>
        </p:txBody>
      </p:sp>
      <p:sp>
        <p:nvSpPr>
          <p:cNvPr id="13" name="TextBox 12">
            <a:extLst>
              <a:ext uri="{FF2B5EF4-FFF2-40B4-BE49-F238E27FC236}">
                <a16:creationId xmlns:a16="http://schemas.microsoft.com/office/drawing/2014/main" id="{793253C7-11A8-4795-AB59-F7591B55F6EE}"/>
              </a:ext>
            </a:extLst>
          </p:cNvPr>
          <p:cNvSpPr txBox="1"/>
          <p:nvPr/>
        </p:nvSpPr>
        <p:spPr>
          <a:xfrm>
            <a:off x="3208119" y="2343823"/>
            <a:ext cx="1504708" cy="1577155"/>
          </a:xfrm>
          <a:prstGeom prst="rect">
            <a:avLst/>
          </a:prstGeom>
          <a:noFill/>
        </p:spPr>
        <p:txBody>
          <a:bodyPr wrap="square" rtlCol="0">
            <a:spAutoFit/>
          </a:bodyPr>
          <a:lstStyle/>
          <a:p>
            <a:r>
              <a:rPr lang="en-GB" sz="3200" b="1" dirty="0"/>
              <a:t>REUSE</a:t>
            </a:r>
          </a:p>
          <a:p>
            <a:endParaRPr lang="en-GB" sz="3200" dirty="0"/>
          </a:p>
        </p:txBody>
      </p:sp>
      <p:sp>
        <p:nvSpPr>
          <p:cNvPr id="14" name="TextBox 13">
            <a:extLst>
              <a:ext uri="{FF2B5EF4-FFF2-40B4-BE49-F238E27FC236}">
                <a16:creationId xmlns:a16="http://schemas.microsoft.com/office/drawing/2014/main" id="{14F23C5A-0E3D-4399-B2B7-3F0A53529390}"/>
              </a:ext>
            </a:extLst>
          </p:cNvPr>
          <p:cNvSpPr txBox="1"/>
          <p:nvPr/>
        </p:nvSpPr>
        <p:spPr>
          <a:xfrm>
            <a:off x="5633008" y="2407283"/>
            <a:ext cx="1504708" cy="1577155"/>
          </a:xfrm>
          <a:prstGeom prst="rect">
            <a:avLst/>
          </a:prstGeom>
          <a:noFill/>
        </p:spPr>
        <p:txBody>
          <a:bodyPr wrap="square" rtlCol="0">
            <a:spAutoFit/>
          </a:bodyPr>
          <a:lstStyle/>
          <a:p>
            <a:r>
              <a:rPr lang="en-GB" sz="3200" b="1" dirty="0"/>
              <a:t>REFUSE</a:t>
            </a:r>
          </a:p>
          <a:p>
            <a:endParaRPr lang="en-GB" sz="3200" dirty="0"/>
          </a:p>
        </p:txBody>
      </p:sp>
      <p:sp>
        <p:nvSpPr>
          <p:cNvPr id="15" name="TextBox 14">
            <a:extLst>
              <a:ext uri="{FF2B5EF4-FFF2-40B4-BE49-F238E27FC236}">
                <a16:creationId xmlns:a16="http://schemas.microsoft.com/office/drawing/2014/main" id="{0B6AFDF0-8DA2-45B0-A50A-FB74C08E67C5}"/>
              </a:ext>
            </a:extLst>
          </p:cNvPr>
          <p:cNvSpPr txBox="1"/>
          <p:nvPr/>
        </p:nvSpPr>
        <p:spPr>
          <a:xfrm>
            <a:off x="509283" y="4782621"/>
            <a:ext cx="1605023" cy="979289"/>
          </a:xfrm>
          <a:prstGeom prst="rect">
            <a:avLst/>
          </a:prstGeom>
          <a:noFill/>
        </p:spPr>
        <p:txBody>
          <a:bodyPr wrap="square" rtlCol="0">
            <a:spAutoFit/>
          </a:bodyPr>
          <a:lstStyle/>
          <a:p>
            <a:r>
              <a:rPr lang="en-GB" sz="3200" b="1" dirty="0"/>
              <a:t>REDUCE</a:t>
            </a:r>
          </a:p>
          <a:p>
            <a:endParaRPr lang="en-GB" sz="3200" dirty="0"/>
          </a:p>
        </p:txBody>
      </p:sp>
      <p:sp>
        <p:nvSpPr>
          <p:cNvPr id="16" name="TextBox 15">
            <a:extLst>
              <a:ext uri="{FF2B5EF4-FFF2-40B4-BE49-F238E27FC236}">
                <a16:creationId xmlns:a16="http://schemas.microsoft.com/office/drawing/2014/main" id="{471EE9F2-FC6B-4F57-BFC5-E98A21BAEFC8}"/>
              </a:ext>
            </a:extLst>
          </p:cNvPr>
          <p:cNvSpPr txBox="1"/>
          <p:nvPr/>
        </p:nvSpPr>
        <p:spPr>
          <a:xfrm>
            <a:off x="3078866" y="4771952"/>
            <a:ext cx="1668680" cy="1077218"/>
          </a:xfrm>
          <a:prstGeom prst="rect">
            <a:avLst/>
          </a:prstGeom>
          <a:noFill/>
        </p:spPr>
        <p:txBody>
          <a:bodyPr wrap="square" rtlCol="0">
            <a:spAutoFit/>
          </a:bodyPr>
          <a:lstStyle/>
          <a:p>
            <a:r>
              <a:rPr lang="en-GB" sz="3200" b="1" dirty="0"/>
              <a:t>RETHINK</a:t>
            </a:r>
          </a:p>
          <a:p>
            <a:endParaRPr lang="en-GB" sz="3200" dirty="0"/>
          </a:p>
        </p:txBody>
      </p:sp>
      <p:sp>
        <p:nvSpPr>
          <p:cNvPr id="17" name="TextBox 16">
            <a:extLst>
              <a:ext uri="{FF2B5EF4-FFF2-40B4-BE49-F238E27FC236}">
                <a16:creationId xmlns:a16="http://schemas.microsoft.com/office/drawing/2014/main" id="{7CD5B3B7-BB48-4525-B27D-CFB2FB876C28}"/>
              </a:ext>
            </a:extLst>
          </p:cNvPr>
          <p:cNvSpPr txBox="1"/>
          <p:nvPr/>
        </p:nvSpPr>
        <p:spPr>
          <a:xfrm>
            <a:off x="5633008" y="4771952"/>
            <a:ext cx="1741990" cy="1077218"/>
          </a:xfrm>
          <a:prstGeom prst="rect">
            <a:avLst/>
          </a:prstGeom>
          <a:noFill/>
        </p:spPr>
        <p:txBody>
          <a:bodyPr wrap="square" rtlCol="0">
            <a:spAutoFit/>
          </a:bodyPr>
          <a:lstStyle/>
          <a:p>
            <a:r>
              <a:rPr lang="en-GB" sz="3200" b="1" dirty="0"/>
              <a:t>RECYCLE</a:t>
            </a:r>
          </a:p>
          <a:p>
            <a:endParaRPr lang="en-GB" sz="3200" dirty="0"/>
          </a:p>
        </p:txBody>
      </p:sp>
      <p:sp>
        <p:nvSpPr>
          <p:cNvPr id="18" name="TextBox 17">
            <a:extLst>
              <a:ext uri="{FF2B5EF4-FFF2-40B4-BE49-F238E27FC236}">
                <a16:creationId xmlns:a16="http://schemas.microsoft.com/office/drawing/2014/main" id="{1442E224-F2EC-4DA0-82A4-66BD5C78647B}"/>
              </a:ext>
            </a:extLst>
          </p:cNvPr>
          <p:cNvSpPr txBox="1"/>
          <p:nvPr/>
        </p:nvSpPr>
        <p:spPr>
          <a:xfrm>
            <a:off x="49984" y="1360170"/>
            <a:ext cx="3688466" cy="923330"/>
          </a:xfrm>
          <a:prstGeom prst="rect">
            <a:avLst/>
          </a:prstGeom>
          <a:noFill/>
        </p:spPr>
        <p:txBody>
          <a:bodyPr wrap="square" rtlCol="0">
            <a:spAutoFit/>
          </a:bodyPr>
          <a:lstStyle/>
          <a:p>
            <a:r>
              <a:rPr lang="en-GB" sz="5400" b="1" dirty="0">
                <a:solidFill>
                  <a:schemeClr val="bg1"/>
                </a:solidFill>
              </a:rPr>
              <a:t>The 6 Rs</a:t>
            </a:r>
          </a:p>
        </p:txBody>
      </p:sp>
      <p:pic>
        <p:nvPicPr>
          <p:cNvPr id="13318" name="Picture 6" descr="Image">
            <a:extLst>
              <a:ext uri="{FF2B5EF4-FFF2-40B4-BE49-F238E27FC236}">
                <a16:creationId xmlns:a16="http://schemas.microsoft.com/office/drawing/2014/main" id="{8A514FFF-238E-442A-8439-52D7ABA0E3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56263" y="2488576"/>
            <a:ext cx="2639079" cy="19793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3792EDBD-C2C7-41A1-AD5C-93C0F32DDBD4}"/>
              </a:ext>
            </a:extLst>
          </p:cNvPr>
          <p:cNvSpPr txBox="1"/>
          <p:nvPr/>
        </p:nvSpPr>
        <p:spPr>
          <a:xfrm>
            <a:off x="149315" y="2953077"/>
            <a:ext cx="2232365" cy="646331"/>
          </a:xfrm>
          <a:prstGeom prst="rect">
            <a:avLst/>
          </a:prstGeom>
          <a:noFill/>
        </p:spPr>
        <p:txBody>
          <a:bodyPr wrap="square" rtlCol="0">
            <a:spAutoFit/>
          </a:bodyPr>
          <a:lstStyle/>
          <a:p>
            <a:pPr algn="ctr"/>
            <a:r>
              <a:rPr lang="en-GB" b="1" dirty="0"/>
              <a:t>Can the product be repaired easily?</a:t>
            </a:r>
          </a:p>
        </p:txBody>
      </p:sp>
      <p:sp>
        <p:nvSpPr>
          <p:cNvPr id="20" name="TextBox 19">
            <a:extLst>
              <a:ext uri="{FF2B5EF4-FFF2-40B4-BE49-F238E27FC236}">
                <a16:creationId xmlns:a16="http://schemas.microsoft.com/office/drawing/2014/main" id="{385E7851-4852-478B-9109-A53C81AFC0C6}"/>
              </a:ext>
            </a:extLst>
          </p:cNvPr>
          <p:cNvSpPr txBox="1"/>
          <p:nvPr/>
        </p:nvSpPr>
        <p:spPr>
          <a:xfrm>
            <a:off x="2571220" y="2830147"/>
            <a:ext cx="2510355" cy="923330"/>
          </a:xfrm>
          <a:prstGeom prst="rect">
            <a:avLst/>
          </a:prstGeom>
          <a:noFill/>
        </p:spPr>
        <p:txBody>
          <a:bodyPr wrap="square" rtlCol="0">
            <a:spAutoFit/>
          </a:bodyPr>
          <a:lstStyle/>
          <a:p>
            <a:pPr algn="ctr"/>
            <a:r>
              <a:rPr lang="en-GB" b="1" dirty="0"/>
              <a:t>Can the product be reused or repurposed to extend its lifespan?</a:t>
            </a:r>
          </a:p>
        </p:txBody>
      </p:sp>
      <p:sp>
        <p:nvSpPr>
          <p:cNvPr id="21" name="TextBox 20">
            <a:extLst>
              <a:ext uri="{FF2B5EF4-FFF2-40B4-BE49-F238E27FC236}">
                <a16:creationId xmlns:a16="http://schemas.microsoft.com/office/drawing/2014/main" id="{F76B08BF-A38A-4AEA-B250-A7DFE2DE243C}"/>
              </a:ext>
            </a:extLst>
          </p:cNvPr>
          <p:cNvSpPr txBox="1"/>
          <p:nvPr/>
        </p:nvSpPr>
        <p:spPr>
          <a:xfrm>
            <a:off x="5330906" y="2889883"/>
            <a:ext cx="2232365" cy="1200329"/>
          </a:xfrm>
          <a:prstGeom prst="rect">
            <a:avLst/>
          </a:prstGeom>
          <a:noFill/>
        </p:spPr>
        <p:txBody>
          <a:bodyPr wrap="square" rtlCol="0">
            <a:spAutoFit/>
          </a:bodyPr>
          <a:lstStyle/>
          <a:p>
            <a:pPr algn="ctr"/>
            <a:r>
              <a:rPr lang="en-GB" b="1" dirty="0"/>
              <a:t>STOP! THINK!</a:t>
            </a:r>
          </a:p>
          <a:p>
            <a:pPr algn="ctr"/>
            <a:r>
              <a:rPr lang="en-GB" b="1" dirty="0"/>
              <a:t>Can you refuse to use materials that cannot be recycled?</a:t>
            </a:r>
          </a:p>
        </p:txBody>
      </p:sp>
      <p:sp>
        <p:nvSpPr>
          <p:cNvPr id="22" name="TextBox 21">
            <a:extLst>
              <a:ext uri="{FF2B5EF4-FFF2-40B4-BE49-F238E27FC236}">
                <a16:creationId xmlns:a16="http://schemas.microsoft.com/office/drawing/2014/main" id="{5C75DBF1-5DB4-420B-8DC4-953B3F8F9A2A}"/>
              </a:ext>
            </a:extLst>
          </p:cNvPr>
          <p:cNvSpPr txBox="1"/>
          <p:nvPr/>
        </p:nvSpPr>
        <p:spPr>
          <a:xfrm>
            <a:off x="200242" y="5359300"/>
            <a:ext cx="2232365" cy="587574"/>
          </a:xfrm>
          <a:prstGeom prst="rect">
            <a:avLst/>
          </a:prstGeom>
          <a:noFill/>
        </p:spPr>
        <p:txBody>
          <a:bodyPr wrap="square" rtlCol="0">
            <a:spAutoFit/>
          </a:bodyPr>
          <a:lstStyle/>
          <a:p>
            <a:pPr algn="ctr"/>
            <a:r>
              <a:rPr lang="en-GB" b="1" dirty="0"/>
              <a:t>Can you reduce the amount of waste?</a:t>
            </a:r>
          </a:p>
        </p:txBody>
      </p:sp>
      <p:sp>
        <p:nvSpPr>
          <p:cNvPr id="23" name="TextBox 22">
            <a:extLst>
              <a:ext uri="{FF2B5EF4-FFF2-40B4-BE49-F238E27FC236}">
                <a16:creationId xmlns:a16="http://schemas.microsoft.com/office/drawing/2014/main" id="{3A14BF19-8CEA-43FF-A3A0-E92437C69367}"/>
              </a:ext>
            </a:extLst>
          </p:cNvPr>
          <p:cNvSpPr txBox="1"/>
          <p:nvPr/>
        </p:nvSpPr>
        <p:spPr>
          <a:xfrm>
            <a:off x="2826013" y="5284616"/>
            <a:ext cx="2197400" cy="1200329"/>
          </a:xfrm>
          <a:prstGeom prst="rect">
            <a:avLst/>
          </a:prstGeom>
          <a:noFill/>
        </p:spPr>
        <p:txBody>
          <a:bodyPr wrap="square" rtlCol="0">
            <a:spAutoFit/>
          </a:bodyPr>
          <a:lstStyle/>
          <a:p>
            <a:pPr algn="ctr"/>
            <a:r>
              <a:rPr lang="en-GB" b="1" dirty="0"/>
              <a:t>Can you redesign your product to make recycling accessible?</a:t>
            </a:r>
          </a:p>
        </p:txBody>
      </p:sp>
      <p:sp>
        <p:nvSpPr>
          <p:cNvPr id="24" name="TextBox 23">
            <a:extLst>
              <a:ext uri="{FF2B5EF4-FFF2-40B4-BE49-F238E27FC236}">
                <a16:creationId xmlns:a16="http://schemas.microsoft.com/office/drawing/2014/main" id="{9D77650C-FBDA-4661-B17C-6F01886A7EBE}"/>
              </a:ext>
            </a:extLst>
          </p:cNvPr>
          <p:cNvSpPr txBox="1"/>
          <p:nvPr/>
        </p:nvSpPr>
        <p:spPr>
          <a:xfrm>
            <a:off x="5352128" y="5285072"/>
            <a:ext cx="2232365" cy="923330"/>
          </a:xfrm>
          <a:prstGeom prst="rect">
            <a:avLst/>
          </a:prstGeom>
          <a:noFill/>
        </p:spPr>
        <p:txBody>
          <a:bodyPr wrap="square" rtlCol="0">
            <a:spAutoFit/>
          </a:bodyPr>
          <a:lstStyle/>
          <a:p>
            <a:pPr algn="ctr"/>
            <a:r>
              <a:rPr lang="en-GB" b="1" dirty="0"/>
              <a:t>Can you design a product using recyclable materials? </a:t>
            </a:r>
          </a:p>
        </p:txBody>
      </p:sp>
      <p:pic>
        <p:nvPicPr>
          <p:cNvPr id="36" name="Content Placeholder 5">
            <a:extLst>
              <a:ext uri="{FF2B5EF4-FFF2-40B4-BE49-F238E27FC236}">
                <a16:creationId xmlns:a16="http://schemas.microsoft.com/office/drawing/2014/main" id="{BD560982-13AC-4E23-8985-9B608F16B5B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763" t="11860" r="2010" b="40158"/>
          <a:stretch/>
        </p:blipFill>
        <p:spPr>
          <a:xfrm rot="20953318">
            <a:off x="7619699" y="3555852"/>
            <a:ext cx="2211615" cy="1610092"/>
          </a:xfrm>
          <a:prstGeom prst="rect">
            <a:avLst/>
          </a:prstGeom>
          <a:ln>
            <a:noFill/>
          </a:ln>
          <a:effectLst>
            <a:softEdge rad="112500"/>
          </a:effectLst>
        </p:spPr>
      </p:pic>
      <p:pic>
        <p:nvPicPr>
          <p:cNvPr id="12300" name="Picture 12" descr="See the source image">
            <a:extLst>
              <a:ext uri="{FF2B5EF4-FFF2-40B4-BE49-F238E27FC236}">
                <a16:creationId xmlns:a16="http://schemas.microsoft.com/office/drawing/2014/main" id="{55FE4C3C-0ADD-451B-B4C0-7F79E7A599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9315" y="3700101"/>
            <a:ext cx="825400" cy="825400"/>
          </a:xfrm>
          <a:prstGeom prst="rect">
            <a:avLst/>
          </a:prstGeom>
          <a:noFill/>
          <a:extLst>
            <a:ext uri="{909E8E84-426E-40DD-AFC4-6F175D3DCCD1}">
              <a14:hiddenFill xmlns:a14="http://schemas.microsoft.com/office/drawing/2010/main">
                <a:solidFill>
                  <a:srgbClr val="FFFFFF"/>
                </a:solidFill>
              </a14:hiddenFill>
            </a:ext>
          </a:extLst>
        </p:spPr>
      </p:pic>
      <p:pic>
        <p:nvPicPr>
          <p:cNvPr id="12302" name="Picture 14" descr="See the source image">
            <a:extLst>
              <a:ext uri="{FF2B5EF4-FFF2-40B4-BE49-F238E27FC236}">
                <a16:creationId xmlns:a16="http://schemas.microsoft.com/office/drawing/2014/main" id="{799346A3-B4FE-4BF4-B0C9-01142D2203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93849" y="3616955"/>
            <a:ext cx="1305670" cy="1305670"/>
          </a:xfrm>
          <a:prstGeom prst="rect">
            <a:avLst/>
          </a:prstGeom>
          <a:noFill/>
          <a:extLst>
            <a:ext uri="{909E8E84-426E-40DD-AFC4-6F175D3DCCD1}">
              <a14:hiddenFill xmlns:a14="http://schemas.microsoft.com/office/drawing/2010/main">
                <a:solidFill>
                  <a:srgbClr val="FFFFFF"/>
                </a:solidFill>
              </a14:hiddenFill>
            </a:ext>
          </a:extLst>
        </p:spPr>
      </p:pic>
      <p:pic>
        <p:nvPicPr>
          <p:cNvPr id="12330" name="Picture 42" descr="See the source image">
            <a:extLst>
              <a:ext uri="{FF2B5EF4-FFF2-40B4-BE49-F238E27FC236}">
                <a16:creationId xmlns:a16="http://schemas.microsoft.com/office/drawing/2014/main" id="{119000CA-FC60-4A90-9E74-693A1473F08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73653" y="4233343"/>
            <a:ext cx="1077218" cy="1077218"/>
          </a:xfrm>
          <a:prstGeom prst="rect">
            <a:avLst/>
          </a:prstGeom>
          <a:noFill/>
          <a:extLst>
            <a:ext uri="{909E8E84-426E-40DD-AFC4-6F175D3DCCD1}">
              <a14:hiddenFill xmlns:a14="http://schemas.microsoft.com/office/drawing/2010/main">
                <a:solidFill>
                  <a:srgbClr val="FFFFFF"/>
                </a:solidFill>
              </a14:hiddenFill>
            </a:ext>
          </a:extLst>
        </p:spPr>
      </p:pic>
      <p:sp>
        <p:nvSpPr>
          <p:cNvPr id="49" name="Arrow: Curved Down 48">
            <a:extLst>
              <a:ext uri="{FF2B5EF4-FFF2-40B4-BE49-F238E27FC236}">
                <a16:creationId xmlns:a16="http://schemas.microsoft.com/office/drawing/2014/main" id="{2B067B4B-6F35-4E35-A558-2B9B18E3F5C9}"/>
              </a:ext>
            </a:extLst>
          </p:cNvPr>
          <p:cNvSpPr/>
          <p:nvPr/>
        </p:nvSpPr>
        <p:spPr>
          <a:xfrm>
            <a:off x="4461269" y="1841678"/>
            <a:ext cx="1192193" cy="496426"/>
          </a:xfrm>
          <a:prstGeom prst="curvedDownArrow">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0" name="Arrow: Curved Down 49">
            <a:extLst>
              <a:ext uri="{FF2B5EF4-FFF2-40B4-BE49-F238E27FC236}">
                <a16:creationId xmlns:a16="http://schemas.microsoft.com/office/drawing/2014/main" id="{3BF75C8D-5D26-43AD-A49F-CD43F6152331}"/>
              </a:ext>
            </a:extLst>
          </p:cNvPr>
          <p:cNvSpPr/>
          <p:nvPr/>
        </p:nvSpPr>
        <p:spPr>
          <a:xfrm rot="10800000">
            <a:off x="4406963" y="2386190"/>
            <a:ext cx="1192193" cy="496426"/>
          </a:xfrm>
          <a:prstGeom prst="curvedDownArrow">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pic>
        <p:nvPicPr>
          <p:cNvPr id="12338" name="Picture 50" descr="See the source image">
            <a:extLst>
              <a:ext uri="{FF2B5EF4-FFF2-40B4-BE49-F238E27FC236}">
                <a16:creationId xmlns:a16="http://schemas.microsoft.com/office/drawing/2014/main" id="{F5CB44C5-437A-4D08-A700-5FD94F476D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05168" y="5038460"/>
            <a:ext cx="1077218" cy="1077218"/>
          </a:xfrm>
          <a:prstGeom prst="rect">
            <a:avLst/>
          </a:prstGeom>
          <a:noFill/>
          <a:extLst>
            <a:ext uri="{909E8E84-426E-40DD-AFC4-6F175D3DCCD1}">
              <a14:hiddenFill xmlns:a14="http://schemas.microsoft.com/office/drawing/2010/main">
                <a:solidFill>
                  <a:srgbClr val="FFFFFF"/>
                </a:solidFill>
              </a14:hiddenFill>
            </a:ext>
          </a:extLst>
        </p:spPr>
      </p:pic>
      <p:pic>
        <p:nvPicPr>
          <p:cNvPr id="12348" name="Picture 60" descr="See the source image">
            <a:extLst>
              <a:ext uri="{FF2B5EF4-FFF2-40B4-BE49-F238E27FC236}">
                <a16:creationId xmlns:a16="http://schemas.microsoft.com/office/drawing/2014/main" id="{9BCA2191-00F5-4FCF-97F5-ABB9B96449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984" y="5749602"/>
            <a:ext cx="1365980" cy="102448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41A7B4A-BD34-442D-BED2-0ECF450AB732}"/>
              </a:ext>
            </a:extLst>
          </p:cNvPr>
          <p:cNvSpPr/>
          <p:nvPr/>
        </p:nvSpPr>
        <p:spPr>
          <a:xfrm>
            <a:off x="46300" y="47500"/>
            <a:ext cx="12049042" cy="1478613"/>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2DB7CB6D-B255-41BA-931A-16DDA9BCF7BC}"/>
              </a:ext>
            </a:extLst>
          </p:cNvPr>
          <p:cNvSpPr txBox="1"/>
          <p:nvPr/>
        </p:nvSpPr>
        <p:spPr>
          <a:xfrm>
            <a:off x="2720053" y="5"/>
            <a:ext cx="9583636" cy="1508105"/>
          </a:xfrm>
          <a:prstGeom prst="rect">
            <a:avLst/>
          </a:prstGeom>
          <a:noFill/>
        </p:spPr>
        <p:txBody>
          <a:bodyPr wrap="square" rtlCol="0">
            <a:spAutoFit/>
          </a:bodyPr>
          <a:lstStyle/>
          <a:p>
            <a:r>
              <a:rPr lang="en-GB" sz="2800" b="1" dirty="0"/>
              <a:t>Responsible consumption and production</a:t>
            </a:r>
          </a:p>
          <a:p>
            <a:r>
              <a:rPr lang="en-GB" sz="1600" dirty="0"/>
              <a:t>Economic growth and development require the production of goods and services that improve the quality of life. Sustainable growth and development require minimizing the natural resources and toxic materials used, and the waste and pollutants generated, throughout the entire production and consumption process. </a:t>
            </a:r>
          </a:p>
          <a:p>
            <a:r>
              <a:rPr lang="en-GB" sz="1600" dirty="0"/>
              <a:t>                                                                                                                                                                       (The Explorer, n.d)</a:t>
            </a:r>
          </a:p>
        </p:txBody>
      </p:sp>
      <p:pic>
        <p:nvPicPr>
          <p:cNvPr id="13314" name="Picture 2" descr="See the source image">
            <a:extLst>
              <a:ext uri="{FF2B5EF4-FFF2-40B4-BE49-F238E27FC236}">
                <a16:creationId xmlns:a16="http://schemas.microsoft.com/office/drawing/2014/main" id="{BD00D34F-7077-4B6E-A4E9-CC5DDA1FDAF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1274" y="592712"/>
            <a:ext cx="829380" cy="829380"/>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13316" name="Picture 4" descr="Image">
            <a:extLst>
              <a:ext uri="{FF2B5EF4-FFF2-40B4-BE49-F238E27FC236}">
                <a16:creationId xmlns:a16="http://schemas.microsoft.com/office/drawing/2014/main" id="{5D279857-4693-460B-AAF7-C7A0A813699C}"/>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26443" b="11493"/>
          <a:stretch/>
        </p:blipFill>
        <p:spPr bwMode="auto">
          <a:xfrm rot="21087551">
            <a:off x="7588814" y="1712993"/>
            <a:ext cx="2726416" cy="146010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3320" name="Picture 8" descr="See the source image">
            <a:extLst>
              <a:ext uri="{FF2B5EF4-FFF2-40B4-BE49-F238E27FC236}">
                <a16:creationId xmlns:a16="http://schemas.microsoft.com/office/drawing/2014/main" id="{4A140EC4-248F-4E64-A0EC-BA89388371D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67288" y="5100579"/>
            <a:ext cx="3351205" cy="166076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3322" name="Picture 10" descr="Image result for goal 14">
            <a:extLst>
              <a:ext uri="{FF2B5EF4-FFF2-40B4-BE49-F238E27FC236}">
                <a16:creationId xmlns:a16="http://schemas.microsoft.com/office/drawing/2014/main" id="{E901FD42-425F-450F-9AEE-ABB50C4E723F}"/>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7898" r="12753"/>
          <a:stretch/>
        </p:blipFill>
        <p:spPr bwMode="auto">
          <a:xfrm>
            <a:off x="1880133" y="120807"/>
            <a:ext cx="826133" cy="853607"/>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13324" name="Picture 12" descr="See the source image">
            <a:extLst>
              <a:ext uri="{FF2B5EF4-FFF2-40B4-BE49-F238E27FC236}">
                <a16:creationId xmlns:a16="http://schemas.microsoft.com/office/drawing/2014/main" id="{35F01C93-E09C-4B20-A683-338F1534B50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0449" y="141032"/>
            <a:ext cx="845952" cy="845952"/>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113561"/>
      </p:ext>
    </p:extLst>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2750" fill="hold"/>
                                        <p:tgtEl>
                                          <p:spTgt spid="19"/>
                                        </p:tgtEl>
                                        <p:attrNameLst>
                                          <p:attrName>ppt_x</p:attrName>
                                        </p:attrNameLst>
                                      </p:cBhvr>
                                      <p:tavLst>
                                        <p:tav tm="0">
                                          <p:val>
                                            <p:strVal val="#ppt_x"/>
                                          </p:val>
                                        </p:tav>
                                        <p:tav tm="100000">
                                          <p:val>
                                            <p:strVal val="#ppt_x"/>
                                          </p:val>
                                        </p:tav>
                                      </p:tavLst>
                                    </p:anim>
                                    <p:anim calcmode="lin" valueType="num">
                                      <p:cBhvr additive="base">
                                        <p:cTn id="8" dur="2750" fill="hold"/>
                                        <p:tgtEl>
                                          <p:spTgt spid="1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2750" fill="hold"/>
                                        <p:tgtEl>
                                          <p:spTgt spid="12"/>
                                        </p:tgtEl>
                                        <p:attrNameLst>
                                          <p:attrName>ppt_x</p:attrName>
                                        </p:attrNameLst>
                                      </p:cBhvr>
                                      <p:tavLst>
                                        <p:tav tm="0">
                                          <p:val>
                                            <p:strVal val="#ppt_x"/>
                                          </p:val>
                                        </p:tav>
                                        <p:tav tm="100000">
                                          <p:val>
                                            <p:strVal val="#ppt_x"/>
                                          </p:val>
                                        </p:tav>
                                      </p:tavLst>
                                    </p:anim>
                                    <p:anim calcmode="lin" valueType="num">
                                      <p:cBhvr additive="base">
                                        <p:cTn id="12" dur="275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2348"/>
                                        </p:tgtEl>
                                        <p:attrNameLst>
                                          <p:attrName>style.visibility</p:attrName>
                                        </p:attrNameLst>
                                      </p:cBhvr>
                                      <p:to>
                                        <p:strVal val="visible"/>
                                      </p:to>
                                    </p:set>
                                    <p:anim calcmode="lin" valueType="num">
                                      <p:cBhvr additive="base">
                                        <p:cTn id="15" dur="2750" fill="hold"/>
                                        <p:tgtEl>
                                          <p:spTgt spid="12348"/>
                                        </p:tgtEl>
                                        <p:attrNameLst>
                                          <p:attrName>ppt_x</p:attrName>
                                        </p:attrNameLst>
                                      </p:cBhvr>
                                      <p:tavLst>
                                        <p:tav tm="0">
                                          <p:val>
                                            <p:strVal val="#ppt_x"/>
                                          </p:val>
                                        </p:tav>
                                        <p:tav tm="100000">
                                          <p:val>
                                            <p:strVal val="#ppt_x"/>
                                          </p:val>
                                        </p:tav>
                                      </p:tavLst>
                                    </p:anim>
                                    <p:anim calcmode="lin" valueType="num">
                                      <p:cBhvr additive="base">
                                        <p:cTn id="16" dur="2750" fill="hold"/>
                                        <p:tgtEl>
                                          <p:spTgt spid="1234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2750" fill="hold"/>
                                        <p:tgtEl>
                                          <p:spTgt spid="22"/>
                                        </p:tgtEl>
                                        <p:attrNameLst>
                                          <p:attrName>ppt_x</p:attrName>
                                        </p:attrNameLst>
                                      </p:cBhvr>
                                      <p:tavLst>
                                        <p:tav tm="0">
                                          <p:val>
                                            <p:strVal val="#ppt_x"/>
                                          </p:val>
                                        </p:tav>
                                        <p:tav tm="100000">
                                          <p:val>
                                            <p:strVal val="#ppt_x"/>
                                          </p:val>
                                        </p:tav>
                                      </p:tavLst>
                                    </p:anim>
                                    <p:anim calcmode="lin" valueType="num">
                                      <p:cBhvr additive="base">
                                        <p:cTn id="20" dur="2750" fill="hold"/>
                                        <p:tgtEl>
                                          <p:spTgt spid="22"/>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2750" fill="hold"/>
                                        <p:tgtEl>
                                          <p:spTgt spid="15"/>
                                        </p:tgtEl>
                                        <p:attrNameLst>
                                          <p:attrName>ppt_x</p:attrName>
                                        </p:attrNameLst>
                                      </p:cBhvr>
                                      <p:tavLst>
                                        <p:tav tm="0">
                                          <p:val>
                                            <p:strVal val="#ppt_x"/>
                                          </p:val>
                                        </p:tav>
                                        <p:tav tm="100000">
                                          <p:val>
                                            <p:strVal val="#ppt_x"/>
                                          </p:val>
                                        </p:tav>
                                      </p:tavLst>
                                    </p:anim>
                                    <p:anim calcmode="lin" valueType="num">
                                      <p:cBhvr additive="base">
                                        <p:cTn id="24" dur="2750" fill="hold"/>
                                        <p:tgtEl>
                                          <p:spTgt spid="1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2750" fill="hold"/>
                                        <p:tgtEl>
                                          <p:spTgt spid="6"/>
                                        </p:tgtEl>
                                        <p:attrNameLst>
                                          <p:attrName>ppt_x</p:attrName>
                                        </p:attrNameLst>
                                      </p:cBhvr>
                                      <p:tavLst>
                                        <p:tav tm="0">
                                          <p:val>
                                            <p:strVal val="#ppt_x"/>
                                          </p:val>
                                        </p:tav>
                                        <p:tav tm="100000">
                                          <p:val>
                                            <p:strVal val="#ppt_x"/>
                                          </p:val>
                                        </p:tav>
                                      </p:tavLst>
                                    </p:anim>
                                    <p:anim calcmode="lin" valueType="num">
                                      <p:cBhvr additive="base">
                                        <p:cTn id="28" dur="2750" fill="hold"/>
                                        <p:tgtEl>
                                          <p:spTgt spid="6"/>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2750" fill="hold"/>
                                        <p:tgtEl>
                                          <p:spTgt spid="18"/>
                                        </p:tgtEl>
                                        <p:attrNameLst>
                                          <p:attrName>ppt_x</p:attrName>
                                        </p:attrNameLst>
                                      </p:cBhvr>
                                      <p:tavLst>
                                        <p:tav tm="0">
                                          <p:val>
                                            <p:strVal val="#ppt_x"/>
                                          </p:val>
                                        </p:tav>
                                        <p:tav tm="100000">
                                          <p:val>
                                            <p:strVal val="#ppt_x"/>
                                          </p:val>
                                        </p:tav>
                                      </p:tavLst>
                                    </p:anim>
                                    <p:anim calcmode="lin" valueType="num">
                                      <p:cBhvr additive="base">
                                        <p:cTn id="32" dur="2750" fill="hold"/>
                                        <p:tgtEl>
                                          <p:spTgt spid="18"/>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0"/>
                                        </p:tgtEl>
                                        <p:attrNameLst>
                                          <p:attrName>style.visibility</p:attrName>
                                        </p:attrNameLst>
                                      </p:cBhvr>
                                      <p:to>
                                        <p:strVal val="visible"/>
                                      </p:to>
                                    </p:set>
                                    <p:anim calcmode="lin" valueType="num">
                                      <p:cBhvr additive="base">
                                        <p:cTn id="35" dur="2750" fill="hold"/>
                                        <p:tgtEl>
                                          <p:spTgt spid="20"/>
                                        </p:tgtEl>
                                        <p:attrNameLst>
                                          <p:attrName>ppt_x</p:attrName>
                                        </p:attrNameLst>
                                      </p:cBhvr>
                                      <p:tavLst>
                                        <p:tav tm="0">
                                          <p:val>
                                            <p:strVal val="#ppt_x"/>
                                          </p:val>
                                        </p:tav>
                                        <p:tav tm="100000">
                                          <p:val>
                                            <p:strVal val="#ppt_x"/>
                                          </p:val>
                                        </p:tav>
                                      </p:tavLst>
                                    </p:anim>
                                    <p:anim calcmode="lin" valueType="num">
                                      <p:cBhvr additive="base">
                                        <p:cTn id="36" dur="2750" fill="hold"/>
                                        <p:tgtEl>
                                          <p:spTgt spid="20"/>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additive="base">
                                        <p:cTn id="39" dur="2750" fill="hold"/>
                                        <p:tgtEl>
                                          <p:spTgt spid="13"/>
                                        </p:tgtEl>
                                        <p:attrNameLst>
                                          <p:attrName>ppt_x</p:attrName>
                                        </p:attrNameLst>
                                      </p:cBhvr>
                                      <p:tavLst>
                                        <p:tav tm="0">
                                          <p:val>
                                            <p:strVal val="#ppt_x"/>
                                          </p:val>
                                        </p:tav>
                                        <p:tav tm="100000">
                                          <p:val>
                                            <p:strVal val="#ppt_x"/>
                                          </p:val>
                                        </p:tav>
                                      </p:tavLst>
                                    </p:anim>
                                    <p:anim calcmode="lin" valueType="num">
                                      <p:cBhvr additive="base">
                                        <p:cTn id="40" dur="2750" fill="hold"/>
                                        <p:tgtEl>
                                          <p:spTgt spid="13"/>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2750" fill="hold"/>
                                        <p:tgtEl>
                                          <p:spTgt spid="7"/>
                                        </p:tgtEl>
                                        <p:attrNameLst>
                                          <p:attrName>ppt_x</p:attrName>
                                        </p:attrNameLst>
                                      </p:cBhvr>
                                      <p:tavLst>
                                        <p:tav tm="0">
                                          <p:val>
                                            <p:strVal val="#ppt_x"/>
                                          </p:val>
                                        </p:tav>
                                        <p:tav tm="100000">
                                          <p:val>
                                            <p:strVal val="#ppt_x"/>
                                          </p:val>
                                        </p:tav>
                                      </p:tavLst>
                                    </p:anim>
                                    <p:anim calcmode="lin" valueType="num">
                                      <p:cBhvr additive="base">
                                        <p:cTn id="44" dur="2750" fill="hold"/>
                                        <p:tgtEl>
                                          <p:spTgt spid="7"/>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50"/>
                                        </p:tgtEl>
                                        <p:attrNameLst>
                                          <p:attrName>style.visibility</p:attrName>
                                        </p:attrNameLst>
                                      </p:cBhvr>
                                      <p:to>
                                        <p:strVal val="visible"/>
                                      </p:to>
                                    </p:set>
                                    <p:anim calcmode="lin" valueType="num">
                                      <p:cBhvr additive="base">
                                        <p:cTn id="47" dur="2750" fill="hold"/>
                                        <p:tgtEl>
                                          <p:spTgt spid="50"/>
                                        </p:tgtEl>
                                        <p:attrNameLst>
                                          <p:attrName>ppt_x</p:attrName>
                                        </p:attrNameLst>
                                      </p:cBhvr>
                                      <p:tavLst>
                                        <p:tav tm="0">
                                          <p:val>
                                            <p:strVal val="#ppt_x"/>
                                          </p:val>
                                        </p:tav>
                                        <p:tav tm="100000">
                                          <p:val>
                                            <p:strVal val="#ppt_x"/>
                                          </p:val>
                                        </p:tav>
                                      </p:tavLst>
                                    </p:anim>
                                    <p:anim calcmode="lin" valueType="num">
                                      <p:cBhvr additive="base">
                                        <p:cTn id="48" dur="2750" fill="hold"/>
                                        <p:tgtEl>
                                          <p:spTgt spid="50"/>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9"/>
                                        </p:tgtEl>
                                        <p:attrNameLst>
                                          <p:attrName>style.visibility</p:attrName>
                                        </p:attrNameLst>
                                      </p:cBhvr>
                                      <p:to>
                                        <p:strVal val="visible"/>
                                      </p:to>
                                    </p:set>
                                    <p:anim calcmode="lin" valueType="num">
                                      <p:cBhvr additive="base">
                                        <p:cTn id="51" dur="2750" fill="hold"/>
                                        <p:tgtEl>
                                          <p:spTgt spid="49"/>
                                        </p:tgtEl>
                                        <p:attrNameLst>
                                          <p:attrName>ppt_x</p:attrName>
                                        </p:attrNameLst>
                                      </p:cBhvr>
                                      <p:tavLst>
                                        <p:tav tm="0">
                                          <p:val>
                                            <p:strVal val="#ppt_x"/>
                                          </p:val>
                                        </p:tav>
                                        <p:tav tm="100000">
                                          <p:val>
                                            <p:strVal val="#ppt_x"/>
                                          </p:val>
                                        </p:tav>
                                      </p:tavLst>
                                    </p:anim>
                                    <p:anim calcmode="lin" valueType="num">
                                      <p:cBhvr additive="base">
                                        <p:cTn id="52" dur="2750" fill="hold"/>
                                        <p:tgtEl>
                                          <p:spTgt spid="49"/>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2750" fill="hold"/>
                                        <p:tgtEl>
                                          <p:spTgt spid="14"/>
                                        </p:tgtEl>
                                        <p:attrNameLst>
                                          <p:attrName>ppt_x</p:attrName>
                                        </p:attrNameLst>
                                      </p:cBhvr>
                                      <p:tavLst>
                                        <p:tav tm="0">
                                          <p:val>
                                            <p:strVal val="#ppt_x"/>
                                          </p:val>
                                        </p:tav>
                                        <p:tav tm="100000">
                                          <p:val>
                                            <p:strVal val="#ppt_x"/>
                                          </p:val>
                                        </p:tav>
                                      </p:tavLst>
                                    </p:anim>
                                    <p:anim calcmode="lin" valueType="num">
                                      <p:cBhvr additive="base">
                                        <p:cTn id="56" dur="2750" fill="hold"/>
                                        <p:tgtEl>
                                          <p:spTgt spid="14"/>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8"/>
                                        </p:tgtEl>
                                        <p:attrNameLst>
                                          <p:attrName>style.visibility</p:attrName>
                                        </p:attrNameLst>
                                      </p:cBhvr>
                                      <p:to>
                                        <p:strVal val="visible"/>
                                      </p:to>
                                    </p:set>
                                    <p:anim calcmode="lin" valueType="num">
                                      <p:cBhvr additive="base">
                                        <p:cTn id="59" dur="2750" fill="hold"/>
                                        <p:tgtEl>
                                          <p:spTgt spid="8"/>
                                        </p:tgtEl>
                                        <p:attrNameLst>
                                          <p:attrName>ppt_x</p:attrName>
                                        </p:attrNameLst>
                                      </p:cBhvr>
                                      <p:tavLst>
                                        <p:tav tm="0">
                                          <p:val>
                                            <p:strVal val="#ppt_x"/>
                                          </p:val>
                                        </p:tav>
                                        <p:tav tm="100000">
                                          <p:val>
                                            <p:strVal val="#ppt_x"/>
                                          </p:val>
                                        </p:tav>
                                      </p:tavLst>
                                    </p:anim>
                                    <p:anim calcmode="lin" valueType="num">
                                      <p:cBhvr additive="base">
                                        <p:cTn id="60" dur="2750" fill="hold"/>
                                        <p:tgtEl>
                                          <p:spTgt spid="8"/>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21"/>
                                        </p:tgtEl>
                                        <p:attrNameLst>
                                          <p:attrName>style.visibility</p:attrName>
                                        </p:attrNameLst>
                                      </p:cBhvr>
                                      <p:to>
                                        <p:strVal val="visible"/>
                                      </p:to>
                                    </p:set>
                                    <p:anim calcmode="lin" valueType="num">
                                      <p:cBhvr additive="base">
                                        <p:cTn id="63" dur="2750" fill="hold"/>
                                        <p:tgtEl>
                                          <p:spTgt spid="21"/>
                                        </p:tgtEl>
                                        <p:attrNameLst>
                                          <p:attrName>ppt_x</p:attrName>
                                        </p:attrNameLst>
                                      </p:cBhvr>
                                      <p:tavLst>
                                        <p:tav tm="0">
                                          <p:val>
                                            <p:strVal val="#ppt_x"/>
                                          </p:val>
                                        </p:tav>
                                        <p:tav tm="100000">
                                          <p:val>
                                            <p:strVal val="#ppt_x"/>
                                          </p:val>
                                        </p:tav>
                                      </p:tavLst>
                                    </p:anim>
                                    <p:anim calcmode="lin" valueType="num">
                                      <p:cBhvr additive="base">
                                        <p:cTn id="64" dur="2750" fill="hold"/>
                                        <p:tgtEl>
                                          <p:spTgt spid="21"/>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17"/>
                                        </p:tgtEl>
                                        <p:attrNameLst>
                                          <p:attrName>style.visibility</p:attrName>
                                        </p:attrNameLst>
                                      </p:cBhvr>
                                      <p:to>
                                        <p:strVal val="visible"/>
                                      </p:to>
                                    </p:set>
                                    <p:anim calcmode="lin" valueType="num">
                                      <p:cBhvr additive="base">
                                        <p:cTn id="67" dur="2750" fill="hold"/>
                                        <p:tgtEl>
                                          <p:spTgt spid="17"/>
                                        </p:tgtEl>
                                        <p:attrNameLst>
                                          <p:attrName>ppt_x</p:attrName>
                                        </p:attrNameLst>
                                      </p:cBhvr>
                                      <p:tavLst>
                                        <p:tav tm="0">
                                          <p:val>
                                            <p:strVal val="#ppt_x"/>
                                          </p:val>
                                        </p:tav>
                                        <p:tav tm="100000">
                                          <p:val>
                                            <p:strVal val="#ppt_x"/>
                                          </p:val>
                                        </p:tav>
                                      </p:tavLst>
                                    </p:anim>
                                    <p:anim calcmode="lin" valueType="num">
                                      <p:cBhvr additive="base">
                                        <p:cTn id="68" dur="2750" fill="hold"/>
                                        <p:tgtEl>
                                          <p:spTgt spid="17"/>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24"/>
                                        </p:tgtEl>
                                        <p:attrNameLst>
                                          <p:attrName>style.visibility</p:attrName>
                                        </p:attrNameLst>
                                      </p:cBhvr>
                                      <p:to>
                                        <p:strVal val="visible"/>
                                      </p:to>
                                    </p:set>
                                    <p:anim calcmode="lin" valueType="num">
                                      <p:cBhvr additive="base">
                                        <p:cTn id="71" dur="2750" fill="hold"/>
                                        <p:tgtEl>
                                          <p:spTgt spid="24"/>
                                        </p:tgtEl>
                                        <p:attrNameLst>
                                          <p:attrName>ppt_x</p:attrName>
                                        </p:attrNameLst>
                                      </p:cBhvr>
                                      <p:tavLst>
                                        <p:tav tm="0">
                                          <p:val>
                                            <p:strVal val="#ppt_x"/>
                                          </p:val>
                                        </p:tav>
                                        <p:tav tm="100000">
                                          <p:val>
                                            <p:strVal val="#ppt_x"/>
                                          </p:val>
                                        </p:tav>
                                      </p:tavLst>
                                    </p:anim>
                                    <p:anim calcmode="lin" valueType="num">
                                      <p:cBhvr additive="base">
                                        <p:cTn id="72" dur="2750" fill="hold"/>
                                        <p:tgtEl>
                                          <p:spTgt spid="24"/>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12302"/>
                                        </p:tgtEl>
                                        <p:attrNameLst>
                                          <p:attrName>style.visibility</p:attrName>
                                        </p:attrNameLst>
                                      </p:cBhvr>
                                      <p:to>
                                        <p:strVal val="visible"/>
                                      </p:to>
                                    </p:set>
                                    <p:anim calcmode="lin" valueType="num">
                                      <p:cBhvr additive="base">
                                        <p:cTn id="75" dur="2750" fill="hold"/>
                                        <p:tgtEl>
                                          <p:spTgt spid="12302"/>
                                        </p:tgtEl>
                                        <p:attrNameLst>
                                          <p:attrName>ppt_x</p:attrName>
                                        </p:attrNameLst>
                                      </p:cBhvr>
                                      <p:tavLst>
                                        <p:tav tm="0">
                                          <p:val>
                                            <p:strVal val="#ppt_x"/>
                                          </p:val>
                                        </p:tav>
                                        <p:tav tm="100000">
                                          <p:val>
                                            <p:strVal val="#ppt_x"/>
                                          </p:val>
                                        </p:tav>
                                      </p:tavLst>
                                    </p:anim>
                                    <p:anim calcmode="lin" valueType="num">
                                      <p:cBhvr additive="base">
                                        <p:cTn id="76" dur="2750" fill="hold"/>
                                        <p:tgtEl>
                                          <p:spTgt spid="12302"/>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11"/>
                                        </p:tgtEl>
                                        <p:attrNameLst>
                                          <p:attrName>style.visibility</p:attrName>
                                        </p:attrNameLst>
                                      </p:cBhvr>
                                      <p:to>
                                        <p:strVal val="visible"/>
                                      </p:to>
                                    </p:set>
                                    <p:anim calcmode="lin" valueType="num">
                                      <p:cBhvr additive="base">
                                        <p:cTn id="79" dur="2750" fill="hold"/>
                                        <p:tgtEl>
                                          <p:spTgt spid="11"/>
                                        </p:tgtEl>
                                        <p:attrNameLst>
                                          <p:attrName>ppt_x</p:attrName>
                                        </p:attrNameLst>
                                      </p:cBhvr>
                                      <p:tavLst>
                                        <p:tav tm="0">
                                          <p:val>
                                            <p:strVal val="#ppt_x"/>
                                          </p:val>
                                        </p:tav>
                                        <p:tav tm="100000">
                                          <p:val>
                                            <p:strVal val="#ppt_x"/>
                                          </p:val>
                                        </p:tav>
                                      </p:tavLst>
                                    </p:anim>
                                    <p:anim calcmode="lin" valueType="num">
                                      <p:cBhvr additive="base">
                                        <p:cTn id="80" dur="2750" fill="hold"/>
                                        <p:tgtEl>
                                          <p:spTgt spid="11"/>
                                        </p:tgtEl>
                                        <p:attrNameLst>
                                          <p:attrName>ppt_y</p:attrName>
                                        </p:attrNameLst>
                                      </p:cBhvr>
                                      <p:tavLst>
                                        <p:tav tm="0">
                                          <p:val>
                                            <p:strVal val="1+#ppt_h/2"/>
                                          </p:val>
                                        </p:tav>
                                        <p:tav tm="100000">
                                          <p:val>
                                            <p:strVal val="#ppt_y"/>
                                          </p:val>
                                        </p:tav>
                                      </p:tavLst>
                                    </p:anim>
                                  </p:childTnLst>
                                </p:cTn>
                              </p:par>
                              <p:par>
                                <p:cTn id="81" presetID="2" presetClass="entr" presetSubtype="4" fill="hold" nodeType="withEffect">
                                  <p:stCondLst>
                                    <p:cond delay="0"/>
                                  </p:stCondLst>
                                  <p:childTnLst>
                                    <p:set>
                                      <p:cBhvr>
                                        <p:cTn id="82" dur="1" fill="hold">
                                          <p:stCondLst>
                                            <p:cond delay="0"/>
                                          </p:stCondLst>
                                        </p:cTn>
                                        <p:tgtEl>
                                          <p:spTgt spid="12338"/>
                                        </p:tgtEl>
                                        <p:attrNameLst>
                                          <p:attrName>style.visibility</p:attrName>
                                        </p:attrNameLst>
                                      </p:cBhvr>
                                      <p:to>
                                        <p:strVal val="visible"/>
                                      </p:to>
                                    </p:set>
                                    <p:anim calcmode="lin" valueType="num">
                                      <p:cBhvr additive="base">
                                        <p:cTn id="83" dur="2750" fill="hold"/>
                                        <p:tgtEl>
                                          <p:spTgt spid="12338"/>
                                        </p:tgtEl>
                                        <p:attrNameLst>
                                          <p:attrName>ppt_x</p:attrName>
                                        </p:attrNameLst>
                                      </p:cBhvr>
                                      <p:tavLst>
                                        <p:tav tm="0">
                                          <p:val>
                                            <p:strVal val="#ppt_x"/>
                                          </p:val>
                                        </p:tav>
                                        <p:tav tm="100000">
                                          <p:val>
                                            <p:strVal val="#ppt_x"/>
                                          </p:val>
                                        </p:tav>
                                      </p:tavLst>
                                    </p:anim>
                                    <p:anim calcmode="lin" valueType="num">
                                      <p:cBhvr additive="base">
                                        <p:cTn id="84" dur="2750" fill="hold"/>
                                        <p:tgtEl>
                                          <p:spTgt spid="12338"/>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10"/>
                                        </p:tgtEl>
                                        <p:attrNameLst>
                                          <p:attrName>style.visibility</p:attrName>
                                        </p:attrNameLst>
                                      </p:cBhvr>
                                      <p:to>
                                        <p:strVal val="visible"/>
                                      </p:to>
                                    </p:set>
                                    <p:anim calcmode="lin" valueType="num">
                                      <p:cBhvr additive="base">
                                        <p:cTn id="87" dur="2750" fill="hold"/>
                                        <p:tgtEl>
                                          <p:spTgt spid="10"/>
                                        </p:tgtEl>
                                        <p:attrNameLst>
                                          <p:attrName>ppt_x</p:attrName>
                                        </p:attrNameLst>
                                      </p:cBhvr>
                                      <p:tavLst>
                                        <p:tav tm="0">
                                          <p:val>
                                            <p:strVal val="#ppt_x"/>
                                          </p:val>
                                        </p:tav>
                                        <p:tav tm="100000">
                                          <p:val>
                                            <p:strVal val="#ppt_x"/>
                                          </p:val>
                                        </p:tav>
                                      </p:tavLst>
                                    </p:anim>
                                    <p:anim calcmode="lin" valueType="num">
                                      <p:cBhvr additive="base">
                                        <p:cTn id="88" dur="2750" fill="hold"/>
                                        <p:tgtEl>
                                          <p:spTgt spid="10"/>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23"/>
                                        </p:tgtEl>
                                        <p:attrNameLst>
                                          <p:attrName>style.visibility</p:attrName>
                                        </p:attrNameLst>
                                      </p:cBhvr>
                                      <p:to>
                                        <p:strVal val="visible"/>
                                      </p:to>
                                    </p:set>
                                    <p:anim calcmode="lin" valueType="num">
                                      <p:cBhvr additive="base">
                                        <p:cTn id="91" dur="2750" fill="hold"/>
                                        <p:tgtEl>
                                          <p:spTgt spid="23"/>
                                        </p:tgtEl>
                                        <p:attrNameLst>
                                          <p:attrName>ppt_x</p:attrName>
                                        </p:attrNameLst>
                                      </p:cBhvr>
                                      <p:tavLst>
                                        <p:tav tm="0">
                                          <p:val>
                                            <p:strVal val="#ppt_x"/>
                                          </p:val>
                                        </p:tav>
                                        <p:tav tm="100000">
                                          <p:val>
                                            <p:strVal val="#ppt_x"/>
                                          </p:val>
                                        </p:tav>
                                      </p:tavLst>
                                    </p:anim>
                                    <p:anim calcmode="lin" valueType="num">
                                      <p:cBhvr additive="base">
                                        <p:cTn id="92" dur="2750" fill="hold"/>
                                        <p:tgtEl>
                                          <p:spTgt spid="23"/>
                                        </p:tgtEl>
                                        <p:attrNameLst>
                                          <p:attrName>ppt_y</p:attrName>
                                        </p:attrNameLst>
                                      </p:cBhvr>
                                      <p:tavLst>
                                        <p:tav tm="0">
                                          <p:val>
                                            <p:strVal val="1+#ppt_h/2"/>
                                          </p:val>
                                        </p:tav>
                                        <p:tav tm="100000">
                                          <p:val>
                                            <p:strVal val="#ppt_y"/>
                                          </p:val>
                                        </p:tav>
                                      </p:tavLst>
                                    </p:anim>
                                  </p:childTnLst>
                                </p:cTn>
                              </p:par>
                              <p:par>
                                <p:cTn id="93" presetID="2" presetClass="entr" presetSubtype="4" fill="hold" grpId="0" nodeType="withEffect">
                                  <p:stCondLst>
                                    <p:cond delay="0"/>
                                  </p:stCondLst>
                                  <p:childTnLst>
                                    <p:set>
                                      <p:cBhvr>
                                        <p:cTn id="94" dur="1" fill="hold">
                                          <p:stCondLst>
                                            <p:cond delay="0"/>
                                          </p:stCondLst>
                                        </p:cTn>
                                        <p:tgtEl>
                                          <p:spTgt spid="16"/>
                                        </p:tgtEl>
                                        <p:attrNameLst>
                                          <p:attrName>style.visibility</p:attrName>
                                        </p:attrNameLst>
                                      </p:cBhvr>
                                      <p:to>
                                        <p:strVal val="visible"/>
                                      </p:to>
                                    </p:set>
                                    <p:anim calcmode="lin" valueType="num">
                                      <p:cBhvr additive="base">
                                        <p:cTn id="95" dur="2750" fill="hold"/>
                                        <p:tgtEl>
                                          <p:spTgt spid="16"/>
                                        </p:tgtEl>
                                        <p:attrNameLst>
                                          <p:attrName>ppt_x</p:attrName>
                                        </p:attrNameLst>
                                      </p:cBhvr>
                                      <p:tavLst>
                                        <p:tav tm="0">
                                          <p:val>
                                            <p:strVal val="#ppt_x"/>
                                          </p:val>
                                        </p:tav>
                                        <p:tav tm="100000">
                                          <p:val>
                                            <p:strVal val="#ppt_x"/>
                                          </p:val>
                                        </p:tav>
                                      </p:tavLst>
                                    </p:anim>
                                    <p:anim calcmode="lin" valueType="num">
                                      <p:cBhvr additive="base">
                                        <p:cTn id="96" dur="2750" fill="hold"/>
                                        <p:tgtEl>
                                          <p:spTgt spid="16"/>
                                        </p:tgtEl>
                                        <p:attrNameLst>
                                          <p:attrName>ppt_y</p:attrName>
                                        </p:attrNameLst>
                                      </p:cBhvr>
                                      <p:tavLst>
                                        <p:tav tm="0">
                                          <p:val>
                                            <p:strVal val="1+#ppt_h/2"/>
                                          </p:val>
                                        </p:tav>
                                        <p:tav tm="100000">
                                          <p:val>
                                            <p:strVal val="#ppt_y"/>
                                          </p:val>
                                        </p:tav>
                                      </p:tavLst>
                                    </p:anim>
                                  </p:childTnLst>
                                </p:cTn>
                              </p:par>
                              <p:par>
                                <p:cTn id="97" presetID="2" presetClass="entr" presetSubtype="4" fill="hold" grpId="0" nodeType="withEffect">
                                  <p:stCondLst>
                                    <p:cond delay="0"/>
                                  </p:stCondLst>
                                  <p:childTnLst>
                                    <p:set>
                                      <p:cBhvr>
                                        <p:cTn id="98" dur="1" fill="hold">
                                          <p:stCondLst>
                                            <p:cond delay="0"/>
                                          </p:stCondLst>
                                        </p:cTn>
                                        <p:tgtEl>
                                          <p:spTgt spid="9"/>
                                        </p:tgtEl>
                                        <p:attrNameLst>
                                          <p:attrName>style.visibility</p:attrName>
                                        </p:attrNameLst>
                                      </p:cBhvr>
                                      <p:to>
                                        <p:strVal val="visible"/>
                                      </p:to>
                                    </p:set>
                                    <p:anim calcmode="lin" valueType="num">
                                      <p:cBhvr additive="base">
                                        <p:cTn id="99" dur="2750" fill="hold"/>
                                        <p:tgtEl>
                                          <p:spTgt spid="9"/>
                                        </p:tgtEl>
                                        <p:attrNameLst>
                                          <p:attrName>ppt_x</p:attrName>
                                        </p:attrNameLst>
                                      </p:cBhvr>
                                      <p:tavLst>
                                        <p:tav tm="0">
                                          <p:val>
                                            <p:strVal val="#ppt_x"/>
                                          </p:val>
                                        </p:tav>
                                        <p:tav tm="100000">
                                          <p:val>
                                            <p:strVal val="#ppt_x"/>
                                          </p:val>
                                        </p:tav>
                                      </p:tavLst>
                                    </p:anim>
                                    <p:anim calcmode="lin" valueType="num">
                                      <p:cBhvr additive="base">
                                        <p:cTn id="100" dur="2750" fill="hold"/>
                                        <p:tgtEl>
                                          <p:spTgt spid="9"/>
                                        </p:tgtEl>
                                        <p:attrNameLst>
                                          <p:attrName>ppt_y</p:attrName>
                                        </p:attrNameLst>
                                      </p:cBhvr>
                                      <p:tavLst>
                                        <p:tav tm="0">
                                          <p:val>
                                            <p:strVal val="1+#ppt_h/2"/>
                                          </p:val>
                                        </p:tav>
                                        <p:tav tm="100000">
                                          <p:val>
                                            <p:strVal val="#ppt_y"/>
                                          </p:val>
                                        </p:tav>
                                      </p:tavLst>
                                    </p:anim>
                                  </p:childTnLst>
                                </p:cTn>
                              </p:par>
                              <p:par>
                                <p:cTn id="101" presetID="2" presetClass="entr" presetSubtype="4" fill="hold" nodeType="withEffect">
                                  <p:stCondLst>
                                    <p:cond delay="0"/>
                                  </p:stCondLst>
                                  <p:childTnLst>
                                    <p:set>
                                      <p:cBhvr>
                                        <p:cTn id="102" dur="1" fill="hold">
                                          <p:stCondLst>
                                            <p:cond delay="0"/>
                                          </p:stCondLst>
                                        </p:cTn>
                                        <p:tgtEl>
                                          <p:spTgt spid="12330"/>
                                        </p:tgtEl>
                                        <p:attrNameLst>
                                          <p:attrName>style.visibility</p:attrName>
                                        </p:attrNameLst>
                                      </p:cBhvr>
                                      <p:to>
                                        <p:strVal val="visible"/>
                                      </p:to>
                                    </p:set>
                                    <p:anim calcmode="lin" valueType="num">
                                      <p:cBhvr additive="base">
                                        <p:cTn id="103" dur="2750" fill="hold"/>
                                        <p:tgtEl>
                                          <p:spTgt spid="12330"/>
                                        </p:tgtEl>
                                        <p:attrNameLst>
                                          <p:attrName>ppt_x</p:attrName>
                                        </p:attrNameLst>
                                      </p:cBhvr>
                                      <p:tavLst>
                                        <p:tav tm="0">
                                          <p:val>
                                            <p:strVal val="#ppt_x"/>
                                          </p:val>
                                        </p:tav>
                                        <p:tav tm="100000">
                                          <p:val>
                                            <p:strVal val="#ppt_x"/>
                                          </p:val>
                                        </p:tav>
                                      </p:tavLst>
                                    </p:anim>
                                    <p:anim calcmode="lin" valueType="num">
                                      <p:cBhvr additive="base">
                                        <p:cTn id="104" dur="2750" fill="hold"/>
                                        <p:tgtEl>
                                          <p:spTgt spid="12330"/>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12300"/>
                                        </p:tgtEl>
                                        <p:attrNameLst>
                                          <p:attrName>style.visibility</p:attrName>
                                        </p:attrNameLst>
                                      </p:cBhvr>
                                      <p:to>
                                        <p:strVal val="visible"/>
                                      </p:to>
                                    </p:set>
                                    <p:anim calcmode="lin" valueType="num">
                                      <p:cBhvr additive="base">
                                        <p:cTn id="107" dur="2750" fill="hold"/>
                                        <p:tgtEl>
                                          <p:spTgt spid="12300"/>
                                        </p:tgtEl>
                                        <p:attrNameLst>
                                          <p:attrName>ppt_x</p:attrName>
                                        </p:attrNameLst>
                                      </p:cBhvr>
                                      <p:tavLst>
                                        <p:tav tm="0">
                                          <p:val>
                                            <p:strVal val="#ppt_x"/>
                                          </p:val>
                                        </p:tav>
                                        <p:tav tm="100000">
                                          <p:val>
                                            <p:strVal val="#ppt_x"/>
                                          </p:val>
                                        </p:tav>
                                      </p:tavLst>
                                    </p:anim>
                                    <p:anim calcmode="lin" valueType="num">
                                      <p:cBhvr additive="base">
                                        <p:cTn id="108" dur="2750" fill="hold"/>
                                        <p:tgtEl>
                                          <p:spTgt spid="1230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p:bldP spid="13" grpId="0"/>
      <p:bldP spid="14" grpId="0"/>
      <p:bldP spid="15" grpId="0"/>
      <p:bldP spid="16" grpId="0"/>
      <p:bldP spid="17" grpId="0"/>
      <p:bldP spid="18" grpId="0"/>
      <p:bldP spid="19" grpId="0"/>
      <p:bldP spid="20" grpId="0"/>
      <p:bldP spid="21" grpId="0"/>
      <p:bldP spid="22" grpId="0"/>
      <p:bldP spid="23" grpId="0"/>
      <p:bldP spid="24" grpId="0"/>
      <p:bldP spid="49" grpId="0" animBg="1"/>
      <p:bldP spid="5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CAE0B-898D-4BB1-A592-F908B0241DB2}"/>
              </a:ext>
            </a:extLst>
          </p:cNvPr>
          <p:cNvSpPr>
            <a:spLocks noGrp="1"/>
          </p:cNvSpPr>
          <p:nvPr>
            <p:ph type="title"/>
          </p:nvPr>
        </p:nvSpPr>
        <p:spPr/>
        <p:txBody>
          <a:bodyPr/>
          <a:lstStyle/>
          <a:p>
            <a:endParaRPr lang="en-GB" dirty="0"/>
          </a:p>
        </p:txBody>
      </p:sp>
      <p:pic>
        <p:nvPicPr>
          <p:cNvPr id="13" name="Content Placeholder 12" descr="A picture containing clipart&#10;&#10;Description automatically generated">
            <a:extLst>
              <a:ext uri="{FF2B5EF4-FFF2-40B4-BE49-F238E27FC236}">
                <a16:creationId xmlns:a16="http://schemas.microsoft.com/office/drawing/2014/main" id="{02590D6D-F504-48FB-8C3C-E8693D453D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57899" y="1825625"/>
            <a:ext cx="3076202" cy="4351338"/>
          </a:xfrm>
        </p:spPr>
      </p:pic>
      <p:sp>
        <p:nvSpPr>
          <p:cNvPr id="5" name="Rectangle 4">
            <a:extLst>
              <a:ext uri="{FF2B5EF4-FFF2-40B4-BE49-F238E27FC236}">
                <a16:creationId xmlns:a16="http://schemas.microsoft.com/office/drawing/2014/main" id="{57EF7114-9CB7-4D61-ACB0-9BDCA7AE196A}"/>
              </a:ext>
            </a:extLst>
          </p:cNvPr>
          <p:cNvSpPr/>
          <p:nvPr/>
        </p:nvSpPr>
        <p:spPr>
          <a:xfrm>
            <a:off x="0" y="-12593"/>
            <a:ext cx="121920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 </a:t>
            </a:r>
          </a:p>
        </p:txBody>
      </p:sp>
      <p:sp>
        <p:nvSpPr>
          <p:cNvPr id="6" name="TextBox 5">
            <a:extLst>
              <a:ext uri="{FF2B5EF4-FFF2-40B4-BE49-F238E27FC236}">
                <a16:creationId xmlns:a16="http://schemas.microsoft.com/office/drawing/2014/main" id="{A326359A-E717-4378-9D90-132F22D2D4E9}"/>
              </a:ext>
            </a:extLst>
          </p:cNvPr>
          <p:cNvSpPr txBox="1"/>
          <p:nvPr/>
        </p:nvSpPr>
        <p:spPr>
          <a:xfrm>
            <a:off x="8335712" y="1089549"/>
            <a:ext cx="9837416" cy="2123658"/>
          </a:xfrm>
          <a:prstGeom prst="rect">
            <a:avLst/>
          </a:prstGeom>
          <a:noFill/>
        </p:spPr>
        <p:txBody>
          <a:bodyPr wrap="square" rtlCol="0">
            <a:spAutoFit/>
          </a:bodyPr>
          <a:lstStyle/>
          <a:p>
            <a:r>
              <a:rPr lang="en-GB" sz="4800" b="1" dirty="0">
                <a:solidFill>
                  <a:srgbClr val="FFFFFF"/>
                </a:solidFill>
                <a:latin typeface="Adobe Gothic Std B" panose="020B0800000000000000" pitchFamily="34" charset="-128"/>
                <a:ea typeface="Adobe Gothic Std B" panose="020B0800000000000000" pitchFamily="34" charset="-128"/>
              </a:rPr>
              <a:t>Why consult </a:t>
            </a:r>
          </a:p>
          <a:p>
            <a:r>
              <a:rPr lang="en-GB" sz="4800" b="1" dirty="0">
                <a:solidFill>
                  <a:srgbClr val="FFFFFF"/>
                </a:solidFill>
                <a:latin typeface="Adobe Gothic Std B" panose="020B0800000000000000" pitchFamily="34" charset="-128"/>
                <a:ea typeface="Adobe Gothic Std B" panose="020B0800000000000000" pitchFamily="34" charset="-128"/>
              </a:rPr>
              <a:t>pupils?</a:t>
            </a:r>
            <a:endParaRPr lang="en-GB" sz="4800" dirty="0"/>
          </a:p>
          <a:p>
            <a:endParaRPr lang="en-GB" dirty="0"/>
          </a:p>
          <a:p>
            <a:endParaRPr lang="en-GB" dirty="0"/>
          </a:p>
        </p:txBody>
      </p:sp>
      <p:pic>
        <p:nvPicPr>
          <p:cNvPr id="16386" name="Picture 2" descr="See the source image">
            <a:extLst>
              <a:ext uri="{FF2B5EF4-FFF2-40B4-BE49-F238E27FC236}">
                <a16:creationId xmlns:a16="http://schemas.microsoft.com/office/drawing/2014/main" id="{5E242F22-B3A4-49B3-8CFA-35BF9DF5D1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1692" y="44054"/>
            <a:ext cx="1272166" cy="1081341"/>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See the source image">
            <a:extLst>
              <a:ext uri="{FF2B5EF4-FFF2-40B4-BE49-F238E27FC236}">
                <a16:creationId xmlns:a16="http://schemas.microsoft.com/office/drawing/2014/main" id="{5D82F163-FAF9-452F-9467-C7208B877A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8831" y="761636"/>
            <a:ext cx="475446" cy="398304"/>
          </a:xfrm>
          <a:prstGeom prst="rect">
            <a:avLst/>
          </a:prstGeom>
          <a:noFill/>
        </p:spPr>
      </p:pic>
      <p:sp>
        <p:nvSpPr>
          <p:cNvPr id="15" name="TextBox 14">
            <a:extLst>
              <a:ext uri="{FF2B5EF4-FFF2-40B4-BE49-F238E27FC236}">
                <a16:creationId xmlns:a16="http://schemas.microsoft.com/office/drawing/2014/main" id="{8882A3B4-0E68-48A4-BB61-7F4516CFA425}"/>
              </a:ext>
            </a:extLst>
          </p:cNvPr>
          <p:cNvSpPr txBox="1"/>
          <p:nvPr/>
        </p:nvSpPr>
        <p:spPr>
          <a:xfrm>
            <a:off x="129733" y="103658"/>
            <a:ext cx="9837416" cy="1384995"/>
          </a:xfrm>
          <a:prstGeom prst="rect">
            <a:avLst/>
          </a:prstGeom>
          <a:noFill/>
        </p:spPr>
        <p:txBody>
          <a:bodyPr wrap="square" rtlCol="0">
            <a:spAutoFit/>
          </a:bodyPr>
          <a:lstStyle/>
          <a:p>
            <a:r>
              <a:rPr lang="en-GB" sz="4800" b="1" dirty="0">
                <a:solidFill>
                  <a:srgbClr val="FFFFFF"/>
                </a:solidFill>
                <a:latin typeface="Adobe Gothic Std B" panose="020B0800000000000000" pitchFamily="34" charset="-128"/>
                <a:ea typeface="Adobe Gothic Std B" panose="020B0800000000000000" pitchFamily="34" charset="-128"/>
              </a:rPr>
              <a:t>Pupils voice</a:t>
            </a:r>
            <a:endParaRPr lang="en-GB" sz="4800" dirty="0"/>
          </a:p>
          <a:p>
            <a:endParaRPr lang="en-GB" dirty="0"/>
          </a:p>
          <a:p>
            <a:endParaRPr lang="en-GB" dirty="0"/>
          </a:p>
        </p:txBody>
      </p:sp>
      <p:sp>
        <p:nvSpPr>
          <p:cNvPr id="17" name="Rectangle 16">
            <a:extLst>
              <a:ext uri="{FF2B5EF4-FFF2-40B4-BE49-F238E27FC236}">
                <a16:creationId xmlns:a16="http://schemas.microsoft.com/office/drawing/2014/main" id="{95D7643E-9D6C-4A86-BDD0-4C19E67E6E4A}"/>
              </a:ext>
            </a:extLst>
          </p:cNvPr>
          <p:cNvSpPr/>
          <p:nvPr/>
        </p:nvSpPr>
        <p:spPr>
          <a:xfrm>
            <a:off x="133374" y="865192"/>
            <a:ext cx="6073889" cy="1625616"/>
          </a:xfrm>
          <a:prstGeom prst="rect">
            <a:avLst/>
          </a:prstGeom>
          <a:solidFill>
            <a:srgbClr val="DD0909"/>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AF64EC56-FC2C-4D74-9E6C-1CB2A408933B}"/>
              </a:ext>
            </a:extLst>
          </p:cNvPr>
          <p:cNvSpPr txBox="1"/>
          <p:nvPr/>
        </p:nvSpPr>
        <p:spPr>
          <a:xfrm>
            <a:off x="281186" y="953201"/>
            <a:ext cx="5814814" cy="1477328"/>
          </a:xfrm>
          <a:prstGeom prst="rect">
            <a:avLst/>
          </a:prstGeom>
          <a:noFill/>
        </p:spPr>
        <p:txBody>
          <a:bodyPr wrap="square" rtlCol="0">
            <a:spAutoFit/>
          </a:bodyPr>
          <a:lstStyle/>
          <a:p>
            <a:r>
              <a:rPr lang="en-GB" b="1" dirty="0"/>
              <a:t>ARTICLE 13: (Freedom of expression)</a:t>
            </a:r>
          </a:p>
          <a:p>
            <a:r>
              <a:rPr lang="en-GB" b="1" dirty="0"/>
              <a:t>Every child must be free to express their thoughts and opinions and to access all kinds of information, as long as it within the law.</a:t>
            </a:r>
          </a:p>
          <a:p>
            <a:r>
              <a:rPr lang="en-GB" b="1" dirty="0"/>
              <a:t>                                                                                   </a:t>
            </a:r>
            <a:r>
              <a:rPr lang="en-GB" dirty="0"/>
              <a:t>(UNCRC, n.d)</a:t>
            </a:r>
          </a:p>
        </p:txBody>
      </p:sp>
      <p:pic>
        <p:nvPicPr>
          <p:cNvPr id="16396" name="Picture 12" descr="See the source image">
            <a:extLst>
              <a:ext uri="{FF2B5EF4-FFF2-40B4-BE49-F238E27FC236}">
                <a16:creationId xmlns:a16="http://schemas.microsoft.com/office/drawing/2014/main" id="{2ABFD393-EFBC-48E9-B6CD-17A129B249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00237">
            <a:off x="5054329" y="326089"/>
            <a:ext cx="1272166" cy="1065755"/>
          </a:xfrm>
          <a:prstGeom prst="rect">
            <a:avLst/>
          </a:prstGeom>
          <a:noFill/>
          <a:extLst>
            <a:ext uri="{909E8E84-426E-40DD-AFC4-6F175D3DCCD1}">
              <a14:hiddenFill xmlns:a14="http://schemas.microsoft.com/office/drawing/2010/main">
                <a:solidFill>
                  <a:srgbClr val="FFFFFF"/>
                </a:solidFill>
              </a14:hiddenFill>
            </a:ext>
          </a:extLst>
        </p:spPr>
      </p:pic>
      <p:pic>
        <p:nvPicPr>
          <p:cNvPr id="16394" name="Picture 10" descr="See the source image">
            <a:extLst>
              <a:ext uri="{FF2B5EF4-FFF2-40B4-BE49-F238E27FC236}">
                <a16:creationId xmlns:a16="http://schemas.microsoft.com/office/drawing/2014/main" id="{71E0C597-AE90-41AE-9CD1-3A6E458B99F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87000">
            <a:off x="6550773" y="476275"/>
            <a:ext cx="797663" cy="668241"/>
          </a:xfrm>
          <a:prstGeom prst="rect">
            <a:avLst/>
          </a:prstGeom>
          <a:noFill/>
          <a:extLst>
            <a:ext uri="{909E8E84-426E-40DD-AFC4-6F175D3DCCD1}">
              <a14:hiddenFill xmlns:a14="http://schemas.microsoft.com/office/drawing/2010/main">
                <a:solidFill>
                  <a:srgbClr val="FFFFFF"/>
                </a:solidFill>
              </a14:hiddenFill>
            </a:ext>
          </a:extLst>
        </p:spPr>
      </p:pic>
      <p:pic>
        <p:nvPicPr>
          <p:cNvPr id="16400" name="Picture 16" descr="See the source image">
            <a:extLst>
              <a:ext uri="{FF2B5EF4-FFF2-40B4-BE49-F238E27FC236}">
                <a16:creationId xmlns:a16="http://schemas.microsoft.com/office/drawing/2014/main" id="{3DB268F0-42F2-4AB0-9E36-EE7D7DF09F1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35622" y="1021067"/>
            <a:ext cx="2255139" cy="1409462"/>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9306F204-2536-44A2-BE7A-4380D4521EF8}"/>
              </a:ext>
            </a:extLst>
          </p:cNvPr>
          <p:cNvSpPr/>
          <p:nvPr/>
        </p:nvSpPr>
        <p:spPr>
          <a:xfrm>
            <a:off x="304163" y="4521058"/>
            <a:ext cx="8086598" cy="2063894"/>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84E09A56-CC3E-444E-9073-8ED029A6A024}"/>
              </a:ext>
            </a:extLst>
          </p:cNvPr>
          <p:cNvSpPr/>
          <p:nvPr/>
        </p:nvSpPr>
        <p:spPr>
          <a:xfrm>
            <a:off x="4899402" y="2656880"/>
            <a:ext cx="6982718" cy="1759352"/>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A347D216-090E-4B34-8D31-CB5B6C07FBE5}"/>
              </a:ext>
            </a:extLst>
          </p:cNvPr>
          <p:cNvSpPr txBox="1"/>
          <p:nvPr/>
        </p:nvSpPr>
        <p:spPr>
          <a:xfrm>
            <a:off x="4938108" y="2758525"/>
            <a:ext cx="7014259" cy="1477328"/>
          </a:xfrm>
          <a:prstGeom prst="rect">
            <a:avLst/>
          </a:prstGeom>
          <a:noFill/>
        </p:spPr>
        <p:txBody>
          <a:bodyPr wrap="square" rtlCol="0">
            <a:spAutoFit/>
          </a:bodyPr>
          <a:lstStyle/>
          <a:p>
            <a:r>
              <a:rPr lang="en-GB" dirty="0"/>
              <a:t>According to Flutter and Rudduck (2004, p.5) ‘The principle behind pupil participation requires that pupils should be given an active and direct involvement in school matters, at some level. The term ‘pupil participation’ suggests inclusion, or membership, of a community, in which pupils are valued and respected contributors’.</a:t>
            </a:r>
          </a:p>
        </p:txBody>
      </p:sp>
      <p:sp>
        <p:nvSpPr>
          <p:cNvPr id="26" name="TextBox 25">
            <a:extLst>
              <a:ext uri="{FF2B5EF4-FFF2-40B4-BE49-F238E27FC236}">
                <a16:creationId xmlns:a16="http://schemas.microsoft.com/office/drawing/2014/main" id="{60D67ADE-8490-40D4-9F8A-7043B92428D6}"/>
              </a:ext>
            </a:extLst>
          </p:cNvPr>
          <p:cNvSpPr txBox="1"/>
          <p:nvPr/>
        </p:nvSpPr>
        <p:spPr>
          <a:xfrm>
            <a:off x="0" y="3657373"/>
            <a:ext cx="9837416" cy="2123658"/>
          </a:xfrm>
          <a:prstGeom prst="rect">
            <a:avLst/>
          </a:prstGeom>
          <a:noFill/>
        </p:spPr>
        <p:txBody>
          <a:bodyPr wrap="square" rtlCol="0">
            <a:spAutoFit/>
          </a:bodyPr>
          <a:lstStyle/>
          <a:p>
            <a:r>
              <a:rPr lang="en-GB" sz="4800" b="1" dirty="0">
                <a:solidFill>
                  <a:srgbClr val="FFFFFF"/>
                </a:solidFill>
                <a:latin typeface="Adobe Gothic Std B" panose="020B0800000000000000" pitchFamily="34" charset="-128"/>
                <a:ea typeface="Adobe Gothic Std B" panose="020B0800000000000000" pitchFamily="34" charset="-128"/>
              </a:rPr>
              <a:t>Steps to improve</a:t>
            </a:r>
          </a:p>
          <a:p>
            <a:endParaRPr lang="en-GB" sz="4800" dirty="0"/>
          </a:p>
          <a:p>
            <a:endParaRPr lang="en-GB" dirty="0"/>
          </a:p>
          <a:p>
            <a:endParaRPr lang="en-GB" dirty="0"/>
          </a:p>
        </p:txBody>
      </p:sp>
      <p:sp>
        <p:nvSpPr>
          <p:cNvPr id="11" name="TextBox 10">
            <a:extLst>
              <a:ext uri="{FF2B5EF4-FFF2-40B4-BE49-F238E27FC236}">
                <a16:creationId xmlns:a16="http://schemas.microsoft.com/office/drawing/2014/main" id="{52701825-2579-420C-B807-0C17D4EEDBEF}"/>
              </a:ext>
            </a:extLst>
          </p:cNvPr>
          <p:cNvSpPr txBox="1"/>
          <p:nvPr/>
        </p:nvSpPr>
        <p:spPr>
          <a:xfrm>
            <a:off x="420810" y="4578293"/>
            <a:ext cx="7890881" cy="2031325"/>
          </a:xfrm>
          <a:prstGeom prst="rect">
            <a:avLst/>
          </a:prstGeom>
          <a:noFill/>
        </p:spPr>
        <p:txBody>
          <a:bodyPr wrap="square" rtlCol="0">
            <a:spAutoFit/>
          </a:bodyPr>
          <a:lstStyle/>
          <a:p>
            <a:pPr marL="285750" indent="-285750">
              <a:buFont typeface="Wingdings" panose="05000000000000000000" pitchFamily="2" charset="2"/>
              <a:buChar char="Ø"/>
            </a:pPr>
            <a:r>
              <a:rPr lang="en-GB" dirty="0"/>
              <a:t>Dedicated groups of students for example school council and pupil voice create opportunities for students to discuss some of the major issues within the school environment and wider community</a:t>
            </a:r>
          </a:p>
          <a:p>
            <a:pPr marL="285750" indent="-285750">
              <a:buFont typeface="Wingdings" panose="05000000000000000000" pitchFamily="2" charset="2"/>
              <a:buChar char="Ø"/>
            </a:pPr>
            <a:r>
              <a:rPr lang="en-GB" dirty="0"/>
              <a:t>Students must play an integral part in the planning, development, reviewing and implementation of practices and policies</a:t>
            </a:r>
          </a:p>
          <a:p>
            <a:pPr marL="285750" indent="-285750">
              <a:buFont typeface="Wingdings" panose="05000000000000000000" pitchFamily="2" charset="2"/>
              <a:buChar char="Ø"/>
            </a:pPr>
            <a:r>
              <a:rPr lang="en-GB" dirty="0"/>
              <a:t>Involving students in self evaluation and assessments</a:t>
            </a:r>
          </a:p>
          <a:p>
            <a:pPr marL="285750" indent="-285750">
              <a:buFont typeface="Wingdings" panose="05000000000000000000" pitchFamily="2" charset="2"/>
              <a:buChar char="Ø"/>
            </a:pPr>
            <a:r>
              <a:rPr lang="en-GB" dirty="0"/>
              <a:t>Students must actively monitor consumption and reduce waste</a:t>
            </a:r>
          </a:p>
        </p:txBody>
      </p:sp>
      <p:pic>
        <p:nvPicPr>
          <p:cNvPr id="16" name="Picture 15">
            <a:extLst>
              <a:ext uri="{FF2B5EF4-FFF2-40B4-BE49-F238E27FC236}">
                <a16:creationId xmlns:a16="http://schemas.microsoft.com/office/drawing/2014/main" id="{37B10601-54A6-4D3E-B9AF-F2DA2DC95DA7}"/>
              </a:ext>
            </a:extLst>
          </p:cNvPr>
          <p:cNvPicPr>
            <a:picLocks noChangeAspect="1"/>
          </p:cNvPicPr>
          <p:nvPr/>
        </p:nvPicPr>
        <p:blipFill rotWithShape="1">
          <a:blip r:embed="rId8">
            <a:extLst>
              <a:ext uri="{28A0092B-C50C-407E-A947-70E740481C1C}">
                <a14:useLocalDpi xmlns:a14="http://schemas.microsoft.com/office/drawing/2010/main" val="0"/>
              </a:ext>
            </a:extLst>
          </a:blip>
          <a:srcRect l="6629" t="18387" r="18867" b="39548"/>
          <a:stretch/>
        </p:blipFill>
        <p:spPr>
          <a:xfrm>
            <a:off x="2010697" y="2397902"/>
            <a:ext cx="1805194" cy="1403911"/>
          </a:xfrm>
          <a:prstGeom prst="rect">
            <a:avLst/>
          </a:prstGeom>
          <a:ln>
            <a:noFill/>
          </a:ln>
          <a:effectLst>
            <a:softEdge rad="112500"/>
          </a:effectLst>
        </p:spPr>
      </p:pic>
      <p:pic>
        <p:nvPicPr>
          <p:cNvPr id="16416" name="Picture 32" descr="See the source image">
            <a:extLst>
              <a:ext uri="{FF2B5EF4-FFF2-40B4-BE49-F238E27FC236}">
                <a16:creationId xmlns:a16="http://schemas.microsoft.com/office/drawing/2014/main" id="{4C7E9A05-B99B-4438-A8D3-B054DE70AEA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55189" y="5604373"/>
            <a:ext cx="1206607" cy="1206607"/>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16418" name="Picture 34" descr="See the source image">
            <a:extLst>
              <a:ext uri="{FF2B5EF4-FFF2-40B4-BE49-F238E27FC236}">
                <a16:creationId xmlns:a16="http://schemas.microsoft.com/office/drawing/2014/main" id="{EB3C5241-B740-447F-89C4-9F7B7CA3A820}"/>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6750" r="17614"/>
          <a:stretch/>
        </p:blipFill>
        <p:spPr bwMode="auto">
          <a:xfrm>
            <a:off x="10485139" y="4315349"/>
            <a:ext cx="1156480" cy="1174663"/>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16420" name="Picture 36" descr="See the source image">
            <a:extLst>
              <a:ext uri="{FF2B5EF4-FFF2-40B4-BE49-F238E27FC236}">
                <a16:creationId xmlns:a16="http://schemas.microsoft.com/office/drawing/2014/main" id="{BD2A2037-C97F-4E26-AB45-A17F15EECF5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64660" y="4279098"/>
            <a:ext cx="1223019" cy="1223019"/>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16422" name="Picture 38" descr="See the source image">
            <a:extLst>
              <a:ext uri="{FF2B5EF4-FFF2-40B4-BE49-F238E27FC236}">
                <a16:creationId xmlns:a16="http://schemas.microsoft.com/office/drawing/2014/main" id="{BDAF8805-8066-4BCC-A605-6C35B3A3FBA2}"/>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r="50957"/>
          <a:stretch/>
        </p:blipFill>
        <p:spPr bwMode="auto">
          <a:xfrm>
            <a:off x="10454891" y="5593914"/>
            <a:ext cx="1183503" cy="1206606"/>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990609"/>
      </p:ext>
    </p:extLst>
  </p:cSld>
  <p:clrMapOvr>
    <a:masterClrMapping/>
  </p:clrMapOvr>
  <mc:AlternateContent xmlns:mc="http://schemas.openxmlformats.org/markup-compatibility/2006" xmlns:p14="http://schemas.microsoft.com/office/powerpoint/2010/main">
    <mc:Choice Requires="p14">
      <p:transition spd="slow" p14:dur="3000">
        <p:fad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EE4488-F38D-4D2A-A536-5F5B70E31719}"/>
              </a:ext>
            </a:extLst>
          </p:cNvPr>
          <p:cNvSpPr/>
          <p:nvPr/>
        </p:nvSpPr>
        <p:spPr>
          <a:xfrm>
            <a:off x="0" y="-10160"/>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24B5645-9BB9-4F69-AF39-D71C7032BF1D}"/>
              </a:ext>
            </a:extLst>
          </p:cNvPr>
          <p:cNvSpPr txBox="1"/>
          <p:nvPr/>
        </p:nvSpPr>
        <p:spPr>
          <a:xfrm>
            <a:off x="101600" y="121920"/>
            <a:ext cx="6471920" cy="707886"/>
          </a:xfrm>
          <a:prstGeom prst="rect">
            <a:avLst/>
          </a:prstGeom>
          <a:noFill/>
        </p:spPr>
        <p:txBody>
          <a:bodyPr wrap="square" rtlCol="0">
            <a:spAutoFit/>
          </a:bodyPr>
          <a:lstStyle/>
          <a:p>
            <a:r>
              <a:rPr lang="en-GB" sz="4000" b="1" dirty="0">
                <a:solidFill>
                  <a:srgbClr val="FFFFFF"/>
                </a:solidFill>
                <a:latin typeface="Adobe Gothic Std B" panose="020B0800000000000000" pitchFamily="34" charset="-128"/>
                <a:ea typeface="Adobe Gothic Std B" panose="020B0800000000000000" pitchFamily="34" charset="-128"/>
              </a:rPr>
              <a:t>What is Healthy Schools?</a:t>
            </a:r>
            <a:endParaRPr lang="en-GB" sz="4000" dirty="0"/>
          </a:p>
        </p:txBody>
      </p:sp>
      <p:sp>
        <p:nvSpPr>
          <p:cNvPr id="12" name="Rectangle 11">
            <a:extLst>
              <a:ext uri="{FF2B5EF4-FFF2-40B4-BE49-F238E27FC236}">
                <a16:creationId xmlns:a16="http://schemas.microsoft.com/office/drawing/2014/main" id="{68946BFF-B4F5-453C-AB52-92F59CD597F3}"/>
              </a:ext>
            </a:extLst>
          </p:cNvPr>
          <p:cNvSpPr/>
          <p:nvPr/>
        </p:nvSpPr>
        <p:spPr>
          <a:xfrm>
            <a:off x="101600" y="972046"/>
            <a:ext cx="6705600" cy="1740674"/>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25DFF312-1C2D-4F55-AFA7-EECEAA6BDF2A}"/>
              </a:ext>
            </a:extLst>
          </p:cNvPr>
          <p:cNvSpPr txBox="1"/>
          <p:nvPr/>
        </p:nvSpPr>
        <p:spPr>
          <a:xfrm>
            <a:off x="172720" y="1046125"/>
            <a:ext cx="6400800" cy="1477328"/>
          </a:xfrm>
          <a:prstGeom prst="rect">
            <a:avLst/>
          </a:prstGeom>
          <a:noFill/>
        </p:spPr>
        <p:txBody>
          <a:bodyPr wrap="square" rtlCol="0">
            <a:spAutoFit/>
          </a:bodyPr>
          <a:lstStyle/>
          <a:p>
            <a:r>
              <a:rPr lang="en-GB" dirty="0"/>
              <a:t>Healthy Schools is a framework which has been created to support teaches to plan, monitor and evaluate the students health and wellbeing throughout the school. According to Healthy Schools (2021) ‘our aim is to support schools to help their children and young people to grow healthily, safely and responsibly.</a:t>
            </a:r>
          </a:p>
        </p:txBody>
      </p:sp>
      <p:pic>
        <p:nvPicPr>
          <p:cNvPr id="15368" name="Picture 8" descr="See the source image">
            <a:extLst>
              <a:ext uri="{FF2B5EF4-FFF2-40B4-BE49-F238E27FC236}">
                <a16:creationId xmlns:a16="http://schemas.microsoft.com/office/drawing/2014/main" id="{430B902F-2D48-4BE1-81F6-078046F1F7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1240"/>
          <a:stretch/>
        </p:blipFill>
        <p:spPr bwMode="auto">
          <a:xfrm rot="20366303">
            <a:off x="162100" y="2817651"/>
            <a:ext cx="2557780" cy="1800710"/>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C6B82A0D-72C1-4F3C-B35D-920AF2D00B5A}"/>
              </a:ext>
            </a:extLst>
          </p:cNvPr>
          <p:cNvSpPr/>
          <p:nvPr/>
        </p:nvSpPr>
        <p:spPr>
          <a:xfrm>
            <a:off x="2751985" y="3605520"/>
            <a:ext cx="7406389" cy="2885973"/>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02B747A5-CF94-4429-88E3-D0E46324CF56}"/>
              </a:ext>
            </a:extLst>
          </p:cNvPr>
          <p:cNvSpPr txBox="1"/>
          <p:nvPr/>
        </p:nvSpPr>
        <p:spPr>
          <a:xfrm>
            <a:off x="2858157" y="3781571"/>
            <a:ext cx="7082285" cy="2585323"/>
          </a:xfrm>
          <a:prstGeom prst="rect">
            <a:avLst/>
          </a:prstGeom>
          <a:noFill/>
        </p:spPr>
        <p:txBody>
          <a:bodyPr wrap="square" rtlCol="0">
            <a:spAutoFit/>
          </a:bodyPr>
          <a:lstStyle/>
          <a:p>
            <a:r>
              <a:rPr lang="en-GB" dirty="0"/>
              <a:t> To meet the targets outlined in the 17 sustainable goals School A have introduced a plastic free system to reduce the amount of waste our school produces. They have partnered up with Surfers Against Sewage organization who have created a programme for schools across the UK to educate and encourage students to take action. Water bottles are one of the most challenging issues within secondary schools. To improve and reduce the volume of plastic waste School A have reduced the amount of water bottles available to purchase by encouraging students to refill their bottle using the water fountains located around the school.</a:t>
            </a:r>
          </a:p>
        </p:txBody>
      </p:sp>
      <p:pic>
        <p:nvPicPr>
          <p:cNvPr id="15370" name="Picture 10" descr="See the source image">
            <a:extLst>
              <a:ext uri="{FF2B5EF4-FFF2-40B4-BE49-F238E27FC236}">
                <a16:creationId xmlns:a16="http://schemas.microsoft.com/office/drawing/2014/main" id="{513B7969-A706-40A7-8675-F96D889CFD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2350" y="160235"/>
            <a:ext cx="5373945" cy="31836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5364" name="Picture 4">
            <a:extLst>
              <a:ext uri="{FF2B5EF4-FFF2-40B4-BE49-F238E27FC236}">
                <a16:creationId xmlns:a16="http://schemas.microsoft.com/office/drawing/2014/main" id="{AC71CABD-E23C-454A-A343-93AD330301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112" y="4872021"/>
            <a:ext cx="2278839" cy="1520825"/>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pic>
        <p:nvPicPr>
          <p:cNvPr id="15366" name="Picture 6" descr="See the source image">
            <a:extLst>
              <a:ext uri="{FF2B5EF4-FFF2-40B4-BE49-F238E27FC236}">
                <a16:creationId xmlns:a16="http://schemas.microsoft.com/office/drawing/2014/main" id="{6713AD89-C1BA-4F55-9F3C-3B35AD73DC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1105945">
            <a:off x="10117003" y="3750019"/>
            <a:ext cx="1825251" cy="2596972"/>
          </a:xfrm>
          <a:prstGeom prst="rect">
            <a:avLst/>
          </a:prstGeom>
          <a:noFill/>
          <a:effectLst>
            <a:innerShdw blurRad="114300">
              <a:prstClr val="black"/>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344167"/>
      </p:ext>
    </p:extLst>
  </p:cSld>
  <p:clrMapOvr>
    <a:masterClrMapping/>
  </p:clrMapOvr>
  <mc:AlternateContent xmlns:mc="http://schemas.openxmlformats.org/markup-compatibility/2006" xmlns:p14="http://schemas.microsoft.com/office/powerpoint/2010/main">
    <mc:Choice Requires="p14">
      <p:transition spd="slow" p14:dur="3000">
        <p:fad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370"/>
                                        </p:tgtEl>
                                        <p:attrNameLst>
                                          <p:attrName>style.visibility</p:attrName>
                                        </p:attrNameLst>
                                      </p:cBhvr>
                                      <p:to>
                                        <p:strVal val="visible"/>
                                      </p:to>
                                    </p:set>
                                    <p:anim calcmode="lin" valueType="num">
                                      <p:cBhvr>
                                        <p:cTn id="7" dur="1500" fill="hold"/>
                                        <p:tgtEl>
                                          <p:spTgt spid="15370"/>
                                        </p:tgtEl>
                                        <p:attrNameLst>
                                          <p:attrName>ppt_w</p:attrName>
                                        </p:attrNameLst>
                                      </p:cBhvr>
                                      <p:tavLst>
                                        <p:tav tm="0">
                                          <p:val>
                                            <p:fltVal val="0"/>
                                          </p:val>
                                        </p:tav>
                                        <p:tav tm="100000">
                                          <p:val>
                                            <p:strVal val="#ppt_w"/>
                                          </p:val>
                                        </p:tav>
                                      </p:tavLst>
                                    </p:anim>
                                    <p:anim calcmode="lin" valueType="num">
                                      <p:cBhvr>
                                        <p:cTn id="8" dur="1500" fill="hold"/>
                                        <p:tgtEl>
                                          <p:spTgt spid="15370"/>
                                        </p:tgtEl>
                                        <p:attrNameLst>
                                          <p:attrName>ppt_h</p:attrName>
                                        </p:attrNameLst>
                                      </p:cBhvr>
                                      <p:tavLst>
                                        <p:tav tm="0">
                                          <p:val>
                                            <p:fltVal val="0"/>
                                          </p:val>
                                        </p:tav>
                                        <p:tav tm="100000">
                                          <p:val>
                                            <p:strVal val="#ppt_h"/>
                                          </p:val>
                                        </p:tav>
                                      </p:tavLst>
                                    </p:anim>
                                    <p:animEffect transition="in" filter="fade">
                                      <p:cBhvr>
                                        <p:cTn id="9" dur="1500"/>
                                        <p:tgtEl>
                                          <p:spTgt spid="15370"/>
                                        </p:tgtEl>
                                      </p:cBhvr>
                                    </p:animEffect>
                                  </p:childTnLst>
                                </p:cTn>
                              </p:par>
                              <p:par>
                                <p:cTn id="10" presetID="53" presetClass="entr" presetSubtype="16" fill="hold" nodeType="withEffect">
                                  <p:stCondLst>
                                    <p:cond delay="1000"/>
                                  </p:stCondLst>
                                  <p:childTnLst>
                                    <p:set>
                                      <p:cBhvr>
                                        <p:cTn id="11" dur="1" fill="hold">
                                          <p:stCondLst>
                                            <p:cond delay="0"/>
                                          </p:stCondLst>
                                        </p:cTn>
                                        <p:tgtEl>
                                          <p:spTgt spid="15368"/>
                                        </p:tgtEl>
                                        <p:attrNameLst>
                                          <p:attrName>style.visibility</p:attrName>
                                        </p:attrNameLst>
                                      </p:cBhvr>
                                      <p:to>
                                        <p:strVal val="visible"/>
                                      </p:to>
                                    </p:set>
                                    <p:anim calcmode="lin" valueType="num">
                                      <p:cBhvr>
                                        <p:cTn id="12" dur="1750" fill="hold"/>
                                        <p:tgtEl>
                                          <p:spTgt spid="15368"/>
                                        </p:tgtEl>
                                        <p:attrNameLst>
                                          <p:attrName>ppt_w</p:attrName>
                                        </p:attrNameLst>
                                      </p:cBhvr>
                                      <p:tavLst>
                                        <p:tav tm="0">
                                          <p:val>
                                            <p:fltVal val="0"/>
                                          </p:val>
                                        </p:tav>
                                        <p:tav tm="100000">
                                          <p:val>
                                            <p:strVal val="#ppt_w"/>
                                          </p:val>
                                        </p:tav>
                                      </p:tavLst>
                                    </p:anim>
                                    <p:anim calcmode="lin" valueType="num">
                                      <p:cBhvr>
                                        <p:cTn id="13" dur="1750" fill="hold"/>
                                        <p:tgtEl>
                                          <p:spTgt spid="15368"/>
                                        </p:tgtEl>
                                        <p:attrNameLst>
                                          <p:attrName>ppt_h</p:attrName>
                                        </p:attrNameLst>
                                      </p:cBhvr>
                                      <p:tavLst>
                                        <p:tav tm="0">
                                          <p:val>
                                            <p:fltVal val="0"/>
                                          </p:val>
                                        </p:tav>
                                        <p:tav tm="100000">
                                          <p:val>
                                            <p:strVal val="#ppt_h"/>
                                          </p:val>
                                        </p:tav>
                                      </p:tavLst>
                                    </p:anim>
                                    <p:animEffect transition="in" filter="fade">
                                      <p:cBhvr>
                                        <p:cTn id="14" dur="1750"/>
                                        <p:tgtEl>
                                          <p:spTgt spid="15368"/>
                                        </p:tgtEl>
                                      </p:cBhvr>
                                    </p:animEffect>
                                  </p:childTnLst>
                                </p:cTn>
                              </p:par>
                              <p:par>
                                <p:cTn id="15" presetID="53" presetClass="entr" presetSubtype="16" fill="hold" nodeType="withEffect">
                                  <p:stCondLst>
                                    <p:cond delay="2250"/>
                                  </p:stCondLst>
                                  <p:childTnLst>
                                    <p:set>
                                      <p:cBhvr>
                                        <p:cTn id="16" dur="1" fill="hold">
                                          <p:stCondLst>
                                            <p:cond delay="0"/>
                                          </p:stCondLst>
                                        </p:cTn>
                                        <p:tgtEl>
                                          <p:spTgt spid="15366"/>
                                        </p:tgtEl>
                                        <p:attrNameLst>
                                          <p:attrName>style.visibility</p:attrName>
                                        </p:attrNameLst>
                                      </p:cBhvr>
                                      <p:to>
                                        <p:strVal val="visible"/>
                                      </p:to>
                                    </p:set>
                                    <p:anim calcmode="lin" valueType="num">
                                      <p:cBhvr>
                                        <p:cTn id="17" dur="1750" fill="hold"/>
                                        <p:tgtEl>
                                          <p:spTgt spid="15366"/>
                                        </p:tgtEl>
                                        <p:attrNameLst>
                                          <p:attrName>ppt_w</p:attrName>
                                        </p:attrNameLst>
                                      </p:cBhvr>
                                      <p:tavLst>
                                        <p:tav tm="0">
                                          <p:val>
                                            <p:fltVal val="0"/>
                                          </p:val>
                                        </p:tav>
                                        <p:tav tm="100000">
                                          <p:val>
                                            <p:strVal val="#ppt_w"/>
                                          </p:val>
                                        </p:tav>
                                      </p:tavLst>
                                    </p:anim>
                                    <p:anim calcmode="lin" valueType="num">
                                      <p:cBhvr>
                                        <p:cTn id="18" dur="1750" fill="hold"/>
                                        <p:tgtEl>
                                          <p:spTgt spid="15366"/>
                                        </p:tgtEl>
                                        <p:attrNameLst>
                                          <p:attrName>ppt_h</p:attrName>
                                        </p:attrNameLst>
                                      </p:cBhvr>
                                      <p:tavLst>
                                        <p:tav tm="0">
                                          <p:val>
                                            <p:fltVal val="0"/>
                                          </p:val>
                                        </p:tav>
                                        <p:tav tm="100000">
                                          <p:val>
                                            <p:strVal val="#ppt_h"/>
                                          </p:val>
                                        </p:tav>
                                      </p:tavLst>
                                    </p:anim>
                                    <p:animEffect transition="in" filter="fade">
                                      <p:cBhvr>
                                        <p:cTn id="19" dur="1750"/>
                                        <p:tgtEl>
                                          <p:spTgt spid="15366"/>
                                        </p:tgtEl>
                                      </p:cBhvr>
                                    </p:animEffect>
                                  </p:childTnLst>
                                </p:cTn>
                              </p:par>
                              <p:par>
                                <p:cTn id="20" presetID="53" presetClass="entr" presetSubtype="16" fill="hold" nodeType="withEffect">
                                  <p:stCondLst>
                                    <p:cond delay="3250"/>
                                  </p:stCondLst>
                                  <p:childTnLst>
                                    <p:set>
                                      <p:cBhvr>
                                        <p:cTn id="21" dur="1" fill="hold">
                                          <p:stCondLst>
                                            <p:cond delay="0"/>
                                          </p:stCondLst>
                                        </p:cTn>
                                        <p:tgtEl>
                                          <p:spTgt spid="15364"/>
                                        </p:tgtEl>
                                        <p:attrNameLst>
                                          <p:attrName>style.visibility</p:attrName>
                                        </p:attrNameLst>
                                      </p:cBhvr>
                                      <p:to>
                                        <p:strVal val="visible"/>
                                      </p:to>
                                    </p:set>
                                    <p:anim calcmode="lin" valueType="num">
                                      <p:cBhvr>
                                        <p:cTn id="22" dur="1750" fill="hold"/>
                                        <p:tgtEl>
                                          <p:spTgt spid="15364"/>
                                        </p:tgtEl>
                                        <p:attrNameLst>
                                          <p:attrName>ppt_w</p:attrName>
                                        </p:attrNameLst>
                                      </p:cBhvr>
                                      <p:tavLst>
                                        <p:tav tm="0">
                                          <p:val>
                                            <p:fltVal val="0"/>
                                          </p:val>
                                        </p:tav>
                                        <p:tav tm="100000">
                                          <p:val>
                                            <p:strVal val="#ppt_w"/>
                                          </p:val>
                                        </p:tav>
                                      </p:tavLst>
                                    </p:anim>
                                    <p:anim calcmode="lin" valueType="num">
                                      <p:cBhvr>
                                        <p:cTn id="23" dur="1750" fill="hold"/>
                                        <p:tgtEl>
                                          <p:spTgt spid="15364"/>
                                        </p:tgtEl>
                                        <p:attrNameLst>
                                          <p:attrName>ppt_h</p:attrName>
                                        </p:attrNameLst>
                                      </p:cBhvr>
                                      <p:tavLst>
                                        <p:tav tm="0">
                                          <p:val>
                                            <p:fltVal val="0"/>
                                          </p:val>
                                        </p:tav>
                                        <p:tav tm="100000">
                                          <p:val>
                                            <p:strVal val="#ppt_h"/>
                                          </p:val>
                                        </p:tav>
                                      </p:tavLst>
                                    </p:anim>
                                    <p:animEffect transition="in" filter="fade">
                                      <p:cBhvr>
                                        <p:cTn id="24" dur="1750"/>
                                        <p:tgtEl>
                                          <p:spTgt spid="153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9415BD-6343-42F4-BA3F-AC31B2B41E46}"/>
              </a:ext>
            </a:extLst>
          </p:cNvPr>
          <p:cNvSpPr/>
          <p:nvPr/>
        </p:nvSpPr>
        <p:spPr>
          <a:xfrm>
            <a:off x="0" y="47625"/>
            <a:ext cx="121920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A5DE23E0-0F3B-4FDF-A455-88EAB118A7D7}"/>
              </a:ext>
            </a:extLst>
          </p:cNvPr>
          <p:cNvSpPr/>
          <p:nvPr/>
        </p:nvSpPr>
        <p:spPr>
          <a:xfrm>
            <a:off x="142875" y="152400"/>
            <a:ext cx="11906250" cy="653415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CB3E24C3-A535-4C10-A2D9-CE40C2652207}"/>
              </a:ext>
            </a:extLst>
          </p:cNvPr>
          <p:cNvSpPr txBox="1"/>
          <p:nvPr/>
        </p:nvSpPr>
        <p:spPr>
          <a:xfrm>
            <a:off x="314325" y="790575"/>
            <a:ext cx="11430000" cy="5816977"/>
          </a:xfrm>
          <a:prstGeom prst="rect">
            <a:avLst/>
          </a:prstGeom>
          <a:noFill/>
        </p:spPr>
        <p:txBody>
          <a:bodyPr wrap="square" rtlCol="0">
            <a:spAutoFit/>
          </a:bodyPr>
          <a:lstStyle/>
          <a:p>
            <a:r>
              <a:rPr lang="en-GB" sz="1200" dirty="0"/>
              <a:t>Aspiration Training Wales Ltd (2019) </a:t>
            </a:r>
            <a:r>
              <a:rPr lang="en-GB" sz="1200" i="1" dirty="0"/>
              <a:t>Learner Induction ESDGC Learning Themes </a:t>
            </a:r>
            <a:r>
              <a:rPr lang="en-GB" sz="1200" dirty="0"/>
              <a:t>[video].</a:t>
            </a:r>
          </a:p>
          <a:p>
            <a:r>
              <a:rPr lang="en-GB" sz="1200" dirty="0"/>
              <a:t>Available at: </a:t>
            </a:r>
            <a:r>
              <a:rPr lang="en-GB" sz="1200" u="sng" dirty="0">
                <a:hlinkClick r:id="rId2">
                  <a:extLst>
                    <a:ext uri="{A12FA001-AC4F-418D-AE19-62706E023703}">
                      <ahyp:hlinkClr xmlns:ahyp="http://schemas.microsoft.com/office/drawing/2018/hyperlinkcolor" val="tx"/>
                    </a:ext>
                  </a:extLst>
                </a:hlinkClick>
              </a:rPr>
              <a:t>https://www.youtube.com/watch?v=W0wU51_l0-E</a:t>
            </a:r>
            <a:endParaRPr lang="en-GB" sz="1200" dirty="0"/>
          </a:p>
          <a:p>
            <a:r>
              <a:rPr lang="en-GB" sz="1200" dirty="0"/>
              <a:t>(Accessed: 16 February 2021).</a:t>
            </a:r>
          </a:p>
          <a:p>
            <a:r>
              <a:rPr lang="en-GB" sz="1200" dirty="0"/>
              <a:t> </a:t>
            </a:r>
          </a:p>
          <a:p>
            <a:r>
              <a:rPr lang="en-GB" sz="1200" dirty="0"/>
              <a:t>Bing (2021) </a:t>
            </a:r>
            <a:r>
              <a:rPr lang="en-GB" sz="1200" i="1" dirty="0"/>
              <a:t>Curved arrow no background </a:t>
            </a:r>
            <a:r>
              <a:rPr lang="en-GB" sz="1200" dirty="0"/>
              <a:t>[Online].</a:t>
            </a:r>
          </a:p>
          <a:p>
            <a:r>
              <a:rPr lang="en-GB" sz="1200" dirty="0"/>
              <a:t>Available at: </a:t>
            </a:r>
            <a:r>
              <a:rPr lang="en-GB" sz="1200" u="sng" dirty="0">
                <a:hlinkClick r:id="rId3">
                  <a:extLst>
                    <a:ext uri="{A12FA001-AC4F-418D-AE19-62706E023703}">
                      <ahyp:hlinkClr xmlns:ahyp="http://schemas.microsoft.com/office/drawing/2018/hyperlinkcolor" val="tx"/>
                    </a:ext>
                  </a:extLst>
                </a:hlinkClick>
              </a:rPr>
              <a:t>https://www.bing.com/images/search?view=detailV2&amp;ccid=Chl%2fi5IS&amp;id=2AAB7E 5B7D8CFCEF30C78643298AD848BFC1CCC9&amp;thid=OIP.Chl_i5ISoBgDA7uJN9zadgHaJJ&amp;mediaurl=https%3a%2f%2fwww.pngkey.com%2fpng%2ffull%2f43-430443_red-curved-arrow-png-image-freeuse-curvedred.png&amp;exph=927&amp;expw=750&amp;q=curved+arrow+no+background&amp;simid=608041067743216354&amp;ck=1B22DFF3AFB7E77543ADD478738AC1E5&amp;selectedIndex=10&amp;FORM=IRPRST&amp;ajaxhist=0</a:t>
            </a:r>
            <a:endParaRPr lang="en-GB" sz="1200" dirty="0"/>
          </a:p>
          <a:p>
            <a:r>
              <a:rPr lang="en-GB" sz="1200" dirty="0"/>
              <a:t>(Accessed: 18 February2021).</a:t>
            </a:r>
          </a:p>
          <a:p>
            <a:r>
              <a:rPr lang="en-GB" sz="1200" dirty="0"/>
              <a:t> </a:t>
            </a:r>
          </a:p>
          <a:p>
            <a:r>
              <a:rPr lang="en-GB" sz="1200" dirty="0"/>
              <a:t>Bing (2021) </a:t>
            </a:r>
            <a:r>
              <a:rPr lang="en-GB" sz="1200" i="1" dirty="0"/>
              <a:t>Favelas </a:t>
            </a:r>
            <a:r>
              <a:rPr lang="en-GB" sz="1200" dirty="0"/>
              <a:t>[Online}.</a:t>
            </a:r>
          </a:p>
          <a:p>
            <a:r>
              <a:rPr lang="en-GB" sz="1200" dirty="0"/>
              <a:t>Available at: </a:t>
            </a:r>
            <a:r>
              <a:rPr lang="en-GB" sz="1200" u="sng" dirty="0">
                <a:hlinkClick r:id="rId4">
                  <a:extLst>
                    <a:ext uri="{A12FA001-AC4F-418D-AE19-62706E023703}">
                      <ahyp:hlinkClr xmlns:ahyp="http://schemas.microsoft.com/office/drawing/2018/hyperlinkcolor" val="tx"/>
                    </a:ext>
                  </a:extLst>
                </a:hlinkClick>
              </a:rPr>
              <a:t>https://www.bing.com/images/search?view=detailV2&amp;ccid=3D1PuU9S&amp;id=43AA338D BFB7CF2C9BD91822249AA47E3BF7B244&amp;thid=OIP.3D1PuU9S8mEL-R5rZNZRgHaDt&amp;mediaurl=h ttps%3A%2F%2Fth.bing.com%2Fth%2Fid%2FRdc3d4fb94f52f2610bf91fb9ad935946%3Frik%3DRLL3O36kmiQiGA%26riu%3Dhttp%253a%252f%252fi.huffpost.com%252fgen%252f1680408%252fimages%252fo-163411530facebook.jpg%26ehk%3Df2tMn9UWuinwd1pTpMJBmwsgxgIgcUwllfU2v7K %252b264%253d%26risl%3D%26pid%3DImgRaw&amp;exph=1000&amp;expw=2000&amp;q=favelas&amp;simid=608022582197092837&amp;ck=1F1596BA875C8229A731802AD4234FBF&amp;selectedindex=72&amp;form=IRPRST&amp;ajaxhist=0&amp;vt=0&amp;sim=11</a:t>
            </a:r>
            <a:endParaRPr lang="en-GB" sz="1200" dirty="0"/>
          </a:p>
          <a:p>
            <a:r>
              <a:rPr lang="en-GB" sz="1200" dirty="0"/>
              <a:t>(Accessed: 18 February 2021).</a:t>
            </a:r>
          </a:p>
          <a:p>
            <a:r>
              <a:rPr lang="en-GB" sz="1200" dirty="0"/>
              <a:t> </a:t>
            </a:r>
          </a:p>
          <a:p>
            <a:r>
              <a:rPr lang="en-GB" sz="1200" dirty="0"/>
              <a:t>Bing (2021) </a:t>
            </a:r>
            <a:r>
              <a:rPr lang="en-GB" sz="1200" i="1" dirty="0"/>
              <a:t>Global Poverty. </a:t>
            </a:r>
            <a:r>
              <a:rPr lang="en-GB" sz="1200" dirty="0"/>
              <a:t>[Online].</a:t>
            </a:r>
          </a:p>
          <a:p>
            <a:r>
              <a:rPr lang="en-GB" sz="1200" dirty="0"/>
              <a:t>Available at: </a:t>
            </a:r>
            <a:r>
              <a:rPr lang="en-GB" sz="1200" u="sng" dirty="0">
                <a:hlinkClick r:id="rId5">
                  <a:extLst>
                    <a:ext uri="{A12FA001-AC4F-418D-AE19-62706E023703}">
                      <ahyp:hlinkClr xmlns:ahyp="http://schemas.microsoft.com/office/drawing/2018/hyperlinkcolor" val="tx"/>
                    </a:ext>
                  </a:extLst>
                </a:hlinkClick>
              </a:rPr>
              <a:t>https://www.bing.com/images/search?view=detailV2&amp;ccid=c%2F2HsXo%2B&amp;id=09 6DBAD06A4055386028864444020C5E092CFB19&amp;thid=OIP.c_2HsXo-u4y5zppMXaKXgHaE4&amp;mediaurl=https%3A%2F%2Fth.bing.com%2Fth%2Fid%2FR73fd87b17a3ebb8cbee73a6931768a5e%3Frik%3DGfssCV4MAkREhg%26riu%3Dhttp%253a%252f%252fs1.ibtimes.com%252fsites%252fwww.ibtimes.com%252ffiles%252f2015%252f10%252f04%252fpoverty.jpg%26ehk%3D4832gdZHAG4FrwqNeepkni%252b4AjkA3gZTgT5XKKB6HVk%253d%26risl%3D%26pid%3DImgRaw&amp;exph=2638&amp;expw=4000&amp;q=global+poverty&amp;simid=607988321183007488&amp;ck=89220C343659A2BDC6601147D6D4A648&amp;selectedindex=6&amp;form=IRPRST&amp;ajaxhist=0&amp;vt=0&amp;sim=11</a:t>
            </a:r>
            <a:endParaRPr lang="en-GB" sz="1200" dirty="0"/>
          </a:p>
          <a:p>
            <a:r>
              <a:rPr lang="en-GB" sz="1200" dirty="0"/>
              <a:t>(Accessed 18 February 2021).</a:t>
            </a:r>
          </a:p>
          <a:p>
            <a:r>
              <a:rPr lang="en-GB" sz="1200" dirty="0"/>
              <a:t> </a:t>
            </a:r>
          </a:p>
          <a:p>
            <a:r>
              <a:rPr lang="en-GB" sz="1200" dirty="0"/>
              <a:t> </a:t>
            </a:r>
          </a:p>
          <a:p>
            <a:endParaRPr lang="en-GB" sz="1200" dirty="0"/>
          </a:p>
        </p:txBody>
      </p:sp>
      <p:sp>
        <p:nvSpPr>
          <p:cNvPr id="7" name="TextBox 6">
            <a:extLst>
              <a:ext uri="{FF2B5EF4-FFF2-40B4-BE49-F238E27FC236}">
                <a16:creationId xmlns:a16="http://schemas.microsoft.com/office/drawing/2014/main" id="{5F3DE45C-E23C-402E-AEA8-C98D9A8B9493}"/>
              </a:ext>
            </a:extLst>
          </p:cNvPr>
          <p:cNvSpPr txBox="1"/>
          <p:nvPr/>
        </p:nvSpPr>
        <p:spPr>
          <a:xfrm>
            <a:off x="314325" y="244852"/>
            <a:ext cx="4533900" cy="461665"/>
          </a:xfrm>
          <a:prstGeom prst="rect">
            <a:avLst/>
          </a:prstGeom>
          <a:noFill/>
        </p:spPr>
        <p:txBody>
          <a:bodyPr wrap="square" rtlCol="0">
            <a:spAutoFit/>
          </a:bodyPr>
          <a:lstStyle/>
          <a:p>
            <a:r>
              <a:rPr lang="en-GB" sz="2400" b="1" dirty="0"/>
              <a:t>References</a:t>
            </a:r>
          </a:p>
        </p:txBody>
      </p:sp>
    </p:spTree>
    <p:extLst>
      <p:ext uri="{BB962C8B-B14F-4D97-AF65-F5344CB8AC3E}">
        <p14:creationId xmlns:p14="http://schemas.microsoft.com/office/powerpoint/2010/main" val="2289089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9415BD-6343-42F4-BA3F-AC31B2B41E46}"/>
              </a:ext>
            </a:extLst>
          </p:cNvPr>
          <p:cNvSpPr/>
          <p:nvPr/>
        </p:nvSpPr>
        <p:spPr>
          <a:xfrm>
            <a:off x="0" y="0"/>
            <a:ext cx="121920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A5DE23E0-0F3B-4FDF-A455-88EAB118A7D7}"/>
              </a:ext>
            </a:extLst>
          </p:cNvPr>
          <p:cNvSpPr/>
          <p:nvPr/>
        </p:nvSpPr>
        <p:spPr>
          <a:xfrm>
            <a:off x="142875" y="161925"/>
            <a:ext cx="11906250" cy="653415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3C569BB2-86A9-4ADB-9F80-ACFEB810009D}"/>
              </a:ext>
            </a:extLst>
          </p:cNvPr>
          <p:cNvSpPr txBox="1"/>
          <p:nvPr/>
        </p:nvSpPr>
        <p:spPr>
          <a:xfrm>
            <a:off x="5643562" y="2976562"/>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7E575913-5172-4459-8E7F-E13FBB592B10}"/>
              </a:ext>
            </a:extLst>
          </p:cNvPr>
          <p:cNvSpPr txBox="1"/>
          <p:nvPr/>
        </p:nvSpPr>
        <p:spPr>
          <a:xfrm>
            <a:off x="304800" y="438150"/>
            <a:ext cx="11563350" cy="6555641"/>
          </a:xfrm>
          <a:prstGeom prst="rect">
            <a:avLst/>
          </a:prstGeom>
          <a:noFill/>
        </p:spPr>
        <p:txBody>
          <a:bodyPr wrap="square" rtlCol="0">
            <a:spAutoFit/>
          </a:bodyPr>
          <a:lstStyle/>
          <a:p>
            <a:r>
              <a:rPr lang="en-GB" sz="1200" dirty="0"/>
              <a:t>Bing (2021) </a:t>
            </a:r>
            <a:r>
              <a:rPr lang="en-GB" sz="1200" i="1" dirty="0"/>
              <a:t>Lightbulb clipart no background. </a:t>
            </a:r>
            <a:r>
              <a:rPr lang="en-GB" sz="1200" dirty="0"/>
              <a:t>[Online].</a:t>
            </a:r>
          </a:p>
          <a:p>
            <a:r>
              <a:rPr lang="en-GB" sz="1200" dirty="0"/>
              <a:t>Available </a:t>
            </a:r>
            <a:r>
              <a:rPr lang="en-GB" sz="1200" dirty="0" err="1"/>
              <a:t>at:</a:t>
            </a:r>
            <a:r>
              <a:rPr lang="en-GB" sz="1200" u="sng" dirty="0" err="1">
                <a:hlinkClick r:id="rId2">
                  <a:extLst>
                    <a:ext uri="{A12FA001-AC4F-418D-AE19-62706E023703}">
                      <ahyp:hlinkClr xmlns:ahyp="http://schemas.microsoft.com/office/drawing/2018/hyperlinkcolor" val="tx"/>
                    </a:ext>
                  </a:extLst>
                </a:hlinkClick>
              </a:rPr>
              <a:t>https</a:t>
            </a:r>
            <a:r>
              <a:rPr lang="en-GB" sz="1200" u="sng" dirty="0">
                <a:hlinkClick r:id="rId2">
                  <a:extLst>
                    <a:ext uri="{A12FA001-AC4F-418D-AE19-62706E023703}">
                      <ahyp:hlinkClr xmlns:ahyp="http://schemas.microsoft.com/office/drawing/2018/hyperlinkcolor" val="tx"/>
                    </a:ext>
                  </a:extLst>
                </a:hlinkClick>
              </a:rPr>
              <a:t>://www.bing.com/images/search?view,=detailV2&amp;ccid=QaZSF%2FrQ&amp;id=42335FE55CC553CAE07EBDCE2B972F46F5D35B13&amp;thid=OIP.QaZSF_rQd86Jc0gEptU3A </a:t>
            </a:r>
            <a:r>
              <a:rPr lang="en-GB" sz="1200" u="sng" dirty="0" err="1">
                <a:hlinkClick r:id="rId2">
                  <a:extLst>
                    <a:ext uri="{A12FA001-AC4F-418D-AE19-62706E023703}">
                      <ahyp:hlinkClr xmlns:ahyp="http://schemas.microsoft.com/office/drawing/2018/hyperlinkcolor" val="tx"/>
                    </a:ext>
                  </a:extLst>
                </a:hlinkClick>
              </a:rPr>
              <a:t>HaHa&amp;mediaurl</a:t>
            </a:r>
            <a:r>
              <a:rPr lang="en-GB" sz="1200" u="sng" dirty="0">
                <a:hlinkClick r:id="rId2">
                  <a:extLst>
                    <a:ext uri="{A12FA001-AC4F-418D-AE19-62706E023703}">
                      <ahyp:hlinkClr xmlns:ahyp="http://schemas.microsoft.com/office/drawing/2018/hyperlinkcolor" val="tx"/>
                    </a:ext>
                  </a:extLst>
                </a:hlinkClick>
              </a:rPr>
              <a:t>=https%3A%2F%2Fth.bing.com%2Fth%2Fid%2FR41a65217fad0f9df3a25cd20129b54dc%3Frik%3DE1vT9UYvlyvOvQ%26riu%3Dhttp%253a%252f%252fwww.pngmart.com%252ffiles%252f1%252fIdeaBulbPNGClipart.png%26ehk%3DMKCCOAfu5fwQgvPxikaONa8zUhb7lC4z1ha6oQsdZzI%253d%26risl%3D%26pid%3DImgRaw&amp;exph=512&amp;expw=512&amp;q=white+light </a:t>
            </a:r>
            <a:r>
              <a:rPr lang="en-GB" sz="1200" u="sng" dirty="0" err="1">
                <a:hlinkClick r:id="rId2">
                  <a:extLst>
                    <a:ext uri="{A12FA001-AC4F-418D-AE19-62706E023703}">
                      <ahyp:hlinkClr xmlns:ahyp="http://schemas.microsoft.com/office/drawing/2018/hyperlinkcolor" val="tx"/>
                    </a:ext>
                  </a:extLst>
                </a:hlinkClick>
              </a:rPr>
              <a:t>bulb+clipart+No+Background&amp;simid</a:t>
            </a:r>
            <a:r>
              <a:rPr lang="en-GB" sz="1200" u="sng" dirty="0">
                <a:hlinkClick r:id="rId2">
                  <a:extLst>
                    <a:ext uri="{A12FA001-AC4F-418D-AE19-62706E023703}">
                      <ahyp:hlinkClr xmlns:ahyp="http://schemas.microsoft.com/office/drawing/2018/hyperlinkcolor" val="tx"/>
                    </a:ext>
                  </a:extLst>
                </a:hlinkClick>
              </a:rPr>
              <a:t>=608034835723584327&amp;ck=63C7DE0DC8192AF019A3F22EBF5E1D70&amp;selectedindex=67&amp;form=IRPRST&amp;ajaxhist=0&amp;vt=0&amp;sim=11</a:t>
            </a:r>
            <a:endParaRPr lang="en-GB" sz="1200" dirty="0"/>
          </a:p>
          <a:p>
            <a:r>
              <a:rPr lang="en-GB" sz="1200" dirty="0"/>
              <a:t>(Accessed: 17 February 2021).</a:t>
            </a:r>
          </a:p>
          <a:p>
            <a:endParaRPr lang="en-GB" sz="1200" dirty="0"/>
          </a:p>
          <a:p>
            <a:r>
              <a:rPr lang="en-GB" sz="1200" dirty="0"/>
              <a:t>Bing (2021) </a:t>
            </a:r>
            <a:r>
              <a:rPr lang="en-GB" sz="1200" i="1" dirty="0"/>
              <a:t>Mountain Path of Success Clip Art.</a:t>
            </a:r>
            <a:r>
              <a:rPr lang="en-GB" sz="1200" dirty="0"/>
              <a:t> [Online].</a:t>
            </a:r>
          </a:p>
          <a:p>
            <a:r>
              <a:rPr lang="en-GB" sz="1200" dirty="0"/>
              <a:t>Available at: </a:t>
            </a:r>
            <a:r>
              <a:rPr lang="en-GB" sz="1200" u="sng" dirty="0">
                <a:hlinkClick r:id="rId3">
                  <a:extLst>
                    <a:ext uri="{A12FA001-AC4F-418D-AE19-62706E023703}">
                      <ahyp:hlinkClr xmlns:ahyp="http://schemas.microsoft.com/office/drawing/2018/hyperlinkcolor" val="tx"/>
                    </a:ext>
                  </a:extLst>
                </a:hlinkClick>
              </a:rPr>
              <a:t>https://www.bing.com/images/search?view=detailV2&amp;ccid=9IBe%2f6Y%2b&amp;id=4263BD8AB67C792429BE8D5D08BDCD873E5DE9C6&amp;thid=OIP.9IBe_6Yupoeggb2rQK_ZQHaFQ&amp;mediaurl=https%3a%2f%2fs-media-cacheak0.pinimg.com%2foriginals%2fa0%2f41%2f9f%2fa0419f612188f713367e71db1fa2d9b2.png&amp;exph=3545&amp;expw=5000&amp;q=Mountai </a:t>
            </a:r>
            <a:r>
              <a:rPr lang="en-GB" sz="1200" u="sng" dirty="0" err="1">
                <a:hlinkClick r:id="rId3">
                  <a:extLst>
                    <a:ext uri="{A12FA001-AC4F-418D-AE19-62706E023703}">
                      <ahyp:hlinkClr xmlns:ahyp="http://schemas.microsoft.com/office/drawing/2018/hyperlinkcolor" val="tx"/>
                    </a:ext>
                  </a:extLst>
                </a:hlinkClick>
              </a:rPr>
              <a:t>n+Path+of+Success+Clip+Art&amp;simid</a:t>
            </a:r>
            <a:r>
              <a:rPr lang="en-GB" sz="1200" u="sng" dirty="0">
                <a:hlinkClick r:id="rId3">
                  <a:extLst>
                    <a:ext uri="{A12FA001-AC4F-418D-AE19-62706E023703}">
                      <ahyp:hlinkClr xmlns:ahyp="http://schemas.microsoft.com/office/drawing/2018/hyperlinkcolor" val="tx"/>
                    </a:ext>
                  </a:extLst>
                </a:hlinkClick>
              </a:rPr>
              <a:t>=607987028403161752&amp;ck=B10F1061A1197A5645A8DBE60BE046A4&amp;selectedIndex=67&amp;FORM=IRPRST&amp;ajaxhist=0</a:t>
            </a:r>
            <a:endParaRPr lang="en-GB" sz="1200" dirty="0"/>
          </a:p>
          <a:p>
            <a:r>
              <a:rPr lang="en-GB" sz="1200" dirty="0"/>
              <a:t>(Accessed: 18 February 2021).</a:t>
            </a:r>
          </a:p>
          <a:p>
            <a:r>
              <a:rPr lang="en-GB" sz="1200" dirty="0"/>
              <a:t> 	</a:t>
            </a:r>
            <a:br>
              <a:rPr lang="en-GB" sz="1200" dirty="0"/>
            </a:br>
            <a:r>
              <a:rPr lang="en-GB" sz="1200" dirty="0"/>
              <a:t>Bing (2021) </a:t>
            </a:r>
            <a:r>
              <a:rPr lang="en-GB" sz="1200" i="1" dirty="0"/>
              <a:t>Person Talking Clip Art no background</a:t>
            </a:r>
            <a:r>
              <a:rPr lang="en-GB" sz="1200" dirty="0"/>
              <a:t>. [Online].</a:t>
            </a:r>
          </a:p>
          <a:p>
            <a:r>
              <a:rPr lang="en-GB" sz="1200" dirty="0"/>
              <a:t>Available at: </a:t>
            </a:r>
            <a:r>
              <a:rPr lang="en-GB" sz="1200" u="sng" dirty="0">
                <a:hlinkClick r:id="rId4">
                  <a:extLst>
                    <a:ext uri="{A12FA001-AC4F-418D-AE19-62706E023703}">
                      <ahyp:hlinkClr xmlns:ahyp="http://schemas.microsoft.com/office/drawing/2018/hyperlinkcolor" val="tx"/>
                    </a:ext>
                  </a:extLst>
                </a:hlinkClick>
              </a:rPr>
              <a:t>https://www.bing.com/images/search?view=detailV2&amp;ccid=CSdMOVoa&amp;id=5B2785 E8F2E80D41B36A0283ACCCB2D8F1948DE3&amp;thid=OIP.CSdMOVoaLOLOxx2jIWnjgHaEo&amp;mediaurl=https%3a%2f%2fth.bing.com%2fth%2fid%2fR09274c395a1af8b38b3b1c768c85a78e%3frik%3d442U8diyzKyDAg%26riu%3dhttp%253a%252f%252fidolportfolio.weebly.com%252fuploads%252f1%252f6%252f6%252f0%252f16600664%252f5977160_orig.png%253f145%26ehk%3d1RcIZwJwUN4f%252fwmaZt0JLdkVZI5xZGGaq6XzvmS%252bclQ%253d%26risl%3d%26pid%3dImgRaw&amp;exph=500&amp;expw=800&amp;q=One+Person+Talking+Clip+Art+no+background&amp;simid=608005629888758907&amp;ck=6A1EE50CB109F628CEF170789F44F235&amp;selectedIndex=133&amp;FORM=IRPRST&amp;ajaxhist=0</a:t>
            </a:r>
            <a:endParaRPr lang="en-GB" sz="1200" dirty="0"/>
          </a:p>
          <a:p>
            <a:r>
              <a:rPr lang="en-GB" sz="1200" dirty="0"/>
              <a:t>(Accessed: 18 February 2021).</a:t>
            </a:r>
          </a:p>
          <a:p>
            <a:r>
              <a:rPr lang="en-GB" sz="1200" dirty="0"/>
              <a:t> </a:t>
            </a:r>
          </a:p>
          <a:p>
            <a:r>
              <a:rPr lang="en-GB" sz="1200" dirty="0"/>
              <a:t>Bing (2021) </a:t>
            </a:r>
            <a:r>
              <a:rPr lang="en-GB" sz="1200" i="1" dirty="0"/>
              <a:t>Plastic pollution in the ocean</a:t>
            </a:r>
            <a:r>
              <a:rPr lang="en-GB" sz="1200" dirty="0"/>
              <a:t>. [Online].</a:t>
            </a:r>
          </a:p>
          <a:p>
            <a:r>
              <a:rPr lang="en-GB" sz="1200" dirty="0"/>
              <a:t>Available at: </a:t>
            </a:r>
            <a:r>
              <a:rPr lang="en-GB" sz="1200" u="sng" dirty="0">
                <a:hlinkClick r:id="rId5">
                  <a:extLst>
                    <a:ext uri="{A12FA001-AC4F-418D-AE19-62706E023703}">
                      <ahyp:hlinkClr xmlns:ahyp="http://schemas.microsoft.com/office/drawing/2018/hyperlinkcolor" val="tx"/>
                    </a:ext>
                  </a:extLst>
                </a:hlinkClick>
              </a:rPr>
              <a:t>https://www.bing.com/images/search?view=detailV2&amp;ccid=bEjv0z%2Fv&amp;id=99AC8EC5F D176EDDFC6F6D7CAB05582C2A6F3309&amp;thid=OIP.bEjv0z_vxdV4OlxVcvgt3AHaEY&amp;mediaurl=https%3A%2F%2Fsednacarpet.co.uk%2F%2Fmedia%2Fproject%2Fsedna%2Fgridblocks%2Feconyl_turtle_web.ashx&amp;exph=1061&amp;expw=1791&amp;q=plastic+pollution+in+the+ocean&amp;simid=608047999800969032&amp;ck=F2866FF8BFBC57B7FDBF34077404FBBE&amp;selectedindex=0&amp;form=IRPRST&amp;ajaxhist=0&amp;vt=0&amp;sim=11&amp;pivotparams=insightsToken%3Dccid_oRPRizeT*cp_1182B6F506F495AECC87D40BDBDE6B37*mid_278DE18427E118FC3E4060D12D01F09DAD0A4204*simid_608030072596529165*thid_OIP.oRPRizeTb!_z8r55lypX3SAHaER&amp;iss=VSI&amp;ajaxhist=0</a:t>
            </a:r>
            <a:endParaRPr lang="en-GB" sz="1200" dirty="0"/>
          </a:p>
          <a:p>
            <a:r>
              <a:rPr lang="en-GB" sz="1200" dirty="0"/>
              <a:t>(Accessed: 18 February 2021).</a:t>
            </a:r>
          </a:p>
          <a:p>
            <a:r>
              <a:rPr lang="en-GB" sz="1200" dirty="0"/>
              <a:t> </a:t>
            </a:r>
          </a:p>
          <a:p>
            <a:r>
              <a:rPr lang="en-GB" sz="1200" dirty="0"/>
              <a:t> </a:t>
            </a:r>
          </a:p>
          <a:p>
            <a:r>
              <a:rPr lang="en-GB" sz="1200" dirty="0"/>
              <a:t> </a:t>
            </a:r>
          </a:p>
          <a:p>
            <a:r>
              <a:rPr lang="en-GB" sz="1200" dirty="0"/>
              <a:t> </a:t>
            </a:r>
          </a:p>
          <a:p>
            <a:endParaRPr lang="en-GB" sz="1200" dirty="0"/>
          </a:p>
        </p:txBody>
      </p:sp>
    </p:spTree>
    <p:extLst>
      <p:ext uri="{BB962C8B-B14F-4D97-AF65-F5344CB8AC3E}">
        <p14:creationId xmlns:p14="http://schemas.microsoft.com/office/powerpoint/2010/main" val="2020491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9415BD-6343-42F4-BA3F-AC31B2B41E46}"/>
              </a:ext>
            </a:extLst>
          </p:cNvPr>
          <p:cNvSpPr/>
          <p:nvPr/>
        </p:nvSpPr>
        <p:spPr>
          <a:xfrm>
            <a:off x="0" y="0"/>
            <a:ext cx="121920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A5DE23E0-0F3B-4FDF-A455-88EAB118A7D7}"/>
              </a:ext>
            </a:extLst>
          </p:cNvPr>
          <p:cNvSpPr/>
          <p:nvPr/>
        </p:nvSpPr>
        <p:spPr>
          <a:xfrm>
            <a:off x="142875" y="152400"/>
            <a:ext cx="11906250" cy="653415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89D2BDA7-2706-414B-89E8-A552B7A250D7}"/>
              </a:ext>
            </a:extLst>
          </p:cNvPr>
          <p:cNvSpPr txBox="1"/>
          <p:nvPr/>
        </p:nvSpPr>
        <p:spPr>
          <a:xfrm>
            <a:off x="219075" y="247650"/>
            <a:ext cx="11715750" cy="6740307"/>
          </a:xfrm>
          <a:prstGeom prst="rect">
            <a:avLst/>
          </a:prstGeom>
          <a:noFill/>
        </p:spPr>
        <p:txBody>
          <a:bodyPr wrap="square" rtlCol="0">
            <a:spAutoFit/>
          </a:bodyPr>
          <a:lstStyle/>
          <a:p>
            <a:r>
              <a:rPr lang="en-GB" sz="1200" dirty="0"/>
              <a:t>Bing (2021) Red decrease no background. [Online]. </a:t>
            </a:r>
          </a:p>
          <a:p>
            <a:r>
              <a:rPr lang="en-GB" sz="1200" dirty="0"/>
              <a:t>Available at: </a:t>
            </a:r>
            <a:r>
              <a:rPr lang="en-GB" sz="1200" u="sng" dirty="0">
                <a:hlinkClick r:id="rId2">
                  <a:extLst>
                    <a:ext uri="{A12FA001-AC4F-418D-AE19-62706E023703}">
                      <ahyp:hlinkClr xmlns:ahyp="http://schemas.microsoft.com/office/drawing/2018/hyperlinkcolor" val="tx"/>
                    </a:ext>
                  </a:extLst>
                </a:hlinkClick>
              </a:rPr>
              <a:t>https://www.bing.com/images/search?view=detailV2&amp;ccid=DgdJY0tD&amp;id=FCBE33D8F9182D5D630D343447BD42B71013F0D5&amp;thid=OIP.DgdJY0tDyTna1DKLVL_ </a:t>
            </a:r>
            <a:r>
              <a:rPr lang="en-GB" sz="1200" u="sng" dirty="0" err="1">
                <a:hlinkClick r:id="rId2">
                  <a:extLst>
                    <a:ext uri="{A12FA001-AC4F-418D-AE19-62706E023703}">
                      <ahyp:hlinkClr xmlns:ahyp="http://schemas.microsoft.com/office/drawing/2018/hyperlinkcolor" val="tx"/>
                    </a:ext>
                  </a:extLst>
                </a:hlinkClick>
              </a:rPr>
              <a:t>MQAAAA&amp;mediaurl</a:t>
            </a:r>
            <a:r>
              <a:rPr lang="en-GB" sz="1200" u="sng" dirty="0">
                <a:hlinkClick r:id="rId2">
                  <a:extLst>
                    <a:ext uri="{A12FA001-AC4F-418D-AE19-62706E023703}">
                      <ahyp:hlinkClr xmlns:ahyp="http://schemas.microsoft.com/office/drawing/2018/hyperlinkcolor" val="tx"/>
                    </a:ext>
                  </a:extLst>
                </a:hlinkClick>
              </a:rPr>
              <a:t>=https%3A%2F%2Fstaffabsencemanagement.co.uk%2Fwpcontent%2Fuploads%2F2019%2F01%2FDeclininggraph.png&amp;exph=300&amp;expw=400&amp;q=red+decrease+no+backgorund&amp;simid=608050718483089314&amp;ck=81AEA71D450FB824CAA65B881B116DC5&amp;selectedindex=11&amp;form=IRPRST&amp;ajaxhist=0&amp;pivotparams=insightsToken%3Dccid_2HrQy%252Fcl*cp_8A913B06D329CC70E8D024211A8B1594*mid_45C660A54A8BFC28C2FC3B994664EDD0AE6A609C*simid_608048725663944684*thid_OIP.2HrQy!_cl0e30g4rcnTdGTwHaHa&amp;vt=0&amp;sim=11&amp;iss=VSI</a:t>
            </a:r>
            <a:endParaRPr lang="en-GB" sz="1200" dirty="0"/>
          </a:p>
          <a:p>
            <a:r>
              <a:rPr lang="en-GB" sz="1200" dirty="0"/>
              <a:t>(Accessed: 17 February 2021).</a:t>
            </a:r>
          </a:p>
          <a:p>
            <a:r>
              <a:rPr lang="en-GB" sz="1200" dirty="0"/>
              <a:t> </a:t>
            </a:r>
          </a:p>
          <a:p>
            <a:r>
              <a:rPr lang="en-GB" sz="1200" dirty="0"/>
              <a:t> </a:t>
            </a:r>
          </a:p>
          <a:p>
            <a:r>
              <a:rPr lang="en-GB" sz="1200" dirty="0"/>
              <a:t>Bing (2021) School recycling bins. [Online].</a:t>
            </a:r>
          </a:p>
          <a:p>
            <a:r>
              <a:rPr lang="en-GB" sz="1200" dirty="0"/>
              <a:t>Available at: </a:t>
            </a:r>
            <a:r>
              <a:rPr lang="en-GB" sz="1200" u="sng" dirty="0">
                <a:hlinkClick r:id="rId3">
                  <a:extLst>
                    <a:ext uri="{A12FA001-AC4F-418D-AE19-62706E023703}">
                      <ahyp:hlinkClr xmlns:ahyp="http://schemas.microsoft.com/office/drawing/2018/hyperlinkcolor" val="tx"/>
                    </a:ext>
                  </a:extLst>
                </a:hlinkClick>
              </a:rPr>
              <a:t>https://www.bing.com/images/search?view=detailV2&amp;ccid=5DXtbb4N&amp;id=087B4BAB B490A285A578C859F41D35ECFBDD3BB5&amp;thid=OIP.5DXtbb4NzuJCJO3MAo0a0QHaDq&amp;mediaurl=https%3A%2F%2Fwww.recyclingbins.co.uk%2Fpub%2Fmedia%2Fwysiwyg%2Fopen9.jpg&amp;exph=677&amp;expw=1366&amp;q=school+recycling+bins&amp;simid=607999007044341005&amp;ck=0ABE90456D0B85C17BD2A0A61D8EA29E&amp;selectedindex=1&amp;form=IRPRST&amp;ajaxhist=0&amp;vt=0&amp;sim=11</a:t>
            </a:r>
            <a:endParaRPr lang="en-GB" sz="1200" dirty="0"/>
          </a:p>
          <a:p>
            <a:r>
              <a:rPr lang="en-GB" sz="1200" dirty="0"/>
              <a:t>(Accessed: 17 February 2021).</a:t>
            </a:r>
          </a:p>
          <a:p>
            <a:r>
              <a:rPr lang="en-GB" sz="1200" dirty="0"/>
              <a:t> </a:t>
            </a:r>
          </a:p>
          <a:p>
            <a:r>
              <a:rPr lang="en-GB" sz="1200" dirty="0"/>
              <a:t>Bing (2021) </a:t>
            </a:r>
            <a:r>
              <a:rPr lang="en-GB" sz="1200" i="1" dirty="0"/>
              <a:t>Stop hand no background.</a:t>
            </a:r>
            <a:r>
              <a:rPr lang="en-GB" sz="1200" dirty="0"/>
              <a:t> [Online].</a:t>
            </a:r>
          </a:p>
          <a:p>
            <a:r>
              <a:rPr lang="en-GB" sz="1200" dirty="0"/>
              <a:t>Available at: </a:t>
            </a:r>
            <a:r>
              <a:rPr lang="en-GB" sz="1200" u="sng" dirty="0">
                <a:hlinkClick r:id="rId4">
                  <a:extLst>
                    <a:ext uri="{A12FA001-AC4F-418D-AE19-62706E023703}">
                      <ahyp:hlinkClr xmlns:ahyp="http://schemas.microsoft.com/office/drawing/2018/hyperlinkcolor" val="tx"/>
                    </a:ext>
                  </a:extLst>
                </a:hlinkClick>
              </a:rPr>
              <a:t>https://www.bing.com/images/search?view=detailV2&amp;ccid=n786f19O&amp;id=A42D4C9 m9B9C30850200D0280844DE96A63A6D360&amp;thid=OIP.n786f19OT3W4nJRPMCwkEgHaHa&amp;mediaurl=https%3a%2f%2fth.bing.com%2fth%2fid%2fR9fbf3a7f5f4e4f75b89c944f302c2412%3frik%3dYNOmY2rpTYSAAg%26riu%3dhttp%253a%252f%252f78.media.tumblr.com%252f039ba0b5f7df60b17b5db9039acef3f2%252ftumblr_nktbs1ZVNM1sqdi0go1_400.png%26ehk%3d2lhslu7tU9xBPEqm%252furQFWD5O5KP%252bEJ%252bXpgeWIVDsG0%253d%26risl%3d%26pid%3dImgRaw&amp;exph=256&amp;expw=256&amp;q=stop+hand+no+background&amp;simid=607995730003037357&amp;ck=518EF4C05C25B357FB17BBF05D5A22AC&amp;selectedIndex=31&amp;FORM=IRPRST&amp;ajaxhist=0</a:t>
            </a:r>
            <a:endParaRPr lang="en-GB" sz="1200" dirty="0"/>
          </a:p>
          <a:p>
            <a:r>
              <a:rPr lang="en-GB" sz="1200" dirty="0"/>
              <a:t>(Accessed: 17 February 2021).</a:t>
            </a:r>
          </a:p>
          <a:p>
            <a:r>
              <a:rPr lang="en-GB" sz="1200" dirty="0"/>
              <a:t> </a:t>
            </a:r>
          </a:p>
          <a:p>
            <a:r>
              <a:rPr lang="en-GB" sz="1200" dirty="0"/>
              <a:t>Bing (2021) </a:t>
            </a:r>
            <a:r>
              <a:rPr lang="en-GB" sz="1200" i="1" dirty="0"/>
              <a:t>Sustainable world. </a:t>
            </a:r>
            <a:r>
              <a:rPr lang="en-GB" sz="1200" dirty="0"/>
              <a:t>[Online].</a:t>
            </a:r>
          </a:p>
          <a:p>
            <a:r>
              <a:rPr lang="en-GB" sz="1200" dirty="0"/>
              <a:t>Available at: </a:t>
            </a:r>
            <a:r>
              <a:rPr lang="en-GB" sz="1200" u="sng" dirty="0">
                <a:hlinkClick r:id="rId5">
                  <a:extLst>
                    <a:ext uri="{A12FA001-AC4F-418D-AE19-62706E023703}">
                      <ahyp:hlinkClr xmlns:ahyp="http://schemas.microsoft.com/office/drawing/2018/hyperlinkcolor" val="tx"/>
                    </a:ext>
                  </a:extLst>
                </a:hlinkClick>
              </a:rPr>
              <a:t>https://www.bing.com/images/search?view=detailV2&amp;ccid=OutvR0yY&amp;id=4ACF395DE A65D685E90E2E51BB45367645CB368F&amp;thid=OIP.OutvR0yYZzKMcfToVDcRpQHaHZ&amp;mediaurl=https%3a%2f%2faquaponicsusa.files.wordpress.com%2f2014%2f04%2fistock_000019433006medium.jpg&amp;exph=1385&amp;expw=1386&amp;q=sustainable+world&amp;simid=608018596355572697&amp;ck=1DDB09DFE1D14422C1C943347033432F&amp;selectedIndex=16&amp;qpvt=sustainable+world&amp;FORM=IRPRST&amp;ajaxhist=0</a:t>
            </a:r>
            <a:endParaRPr lang="en-GB" sz="1200" dirty="0"/>
          </a:p>
          <a:p>
            <a:r>
              <a:rPr lang="en-GB" sz="1200" dirty="0"/>
              <a:t>(Accessed: 18 February 2021).</a:t>
            </a:r>
          </a:p>
          <a:p>
            <a:r>
              <a:rPr lang="en-GB" sz="1200" dirty="0"/>
              <a:t> </a:t>
            </a:r>
          </a:p>
          <a:p>
            <a:r>
              <a:rPr lang="en-GB" sz="1200" dirty="0"/>
              <a:t>Carter, A. (2020) </a:t>
            </a:r>
            <a:r>
              <a:rPr lang="en-GB" sz="1200" i="1" dirty="0"/>
              <a:t>Recycling in Schools: How Can We Reduce Waste?</a:t>
            </a:r>
            <a:endParaRPr lang="en-GB" sz="1200" dirty="0"/>
          </a:p>
          <a:p>
            <a:r>
              <a:rPr lang="en-GB" sz="1200" dirty="0"/>
              <a:t>Available at: </a:t>
            </a:r>
            <a:r>
              <a:rPr lang="en-GB" sz="1200" u="sng" dirty="0">
                <a:hlinkClick r:id="rId6">
                  <a:extLst>
                    <a:ext uri="{A12FA001-AC4F-418D-AE19-62706E023703}">
                      <ahyp:hlinkClr xmlns:ahyp="http://schemas.microsoft.com/office/drawing/2018/hyperlinkcolor" val="tx"/>
                    </a:ext>
                  </a:extLst>
                </a:hlinkClick>
              </a:rPr>
              <a:t>https://www.highspeedtraining.co.uk/hub/reducing-waste-inschools/?fbclid=IwAR2 u9K7t9MNRW4L1hthKsrCkJ6Rh44FLFUB1_6_Z28K3AwwTWQoehI9n_7E</a:t>
            </a:r>
            <a:endParaRPr lang="en-GB" sz="1200" dirty="0"/>
          </a:p>
          <a:p>
            <a:r>
              <a:rPr lang="en-GB" sz="1200" dirty="0"/>
              <a:t>(Accessed: 17 February 2021).</a:t>
            </a:r>
          </a:p>
          <a:p>
            <a:endParaRPr lang="en-GB" sz="1200" dirty="0"/>
          </a:p>
        </p:txBody>
      </p:sp>
    </p:spTree>
    <p:extLst>
      <p:ext uri="{BB962C8B-B14F-4D97-AF65-F5344CB8AC3E}">
        <p14:creationId xmlns:p14="http://schemas.microsoft.com/office/powerpoint/2010/main" val="2947071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9415BD-6343-42F4-BA3F-AC31B2B41E46}"/>
              </a:ext>
            </a:extLst>
          </p:cNvPr>
          <p:cNvSpPr/>
          <p:nvPr/>
        </p:nvSpPr>
        <p:spPr>
          <a:xfrm>
            <a:off x="0" y="0"/>
            <a:ext cx="121920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A5DE23E0-0F3B-4FDF-A455-88EAB118A7D7}"/>
              </a:ext>
            </a:extLst>
          </p:cNvPr>
          <p:cNvSpPr/>
          <p:nvPr/>
        </p:nvSpPr>
        <p:spPr>
          <a:xfrm>
            <a:off x="142875" y="152400"/>
            <a:ext cx="11906250" cy="653415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FA9B756E-C4D9-4404-8C18-A8B57132B834}"/>
              </a:ext>
            </a:extLst>
          </p:cNvPr>
          <p:cNvSpPr txBox="1"/>
          <p:nvPr/>
        </p:nvSpPr>
        <p:spPr>
          <a:xfrm>
            <a:off x="304800" y="361950"/>
            <a:ext cx="11610975" cy="619125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070E561A-0D05-4C21-B9CD-5A3BE4E142CA}"/>
              </a:ext>
            </a:extLst>
          </p:cNvPr>
          <p:cNvSpPr txBox="1"/>
          <p:nvPr/>
        </p:nvSpPr>
        <p:spPr>
          <a:xfrm>
            <a:off x="228600" y="361950"/>
            <a:ext cx="11687175" cy="6555641"/>
          </a:xfrm>
          <a:prstGeom prst="rect">
            <a:avLst/>
          </a:prstGeom>
          <a:noFill/>
        </p:spPr>
        <p:txBody>
          <a:bodyPr wrap="square" rtlCol="0">
            <a:spAutoFit/>
          </a:bodyPr>
          <a:lstStyle/>
          <a:p>
            <a:r>
              <a:rPr lang="en-GB" sz="1200" dirty="0"/>
              <a:t>Flutter, J. and Rudduck, J. (2004) </a:t>
            </a:r>
            <a:r>
              <a:rPr lang="en-GB" sz="1200" i="1" dirty="0"/>
              <a:t>Consulting Pupils: What’s in it for schools?</a:t>
            </a:r>
            <a:r>
              <a:rPr lang="en-GB" sz="1200" dirty="0"/>
              <a:t> 1</a:t>
            </a:r>
            <a:r>
              <a:rPr lang="en-GB" sz="1200" baseline="30000" dirty="0"/>
              <a:t>st</a:t>
            </a:r>
            <a:r>
              <a:rPr lang="en-GB" sz="1200" dirty="0"/>
              <a:t> Ed. London: Routledge Falmer. </a:t>
            </a:r>
          </a:p>
          <a:p>
            <a:r>
              <a:rPr lang="en-GB" sz="1200" dirty="0"/>
              <a:t> </a:t>
            </a:r>
          </a:p>
          <a:p>
            <a:r>
              <a:rPr lang="en-GB" sz="1200" dirty="0"/>
              <a:t>Free Iconpng (n.d) Recycle icon. [Online]</a:t>
            </a:r>
          </a:p>
          <a:p>
            <a:r>
              <a:rPr lang="en-GB" sz="1200" dirty="0"/>
              <a:t>Available at: </a:t>
            </a:r>
            <a:r>
              <a:rPr lang="en-GB" sz="1200" u="sng" dirty="0">
                <a:hlinkClick r:id="rId2">
                  <a:extLst>
                    <a:ext uri="{A12FA001-AC4F-418D-AE19-62706E023703}">
                      <ahyp:hlinkClr xmlns:ahyp="http://schemas.microsoft.com/office/drawing/2018/hyperlinkcolor" val="tx"/>
                    </a:ext>
                  </a:extLst>
                </a:hlinkClick>
              </a:rPr>
              <a:t>https://www.freeiconspng.com/img/26734</a:t>
            </a:r>
            <a:endParaRPr lang="en-GB" sz="1200" dirty="0"/>
          </a:p>
          <a:p>
            <a:r>
              <a:rPr lang="en-GB" sz="1200" dirty="0"/>
              <a:t>(Accessed: 17 February 2021).</a:t>
            </a:r>
          </a:p>
          <a:p>
            <a:r>
              <a:rPr lang="en-GB" sz="1200" dirty="0"/>
              <a:t> </a:t>
            </a:r>
          </a:p>
          <a:p>
            <a:r>
              <a:rPr lang="en-GB" sz="1200" dirty="0"/>
              <a:t>Healthy Schools (2021). </a:t>
            </a:r>
            <a:r>
              <a:rPr lang="en-GB" sz="1200" i="1" dirty="0"/>
              <a:t>Healthy Schools.</a:t>
            </a:r>
            <a:endParaRPr lang="en-GB" sz="1200" dirty="0"/>
          </a:p>
          <a:p>
            <a:r>
              <a:rPr lang="en-GB" sz="1200" dirty="0"/>
              <a:t>Available at: </a:t>
            </a:r>
            <a:r>
              <a:rPr lang="en-GB" sz="1200" u="sng" dirty="0">
                <a:hlinkClick r:id="rId3">
                  <a:extLst>
                    <a:ext uri="{A12FA001-AC4F-418D-AE19-62706E023703}">
                      <ahyp:hlinkClr xmlns:ahyp="http://schemas.microsoft.com/office/drawing/2018/hyperlinkcolor" val="tx"/>
                    </a:ext>
                  </a:extLst>
                </a:hlinkClick>
              </a:rPr>
              <a:t>https://www.healthyschools.org.uk/</a:t>
            </a:r>
            <a:endParaRPr lang="en-GB" sz="1200" dirty="0"/>
          </a:p>
          <a:p>
            <a:r>
              <a:rPr lang="en-GB" sz="1200" dirty="0"/>
              <a:t>(Accessed: 16 February 2021).</a:t>
            </a:r>
          </a:p>
          <a:p>
            <a:r>
              <a:rPr lang="en-GB" sz="1200" dirty="0"/>
              <a:t> </a:t>
            </a:r>
          </a:p>
          <a:p>
            <a:r>
              <a:rPr lang="en-GB" sz="1200" dirty="0"/>
              <a:t>Kwantlen Polytechnic University (2021) </a:t>
            </a:r>
            <a:r>
              <a:rPr lang="en-GB" sz="1200" i="1" dirty="0"/>
              <a:t>UN 17 Goals. </a:t>
            </a:r>
            <a:r>
              <a:rPr lang="en-GB" sz="1200" dirty="0"/>
              <a:t>[Online].</a:t>
            </a:r>
          </a:p>
          <a:p>
            <a:r>
              <a:rPr lang="en-GB" sz="1200" dirty="0"/>
              <a:t>Available at: </a:t>
            </a:r>
            <a:r>
              <a:rPr lang="en-GB" sz="1200" u="sng" dirty="0">
                <a:hlinkClick r:id="rId4">
                  <a:extLst>
                    <a:ext uri="{A12FA001-AC4F-418D-AE19-62706E023703}">
                      <ahyp:hlinkClr xmlns:ahyp="http://schemas.microsoft.com/office/drawing/2018/hyperlinkcolor" val="tx"/>
                    </a:ext>
                  </a:extLst>
                </a:hlinkClick>
              </a:rPr>
              <a:t>https://www.bing.com/images/search?view=detailV2&amp;ccid=idlIxhMt&amp;id=313CB2D08B320BDC1EF7B78CA41076AE911C60B4&amp;thid=OIP.idlIxhMt13GiyRuLdVH3uwHa </a:t>
            </a:r>
            <a:r>
              <a:rPr lang="en-GB" sz="1200" u="sng" dirty="0" err="1">
                <a:hlinkClick r:id="rId4">
                  <a:extLst>
                    <a:ext uri="{A12FA001-AC4F-418D-AE19-62706E023703}">
                      <ahyp:hlinkClr xmlns:ahyp="http://schemas.microsoft.com/office/drawing/2018/hyperlinkcolor" val="tx"/>
                    </a:ext>
                  </a:extLst>
                </a:hlinkClick>
              </a:rPr>
              <a:t>Cx&amp;mediaurl</a:t>
            </a:r>
            <a:r>
              <a:rPr lang="en-GB" sz="1200" u="sng" dirty="0">
                <a:hlinkClick r:id="rId4">
                  <a:extLst>
                    <a:ext uri="{A12FA001-AC4F-418D-AE19-62706E023703}">
                      <ahyp:hlinkClr xmlns:ahyp="http://schemas.microsoft.com/office/drawing/2018/hyperlinkcolor" val="tx"/>
                    </a:ext>
                  </a:extLst>
                </a:hlinkClick>
              </a:rPr>
              <a:t>=https%3A%2F%2Fwww.kpu.ca%2Fsites%2Fdefault%2Ffiles%2FTeaching%2520and%2520Learning%2FSDG%2520poster_1.png&amp;exph=600&amp;expw=1600&amp;q=un+17+goals&amp;simid=608050787231927396&amp;ck=8DAF2F10F1CDB4551A71BDE695E8A014&amp;selectedindex=115&amp;form=IRPRST&amp;ajaxhist=0&amp;vt=0&amp;sim=11</a:t>
            </a:r>
            <a:endParaRPr lang="en-GB" sz="1200" dirty="0"/>
          </a:p>
          <a:p>
            <a:r>
              <a:rPr lang="en-GB" sz="1200" dirty="0"/>
              <a:t>(Accessed: 17 February 2021).</a:t>
            </a:r>
          </a:p>
          <a:p>
            <a:r>
              <a:rPr lang="en-GB" sz="1200" dirty="0"/>
              <a:t> </a:t>
            </a:r>
          </a:p>
          <a:p>
            <a:r>
              <a:rPr lang="en-GB" sz="1200" dirty="0"/>
              <a:t>Mendelssohn, T. (2020) </a:t>
            </a:r>
            <a:r>
              <a:rPr lang="en-GB" sz="1200" i="1" dirty="0"/>
              <a:t>Education doesn’t always happen in the classroom.</a:t>
            </a:r>
            <a:endParaRPr lang="en-GB" sz="1200" dirty="0"/>
          </a:p>
          <a:p>
            <a:r>
              <a:rPr lang="en-GB" sz="1200" dirty="0"/>
              <a:t>Available at: </a:t>
            </a:r>
            <a:r>
              <a:rPr lang="en-GB" sz="1200" u="sng" dirty="0">
                <a:hlinkClick r:id="rId5">
                  <a:extLst>
                    <a:ext uri="{A12FA001-AC4F-418D-AE19-62706E023703}">
                      <ahyp:hlinkClr xmlns:ahyp="http://schemas.microsoft.com/office/drawing/2018/hyperlinkcolor" val="tx"/>
                    </a:ext>
                  </a:extLst>
                </a:hlinkClick>
              </a:rPr>
              <a:t>https://consciousmagazine.co/education-doesnt-only-happen-in-the-classroom/</a:t>
            </a:r>
            <a:endParaRPr lang="en-GB" sz="1200" dirty="0"/>
          </a:p>
          <a:p>
            <a:r>
              <a:rPr lang="en-GB" sz="1200" dirty="0"/>
              <a:t>(Accessed: 16 February 2021).</a:t>
            </a:r>
          </a:p>
          <a:p>
            <a:r>
              <a:rPr lang="en-GB" sz="1200" dirty="0"/>
              <a:t> </a:t>
            </a:r>
          </a:p>
          <a:p>
            <a:r>
              <a:rPr lang="en-GB" sz="1200" dirty="0"/>
              <a:t>NBC News (2018) </a:t>
            </a:r>
            <a:r>
              <a:rPr lang="en-GB" sz="1200" i="1" dirty="0"/>
              <a:t>Global warming. </a:t>
            </a:r>
            <a:r>
              <a:rPr lang="en-GB" sz="1200" dirty="0"/>
              <a:t>[Online].</a:t>
            </a:r>
          </a:p>
          <a:p>
            <a:r>
              <a:rPr lang="en-GB" sz="1200" dirty="0"/>
              <a:t>Available at: </a:t>
            </a:r>
            <a:r>
              <a:rPr lang="en-GB" sz="1200" u="sng" dirty="0">
                <a:hlinkClick r:id="rId6">
                  <a:extLst>
                    <a:ext uri="{A12FA001-AC4F-418D-AE19-62706E023703}">
                      <ahyp:hlinkClr xmlns:ahyp="http://schemas.microsoft.com/office/drawing/2018/hyperlinkcolor" val="tx"/>
                    </a:ext>
                  </a:extLst>
                </a:hlinkClick>
              </a:rPr>
              <a:t>https://www.nbcnews.com/news/world/world-must-take-unprecedented-steps-avert-worst-effects-global-warming-n917656</a:t>
            </a:r>
            <a:endParaRPr lang="en-GB" sz="1200" dirty="0"/>
          </a:p>
          <a:p>
            <a:r>
              <a:rPr lang="en-GB" sz="1200" dirty="0"/>
              <a:t>(Accessed: 18 February 2021).</a:t>
            </a:r>
          </a:p>
          <a:p>
            <a:r>
              <a:rPr lang="en-GB" sz="1200" dirty="0"/>
              <a:t> </a:t>
            </a:r>
          </a:p>
          <a:p>
            <a:r>
              <a:rPr lang="en-GB" sz="1200" dirty="0"/>
              <a:t>Pulis, A. (2016) ‘</a:t>
            </a:r>
            <a:r>
              <a:rPr lang="en-GB" sz="1200" i="1" dirty="0"/>
              <a:t>Pupil Voice in Quality Assurance of Schools’, </a:t>
            </a:r>
            <a:r>
              <a:rPr lang="en-GB" sz="1200" dirty="0"/>
              <a:t>BERA [blog]. 29 April.</a:t>
            </a:r>
          </a:p>
          <a:p>
            <a:r>
              <a:rPr lang="en-GB" sz="1200" dirty="0"/>
              <a:t>Available at: </a:t>
            </a:r>
            <a:r>
              <a:rPr lang="en-GB" sz="1200" u="sng" dirty="0">
                <a:hlinkClick r:id="rId7">
                  <a:extLst>
                    <a:ext uri="{A12FA001-AC4F-418D-AE19-62706E023703}">
                      <ahyp:hlinkClr xmlns:ahyp="http://schemas.microsoft.com/office/drawing/2018/hyperlinkcolor" val="tx"/>
                    </a:ext>
                  </a:extLst>
                </a:hlinkClick>
              </a:rPr>
              <a:t>https://www.bera.ac.uk/blog/pupil-voice-in-quality-assurance</a:t>
            </a:r>
            <a:r>
              <a:rPr lang="en-GB" sz="1200" u="sng" dirty="0">
                <a:hlinkClick r:id="rId7">
                  <a:extLst>
                    <a:ext uri="{A12FA001-AC4F-418D-AE19-62706E023703}">
                      <ahyp:hlinkClr xmlns:ahyp="http://schemas.microsoft.com/office/drawing/2018/hyperlinkcolor" val="tx"/>
                    </a:ext>
                  </a:extLst>
                </a:hlinkClick>
              </a:rPr>
              <a:t>-</a:t>
            </a:r>
            <a:r>
              <a:rPr lang="en-GB" sz="1200" u="sng" dirty="0">
                <a:hlinkClick r:id="rId7">
                  <a:extLst>
                    <a:ext uri="{A12FA001-AC4F-418D-AE19-62706E023703}">
                      <ahyp:hlinkClr xmlns:ahyp="http://schemas.microsoft.com/office/drawing/2018/hyperlinkcolor" val="tx"/>
                    </a:ext>
                  </a:extLst>
                </a:hlinkClick>
              </a:rPr>
              <a:t>ofschools?fbclid=IwAR34bsDr_euK2Ew4OMDw9xaL4wwQT4gz2L5m9SJmn6SB8qxIho5ySODNV4#:~:text=What%20is%20pupil%20voice%3F,context%20(MacBeath%2C%202006)</a:t>
            </a:r>
            <a:endParaRPr lang="en-GB" sz="1200" dirty="0"/>
          </a:p>
          <a:p>
            <a:r>
              <a:rPr lang="en-GB" sz="1200" dirty="0"/>
              <a:t>(Accessed 16 February 2021).</a:t>
            </a:r>
          </a:p>
          <a:p>
            <a:endParaRPr lang="en-GB" sz="1200" dirty="0"/>
          </a:p>
          <a:p>
            <a:r>
              <a:rPr lang="en-GB" sz="1200" dirty="0"/>
              <a:t>Recycling Guide (2003-2021) </a:t>
            </a:r>
            <a:r>
              <a:rPr lang="en-GB" sz="1200" i="1" dirty="0"/>
              <a:t>Recycling in Schools.</a:t>
            </a:r>
            <a:endParaRPr lang="en-GB" sz="1200" dirty="0"/>
          </a:p>
          <a:p>
            <a:r>
              <a:rPr lang="en-GB" sz="1200" dirty="0"/>
              <a:t>Available at: </a:t>
            </a:r>
            <a:r>
              <a:rPr lang="en-GB" sz="1200" u="sng" dirty="0">
                <a:hlinkClick r:id="rId8">
                  <a:extLst>
                    <a:ext uri="{A12FA001-AC4F-418D-AE19-62706E023703}">
                      <ahyp:hlinkClr xmlns:ahyp="http://schemas.microsoft.com/office/drawing/2018/hyperlinkcolor" val="tx"/>
                    </a:ext>
                  </a:extLst>
                </a:hlinkClick>
              </a:rPr>
              <a:t>http://www.recyclingguide.org.uk/schools.html?fbclid=IwAR1jKU9CILNX1vMHOOLvZc 0PQ0rsHP19qwKEvmm8m0Am92acgd97n5ciwXw</a:t>
            </a:r>
            <a:endParaRPr lang="en-GB" sz="1200" dirty="0"/>
          </a:p>
          <a:p>
            <a:r>
              <a:rPr lang="en-GB" sz="1200" dirty="0"/>
              <a:t>(Accessed: 15 February 2021).</a:t>
            </a:r>
          </a:p>
          <a:p>
            <a:endParaRPr lang="en-GB" sz="1200" dirty="0"/>
          </a:p>
          <a:p>
            <a:endParaRPr lang="en-GB" sz="1200" dirty="0"/>
          </a:p>
        </p:txBody>
      </p:sp>
    </p:spTree>
    <p:extLst>
      <p:ext uri="{BB962C8B-B14F-4D97-AF65-F5344CB8AC3E}">
        <p14:creationId xmlns:p14="http://schemas.microsoft.com/office/powerpoint/2010/main" val="15721184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9415BD-6343-42F4-BA3F-AC31B2B41E46}"/>
              </a:ext>
            </a:extLst>
          </p:cNvPr>
          <p:cNvSpPr/>
          <p:nvPr/>
        </p:nvSpPr>
        <p:spPr>
          <a:xfrm>
            <a:off x="0" y="0"/>
            <a:ext cx="121920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A5DE23E0-0F3B-4FDF-A455-88EAB118A7D7}"/>
              </a:ext>
            </a:extLst>
          </p:cNvPr>
          <p:cNvSpPr/>
          <p:nvPr/>
        </p:nvSpPr>
        <p:spPr>
          <a:xfrm>
            <a:off x="142875" y="152400"/>
            <a:ext cx="11906250" cy="653415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E120CF4F-6161-41F6-9252-B4FAC1D88EF5}"/>
              </a:ext>
            </a:extLst>
          </p:cNvPr>
          <p:cNvSpPr txBox="1"/>
          <p:nvPr/>
        </p:nvSpPr>
        <p:spPr>
          <a:xfrm>
            <a:off x="295275" y="438150"/>
            <a:ext cx="11553825" cy="6370975"/>
          </a:xfrm>
          <a:prstGeom prst="rect">
            <a:avLst/>
          </a:prstGeom>
          <a:noFill/>
        </p:spPr>
        <p:txBody>
          <a:bodyPr wrap="square" rtlCol="0">
            <a:spAutoFit/>
          </a:bodyPr>
          <a:lstStyle/>
          <a:p>
            <a:r>
              <a:rPr lang="en-GB" sz="1200" dirty="0"/>
              <a:t>School A (2016) </a:t>
            </a:r>
            <a:r>
              <a:rPr lang="en-GB" sz="1200" i="1" dirty="0"/>
              <a:t>ESDGC Policy.</a:t>
            </a:r>
            <a:endParaRPr lang="en-GB" sz="1200" dirty="0"/>
          </a:p>
          <a:p>
            <a:r>
              <a:rPr lang="en-GB" sz="1200" dirty="0"/>
              <a:t> </a:t>
            </a:r>
          </a:p>
          <a:p>
            <a:r>
              <a:rPr lang="en-GB" sz="1200" dirty="0"/>
              <a:t>Share America (2014) </a:t>
            </a:r>
            <a:r>
              <a:rPr lang="en-GB" sz="1200" i="1" dirty="0"/>
              <a:t>Poverty America. </a:t>
            </a:r>
            <a:r>
              <a:rPr lang="en-GB" sz="1200" dirty="0"/>
              <a:t>[Online].</a:t>
            </a:r>
          </a:p>
          <a:p>
            <a:r>
              <a:rPr lang="en-GB" sz="1200" dirty="0"/>
              <a:t>Available at: </a:t>
            </a:r>
            <a:r>
              <a:rPr lang="en-GB" sz="1200" u="sng" dirty="0">
                <a:hlinkClick r:id="rId2">
                  <a:extLst>
                    <a:ext uri="{A12FA001-AC4F-418D-AE19-62706E023703}">
                      <ahyp:hlinkClr xmlns:ahyp="http://schemas.microsoft.com/office/drawing/2018/hyperlinkcolor" val="tx"/>
                    </a:ext>
                  </a:extLst>
                </a:hlinkClick>
              </a:rPr>
              <a:t>https://www.bing.com/images/search?view=detailV2&amp;ccid=ahVQOAiU&amp;id=2E164439C 37D7B7057F05C60F0B2D18FE196082A&amp;thid=OIP.ahVQOAiUatlCd6c1RfiQQHaE7&amp;mediaurl=https%3a%2f%2fshare.america.gov%2fwpcontent%2fuploads%2f2014%2f09%2fPoverty_kids_UN1.jpg&amp;exph=2832&amp;expw=4256&amp;q=Poverty+America&amp;simid=608024867100100021&amp;ck=5E3646BD027DCB8D9438ACE7890263F7&amp;selectedIndex=150&amp;FORM=IRPRST&amp;ajaxhist=0</a:t>
            </a:r>
            <a:endParaRPr lang="en-GB" sz="1200" dirty="0"/>
          </a:p>
          <a:p>
            <a:r>
              <a:rPr lang="en-GB" sz="1200" dirty="0"/>
              <a:t>(Accessed: 17 February 2021).</a:t>
            </a:r>
          </a:p>
          <a:p>
            <a:r>
              <a:rPr lang="en-GB" sz="1200" dirty="0"/>
              <a:t> </a:t>
            </a:r>
          </a:p>
          <a:p>
            <a:r>
              <a:rPr lang="en-GB" sz="1200" dirty="0"/>
              <a:t>Surfers Against Sewage (2021) </a:t>
            </a:r>
            <a:r>
              <a:rPr lang="en-GB" sz="1200" i="1" dirty="0"/>
              <a:t>Plastic Free Schools.</a:t>
            </a:r>
            <a:endParaRPr lang="en-GB" sz="1200" dirty="0"/>
          </a:p>
          <a:p>
            <a:r>
              <a:rPr lang="en-GB" sz="1200" dirty="0"/>
              <a:t>Available at: </a:t>
            </a:r>
            <a:r>
              <a:rPr lang="en-GB" sz="1200" u="sng" dirty="0">
                <a:hlinkClick r:id="rId3">
                  <a:extLst>
                    <a:ext uri="{A12FA001-AC4F-418D-AE19-62706E023703}">
                      <ahyp:hlinkClr xmlns:ahyp="http://schemas.microsoft.com/office/drawing/2018/hyperlinkcolor" val="tx"/>
                    </a:ext>
                  </a:extLst>
                </a:hlinkClick>
              </a:rPr>
              <a:t>https://www.sas.org.uk/plastic-free-schools/</a:t>
            </a:r>
            <a:endParaRPr lang="en-GB" sz="1200" dirty="0"/>
          </a:p>
          <a:p>
            <a:r>
              <a:rPr lang="en-GB" sz="1200" dirty="0"/>
              <a:t>(Accessed: 18</a:t>
            </a:r>
            <a:r>
              <a:rPr lang="en-GB" sz="1200" baseline="30000" dirty="0"/>
              <a:t> </a:t>
            </a:r>
            <a:r>
              <a:rPr lang="en-GB" sz="1200" dirty="0"/>
              <a:t>February 2021).</a:t>
            </a:r>
          </a:p>
          <a:p>
            <a:r>
              <a:rPr lang="en-GB" sz="1200" dirty="0"/>
              <a:t> </a:t>
            </a:r>
          </a:p>
          <a:p>
            <a:r>
              <a:rPr lang="en-GB" sz="1200" dirty="0"/>
              <a:t>Tangdan (2019-2020) </a:t>
            </a:r>
            <a:r>
              <a:rPr lang="en-GB" sz="1200" i="1" dirty="0"/>
              <a:t>Tools. </a:t>
            </a:r>
            <a:r>
              <a:rPr lang="en-GB" sz="1200" dirty="0"/>
              <a:t>[Online].</a:t>
            </a:r>
          </a:p>
          <a:p>
            <a:r>
              <a:rPr lang="en-GB" sz="1200" dirty="0"/>
              <a:t>Available at: </a:t>
            </a:r>
            <a:r>
              <a:rPr lang="en-GB" sz="1200" u="sng" dirty="0">
                <a:hlinkClick r:id="rId4">
                  <a:extLst>
                    <a:ext uri="{A12FA001-AC4F-418D-AE19-62706E023703}">
                      <ahyp:hlinkClr xmlns:ahyp="http://schemas.microsoft.com/office/drawing/2018/hyperlinkcolor" val="tx"/>
                    </a:ext>
                  </a:extLst>
                </a:hlinkClick>
              </a:rPr>
              <a:t>https://freesvg.org/search/</a:t>
            </a:r>
            <a:endParaRPr lang="en-GB" sz="1200" dirty="0"/>
          </a:p>
          <a:p>
            <a:r>
              <a:rPr lang="en-GB" sz="1200" dirty="0"/>
              <a:t>(Accessed: 17 February 2021).</a:t>
            </a:r>
          </a:p>
          <a:p>
            <a:r>
              <a:rPr lang="en-GB" sz="1200" dirty="0"/>
              <a:t> </a:t>
            </a:r>
          </a:p>
          <a:p>
            <a:r>
              <a:rPr lang="en-GB" sz="1200" dirty="0"/>
              <a:t>The Explorer (n.d) </a:t>
            </a:r>
            <a:r>
              <a:rPr lang="en-GB" sz="1200" i="1" dirty="0"/>
              <a:t>Read about the goals.</a:t>
            </a:r>
            <a:endParaRPr lang="en-GB" sz="1200" dirty="0"/>
          </a:p>
          <a:p>
            <a:r>
              <a:rPr lang="en-GB" sz="1200" dirty="0"/>
              <a:t>Available at: </a:t>
            </a:r>
            <a:r>
              <a:rPr lang="en-GB" sz="1200" u="sng" dirty="0">
                <a:hlinkClick r:id="rId5">
                  <a:extLst>
                    <a:ext uri="{A12FA001-AC4F-418D-AE19-62706E023703}">
                      <ahyp:hlinkClr xmlns:ahyp="http://schemas.microsoft.com/office/drawing/2018/hyperlinkcolor" val="tx"/>
                    </a:ext>
                  </a:extLst>
                </a:hlinkClick>
              </a:rPr>
              <a:t>https://www.theexplorer.no/goals/?gclid=EAIaIQobChMIoMzG6oPy7gIVRuvtCh0OJQ gdEAAYASAAEgJYePD_BwE</a:t>
            </a:r>
            <a:endParaRPr lang="en-GB" sz="1200" dirty="0"/>
          </a:p>
          <a:p>
            <a:r>
              <a:rPr lang="en-GB" sz="1200" dirty="0"/>
              <a:t>(Accessed: 18 February 2021).</a:t>
            </a:r>
          </a:p>
          <a:p>
            <a:r>
              <a:rPr lang="en-GB" sz="1200" dirty="0"/>
              <a:t> </a:t>
            </a:r>
          </a:p>
          <a:p>
            <a:r>
              <a:rPr lang="en-GB" sz="1200" dirty="0"/>
              <a:t>The National College (2021) </a:t>
            </a:r>
            <a:r>
              <a:rPr lang="en-GB" sz="1200" i="1" dirty="0"/>
              <a:t>Professor Donaldson. </a:t>
            </a:r>
            <a:r>
              <a:rPr lang="en-GB" sz="1200" dirty="0"/>
              <a:t>[Online].</a:t>
            </a:r>
          </a:p>
          <a:p>
            <a:r>
              <a:rPr lang="en-GB" sz="1200" dirty="0"/>
              <a:t>Available at: </a:t>
            </a:r>
            <a:r>
              <a:rPr lang="en-GB" sz="1200" u="sng" dirty="0">
                <a:hlinkClick r:id="rId6">
                  <a:extLst>
                    <a:ext uri="{A12FA001-AC4F-418D-AE19-62706E023703}">
                      <ahyp:hlinkClr xmlns:ahyp="http://schemas.microsoft.com/office/drawing/2018/hyperlinkcolor" val="tx"/>
                    </a:ext>
                  </a:extLst>
                </a:hlinkClick>
              </a:rPr>
              <a:t>https://www.bing.com/images/search?view=detailV2&amp;ccid=iSGm9EXj&amp;id=C5E817D7EE A7CC104B8E8CECFDFB8A7928F65A4A&amp;thid=OIP.iSGm9EXjKT2qc7a5Aaf2dwHaHa&amp;mediaurl=https%3a%2f%2fthenationalcollege.co.uk%2fstorage%2fpeople%2fthumbnails%2f3e36f4deb0e7ccbe5b0fa2661b455267.jpg&amp;exph=500&amp;expw=500&amp;q=professor+donaldson&amp;simid=608003383690724552&amp;ck=B4FDB455DD8F42D4E20BF1E940F1E6FD&amp;selectedIndex=61&amp;FORM=IRPRST&amp;ajaxhist=0</a:t>
            </a:r>
            <a:endParaRPr lang="en-GB" sz="1200" dirty="0"/>
          </a:p>
          <a:p>
            <a:r>
              <a:rPr lang="en-GB" sz="1200" dirty="0"/>
              <a:t>(Accessed: 17 February 2021).</a:t>
            </a:r>
          </a:p>
          <a:p>
            <a:r>
              <a:rPr lang="en-GB" sz="1200" dirty="0"/>
              <a:t> </a:t>
            </a:r>
          </a:p>
          <a:p>
            <a:r>
              <a:rPr lang="en-GB" sz="1200" dirty="0"/>
              <a:t>Unicef (n.d) </a:t>
            </a:r>
            <a:r>
              <a:rPr lang="en-GB" sz="1200" i="1" dirty="0"/>
              <a:t>The Convention of the Rights of the Child: The children’s version. </a:t>
            </a:r>
            <a:endParaRPr lang="en-GB" sz="1200" dirty="0"/>
          </a:p>
          <a:p>
            <a:r>
              <a:rPr lang="en-GB" sz="1200" dirty="0"/>
              <a:t>Available at: </a:t>
            </a:r>
            <a:r>
              <a:rPr lang="en-GB" sz="1200" u="sng" dirty="0">
                <a:hlinkClick r:id="rId7">
                  <a:extLst>
                    <a:ext uri="{A12FA001-AC4F-418D-AE19-62706E023703}">
                      <ahyp:hlinkClr xmlns:ahyp="http://schemas.microsoft.com/office/drawing/2018/hyperlinkcolor" val="tx"/>
                    </a:ext>
                  </a:extLst>
                </a:hlinkClick>
              </a:rPr>
              <a:t>https://www.unicef.org/child-rights-convention/convention-text-childrens-version</a:t>
            </a:r>
            <a:endParaRPr lang="en-GB" sz="1200" dirty="0"/>
          </a:p>
          <a:p>
            <a:r>
              <a:rPr lang="en-GB" sz="1200" dirty="0"/>
              <a:t>(Accessed 16 February 2021).</a:t>
            </a:r>
          </a:p>
          <a:p>
            <a:r>
              <a:rPr lang="en-GB" sz="1200" dirty="0"/>
              <a:t> </a:t>
            </a:r>
          </a:p>
          <a:p>
            <a:br>
              <a:rPr lang="en-GB" sz="1200" dirty="0"/>
            </a:br>
            <a:endParaRPr lang="en-GB" sz="1200" dirty="0"/>
          </a:p>
        </p:txBody>
      </p:sp>
    </p:spTree>
    <p:extLst>
      <p:ext uri="{BB962C8B-B14F-4D97-AF65-F5344CB8AC3E}">
        <p14:creationId xmlns:p14="http://schemas.microsoft.com/office/powerpoint/2010/main" val="2086867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E9415BD-6343-42F4-BA3F-AC31B2B41E46}"/>
              </a:ext>
            </a:extLst>
          </p:cNvPr>
          <p:cNvSpPr/>
          <p:nvPr/>
        </p:nvSpPr>
        <p:spPr>
          <a:xfrm>
            <a:off x="0" y="0"/>
            <a:ext cx="121920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A5DE23E0-0F3B-4FDF-A455-88EAB118A7D7}"/>
              </a:ext>
            </a:extLst>
          </p:cNvPr>
          <p:cNvSpPr/>
          <p:nvPr/>
        </p:nvSpPr>
        <p:spPr>
          <a:xfrm>
            <a:off x="142875" y="152400"/>
            <a:ext cx="11906250" cy="653415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1A451D07-F877-4A53-AADA-96E35FBFA0C6}"/>
              </a:ext>
            </a:extLst>
          </p:cNvPr>
          <p:cNvSpPr txBox="1"/>
          <p:nvPr/>
        </p:nvSpPr>
        <p:spPr>
          <a:xfrm>
            <a:off x="314325" y="504825"/>
            <a:ext cx="11515725" cy="2492990"/>
          </a:xfrm>
          <a:prstGeom prst="rect">
            <a:avLst/>
          </a:prstGeom>
          <a:noFill/>
        </p:spPr>
        <p:txBody>
          <a:bodyPr wrap="square" rtlCol="0">
            <a:spAutoFit/>
          </a:bodyPr>
          <a:lstStyle/>
          <a:p>
            <a:r>
              <a:rPr lang="en-GB" sz="1200" dirty="0"/>
              <a:t>Welsh Assembly Government (2008) </a:t>
            </a:r>
            <a:r>
              <a:rPr lang="en-GB" sz="1200" i="1" dirty="0"/>
              <a:t>Education for Sustainable Development and Global Citizenship: A common understanding for schools.</a:t>
            </a:r>
            <a:endParaRPr lang="en-GB" sz="1200" dirty="0"/>
          </a:p>
          <a:p>
            <a:r>
              <a:rPr lang="en-GB" sz="1200" dirty="0"/>
              <a:t>Available at: </a:t>
            </a:r>
            <a:r>
              <a:rPr lang="en-GB" sz="1200" u="sng" dirty="0">
                <a:hlinkClick r:id="rId2">
                  <a:extLst>
                    <a:ext uri="{A12FA001-AC4F-418D-AE19-62706E023703}">
                      <ahyp:hlinkClr xmlns:ahyp="http://schemas.microsoft.com/office/drawing/2018/hyperlinkcolor" val="tx"/>
                    </a:ext>
                  </a:extLst>
                </a:hlinkClick>
              </a:rPr>
              <a:t>https://hwb.gov.wales/storage/eaf467e6-30fe-45c9-93ef-cb30f31f1c90/common-understanding-for-school.pdf</a:t>
            </a:r>
            <a:endParaRPr lang="en-GB" sz="1200" dirty="0"/>
          </a:p>
          <a:p>
            <a:r>
              <a:rPr lang="en-GB" sz="1200" dirty="0"/>
              <a:t>(Accessed: 17</a:t>
            </a:r>
            <a:r>
              <a:rPr lang="en-GB" sz="1200" baseline="30000" dirty="0"/>
              <a:t> </a:t>
            </a:r>
            <a:r>
              <a:rPr lang="en-GB" sz="1200" dirty="0"/>
              <a:t>February 2021).</a:t>
            </a:r>
          </a:p>
          <a:p>
            <a:r>
              <a:rPr lang="en-GB" sz="1200" dirty="0"/>
              <a:t> </a:t>
            </a:r>
          </a:p>
          <a:p>
            <a:r>
              <a:rPr lang="en-GB" sz="1200" dirty="0"/>
              <a:t>Welsh Government (2017) </a:t>
            </a:r>
            <a:r>
              <a:rPr lang="en-GB" sz="1200" i="1" dirty="0"/>
              <a:t>Education in Wales: Our National Mission. </a:t>
            </a:r>
            <a:endParaRPr lang="en-GB" sz="1200" dirty="0"/>
          </a:p>
          <a:p>
            <a:r>
              <a:rPr lang="en-GB" sz="1200" dirty="0"/>
              <a:t>Available at: </a:t>
            </a:r>
            <a:r>
              <a:rPr lang="en-GB" sz="1200" u="sng" dirty="0">
                <a:hlinkClick r:id="rId3">
                  <a:extLst>
                    <a:ext uri="{A12FA001-AC4F-418D-AE19-62706E023703}">
                      <ahyp:hlinkClr xmlns:ahyp="http://schemas.microsoft.com/office/drawing/2018/hyperlinkcolor" val="tx"/>
                    </a:ext>
                  </a:extLst>
                </a:hlinkClick>
              </a:rPr>
              <a:t>https://gov.wales/sites/default/files/publications/2020-10/education-in-Wales-our-national-mission-update-october-2020.pdf</a:t>
            </a:r>
            <a:endParaRPr lang="en-GB" sz="1200" dirty="0"/>
          </a:p>
          <a:p>
            <a:r>
              <a:rPr lang="en-GB" sz="1200" dirty="0"/>
              <a:t>(Accessed: 16 February 2021).</a:t>
            </a:r>
          </a:p>
          <a:p>
            <a:r>
              <a:rPr lang="en-GB" sz="1200" dirty="0"/>
              <a:t> </a:t>
            </a:r>
          </a:p>
          <a:p>
            <a:r>
              <a:rPr lang="en-GB" sz="1200" dirty="0"/>
              <a:t>You Matter (2020) </a:t>
            </a:r>
            <a:r>
              <a:rPr lang="en-GB" sz="1200" i="1" dirty="0"/>
              <a:t>What is it? Definition, History, Evolution, Importance and Examples.</a:t>
            </a:r>
            <a:endParaRPr lang="en-GB" sz="1200" dirty="0"/>
          </a:p>
          <a:p>
            <a:r>
              <a:rPr lang="en-GB" sz="1200" dirty="0"/>
              <a:t>Available at: </a:t>
            </a:r>
            <a:r>
              <a:rPr lang="en-GB" sz="1200" u="sng" dirty="0">
                <a:hlinkClick r:id="rId4">
                  <a:extLst>
                    <a:ext uri="{A12FA001-AC4F-418D-AE19-62706E023703}">
                      <ahyp:hlinkClr xmlns:ahyp="http://schemas.microsoft.com/office/drawing/2018/hyperlinkcolor" val="tx"/>
                    </a:ext>
                  </a:extLst>
                </a:hlinkClick>
              </a:rPr>
              <a:t>https://youmatter.world/en/definition/definitions-sustainable-developmentsustainabil ity/#:~:text=Sustainable%20development%20is%20the%20idea,the%20Brun dtland%20Report%20in%201987</a:t>
            </a:r>
            <a:r>
              <a:rPr lang="en-GB" sz="1200" dirty="0"/>
              <a:t>.</a:t>
            </a:r>
          </a:p>
          <a:p>
            <a:r>
              <a:rPr lang="en-GB" sz="1200" dirty="0"/>
              <a:t>(Accessed: 15 February 2021).</a:t>
            </a:r>
          </a:p>
          <a:p>
            <a:endParaRPr lang="en-GB" sz="1200" dirty="0"/>
          </a:p>
        </p:txBody>
      </p:sp>
    </p:spTree>
    <p:extLst>
      <p:ext uri="{BB962C8B-B14F-4D97-AF65-F5344CB8AC3E}">
        <p14:creationId xmlns:p14="http://schemas.microsoft.com/office/powerpoint/2010/main" val="1193209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6905</TotalTime>
  <Words>3918</Words>
  <Application>Microsoft Office PowerPoint</Application>
  <PresentationFormat>Widescreen</PresentationFormat>
  <Paragraphs>219</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Adobe Gothic Std B</vt:lpstr>
      <vt:lpstr>Arial</vt:lpstr>
      <vt:lpstr>Calibri</vt:lpstr>
      <vt:lpstr>Calibri Light</vt:lpstr>
      <vt:lpstr>Wingdings</vt:lpstr>
      <vt:lpstr>Office Theme</vt:lpstr>
      <vt:lpstr>Educating Sustainable Development and Global Citizenship       (ESDGC)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Educating Sustainable Development and Global Citizenship       (ESDGC)</dc:title>
  <dc:creator>L Buckley (Pontarddulais Comprehensive School)</dc:creator>
  <cp:lastModifiedBy>L Buckley (Pontarddulais Comprehensive School)</cp:lastModifiedBy>
  <cp:revision>69</cp:revision>
  <dcterms:created xsi:type="dcterms:W3CDTF">2021-02-17T17:42:45Z</dcterms:created>
  <dcterms:modified xsi:type="dcterms:W3CDTF">2021-02-23T16:51:39Z</dcterms:modified>
</cp:coreProperties>
</file>