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7" r:id="rId2"/>
    <p:sldId id="256" r:id="rId3"/>
    <p:sldId id="271" r:id="rId4"/>
    <p:sldId id="280" r:id="rId5"/>
    <p:sldId id="278" r:id="rId6"/>
    <p:sldId id="272" r:id="rId7"/>
    <p:sldId id="274" r:id="rId8"/>
    <p:sldId id="275" r:id="rId9"/>
    <p:sldId id="276" r:id="rId10"/>
    <p:sldId id="284" r:id="rId11"/>
    <p:sldId id="277" r:id="rId12"/>
    <p:sldId id="281" r:id="rId13"/>
    <p:sldId id="282" r:id="rId14"/>
    <p:sldId id="283" r:id="rId15"/>
    <p:sldId id="269" r:id="rId16"/>
    <p:sldId id="270" r:id="rId17"/>
    <p:sldId id="285"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howGuides="1">
      <p:cViewPr varScale="1">
        <p:scale>
          <a:sx n="68" d="100"/>
          <a:sy n="68" d="100"/>
        </p:scale>
        <p:origin x="-1446" y="-96"/>
      </p:cViewPr>
      <p:guideLst>
        <p:guide orient="horz" pos="2160"/>
        <p:guide pos="288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752517-0B5C-40BA-BD14-191104C384B8}" type="datetimeFigureOut">
              <a:rPr lang="en-GB" smtClean="0"/>
              <a:pPr/>
              <a:t>23/11/2022</a:t>
            </a:fld>
            <a:endParaRPr lang="en-GB"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5B4CCE-6012-469C-8B8D-2DD66BA1048F}" type="slidenum">
              <a:rPr lang="en-GB" smtClean="0"/>
              <a:pPr/>
              <a:t>‹#›</a:t>
            </a:fld>
            <a:endParaRPr lang="en-GB" dirty="0"/>
          </a:p>
        </p:txBody>
      </p:sp>
    </p:spTree>
    <p:extLst>
      <p:ext uri="{BB962C8B-B14F-4D97-AF65-F5344CB8AC3E}">
        <p14:creationId xmlns:p14="http://schemas.microsoft.com/office/powerpoint/2010/main" xmlns="" val="3603076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5B4CCE-6012-469C-8B8D-2DD66BA1048F}" type="slidenum">
              <a:rPr lang="en-GB" smtClean="0"/>
              <a:pPr/>
              <a:t>11</a:t>
            </a:fld>
            <a:endParaRPr lang="en-GB" dirty="0"/>
          </a:p>
        </p:txBody>
      </p:sp>
    </p:spTree>
    <p:extLst>
      <p:ext uri="{BB962C8B-B14F-4D97-AF65-F5344CB8AC3E}">
        <p14:creationId xmlns:p14="http://schemas.microsoft.com/office/powerpoint/2010/main" xmlns="" val="13267078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dirty="0"/>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0ADD77B4-0D6B-4FC7-8D33-A047EF9871D3}" type="datetimeFigureOut">
              <a:rPr lang="en-US" smtClean="0"/>
              <a:pPr/>
              <a:t>11/23/2022</a:t>
            </a:fld>
            <a:endParaRPr lang="en-US"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C077F6B6-78FE-48EF-BF25-F4412977852A}"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ADD77B4-0D6B-4FC7-8D33-A047EF9871D3}" type="datetimeFigureOut">
              <a:rPr lang="en-US" smtClean="0"/>
              <a:pPr/>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77F6B6-78FE-48EF-BF25-F4412977852A}" type="slidenum">
              <a:rPr lang="en-US" smtClean="0"/>
              <a:pPr/>
              <a:t>‹#›</a:t>
            </a:fld>
            <a:endParaRPr lang="en-US" dirty="0"/>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0ADD77B4-0D6B-4FC7-8D33-A047EF9871D3}" type="datetimeFigureOut">
              <a:rPr lang="en-US" smtClean="0"/>
              <a:pPr/>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77F6B6-78FE-48EF-BF25-F4412977852A}" type="slidenum">
              <a:rPr lang="en-US" smtClean="0"/>
              <a:pPr/>
              <a:t>‹#›</a:t>
            </a:fld>
            <a:endParaRPr lang="en-US"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0ADD77B4-0D6B-4FC7-8D33-A047EF9871D3}" type="datetimeFigureOut">
              <a:rPr lang="en-US" smtClean="0"/>
              <a:pPr/>
              <a:t>11/23/2022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077F6B6-78FE-48EF-BF25-F4412977852A}" type="slidenum">
              <a:rPr lang="en-US" smtClean="0"/>
              <a:pPr/>
              <a:t>‹#›</a:t>
            </a:fld>
            <a:endParaRPr lang="en-US" dirty="0"/>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0ADD77B4-0D6B-4FC7-8D33-A047EF9871D3}" type="datetimeFigureOut">
              <a:rPr lang="en-US" smtClean="0"/>
              <a:pPr/>
              <a:t>11/23/2022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077F6B6-78FE-48EF-BF25-F4412977852A}"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0ADD77B4-0D6B-4FC7-8D33-A047EF9871D3}" type="datetimeFigureOut">
              <a:rPr lang="en-US" smtClean="0"/>
              <a:pPr/>
              <a:t>11/23/2022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077F6B6-78FE-48EF-BF25-F4412977852A}" type="slidenum">
              <a:rPr lang="en-US" smtClean="0"/>
              <a:pPr/>
              <a:t>‹#›</a:t>
            </a:fld>
            <a:endParaRPr lang="en-US" dirty="0"/>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DD77B4-0D6B-4FC7-8D33-A047EF9871D3}" type="datetimeFigureOut">
              <a:rPr lang="en-US" smtClean="0"/>
              <a:pPr/>
              <a:t>11/23/2022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077F6B6-78FE-48EF-BF25-F4412977852A}"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0ADD77B4-0D6B-4FC7-8D33-A047EF9871D3}" type="datetimeFigureOut">
              <a:rPr lang="en-US" smtClean="0"/>
              <a:pPr/>
              <a:t>11/23/2022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077F6B6-78FE-48EF-BF25-F4412977852A}"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dirty="0"/>
              <a:t>Click icon to add picture</a:t>
            </a:r>
          </a:p>
        </p:txBody>
      </p:sp>
      <p:sp>
        <p:nvSpPr>
          <p:cNvPr id="5" name="Date Placeholder 4"/>
          <p:cNvSpPr>
            <a:spLocks noGrp="1"/>
          </p:cNvSpPr>
          <p:nvPr>
            <p:ph type="dt" sz="half" idx="10"/>
          </p:nvPr>
        </p:nvSpPr>
        <p:spPr/>
        <p:txBody>
          <a:bodyPr/>
          <a:lstStyle>
            <a:lvl1pPr>
              <a:defRPr>
                <a:solidFill>
                  <a:schemeClr val="tx1"/>
                </a:solidFill>
              </a:defRPr>
            </a:lvl1pPr>
            <a:extLst/>
          </a:lstStyle>
          <a:p>
            <a:fld id="{0ADD77B4-0D6B-4FC7-8D33-A047EF9871D3}" type="datetimeFigureOut">
              <a:rPr lang="en-US" smtClean="0"/>
              <a:pPr/>
              <a:t>11/23/2022</a:t>
            </a:fld>
            <a:endParaRPr lang="en-US"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C077F6B6-78FE-48EF-BF25-F4412977852A}" type="slidenum">
              <a:rPr lang="en-US" smtClean="0"/>
              <a:pPr/>
              <a:t>‹#›</a:t>
            </a:fld>
            <a:endParaRPr lang="en-US"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dirty="0"/>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ADD77B4-0D6B-4FC7-8D33-A047EF9871D3}" type="datetimeFigureOut">
              <a:rPr lang="en-US" smtClean="0"/>
              <a:pPr/>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77F6B6-78FE-48EF-BF25-F4412977852A}"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ADD77B4-0D6B-4FC7-8D33-A047EF9871D3}" type="datetimeFigureOut">
              <a:rPr lang="en-US" smtClean="0"/>
              <a:pPr/>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77F6B6-78FE-48EF-BF25-F4412977852A}"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0ADD77B4-0D6B-4FC7-8D33-A047EF9871D3}" type="datetimeFigureOut">
              <a:rPr lang="en-US" smtClean="0"/>
              <a:pPr/>
              <a:t>11/23/2022</a:t>
            </a:fld>
            <a:endParaRPr lang="en-US"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C077F6B6-78FE-48EF-BF25-F4412977852A}"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camden.gov.uk/documents/20142/1730554/Homelessness+and+Rough+Sleeping+Strategy+Final+Web.pdf/c0f422db-a424-be66-d1ec-" TargetMode="External"/><Relationship Id="rId2" Type="http://schemas.openxmlformats.org/officeDocument/2006/relationships/hyperlink" Target="https://assets.publishing.service.gov.uk/government/uploads/system/uploads/attachment_data/file/793471/Homelessness_-_REA.pdf" TargetMode="External"/><Relationship Id="rId1" Type="http://schemas.openxmlformats.org/officeDocument/2006/relationships/slideLayout" Target="../slideLayouts/slideLayout2.xml"/><Relationship Id="rId4" Type="http://schemas.openxmlformats.org/officeDocument/2006/relationships/hyperlink" Target="http://www.camdencen.org.uk/downloads/LDF/corePlanPols.pdf"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researchbriefings.files.parliament.uk/documents/SN02007/SN02007.pdf" TargetMode="External"/><Relationship Id="rId2" Type="http://schemas.openxmlformats.org/officeDocument/2006/relationships/hyperlink" Target="https://assets.publishing.service.gov.uk/government/uploads/system/uploads/attachment_data/file/1102469/Rough-Sleeping-Strategy_2018.pdf%20Accessed%2013/11/202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43001"/>
            <a:ext cx="8229600" cy="4800600"/>
          </a:xfrm>
        </p:spPr>
        <p:txBody>
          <a:bodyPr>
            <a:normAutofit/>
          </a:bodyPr>
          <a:lstStyle/>
          <a:p>
            <a:pPr marL="285750" indent="-285750">
              <a:buFont typeface="Wingdings" panose="05000000000000000000" pitchFamily="2" charset="2"/>
              <a:buChar char="Ø"/>
            </a:pPr>
            <a:r>
              <a:rPr lang="en-GB" sz="2800" b="1" dirty="0" smtClean="0">
                <a:solidFill>
                  <a:schemeClr val="tx2"/>
                </a:solidFill>
                <a:latin typeface="Arial" panose="020B0604020202020204" pitchFamily="34" charset="0"/>
                <a:cs typeface="Arial" panose="020B0604020202020204" pitchFamily="34" charset="0"/>
              </a:rPr>
              <a:t>Student name: </a:t>
            </a:r>
            <a:r>
              <a:rPr lang="en-GB" sz="2800" b="1" dirty="0" smtClean="0">
                <a:solidFill>
                  <a:schemeClr val="tx2"/>
                </a:solidFill>
                <a:latin typeface="Arial" panose="020B0604020202020204" pitchFamily="34" charset="0"/>
                <a:cs typeface="Arial" panose="020B0604020202020204" pitchFamily="34" charset="0"/>
              </a:rPr>
              <a:t>Oluwaseun</a:t>
            </a:r>
            <a:r>
              <a:rPr lang="en-GB" sz="2800" b="1" dirty="0" smtClean="0">
                <a:solidFill>
                  <a:schemeClr val="tx2"/>
                </a:solidFill>
                <a:latin typeface="Arial" panose="020B0604020202020204" pitchFamily="34" charset="0"/>
                <a:cs typeface="Arial" panose="020B0604020202020204" pitchFamily="34" charset="0"/>
              </a:rPr>
              <a:t> </a:t>
            </a:r>
            <a:r>
              <a:rPr lang="en-GB" sz="2800" b="1" dirty="0" smtClean="0">
                <a:solidFill>
                  <a:schemeClr val="tx2"/>
                </a:solidFill>
                <a:latin typeface="Arial" panose="020B0604020202020204" pitchFamily="34" charset="0"/>
                <a:cs typeface="Arial" panose="020B0604020202020204" pitchFamily="34" charset="0"/>
              </a:rPr>
              <a:t>Akran</a:t>
            </a:r>
            <a:endParaRPr lang="en-GB" sz="2800" b="1" dirty="0" smtClean="0">
              <a:solidFill>
                <a:schemeClr val="tx2"/>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800" b="1" dirty="0" smtClean="0">
                <a:solidFill>
                  <a:schemeClr val="tx2"/>
                </a:solidFill>
                <a:latin typeface="Arial" panose="020B0604020202020204" pitchFamily="34" charset="0"/>
                <a:cs typeface="Arial" panose="020B0604020202020204" pitchFamily="34" charset="0"/>
              </a:rPr>
              <a:t>Module Name: </a:t>
            </a:r>
            <a:r>
              <a:rPr lang="en-GB" sz="2800" b="1" dirty="0" smtClean="0">
                <a:solidFill>
                  <a:schemeClr val="tx2"/>
                </a:solidFill>
                <a:latin typeface="Arial" panose="020B0604020202020204" pitchFamily="34" charset="0"/>
                <a:cs typeface="Arial" panose="020B0604020202020204" pitchFamily="34" charset="0"/>
              </a:rPr>
              <a:t>Community Care and      Development</a:t>
            </a:r>
            <a:endParaRPr lang="en-GB" sz="2800" b="1" dirty="0" smtClean="0">
              <a:solidFill>
                <a:schemeClr val="tx2"/>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800" b="1" dirty="0" smtClean="0">
                <a:solidFill>
                  <a:schemeClr val="tx2"/>
                </a:solidFill>
                <a:latin typeface="Arial" panose="020B0604020202020204" pitchFamily="34" charset="0"/>
                <a:cs typeface="Arial" panose="020B0604020202020204" pitchFamily="34" charset="0"/>
              </a:rPr>
              <a:t>Module Code : BMHP 6002</a:t>
            </a:r>
          </a:p>
          <a:p>
            <a:pPr marL="285750" indent="-285750">
              <a:buFont typeface="Wingdings" panose="05000000000000000000" pitchFamily="2" charset="2"/>
              <a:buChar char="Ø"/>
            </a:pPr>
            <a:r>
              <a:rPr lang="en-GB" sz="2800" b="1" dirty="0" smtClean="0">
                <a:solidFill>
                  <a:schemeClr val="tx2"/>
                </a:solidFill>
                <a:latin typeface="Arial" panose="020B0604020202020204" pitchFamily="34" charset="0"/>
                <a:cs typeface="Arial" panose="020B0604020202020204" pitchFamily="34" charset="0"/>
              </a:rPr>
              <a:t>Lecturer Name: </a:t>
            </a:r>
            <a:r>
              <a:rPr lang="en-GB" sz="2800" b="1" dirty="0" smtClean="0">
                <a:solidFill>
                  <a:schemeClr val="tx2"/>
                </a:solidFill>
                <a:latin typeface="Arial" panose="020B0604020202020204" pitchFamily="34" charset="0"/>
                <a:cs typeface="Arial" panose="020B0604020202020204" pitchFamily="34" charset="0"/>
              </a:rPr>
              <a:t>Laila</a:t>
            </a:r>
            <a:r>
              <a:rPr lang="en-GB" sz="2800" b="1" dirty="0" smtClean="0">
                <a:solidFill>
                  <a:schemeClr val="tx2"/>
                </a:solidFill>
                <a:latin typeface="Arial" panose="020B0604020202020204" pitchFamily="34" charset="0"/>
                <a:cs typeface="Arial" panose="020B0604020202020204" pitchFamily="34" charset="0"/>
              </a:rPr>
              <a:t> </a:t>
            </a:r>
            <a:r>
              <a:rPr lang="en-GB" sz="2800" b="1" dirty="0" smtClean="0">
                <a:solidFill>
                  <a:schemeClr val="tx2"/>
                </a:solidFill>
                <a:latin typeface="Arial" panose="020B0604020202020204" pitchFamily="34" charset="0"/>
                <a:cs typeface="Arial" panose="020B0604020202020204" pitchFamily="34" charset="0"/>
              </a:rPr>
              <a:t>Surani</a:t>
            </a:r>
            <a:endParaRPr lang="en-GB" sz="2800" b="1" dirty="0" smtClean="0">
              <a:solidFill>
                <a:schemeClr val="tx2"/>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800" b="1" dirty="0" smtClean="0">
                <a:solidFill>
                  <a:schemeClr val="tx2"/>
                </a:solidFill>
                <a:latin typeface="Arial" panose="020B0604020202020204" pitchFamily="34" charset="0"/>
                <a:cs typeface="Arial" panose="020B0604020202020204" pitchFamily="34" charset="0"/>
              </a:rPr>
              <a:t>Date:25 November 2022 </a:t>
            </a:r>
          </a:p>
          <a:p>
            <a:pPr marL="285750" indent="-285750">
              <a:buFont typeface="Wingdings" panose="05000000000000000000" pitchFamily="2" charset="2"/>
              <a:buChar char="Ø"/>
            </a:pPr>
            <a:r>
              <a:rPr lang="en-GB" sz="2800" b="1" dirty="0" smtClean="0">
                <a:solidFill>
                  <a:schemeClr val="tx2"/>
                </a:solidFill>
                <a:latin typeface="Arial" panose="020B0604020202020204" pitchFamily="34" charset="0"/>
                <a:cs typeface="Arial" panose="020B0604020202020204" pitchFamily="34" charset="0"/>
              </a:rPr>
              <a:t>Student I.D: </a:t>
            </a:r>
            <a:r>
              <a:rPr lang="en-GB" sz="2800" b="1" dirty="0" smtClean="0">
                <a:solidFill>
                  <a:schemeClr val="tx2"/>
                </a:solidFill>
                <a:latin typeface="Arial" panose="020B0604020202020204" pitchFamily="34" charset="0"/>
                <a:cs typeface="Arial" panose="020B0604020202020204" pitchFamily="34" charset="0"/>
              </a:rPr>
              <a:t>1908389</a:t>
            </a:r>
          </a:p>
          <a:p>
            <a:pPr marL="285750" indent="-285750">
              <a:buFont typeface="Wingdings" panose="05000000000000000000" pitchFamily="2" charset="2"/>
              <a:buChar char="Ø"/>
            </a:pPr>
            <a:endParaRPr lang="en-GB" sz="2800" b="1" dirty="0" smtClean="0">
              <a:solidFill>
                <a:schemeClr val="tx2"/>
              </a:solidFill>
              <a:latin typeface="Arial" panose="020B0604020202020204" pitchFamily="34" charset="0"/>
              <a:cs typeface="Arial" panose="020B0604020202020204" pitchFamily="34" charset="0"/>
            </a:endParaRPr>
          </a:p>
          <a:p>
            <a:endParaRPr lang="en-US" dirty="0"/>
          </a:p>
        </p:txBody>
      </p:sp>
      <p:sp>
        <p:nvSpPr>
          <p:cNvPr id="2" name="Title 1"/>
          <p:cNvSpPr>
            <a:spLocks noGrp="1"/>
          </p:cNvSpPr>
          <p:nvPr>
            <p:ph type="title"/>
          </p:nvPr>
        </p:nvSpPr>
        <p:spPr/>
        <p:txBody>
          <a:bodyPr/>
          <a:lstStyle/>
          <a:p>
            <a:r>
              <a:rPr lang="en-GB" sz="4000" dirty="0" smtClean="0">
                <a:latin typeface="Arial" panose="020B0604020202020204" pitchFamily="34" charset="0"/>
                <a:cs typeface="Arial" panose="020B0604020202020204" pitchFamily="34" charset="0"/>
              </a:rPr>
              <a:t>Assessment 1 Homelessness</a:t>
            </a:r>
            <a:endParaRPr lang="en-US" dirty="0"/>
          </a:p>
        </p:txBody>
      </p:sp>
      <p:pic>
        <p:nvPicPr>
          <p:cNvPr id="4" name="Picture 3">
            <a:extLst>
              <a:ext uri="{FF2B5EF4-FFF2-40B4-BE49-F238E27FC236}">
                <a16:creationId xmlns:a16="http://schemas.microsoft.com/office/drawing/2014/main" xmlns="" id="{98FA956D-D1A9-2F2B-6ED4-FAFB00ADCD52}"/>
              </a:ext>
            </a:extLst>
          </p:cNvPr>
          <p:cNvPicPr>
            <a:picLocks noChangeAspect="1"/>
          </p:cNvPicPr>
          <p:nvPr/>
        </p:nvPicPr>
        <p:blipFill>
          <a:blip r:embed="rId2" cstate="print"/>
          <a:stretch>
            <a:fillRect/>
          </a:stretch>
        </p:blipFill>
        <p:spPr>
          <a:xfrm>
            <a:off x="990600" y="4419600"/>
            <a:ext cx="7705725" cy="1676400"/>
          </a:xfrm>
          <a:prstGeom prst="rect">
            <a:avLst/>
          </a:prstGeom>
        </p:spPr>
      </p:pic>
    </p:spTree>
    <p:extLst>
      <p:ext uri="{BB962C8B-B14F-4D97-AF65-F5344CB8AC3E}">
        <p14:creationId xmlns:p14="http://schemas.microsoft.com/office/powerpoint/2010/main" xmlns="" val="2316467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 y="1"/>
            <a:ext cx="8839200" cy="1600200"/>
          </a:xfrm>
        </p:spPr>
        <p:txBody>
          <a:bodyPr>
            <a:normAutofit fontScale="90000"/>
          </a:bodyPr>
          <a:lstStyle/>
          <a:p>
            <a:pPr algn="ctr"/>
            <a:r>
              <a:rPr lang="en-US" dirty="0"/>
              <a:t/>
            </a:r>
            <a:br>
              <a:rPr lang="en-US" dirty="0"/>
            </a:br>
            <a:r>
              <a:rPr lang="en-GB" sz="6000" dirty="0" smtClean="0">
                <a:latin typeface="Arial" panose="020B0604020202020204" pitchFamily="34" charset="0"/>
                <a:cs typeface="Arial" panose="020B0604020202020204" pitchFamily="34" charset="0"/>
              </a:rPr>
              <a:t>Homelessness In Camden Borough </a:t>
            </a:r>
            <a:endParaRPr lang="en-US" sz="6000" dirty="0"/>
          </a:p>
        </p:txBody>
      </p:sp>
      <p:sp>
        <p:nvSpPr>
          <p:cNvPr id="3" name="Subtitle 2"/>
          <p:cNvSpPr>
            <a:spLocks noGrp="1"/>
          </p:cNvSpPr>
          <p:nvPr>
            <p:ph type="subTitle" idx="1"/>
          </p:nvPr>
        </p:nvSpPr>
        <p:spPr>
          <a:xfrm>
            <a:off x="152400" y="1752600"/>
            <a:ext cx="8839200" cy="4953000"/>
          </a:xfrm>
        </p:spPr>
        <p:txBody>
          <a:bodyPr/>
          <a:lstStyle/>
          <a:p>
            <a:r>
              <a:rPr lang="en-US" dirty="0"/>
              <a:t>O</a:t>
            </a:r>
          </a:p>
          <a:p>
            <a:endParaRPr lang="en-US" dirty="0"/>
          </a:p>
          <a:p>
            <a:endParaRPr lang="en-US" dirty="0"/>
          </a:p>
          <a:p>
            <a:endParaRPr lang="en-US" dirty="0"/>
          </a:p>
          <a:p>
            <a:endParaRPr lang="en-US" dirty="0"/>
          </a:p>
          <a:p>
            <a:endParaRPr lang="en-US" dirty="0"/>
          </a:p>
          <a:p>
            <a:pPr algn="l"/>
            <a:endParaRPr lang="en-US"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0" y="1676400"/>
            <a:ext cx="4800600" cy="28956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800600" y="1676400"/>
            <a:ext cx="4343400" cy="2819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263374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0EED5CD0-BE69-7E85-2A5A-E069329463EF}"/>
              </a:ext>
            </a:extLst>
          </p:cNvPr>
          <p:cNvSpPr>
            <a:spLocks noGrp="1"/>
          </p:cNvSpPr>
          <p:nvPr>
            <p:ph idx="1"/>
          </p:nvPr>
        </p:nvSpPr>
        <p:spPr/>
        <p:txBody>
          <a:bodyPr>
            <a:normAutofit fontScale="70000" lnSpcReduction="20000"/>
          </a:bodyPr>
          <a:lstStyle/>
          <a:p>
            <a:pPr>
              <a:lnSpc>
                <a:spcPct val="170000"/>
              </a:lnSpc>
              <a:buFont typeface="Wingdings" pitchFamily="2" charset="2"/>
              <a:buChar char="Ø"/>
            </a:pPr>
            <a:r>
              <a:rPr lang="en-GB" sz="2400" dirty="0" smtClean="0">
                <a:latin typeface="Arial" pitchFamily="34" charset="0"/>
                <a:cs typeface="Arial" pitchFamily="34" charset="0"/>
              </a:rPr>
              <a:t> </a:t>
            </a:r>
            <a:r>
              <a:rPr lang="en-GB" sz="2800" dirty="0" smtClean="0">
                <a:latin typeface="Arial" pitchFamily="34" charset="0"/>
                <a:cs typeface="Arial" pitchFamily="34" charset="0"/>
              </a:rPr>
              <a:t>This </a:t>
            </a:r>
            <a:r>
              <a:rPr lang="en-GB" sz="2800" dirty="0" smtClean="0">
                <a:latin typeface="Arial" pitchFamily="34" charset="0"/>
                <a:cs typeface="Arial" pitchFamily="34" charset="0"/>
              </a:rPr>
              <a:t>presentation is to examine rough sleeping in Camden Borough. </a:t>
            </a:r>
          </a:p>
          <a:p>
            <a:pPr>
              <a:lnSpc>
                <a:spcPct val="170000"/>
              </a:lnSpc>
              <a:buFont typeface="Wingdings" pitchFamily="2" charset="2"/>
              <a:buChar char="Ø"/>
            </a:pPr>
            <a:r>
              <a:rPr lang="en-GB" sz="2800" dirty="0" smtClean="0">
                <a:latin typeface="Arial" pitchFamily="34" charset="0"/>
                <a:cs typeface="Arial" pitchFamily="34" charset="0"/>
              </a:rPr>
              <a:t>At Camden Borough there are evidences of rough sleeping people, sleeping, preparing to sleep or having slept outdoors (streets, tents, doorways, parks, and bus shelters) (Camden Council, 2019).</a:t>
            </a:r>
            <a:br>
              <a:rPr lang="en-GB" sz="2800" dirty="0" smtClean="0">
                <a:latin typeface="Arial" pitchFamily="34" charset="0"/>
                <a:cs typeface="Arial" pitchFamily="34" charset="0"/>
              </a:rPr>
            </a:br>
            <a:r>
              <a:rPr lang="en-GB" sz="2800" dirty="0" smtClean="0">
                <a:latin typeface="Arial" pitchFamily="34" charset="0"/>
                <a:cs typeface="Arial" pitchFamily="34" charset="0"/>
              </a:rPr>
              <a:t>living in places not intended for human habitation (stairwells, barns, sheds, parking lots, and stations).</a:t>
            </a:r>
          </a:p>
          <a:p>
            <a:pPr>
              <a:lnSpc>
                <a:spcPct val="170000"/>
              </a:lnSpc>
              <a:buFont typeface="Wingdings" pitchFamily="2" charset="2"/>
              <a:buChar char="Ø"/>
            </a:pPr>
            <a:r>
              <a:rPr lang="en-GB" sz="2800" dirty="0" smtClean="0">
                <a:latin typeface="Arial" pitchFamily="34" charset="0"/>
                <a:cs typeface="Arial" pitchFamily="34" charset="0"/>
              </a:rPr>
              <a:t> with no access to suitable accommodation(Camden Council, 2019).</a:t>
            </a:r>
          </a:p>
          <a:p>
            <a:endParaRPr lang="en-GB" sz="2400" dirty="0"/>
          </a:p>
        </p:txBody>
      </p:sp>
      <p:sp>
        <p:nvSpPr>
          <p:cNvPr id="3" name="Title 2">
            <a:extLst>
              <a:ext uri="{FF2B5EF4-FFF2-40B4-BE49-F238E27FC236}">
                <a16:creationId xmlns:a16="http://schemas.microsoft.com/office/drawing/2014/main" xmlns="" id="{DD180282-69CE-D9BC-5CDD-8FDF57A06E59}"/>
              </a:ext>
            </a:extLst>
          </p:cNvPr>
          <p:cNvSpPr>
            <a:spLocks noGrp="1"/>
          </p:cNvSpPr>
          <p:nvPr>
            <p:ph type="title"/>
          </p:nvPr>
        </p:nvSpPr>
        <p:spPr/>
        <p:txBody>
          <a:bodyPr>
            <a:noAutofit/>
          </a:bodyPr>
          <a:lstStyle/>
          <a:p>
            <a:r>
              <a:rPr lang="en-GB" sz="8000" dirty="0">
                <a:latin typeface="Arial" pitchFamily="34" charset="0"/>
                <a:cs typeface="Arial" pitchFamily="34" charset="0"/>
              </a:rPr>
              <a:t>The Aim </a:t>
            </a:r>
          </a:p>
        </p:txBody>
      </p:sp>
    </p:spTree>
    <p:extLst>
      <p:ext uri="{BB962C8B-B14F-4D97-AF65-F5344CB8AC3E}">
        <p14:creationId xmlns:p14="http://schemas.microsoft.com/office/powerpoint/2010/main" xmlns="" val="2031918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581F567F-558D-6404-D430-6AA8FEDFFE74}"/>
              </a:ext>
            </a:extLst>
          </p:cNvPr>
          <p:cNvSpPr>
            <a:spLocks noGrp="1"/>
          </p:cNvSpPr>
          <p:nvPr>
            <p:ph idx="1"/>
          </p:nvPr>
        </p:nvSpPr>
        <p:spPr>
          <a:xfrm>
            <a:off x="457200" y="1371600"/>
            <a:ext cx="8229600" cy="4648200"/>
          </a:xfrm>
        </p:spPr>
        <p:txBody>
          <a:bodyPr>
            <a:normAutofit fontScale="77500" lnSpcReduction="20000"/>
          </a:bodyPr>
          <a:lstStyle/>
          <a:p>
            <a:pPr>
              <a:lnSpc>
                <a:spcPct val="160000"/>
              </a:lnSpc>
              <a:buFont typeface="Wingdings" panose="05000000000000000000" pitchFamily="2" charset="2"/>
              <a:buChar char="Ø"/>
            </a:pPr>
            <a:r>
              <a:rPr lang="en-GB" sz="2600" dirty="0" smtClean="0">
                <a:latin typeface="Arial" panose="020B0604020202020204" pitchFamily="34" charset="0"/>
                <a:cs typeface="Arial" panose="020B0604020202020204" pitchFamily="34" charset="0"/>
              </a:rPr>
              <a:t>In the United Kingdom, homelessness is a common phenomenon. </a:t>
            </a:r>
          </a:p>
          <a:p>
            <a:pPr>
              <a:lnSpc>
                <a:spcPct val="160000"/>
              </a:lnSpc>
              <a:buFont typeface="Wingdings" panose="05000000000000000000" pitchFamily="2" charset="2"/>
              <a:buChar char="Ø"/>
            </a:pPr>
            <a:r>
              <a:rPr lang="en-GB" sz="2600" dirty="0" smtClean="0">
                <a:latin typeface="Arial" panose="020B0604020202020204" pitchFamily="34" charset="0"/>
                <a:cs typeface="Arial" panose="020B0604020202020204" pitchFamily="34" charset="0"/>
              </a:rPr>
              <a:t>At Camden Borough, Several adults over the age of 26 were sleeping rough on a single night in </a:t>
            </a:r>
            <a:r>
              <a:rPr lang="en-GB" sz="2600" dirty="0" smtClean="0">
                <a:latin typeface="Arial" panose="020B0604020202020204" pitchFamily="34" charset="0"/>
                <a:cs typeface="Arial" panose="020B0604020202020204" pitchFamily="34" charset="0"/>
              </a:rPr>
              <a:t>autumn 2021.</a:t>
            </a:r>
          </a:p>
          <a:p>
            <a:pPr>
              <a:lnSpc>
                <a:spcPct val="160000"/>
              </a:lnSpc>
              <a:buFont typeface="Wingdings" panose="05000000000000000000" pitchFamily="2" charset="2"/>
              <a:buChar char="Ø"/>
            </a:pPr>
            <a:r>
              <a:rPr lang="en-GB" sz="2600" dirty="0" smtClean="0">
                <a:latin typeface="Arial" panose="020B0604020202020204" pitchFamily="34" charset="0"/>
                <a:cs typeface="Arial" panose="020B0604020202020204" pitchFamily="34" charset="0"/>
              </a:rPr>
              <a:t>In </a:t>
            </a:r>
            <a:r>
              <a:rPr lang="en-GB" sz="2600" dirty="0" smtClean="0">
                <a:latin typeface="Arial" panose="020B0604020202020204" pitchFamily="34" charset="0"/>
                <a:cs typeface="Arial" panose="020B0604020202020204" pitchFamily="34" charset="0"/>
              </a:rPr>
              <a:t>2021, there were 2,110 persons (86% of the total) sleeping rough on a single autumn night who were 26 or older, and 110 people. (5% of the total) between the ages of 18 and 25 years.(Camden Council, 2019: Wilson, 2022). </a:t>
            </a:r>
          </a:p>
          <a:p>
            <a:pPr>
              <a:lnSpc>
                <a:spcPct val="160000"/>
              </a:lnSpc>
              <a:buFont typeface="Wingdings" panose="05000000000000000000" pitchFamily="2" charset="2"/>
              <a:buChar char="Ø"/>
            </a:pPr>
            <a:r>
              <a:rPr lang="en-GB" sz="2600" dirty="0" smtClean="0">
                <a:latin typeface="Arial" panose="020B0604020202020204" pitchFamily="34" charset="0"/>
                <a:cs typeface="Arial" panose="020B0604020202020204" pitchFamily="34" charset="0"/>
              </a:rPr>
              <a:t>This presentation examines rough sleeping in Camden Borough. </a:t>
            </a:r>
          </a:p>
          <a:p>
            <a:pPr algn="just"/>
            <a:endParaRPr lang="en-GB" dirty="0"/>
          </a:p>
        </p:txBody>
      </p:sp>
      <p:sp>
        <p:nvSpPr>
          <p:cNvPr id="3" name="Title 2">
            <a:extLst>
              <a:ext uri="{FF2B5EF4-FFF2-40B4-BE49-F238E27FC236}">
                <a16:creationId xmlns:a16="http://schemas.microsoft.com/office/drawing/2014/main" xmlns="" id="{79D9423F-B622-A316-5598-B0525C336051}"/>
              </a:ext>
            </a:extLst>
          </p:cNvPr>
          <p:cNvSpPr>
            <a:spLocks noGrp="1"/>
          </p:cNvSpPr>
          <p:nvPr>
            <p:ph type="title"/>
          </p:nvPr>
        </p:nvSpPr>
        <p:spPr/>
        <p:txBody>
          <a:bodyPr>
            <a:normAutofit fontScale="90000"/>
          </a:bodyPr>
          <a:lstStyle/>
          <a:p>
            <a:r>
              <a:rPr lang="en-GB" sz="8000" dirty="0">
                <a:latin typeface="Arial" pitchFamily="34" charset="0"/>
                <a:cs typeface="Arial" pitchFamily="34" charset="0"/>
              </a:rPr>
              <a:t>Introduction</a:t>
            </a:r>
            <a:r>
              <a:rPr lang="en-GB" sz="6000" dirty="0">
                <a:latin typeface="Arial" pitchFamily="34" charset="0"/>
                <a:cs typeface="Arial" pitchFamily="34" charset="0"/>
              </a:rPr>
              <a:t> </a:t>
            </a:r>
          </a:p>
        </p:txBody>
      </p:sp>
    </p:spTree>
    <p:extLst>
      <p:ext uri="{BB962C8B-B14F-4D97-AF65-F5344CB8AC3E}">
        <p14:creationId xmlns:p14="http://schemas.microsoft.com/office/powerpoint/2010/main" xmlns="" val="30545370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2886C0FB-76D8-3B3B-2E04-5EAA10A4E20B}"/>
              </a:ext>
            </a:extLst>
          </p:cNvPr>
          <p:cNvSpPr>
            <a:spLocks noGrp="1"/>
          </p:cNvSpPr>
          <p:nvPr>
            <p:ph idx="1"/>
          </p:nvPr>
        </p:nvSpPr>
        <p:spPr>
          <a:xfrm>
            <a:off x="381000" y="1447800"/>
            <a:ext cx="5486400" cy="4386072"/>
          </a:xfrm>
        </p:spPr>
        <p:txBody>
          <a:bodyPr>
            <a:normAutofit/>
          </a:bodyPr>
          <a:lstStyle/>
          <a:p>
            <a:pPr marL="342900" indent="-342900">
              <a:lnSpc>
                <a:spcPct val="150000"/>
              </a:lnSpc>
              <a:buFont typeface="Wingdings" panose="05000000000000000000" pitchFamily="2" charset="2"/>
              <a:buChar char="Ø"/>
            </a:pPr>
            <a:r>
              <a:rPr lang="en-GB" sz="2000" dirty="0" smtClean="0">
                <a:latin typeface="Arial" panose="020B0604020202020204" pitchFamily="34" charset="0"/>
                <a:cs typeface="Arial" panose="020B0604020202020204" pitchFamily="34" charset="0"/>
              </a:rPr>
              <a:t>Alma Economics (2019) identified several reasons of homelessness and rough sleeping, including Loss of privately rented housing.</a:t>
            </a:r>
          </a:p>
          <a:p>
            <a:pPr marL="342900" indent="-342900">
              <a:lnSpc>
                <a:spcPct val="150000"/>
              </a:lnSpc>
              <a:buFont typeface="Wingdings" panose="05000000000000000000" pitchFamily="2" charset="2"/>
              <a:buChar char="Ø"/>
            </a:pPr>
            <a:r>
              <a:rPr lang="en-GB" sz="2000" dirty="0" smtClean="0">
                <a:latin typeface="Arial" panose="020B0604020202020204" pitchFamily="34" charset="0"/>
                <a:cs typeface="Arial" panose="020B0604020202020204" pitchFamily="34" charset="0"/>
              </a:rPr>
              <a:t>Relationship breakdown (violent or non-violent)</a:t>
            </a:r>
            <a:r>
              <a:rPr lang="en-US" sz="2000" dirty="0" smtClean="0">
                <a:latin typeface="Arial" panose="020B0604020202020204" pitchFamily="34" charset="0"/>
                <a:cs typeface="Arial" panose="020B0604020202020204" pitchFamily="34" charset="0"/>
              </a:rPr>
              <a:t>.</a:t>
            </a:r>
          </a:p>
          <a:p>
            <a:pPr marL="342900" indent="-342900">
              <a:lnSpc>
                <a:spcPct val="150000"/>
              </a:lnSpc>
              <a:buFont typeface="Wingdings" panose="05000000000000000000" pitchFamily="2" charset="2"/>
              <a:buChar char="Ø"/>
            </a:pPr>
            <a:r>
              <a:rPr lang="en-US" sz="2000" dirty="0" smtClean="0">
                <a:latin typeface="Arial" panose="020B0604020202020204" pitchFamily="34" charset="0"/>
                <a:cs typeface="Arial" panose="020B0604020202020204" pitchFamily="34" charset="0"/>
              </a:rPr>
              <a:t>Friends or relatives no longer willing to accommodate them. </a:t>
            </a:r>
          </a:p>
          <a:p>
            <a:pPr marL="342900" indent="-342900">
              <a:lnSpc>
                <a:spcPct val="150000"/>
              </a:lnSpc>
              <a:buFont typeface="Wingdings" panose="05000000000000000000" pitchFamily="2" charset="2"/>
              <a:buChar char="Ø"/>
            </a:pPr>
            <a:r>
              <a:rPr lang="en-US" sz="2000" dirty="0" smtClean="0">
                <a:latin typeface="Arial" panose="020B0604020202020204" pitchFamily="34" charset="0"/>
                <a:cs typeface="Arial" panose="020B0604020202020204" pitchFamily="34" charset="0"/>
              </a:rPr>
              <a:t>Financial difficulties.</a:t>
            </a:r>
            <a:endParaRPr lang="en-GB" sz="2000" dirty="0" smtClean="0">
              <a:latin typeface="Arial" panose="020B0604020202020204" pitchFamily="34" charset="0"/>
              <a:cs typeface="Arial" panose="020B0604020202020204" pitchFamily="34" charset="0"/>
            </a:endParaRPr>
          </a:p>
          <a:p>
            <a:pPr marL="109728" indent="0">
              <a:buNone/>
            </a:pPr>
            <a:endParaRPr lang="en-GB" sz="2000" dirty="0"/>
          </a:p>
        </p:txBody>
      </p:sp>
      <p:sp>
        <p:nvSpPr>
          <p:cNvPr id="3" name="Title 2">
            <a:extLst>
              <a:ext uri="{FF2B5EF4-FFF2-40B4-BE49-F238E27FC236}">
                <a16:creationId xmlns:a16="http://schemas.microsoft.com/office/drawing/2014/main" xmlns="" id="{2C661805-5426-E1BB-3768-1A81FA6009F4}"/>
              </a:ext>
            </a:extLst>
          </p:cNvPr>
          <p:cNvSpPr>
            <a:spLocks noGrp="1"/>
          </p:cNvSpPr>
          <p:nvPr>
            <p:ph type="title"/>
          </p:nvPr>
        </p:nvSpPr>
        <p:spPr/>
        <p:txBody>
          <a:bodyPr>
            <a:noAutofit/>
          </a:bodyPr>
          <a:lstStyle/>
          <a:p>
            <a:r>
              <a:rPr lang="en-GB" sz="4400" dirty="0">
                <a:latin typeface="Arial" pitchFamily="34" charset="0"/>
                <a:cs typeface="Arial" pitchFamily="34" charset="0"/>
              </a:rPr>
              <a:t>Causes of </a:t>
            </a:r>
            <a:r>
              <a:rPr lang="en-GB" sz="4400" dirty="0" smtClean="0">
                <a:latin typeface="Arial" pitchFamily="34" charset="0"/>
                <a:cs typeface="Arial" pitchFamily="34" charset="0"/>
              </a:rPr>
              <a:t>H</a:t>
            </a:r>
            <a:r>
              <a:rPr lang="en-GB" sz="4400" dirty="0" smtClean="0">
                <a:latin typeface="Arial" pitchFamily="34" charset="0"/>
                <a:cs typeface="Arial" pitchFamily="34" charset="0"/>
              </a:rPr>
              <a:t>omelessness </a:t>
            </a:r>
            <a:r>
              <a:rPr lang="en-GB" sz="4400" dirty="0">
                <a:latin typeface="Arial" pitchFamily="34" charset="0"/>
                <a:cs typeface="Arial" pitchFamily="34" charset="0"/>
              </a:rPr>
              <a:t>and </a:t>
            </a:r>
            <a:r>
              <a:rPr lang="en-GB" sz="4400" dirty="0" smtClean="0">
                <a:latin typeface="Arial" pitchFamily="34" charset="0"/>
                <a:cs typeface="Arial" pitchFamily="34" charset="0"/>
              </a:rPr>
              <a:t>Rough </a:t>
            </a:r>
            <a:r>
              <a:rPr lang="en-GB" sz="4400" dirty="0">
                <a:latin typeface="Arial" pitchFamily="34" charset="0"/>
                <a:cs typeface="Arial" pitchFamily="34" charset="0"/>
              </a:rPr>
              <a:t>sleeping  </a:t>
            </a:r>
          </a:p>
        </p:txBody>
      </p:sp>
      <p:pic>
        <p:nvPicPr>
          <p:cNvPr id="4" name="Picture 2">
            <a:extLst>
              <a:ext uri="{FF2B5EF4-FFF2-40B4-BE49-F238E27FC236}">
                <a16:creationId xmlns:a16="http://schemas.microsoft.com/office/drawing/2014/main" xmlns="" id="{DBD6DDE9-E644-93B2-EA10-851475993197}"/>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638800" y="1219200"/>
            <a:ext cx="3505200" cy="5029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3702351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FE405290-22A2-F36A-D3E4-77A03A6C5474}"/>
              </a:ext>
            </a:extLst>
          </p:cNvPr>
          <p:cNvSpPr>
            <a:spLocks noGrp="1"/>
          </p:cNvSpPr>
          <p:nvPr>
            <p:ph idx="1"/>
          </p:nvPr>
        </p:nvSpPr>
        <p:spPr>
          <a:xfrm>
            <a:off x="457200" y="1600200"/>
            <a:ext cx="8229600" cy="4419600"/>
          </a:xfrm>
        </p:spPr>
        <p:txBody>
          <a:bodyPr>
            <a:normAutofit fontScale="25000" lnSpcReduction="20000"/>
          </a:bodyPr>
          <a:lstStyle/>
          <a:p>
            <a:pPr algn="just">
              <a:lnSpc>
                <a:spcPct val="150000"/>
              </a:lnSpc>
            </a:pPr>
            <a:r>
              <a:rPr lang="en-GB" sz="7200" i="0" dirty="0">
                <a:solidFill>
                  <a:srgbClr val="332C28"/>
                </a:solidFill>
                <a:effectLst/>
                <a:latin typeface="Arial" pitchFamily="34" charset="0"/>
                <a:cs typeface="Arial" pitchFamily="34" charset="0"/>
              </a:rPr>
              <a:t>Community development is aimed at empowerment, human rights, inclusion, social justice, self-determination and collective action (Kenny, 2007).</a:t>
            </a:r>
          </a:p>
          <a:p>
            <a:pPr algn="just">
              <a:lnSpc>
                <a:spcPct val="150000"/>
              </a:lnSpc>
            </a:pPr>
            <a:r>
              <a:rPr lang="en-GB" sz="7200" dirty="0">
                <a:latin typeface="Arial" pitchFamily="34" charset="0"/>
                <a:cs typeface="Arial" pitchFamily="34" charset="0"/>
              </a:rPr>
              <a:t>Empowerment: This influence, community participation and community education </a:t>
            </a:r>
            <a:r>
              <a:rPr lang="en-GB" sz="7200" dirty="0">
                <a:solidFill>
                  <a:srgbClr val="332C28"/>
                </a:solidFill>
                <a:latin typeface="Arial" pitchFamily="34" charset="0"/>
                <a:cs typeface="Arial" pitchFamily="34" charset="0"/>
              </a:rPr>
              <a:t>(Kenny, 2007).</a:t>
            </a:r>
            <a:endParaRPr lang="en-GB" sz="7200" dirty="0">
              <a:latin typeface="Arial" pitchFamily="34" charset="0"/>
              <a:cs typeface="Arial" pitchFamily="34" charset="0"/>
            </a:endParaRPr>
          </a:p>
          <a:p>
            <a:pPr algn="just">
              <a:lnSpc>
                <a:spcPct val="150000"/>
              </a:lnSpc>
            </a:pPr>
            <a:r>
              <a:rPr lang="en-GB" sz="7200" dirty="0">
                <a:latin typeface="Arial" pitchFamily="34" charset="0"/>
                <a:cs typeface="Arial" pitchFamily="34" charset="0"/>
              </a:rPr>
              <a:t>Inclusion: To embrace  every body irrespective of race, gender, disability, medical or other need. This about given equal opportunities to everybody without discrimination</a:t>
            </a:r>
          </a:p>
          <a:p>
            <a:pPr algn="just">
              <a:lnSpc>
                <a:spcPct val="150000"/>
              </a:lnSpc>
            </a:pPr>
            <a:r>
              <a:rPr lang="en-GB" sz="7200" dirty="0">
                <a:latin typeface="Arial" pitchFamily="34" charset="0"/>
                <a:cs typeface="Arial" pitchFamily="34" charset="0"/>
              </a:rPr>
              <a:t> Social justice: Fair and equitable sharing of resources opportunities as well as privileges in a society </a:t>
            </a:r>
          </a:p>
          <a:p>
            <a:pPr algn="just">
              <a:lnSpc>
                <a:spcPct val="150000"/>
              </a:lnSpc>
            </a:pPr>
            <a:r>
              <a:rPr lang="en-GB" sz="7200" dirty="0">
                <a:latin typeface="Arial" pitchFamily="34" charset="0"/>
                <a:cs typeface="Arial" pitchFamily="34" charset="0"/>
              </a:rPr>
              <a:t>Self determination: free choice of ones own act without any external compulsion. </a:t>
            </a:r>
            <a:r>
              <a:rPr lang="en-GB" sz="7200" dirty="0">
                <a:solidFill>
                  <a:srgbClr val="332C28"/>
                </a:solidFill>
                <a:latin typeface="Arial" pitchFamily="34" charset="0"/>
                <a:cs typeface="Arial" pitchFamily="34" charset="0"/>
              </a:rPr>
              <a:t>(Kenny, 2007).</a:t>
            </a:r>
          </a:p>
          <a:p>
            <a:pPr algn="just"/>
            <a:endParaRPr lang="en-GB" sz="2400" b="0" i="0" dirty="0">
              <a:solidFill>
                <a:srgbClr val="332C28"/>
              </a:solidFill>
              <a:effectLst/>
              <a:latin typeface="gotham_book"/>
            </a:endParaRPr>
          </a:p>
        </p:txBody>
      </p:sp>
      <p:sp>
        <p:nvSpPr>
          <p:cNvPr id="3" name="Title 2">
            <a:extLst>
              <a:ext uri="{FF2B5EF4-FFF2-40B4-BE49-F238E27FC236}">
                <a16:creationId xmlns:a16="http://schemas.microsoft.com/office/drawing/2014/main" xmlns="" id="{08E34CDE-A40C-041E-A1F8-1C7EA1B71FF5}"/>
              </a:ext>
            </a:extLst>
          </p:cNvPr>
          <p:cNvSpPr>
            <a:spLocks noGrp="1"/>
          </p:cNvSpPr>
          <p:nvPr>
            <p:ph type="title"/>
          </p:nvPr>
        </p:nvSpPr>
        <p:spPr/>
        <p:txBody>
          <a:bodyPr>
            <a:noAutofit/>
          </a:bodyPr>
          <a:lstStyle/>
          <a:p>
            <a:r>
              <a:rPr lang="en-GB" sz="4800" dirty="0">
                <a:latin typeface="Arial" pitchFamily="34" charset="0"/>
                <a:cs typeface="Arial" pitchFamily="34" charset="0"/>
              </a:rPr>
              <a:t>Principles that Support Community Development </a:t>
            </a:r>
          </a:p>
        </p:txBody>
      </p:sp>
    </p:spTree>
    <p:extLst>
      <p:ext uri="{BB962C8B-B14F-4D97-AF65-F5344CB8AC3E}">
        <p14:creationId xmlns:p14="http://schemas.microsoft.com/office/powerpoint/2010/main" xmlns="" val="2484698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1F2E92D9-9296-802A-5F07-DB522E40D82E}"/>
              </a:ext>
            </a:extLst>
          </p:cNvPr>
          <p:cNvSpPr>
            <a:spLocks noGrp="1"/>
          </p:cNvSpPr>
          <p:nvPr>
            <p:ph idx="1"/>
          </p:nvPr>
        </p:nvSpPr>
        <p:spPr/>
        <p:txBody>
          <a:bodyPr>
            <a:normAutofit fontScale="70000" lnSpcReduction="20000"/>
          </a:bodyPr>
          <a:lstStyle/>
          <a:p>
            <a:pPr marL="109728" indent="0">
              <a:lnSpc>
                <a:spcPct val="150000"/>
              </a:lnSpc>
              <a:buNone/>
            </a:pPr>
            <a:r>
              <a:rPr lang="en-GB" sz="2800" dirty="0">
                <a:latin typeface="Arial" pitchFamily="34" charset="0"/>
                <a:cs typeface="Arial" pitchFamily="34" charset="0"/>
              </a:rPr>
              <a:t>Ending homeless and rough sleeping, stakeholders are important, thus, Camden Council (2019) indicate community stakeholders  relevant to sough sleeping and some of them include</a:t>
            </a:r>
          </a:p>
          <a:p>
            <a:pPr>
              <a:lnSpc>
                <a:spcPct val="150000"/>
              </a:lnSpc>
            </a:pPr>
            <a:r>
              <a:rPr lang="en-GB" sz="2800" dirty="0">
                <a:latin typeface="Arial" pitchFamily="34" charset="0"/>
                <a:cs typeface="Arial" pitchFamily="34" charset="0"/>
              </a:rPr>
              <a:t>Camden Council members</a:t>
            </a:r>
          </a:p>
          <a:p>
            <a:pPr>
              <a:lnSpc>
                <a:spcPct val="150000"/>
              </a:lnSpc>
            </a:pPr>
            <a:r>
              <a:rPr lang="en-GB" sz="2800" dirty="0">
                <a:latin typeface="Arial" pitchFamily="34" charset="0"/>
                <a:cs typeface="Arial" pitchFamily="34" charset="0"/>
              </a:rPr>
              <a:t>Local residents</a:t>
            </a:r>
          </a:p>
          <a:p>
            <a:pPr>
              <a:lnSpc>
                <a:spcPct val="150000"/>
              </a:lnSpc>
            </a:pPr>
            <a:r>
              <a:rPr lang="en-GB" sz="2800" dirty="0">
                <a:latin typeface="Arial" pitchFamily="34" charset="0"/>
                <a:cs typeface="Arial" pitchFamily="34" charset="0"/>
              </a:rPr>
              <a:t>Community police</a:t>
            </a:r>
          </a:p>
          <a:p>
            <a:pPr>
              <a:lnSpc>
                <a:spcPct val="150000"/>
              </a:lnSpc>
            </a:pPr>
            <a:r>
              <a:rPr lang="en-GB" sz="2800" dirty="0">
                <a:latin typeface="Arial" pitchFamily="34" charset="0"/>
                <a:cs typeface="Arial" pitchFamily="34" charset="0"/>
              </a:rPr>
              <a:t>NGOs </a:t>
            </a:r>
          </a:p>
          <a:p>
            <a:pPr>
              <a:lnSpc>
                <a:spcPct val="150000"/>
              </a:lnSpc>
            </a:pPr>
            <a:r>
              <a:rPr lang="en-GB" sz="2800" dirty="0">
                <a:latin typeface="Arial" pitchFamily="34" charset="0"/>
                <a:cs typeface="Arial" pitchFamily="34" charset="0"/>
              </a:rPr>
              <a:t>NHS</a:t>
            </a:r>
          </a:p>
          <a:p>
            <a:pPr>
              <a:lnSpc>
                <a:spcPct val="150000"/>
              </a:lnSpc>
            </a:pPr>
            <a:r>
              <a:rPr lang="en-GB" sz="2800" dirty="0">
                <a:latin typeface="Arial" pitchFamily="34" charset="0"/>
                <a:cs typeface="Arial" pitchFamily="34" charset="0"/>
              </a:rPr>
              <a:t>Homeless and rough sleepers</a:t>
            </a:r>
          </a:p>
          <a:p>
            <a:endParaRPr lang="en-GB" dirty="0"/>
          </a:p>
        </p:txBody>
      </p:sp>
      <p:sp>
        <p:nvSpPr>
          <p:cNvPr id="3" name="Title 2">
            <a:extLst>
              <a:ext uri="{FF2B5EF4-FFF2-40B4-BE49-F238E27FC236}">
                <a16:creationId xmlns:a16="http://schemas.microsoft.com/office/drawing/2014/main" xmlns="" id="{5E61F6BA-A8A2-9CD2-4676-F13F5C26310A}"/>
              </a:ext>
            </a:extLst>
          </p:cNvPr>
          <p:cNvSpPr>
            <a:spLocks noGrp="1"/>
          </p:cNvSpPr>
          <p:nvPr>
            <p:ph type="title"/>
          </p:nvPr>
        </p:nvSpPr>
        <p:spPr/>
        <p:txBody>
          <a:bodyPr/>
          <a:lstStyle/>
          <a:p>
            <a:r>
              <a:rPr lang="en-GB" dirty="0"/>
              <a:t>Community Stakeholders</a:t>
            </a:r>
          </a:p>
        </p:txBody>
      </p:sp>
    </p:spTree>
    <p:extLst>
      <p:ext uri="{BB962C8B-B14F-4D97-AF65-F5344CB8AC3E}">
        <p14:creationId xmlns:p14="http://schemas.microsoft.com/office/powerpoint/2010/main" xmlns="" val="19014149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9ADF2DEF-073D-EF27-63FA-91A2490D7DC2}"/>
              </a:ext>
            </a:extLst>
          </p:cNvPr>
          <p:cNvSpPr>
            <a:spLocks noGrp="1"/>
          </p:cNvSpPr>
          <p:nvPr>
            <p:ph idx="1"/>
          </p:nvPr>
        </p:nvSpPr>
        <p:spPr/>
        <p:txBody>
          <a:bodyPr>
            <a:normAutofit fontScale="92500" lnSpcReduction="20000"/>
          </a:bodyPr>
          <a:lstStyle/>
          <a:p>
            <a:pPr>
              <a:lnSpc>
                <a:spcPct val="150000"/>
              </a:lnSpc>
              <a:buFont typeface="Wingdings" pitchFamily="2" charset="2"/>
              <a:buChar char="Ø"/>
            </a:pPr>
            <a:r>
              <a:rPr lang="en-GB" sz="2000" dirty="0" smtClean="0">
                <a:solidFill>
                  <a:schemeClr val="tx2"/>
                </a:solidFill>
                <a:latin typeface="Arial" panose="020B0604020202020204" pitchFamily="34" charset="0"/>
                <a:cs typeface="Arial" panose="020B0604020202020204" pitchFamily="34" charset="0"/>
              </a:rPr>
              <a:t>The homeless and rough sleeping epidemic has not been overlooked. </a:t>
            </a:r>
          </a:p>
          <a:p>
            <a:pPr>
              <a:lnSpc>
                <a:spcPct val="150000"/>
              </a:lnSpc>
              <a:buFont typeface="Wingdings" pitchFamily="2" charset="2"/>
              <a:buChar char="Ø"/>
            </a:pPr>
            <a:r>
              <a:rPr lang="en-GB" sz="2000" dirty="0" smtClean="0">
                <a:solidFill>
                  <a:schemeClr val="tx2"/>
                </a:solidFill>
                <a:latin typeface="Arial" panose="020B0604020202020204" pitchFamily="34" charset="0"/>
                <a:cs typeface="Arial" panose="020B0604020202020204" pitchFamily="34" charset="0"/>
              </a:rPr>
              <a:t>Software solutions such as the Coordinated Entry System (CES), Internet mobile phones, and social media platforms such as </a:t>
            </a:r>
            <a:r>
              <a:rPr lang="en-GB" sz="2000" dirty="0" smtClean="0">
                <a:solidFill>
                  <a:schemeClr val="tx2"/>
                </a:solidFill>
                <a:latin typeface="Arial" panose="020B0604020202020204" pitchFamily="34" charset="0"/>
                <a:cs typeface="Arial" panose="020B0604020202020204" pitchFamily="34" charset="0"/>
              </a:rPr>
              <a:t>Meetup</a:t>
            </a:r>
            <a:r>
              <a:rPr lang="en-GB" sz="2000" dirty="0" smtClean="0">
                <a:solidFill>
                  <a:schemeClr val="tx2"/>
                </a:solidFill>
                <a:latin typeface="Arial" panose="020B0604020202020204" pitchFamily="34" charset="0"/>
                <a:cs typeface="Arial" panose="020B0604020202020204" pitchFamily="34" charset="0"/>
              </a:rPr>
              <a:t>, LinkedIn, </a:t>
            </a:r>
            <a:r>
              <a:rPr lang="en-GB" sz="2000" dirty="0" smtClean="0">
                <a:solidFill>
                  <a:schemeClr val="tx2"/>
                </a:solidFill>
                <a:latin typeface="Arial" panose="020B0604020202020204" pitchFamily="34" charset="0"/>
                <a:cs typeface="Arial" panose="020B0604020202020204" pitchFamily="34" charset="0"/>
              </a:rPr>
              <a:t>Facebook</a:t>
            </a:r>
            <a:r>
              <a:rPr lang="en-GB" sz="2000" dirty="0" smtClean="0">
                <a:solidFill>
                  <a:schemeClr val="tx2"/>
                </a:solidFill>
                <a:latin typeface="Arial" panose="020B0604020202020204" pitchFamily="34" charset="0"/>
                <a:cs typeface="Arial" panose="020B0604020202020204" pitchFamily="34" charset="0"/>
              </a:rPr>
              <a:t>, </a:t>
            </a:r>
            <a:r>
              <a:rPr lang="en-GB" sz="2000" dirty="0" smtClean="0">
                <a:solidFill>
                  <a:schemeClr val="tx2"/>
                </a:solidFill>
                <a:latin typeface="Arial" panose="020B0604020202020204" pitchFamily="34" charset="0"/>
                <a:cs typeface="Arial" panose="020B0604020202020204" pitchFamily="34" charset="0"/>
              </a:rPr>
              <a:t>Instagram</a:t>
            </a:r>
            <a:r>
              <a:rPr lang="en-GB" sz="2000" dirty="0" smtClean="0">
                <a:solidFill>
                  <a:schemeClr val="tx2"/>
                </a:solidFill>
                <a:latin typeface="Arial" panose="020B0604020202020204" pitchFamily="34" charset="0"/>
                <a:cs typeface="Arial" panose="020B0604020202020204" pitchFamily="34" charset="0"/>
              </a:rPr>
              <a:t>, and Twitter are required to organise and manage the resources and services related to the homelessness epidemic.</a:t>
            </a:r>
          </a:p>
          <a:p>
            <a:pPr>
              <a:lnSpc>
                <a:spcPct val="150000"/>
              </a:lnSpc>
              <a:buFont typeface="Wingdings" pitchFamily="2" charset="2"/>
              <a:buChar char="Ø"/>
            </a:pPr>
            <a:r>
              <a:rPr lang="en-GB" sz="2000" dirty="0" smtClean="0">
                <a:solidFill>
                  <a:schemeClr val="tx2"/>
                </a:solidFill>
                <a:latin typeface="Arial" panose="020B0604020202020204" pitchFamily="34" charset="0"/>
                <a:cs typeface="Arial" panose="020B0604020202020204" pitchFamily="34" charset="0"/>
              </a:rPr>
              <a:t>This make sit easy and efficient to connect the most vulnerable, homeless people to interventions that aim to rapidly resolve their housing crisis.</a:t>
            </a:r>
          </a:p>
          <a:p>
            <a:pPr algn="just">
              <a:buFont typeface="Wingdings" pitchFamily="2" charset="2"/>
              <a:buChar char="Ø"/>
            </a:pPr>
            <a:endParaRPr lang="en-GB" sz="2000" dirty="0" smtClean="0">
              <a:solidFill>
                <a:schemeClr val="tx2"/>
              </a:solidFill>
              <a:latin typeface="Arial" pitchFamily="34" charset="0"/>
              <a:ea typeface="Cambria" panose="02040503050406030204" pitchFamily="18" charset="0"/>
              <a:cs typeface="Arial" pitchFamily="34" charset="0"/>
            </a:endParaRPr>
          </a:p>
          <a:p>
            <a:pPr algn="just">
              <a:buFont typeface="Wingdings" pitchFamily="2" charset="2"/>
              <a:buChar char="Ø"/>
            </a:pPr>
            <a:r>
              <a:rPr lang="en-GB" sz="2000" dirty="0" smtClean="0">
                <a:solidFill>
                  <a:schemeClr val="tx2"/>
                </a:solidFill>
                <a:latin typeface="Arial" pitchFamily="34" charset="0"/>
                <a:ea typeface="Cambria" panose="02040503050406030204" pitchFamily="18" charset="0"/>
                <a:cs typeface="Arial" pitchFamily="34" charset="0"/>
              </a:rPr>
              <a:t>Camden </a:t>
            </a:r>
            <a:r>
              <a:rPr lang="en-GB" sz="2000" dirty="0">
                <a:solidFill>
                  <a:schemeClr val="tx2"/>
                </a:solidFill>
                <a:latin typeface="Arial" pitchFamily="34" charset="0"/>
                <a:ea typeface="Cambria" panose="02040503050406030204" pitchFamily="18" charset="0"/>
                <a:cs typeface="Arial" pitchFamily="34" charset="0"/>
              </a:rPr>
              <a:t>Borough can use this software to connect rough sleepers in </a:t>
            </a:r>
            <a:r>
              <a:rPr lang="en-GB" sz="2000" dirty="0" smtClean="0">
                <a:solidFill>
                  <a:schemeClr val="tx2"/>
                </a:solidFill>
                <a:latin typeface="Arial" pitchFamily="34" charset="0"/>
                <a:ea typeface="Cambria" panose="02040503050406030204" pitchFamily="18" charset="0"/>
                <a:cs typeface="Arial" pitchFamily="34" charset="0"/>
              </a:rPr>
              <a:t> </a:t>
            </a:r>
            <a:r>
              <a:rPr lang="en-GB" sz="2000" dirty="0" smtClean="0">
                <a:solidFill>
                  <a:schemeClr val="tx2"/>
                </a:solidFill>
                <a:latin typeface="Arial" pitchFamily="34" charset="0"/>
                <a:ea typeface="Cambria" panose="02040503050406030204" pitchFamily="18" charset="0"/>
                <a:cs typeface="Arial" pitchFamily="34" charset="0"/>
              </a:rPr>
              <a:t>the  </a:t>
            </a:r>
            <a:r>
              <a:rPr lang="en-GB" sz="2000" dirty="0" smtClean="0">
                <a:solidFill>
                  <a:schemeClr val="tx2"/>
                </a:solidFill>
                <a:latin typeface="Arial" pitchFamily="34" charset="0"/>
                <a:ea typeface="Cambria" panose="02040503050406030204" pitchFamily="18" charset="0"/>
                <a:cs typeface="Arial" pitchFamily="34" charset="0"/>
              </a:rPr>
              <a:t>council </a:t>
            </a:r>
            <a:r>
              <a:rPr lang="en-GB" sz="2000" dirty="0">
                <a:solidFill>
                  <a:schemeClr val="tx2"/>
                </a:solidFill>
                <a:latin typeface="Arial" pitchFamily="34" charset="0"/>
                <a:ea typeface="Cambria" panose="02040503050406030204" pitchFamily="18" charset="0"/>
                <a:cs typeface="Arial" pitchFamily="34" charset="0"/>
              </a:rPr>
              <a:t>(Camden Council, 2007)</a:t>
            </a:r>
          </a:p>
        </p:txBody>
      </p:sp>
      <p:sp>
        <p:nvSpPr>
          <p:cNvPr id="3" name="Title 2">
            <a:extLst>
              <a:ext uri="{FF2B5EF4-FFF2-40B4-BE49-F238E27FC236}">
                <a16:creationId xmlns:a16="http://schemas.microsoft.com/office/drawing/2014/main" xmlns="" id="{8FCD3466-B388-48DF-7787-0993A70A1D2B}"/>
              </a:ext>
            </a:extLst>
          </p:cNvPr>
          <p:cNvSpPr>
            <a:spLocks noGrp="1"/>
          </p:cNvSpPr>
          <p:nvPr>
            <p:ph type="title"/>
          </p:nvPr>
        </p:nvSpPr>
        <p:spPr/>
        <p:txBody>
          <a:bodyPr/>
          <a:lstStyle/>
          <a:p>
            <a:r>
              <a:rPr lang="en-GB" dirty="0"/>
              <a:t>Digital media and technologies</a:t>
            </a:r>
          </a:p>
        </p:txBody>
      </p:sp>
    </p:spTree>
    <p:extLst>
      <p:ext uri="{BB962C8B-B14F-4D97-AF65-F5344CB8AC3E}">
        <p14:creationId xmlns:p14="http://schemas.microsoft.com/office/powerpoint/2010/main" xmlns="" val="11958168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DB8D2822-CF64-7D02-137D-14C25BC69426}"/>
              </a:ext>
            </a:extLst>
          </p:cNvPr>
          <p:cNvSpPr>
            <a:spLocks noGrp="1"/>
          </p:cNvSpPr>
          <p:nvPr>
            <p:ph idx="1"/>
          </p:nvPr>
        </p:nvSpPr>
        <p:spPr>
          <a:xfrm>
            <a:off x="457200" y="1481328"/>
            <a:ext cx="5715000" cy="4462272"/>
          </a:xfrm>
        </p:spPr>
        <p:txBody>
          <a:bodyPr>
            <a:noAutofit/>
          </a:bodyPr>
          <a:lstStyle/>
          <a:p>
            <a:pPr marL="109728" indent="0">
              <a:buNone/>
            </a:pPr>
            <a:r>
              <a:rPr lang="en-GB" sz="1600" dirty="0">
                <a:latin typeface="Cambria" panose="02040503050406030204" pitchFamily="18" charset="0"/>
                <a:ea typeface="Cambria" panose="02040503050406030204" pitchFamily="18" charset="0"/>
              </a:rPr>
              <a:t>Maslow Theory</a:t>
            </a:r>
          </a:p>
          <a:p>
            <a:pPr algn="just"/>
            <a:r>
              <a:rPr lang="en-GB" sz="1600" dirty="0">
                <a:latin typeface="Arial" pitchFamily="34" charset="0"/>
                <a:ea typeface="Cambria" panose="02040503050406030204" pitchFamily="18" charset="0"/>
                <a:cs typeface="Arial" pitchFamily="34" charset="0"/>
              </a:rPr>
              <a:t>This theory can fit into homelessness and rough </a:t>
            </a:r>
            <a:r>
              <a:rPr lang="en-GB" sz="1600" dirty="0" smtClean="0">
                <a:latin typeface="Arial" pitchFamily="34" charset="0"/>
                <a:ea typeface="Cambria" panose="02040503050406030204" pitchFamily="18" charset="0"/>
                <a:cs typeface="Arial" pitchFamily="34" charset="0"/>
              </a:rPr>
              <a:t>sleeping.</a:t>
            </a:r>
            <a:endParaRPr lang="en-GB" sz="1600" dirty="0">
              <a:latin typeface="Arial" pitchFamily="34" charset="0"/>
              <a:ea typeface="Cambria" panose="02040503050406030204" pitchFamily="18" charset="0"/>
              <a:cs typeface="Arial" pitchFamily="34" charset="0"/>
            </a:endParaRPr>
          </a:p>
          <a:p>
            <a:pPr algn="just"/>
            <a:r>
              <a:rPr lang="en-GB" sz="1600" dirty="0">
                <a:latin typeface="Arial" pitchFamily="34" charset="0"/>
                <a:ea typeface="Cambria" panose="02040503050406030204" pitchFamily="18" charset="0"/>
                <a:cs typeface="Arial" pitchFamily="34" charset="0"/>
              </a:rPr>
              <a:t>The theory comprises of two needs e.g., deficiency and people need </a:t>
            </a:r>
            <a:r>
              <a:rPr lang="en-US" sz="1600" dirty="0">
                <a:latin typeface="Arial" pitchFamily="34" charset="0"/>
                <a:cs typeface="Arial" pitchFamily="34" charset="0"/>
              </a:rPr>
              <a:t>(</a:t>
            </a:r>
            <a:r>
              <a:rPr lang="en-US" sz="1600" dirty="0">
                <a:latin typeface="Arial" pitchFamily="34" charset="0"/>
                <a:cs typeface="Arial" pitchFamily="34" charset="0"/>
              </a:rPr>
              <a:t>Hucznski</a:t>
            </a:r>
            <a:r>
              <a:rPr lang="en-US" sz="1600" dirty="0">
                <a:latin typeface="Arial" pitchFamily="34" charset="0"/>
                <a:cs typeface="Arial" pitchFamily="34" charset="0"/>
              </a:rPr>
              <a:t> and Buchanan 2010</a:t>
            </a:r>
            <a:r>
              <a:rPr lang="en-US" sz="1600" dirty="0" smtClean="0">
                <a:latin typeface="Arial" pitchFamily="34" charset="0"/>
                <a:cs typeface="Arial" pitchFamily="34" charset="0"/>
              </a:rPr>
              <a:t>).</a:t>
            </a:r>
            <a:endParaRPr lang="en-US" sz="1600" dirty="0">
              <a:latin typeface="Arial" pitchFamily="34" charset="0"/>
              <a:cs typeface="Arial" pitchFamily="34" charset="0"/>
            </a:endParaRPr>
          </a:p>
          <a:p>
            <a:pPr algn="just"/>
            <a:r>
              <a:rPr lang="en-US" sz="1600" dirty="0">
                <a:latin typeface="Arial" pitchFamily="34" charset="0"/>
                <a:cs typeface="Arial" pitchFamily="34" charset="0"/>
              </a:rPr>
              <a:t>Deficiency needs are psychological need safety needs belongingness, love need and growth needs (</a:t>
            </a:r>
            <a:r>
              <a:rPr lang="en-US" sz="1600" dirty="0">
                <a:latin typeface="Arial" pitchFamily="34" charset="0"/>
                <a:cs typeface="Arial" pitchFamily="34" charset="0"/>
              </a:rPr>
              <a:t>Hucznski</a:t>
            </a:r>
            <a:r>
              <a:rPr lang="en-US" sz="1600" dirty="0">
                <a:latin typeface="Arial" pitchFamily="34" charset="0"/>
                <a:cs typeface="Arial" pitchFamily="34" charset="0"/>
              </a:rPr>
              <a:t> and Buchanan 2010</a:t>
            </a:r>
            <a:r>
              <a:rPr lang="en-US" sz="1600" dirty="0" smtClean="0">
                <a:latin typeface="Arial" pitchFamily="34" charset="0"/>
                <a:cs typeface="Arial" pitchFamily="34" charset="0"/>
              </a:rPr>
              <a:t>).</a:t>
            </a:r>
            <a:endParaRPr lang="en-US" sz="1600" dirty="0">
              <a:latin typeface="Arial" pitchFamily="34" charset="0"/>
              <a:cs typeface="Arial" pitchFamily="34" charset="0"/>
            </a:endParaRPr>
          </a:p>
          <a:p>
            <a:pPr algn="just"/>
            <a:r>
              <a:rPr lang="en-US" sz="1600" dirty="0">
                <a:latin typeface="Arial" pitchFamily="34" charset="0"/>
                <a:ea typeface="Cambria" panose="02040503050406030204" pitchFamily="18" charset="0"/>
                <a:cs typeface="Arial" pitchFamily="34" charset="0"/>
              </a:rPr>
              <a:t>Camden Council can use these deficiency needs to motivate homeless and rough sleeping </a:t>
            </a:r>
            <a:r>
              <a:rPr lang="en-US" sz="1600" dirty="0" smtClean="0">
                <a:latin typeface="Arial" pitchFamily="34" charset="0"/>
                <a:ea typeface="Cambria" panose="02040503050406030204" pitchFamily="18" charset="0"/>
                <a:cs typeface="Arial" pitchFamily="34" charset="0"/>
              </a:rPr>
              <a:t>people.</a:t>
            </a:r>
            <a:endParaRPr lang="en-US" sz="1600" dirty="0">
              <a:latin typeface="Arial" pitchFamily="34" charset="0"/>
              <a:ea typeface="Cambria" panose="02040503050406030204" pitchFamily="18" charset="0"/>
              <a:cs typeface="Arial" pitchFamily="34" charset="0"/>
            </a:endParaRPr>
          </a:p>
          <a:p>
            <a:pPr algn="just"/>
            <a:r>
              <a:rPr lang="en-US" sz="1600" dirty="0">
                <a:latin typeface="Arial" pitchFamily="34" charset="0"/>
                <a:ea typeface="Cambria" panose="02040503050406030204" pitchFamily="18" charset="0"/>
                <a:cs typeface="Arial" pitchFamily="34" charset="0"/>
              </a:rPr>
              <a:t>The homeless and rough sleepers see this as a tool to change their ways and live </a:t>
            </a:r>
            <a:r>
              <a:rPr lang="en-US" sz="1600" dirty="0" smtClean="0">
                <a:latin typeface="Arial" pitchFamily="34" charset="0"/>
                <a:ea typeface="Cambria" panose="02040503050406030204" pitchFamily="18" charset="0"/>
                <a:cs typeface="Arial" pitchFamily="34" charset="0"/>
              </a:rPr>
              <a:t>well.</a:t>
            </a:r>
            <a:endParaRPr lang="en-US" sz="1600" dirty="0">
              <a:latin typeface="Arial" pitchFamily="34" charset="0"/>
              <a:ea typeface="Cambria" panose="02040503050406030204" pitchFamily="18" charset="0"/>
              <a:cs typeface="Arial" pitchFamily="34" charset="0"/>
            </a:endParaRPr>
          </a:p>
          <a:p>
            <a:pPr algn="just"/>
            <a:r>
              <a:rPr lang="en-US" sz="1600" dirty="0">
                <a:latin typeface="Arial" pitchFamily="34" charset="0"/>
                <a:cs typeface="Arial" pitchFamily="34" charset="0"/>
              </a:rPr>
              <a:t>Hucznski</a:t>
            </a:r>
            <a:r>
              <a:rPr lang="en-US" sz="1600" dirty="0">
                <a:latin typeface="Arial" pitchFamily="34" charset="0"/>
                <a:cs typeface="Arial" pitchFamily="34" charset="0"/>
              </a:rPr>
              <a:t> and Buchanan  (2010) indicate that growth needs is to aim high to self-actualization. Thus, Camden Council can use this need to allow the homeless and rough sleepers to look </a:t>
            </a:r>
            <a:r>
              <a:rPr lang="en-US" sz="1600" dirty="0" smtClean="0">
                <a:latin typeface="Arial" pitchFamily="34" charset="0"/>
                <a:cs typeface="Arial" pitchFamily="34" charset="0"/>
              </a:rPr>
              <a:t>ahead</a:t>
            </a:r>
            <a:r>
              <a:rPr lang="en-US" sz="1600" dirty="0" smtClean="0">
                <a:latin typeface="Calibri" pitchFamily="34" charset="0"/>
                <a:cs typeface="Calibri" pitchFamily="34" charset="0"/>
              </a:rPr>
              <a:t>.</a:t>
            </a:r>
            <a:endParaRPr lang="en-GB" sz="1600" dirty="0">
              <a:latin typeface="Calibri" pitchFamily="34" charset="0"/>
              <a:ea typeface="Cambria" panose="02040503050406030204" pitchFamily="18" charset="0"/>
              <a:cs typeface="Calibri" pitchFamily="34" charset="0"/>
            </a:endParaRPr>
          </a:p>
        </p:txBody>
      </p:sp>
      <p:sp>
        <p:nvSpPr>
          <p:cNvPr id="3" name="Title 2">
            <a:extLst>
              <a:ext uri="{FF2B5EF4-FFF2-40B4-BE49-F238E27FC236}">
                <a16:creationId xmlns:a16="http://schemas.microsoft.com/office/drawing/2014/main" xmlns="" id="{8BCBE87E-8DBE-EF26-1873-2521AC9901C1}"/>
              </a:ext>
            </a:extLst>
          </p:cNvPr>
          <p:cNvSpPr>
            <a:spLocks noGrp="1"/>
          </p:cNvSpPr>
          <p:nvPr>
            <p:ph type="title"/>
          </p:nvPr>
        </p:nvSpPr>
        <p:spPr/>
        <p:txBody>
          <a:bodyPr>
            <a:normAutofit fontScale="90000"/>
          </a:bodyPr>
          <a:lstStyle/>
          <a:p>
            <a:r>
              <a:rPr lang="en-GB" dirty="0"/>
              <a:t>Theories for Homelessness an Rough sleeping </a:t>
            </a:r>
          </a:p>
        </p:txBody>
      </p:sp>
      <p:pic>
        <p:nvPicPr>
          <p:cNvPr id="4" name="Content Placeholder 3" descr="Image result for image of maslow pyramid"/>
          <p:cNvPicPr>
            <a:picLocks/>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096000" y="1447800"/>
            <a:ext cx="3048000" cy="4191000"/>
          </a:xfrm>
          <a:prstGeom prst="rect">
            <a:avLst/>
          </a:prstGeom>
          <a:noFill/>
          <a:ln>
            <a:noFill/>
          </a:ln>
        </p:spPr>
      </p:pic>
    </p:spTree>
    <p:extLst>
      <p:ext uri="{BB962C8B-B14F-4D97-AF65-F5344CB8AC3E}">
        <p14:creationId xmlns:p14="http://schemas.microsoft.com/office/powerpoint/2010/main" xmlns="" val="17089954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Maslow Theory</a:t>
            </a:r>
          </a:p>
        </p:txBody>
      </p:sp>
      <p:pic>
        <p:nvPicPr>
          <p:cNvPr id="4" name="Content Placeholder 3" descr="Image result for image of maslow pyramid"/>
          <p:cNvPicPr>
            <a:picLocks noGrp="1"/>
          </p:cNvPicPr>
          <p:nvPr>
            <p:ph idx="1"/>
          </p:nvPr>
        </p:nvPicPr>
        <p:blipFill>
          <a:blip r:embed="rId2" cstate="print">
            <a:extLst>
              <a:ext uri="{28A0092B-C50C-407E-A947-70E740481C1C}">
                <a14:useLocalDpi xmlns:a14="http://schemas.microsoft.com/office/drawing/2010/main" xmlns="" val="0"/>
              </a:ext>
            </a:extLst>
          </a:blip>
          <a:srcRect/>
          <a:stretch>
            <a:fillRect/>
          </a:stretch>
        </p:blipFill>
        <p:spPr bwMode="auto">
          <a:xfrm>
            <a:off x="990600" y="1481138"/>
            <a:ext cx="7315199" cy="4767262"/>
          </a:xfrm>
          <a:prstGeom prst="rect">
            <a:avLst/>
          </a:prstGeom>
          <a:noFill/>
          <a:ln>
            <a:noFill/>
          </a:ln>
        </p:spPr>
      </p:pic>
    </p:spTree>
    <p:extLst>
      <p:ext uri="{BB962C8B-B14F-4D97-AF65-F5344CB8AC3E}">
        <p14:creationId xmlns:p14="http://schemas.microsoft.com/office/powerpoint/2010/main" xmlns="" val="12446564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3EA024C6-6B39-26C9-8360-4FC1A8218C54}"/>
              </a:ext>
            </a:extLst>
          </p:cNvPr>
          <p:cNvSpPr>
            <a:spLocks noGrp="1"/>
          </p:cNvSpPr>
          <p:nvPr>
            <p:ph idx="1"/>
          </p:nvPr>
        </p:nvSpPr>
        <p:spPr/>
        <p:txBody>
          <a:bodyPr>
            <a:noAutofit/>
          </a:bodyPr>
          <a:lstStyle/>
          <a:p>
            <a:pPr>
              <a:lnSpc>
                <a:spcPct val="150000"/>
              </a:lnSpc>
              <a:buFont typeface="Wingdings" pitchFamily="2" charset="2"/>
              <a:buChar char="Ø"/>
            </a:pPr>
            <a:r>
              <a:rPr lang="en-GB" sz="1800" dirty="0" smtClean="0">
                <a:latin typeface="Arial" pitchFamily="34" charset="0"/>
                <a:ea typeface="Cambria" panose="02040503050406030204" pitchFamily="18" charset="0"/>
                <a:cs typeface="Arial" pitchFamily="34" charset="0"/>
              </a:rPr>
              <a:t>Camden </a:t>
            </a:r>
            <a:r>
              <a:rPr lang="en-GB" sz="1800" dirty="0">
                <a:latin typeface="Arial" pitchFamily="34" charset="0"/>
                <a:ea typeface="Cambria" panose="02040503050406030204" pitchFamily="18" charset="0"/>
                <a:cs typeface="Arial" pitchFamily="34" charset="0"/>
              </a:rPr>
              <a:t>Development Policy: This is a Core Strategy used by the </a:t>
            </a:r>
            <a:r>
              <a:rPr lang="en-GB" sz="1800" dirty="0" smtClean="0">
                <a:latin typeface="Arial" pitchFamily="34" charset="0"/>
                <a:ea typeface="Cambria" panose="02040503050406030204" pitchFamily="18" charset="0"/>
                <a:cs typeface="Arial" pitchFamily="34" charset="0"/>
              </a:rPr>
              <a:t>council to </a:t>
            </a:r>
            <a:r>
              <a:rPr lang="en-GB" sz="1800" dirty="0">
                <a:latin typeface="Arial" pitchFamily="34" charset="0"/>
                <a:ea typeface="Cambria" panose="02040503050406030204" pitchFamily="18" charset="0"/>
                <a:cs typeface="Arial" pitchFamily="34" charset="0"/>
              </a:rPr>
              <a:t>determine  applications for planning permission in the borough. (Camden Council 2019; Wilson, 2022</a:t>
            </a:r>
            <a:r>
              <a:rPr lang="en-GB" sz="1800" dirty="0" smtClean="0">
                <a:latin typeface="Arial" pitchFamily="34" charset="0"/>
                <a:ea typeface="Cambria" panose="02040503050406030204" pitchFamily="18" charset="0"/>
                <a:cs typeface="Arial" pitchFamily="34" charset="0"/>
              </a:rPr>
              <a:t>).</a:t>
            </a:r>
            <a:endParaRPr lang="en-GB" sz="1800" dirty="0">
              <a:latin typeface="Arial" pitchFamily="34" charset="0"/>
              <a:ea typeface="Cambria" panose="02040503050406030204" pitchFamily="18" charset="0"/>
              <a:cs typeface="Arial" pitchFamily="34" charset="0"/>
            </a:endParaRPr>
          </a:p>
          <a:p>
            <a:pPr algn="just">
              <a:lnSpc>
                <a:spcPct val="150000"/>
              </a:lnSpc>
              <a:buFont typeface="Wingdings" pitchFamily="2" charset="2"/>
              <a:buChar char="Ø"/>
            </a:pPr>
            <a:r>
              <a:rPr lang="en-GB" sz="1800" dirty="0" smtClean="0">
                <a:latin typeface="Arial" pitchFamily="34" charset="0"/>
                <a:cs typeface="Arial" pitchFamily="34" charset="0"/>
              </a:rPr>
              <a:t>This policy looks at the effects on the environment, the economy, and allow the Borough of Camden find and fix any possible bad effects while making the most of any good ones (Camden council, 2019).</a:t>
            </a:r>
          </a:p>
          <a:p>
            <a:pPr algn="just">
              <a:lnSpc>
                <a:spcPct val="150000"/>
              </a:lnSpc>
              <a:buFont typeface="Wingdings" pitchFamily="2" charset="2"/>
              <a:buChar char="Ø"/>
            </a:pPr>
            <a:r>
              <a:rPr lang="en-GB" sz="1800" dirty="0" smtClean="0">
                <a:latin typeface="Arial" pitchFamily="34" charset="0"/>
                <a:ea typeface="Cambria" panose="02040503050406030204" pitchFamily="18" charset="0"/>
                <a:cs typeface="Arial" pitchFamily="34" charset="0"/>
              </a:rPr>
              <a:t>Policy </a:t>
            </a:r>
            <a:r>
              <a:rPr lang="en-GB" sz="1800" dirty="0">
                <a:latin typeface="Arial" pitchFamily="34" charset="0"/>
                <a:ea typeface="Cambria" panose="02040503050406030204" pitchFamily="18" charset="0"/>
                <a:cs typeface="Arial" pitchFamily="34" charset="0"/>
              </a:rPr>
              <a:t>on prevention, supporting, tackling root causes of homelessness an rough sleeping and campaigning against it (Camden Council, 2019)</a:t>
            </a:r>
          </a:p>
          <a:p>
            <a:pPr algn="just">
              <a:lnSpc>
                <a:spcPct val="150000"/>
              </a:lnSpc>
              <a:buFont typeface="Wingdings" pitchFamily="2" charset="2"/>
              <a:buChar char="Ø"/>
            </a:pPr>
            <a:r>
              <a:rPr lang="en-GB" sz="1800" dirty="0">
                <a:latin typeface="Arial" pitchFamily="34" charset="0"/>
                <a:ea typeface="Cambria" panose="02040503050406030204" pitchFamily="18" charset="0"/>
                <a:cs typeface="Arial" pitchFamily="34" charset="0"/>
              </a:rPr>
              <a:t>Policy on jobs and </a:t>
            </a:r>
            <a:r>
              <a:rPr lang="en-GB" sz="1800" dirty="0" smtClean="0">
                <a:latin typeface="Arial" pitchFamily="34" charset="0"/>
                <a:ea typeface="Cambria" panose="02040503050406030204" pitchFamily="18" charset="0"/>
                <a:cs typeface="Arial" pitchFamily="34" charset="0"/>
              </a:rPr>
              <a:t>facilities.</a:t>
            </a:r>
            <a:endParaRPr lang="en-GB" sz="1800" dirty="0">
              <a:latin typeface="Arial" pitchFamily="34" charset="0"/>
              <a:ea typeface="Cambria" panose="02040503050406030204" pitchFamily="18" charset="0"/>
              <a:cs typeface="Arial" pitchFamily="34" charset="0"/>
            </a:endParaRPr>
          </a:p>
          <a:p>
            <a:pPr algn="just">
              <a:lnSpc>
                <a:spcPct val="150000"/>
              </a:lnSpc>
              <a:buFont typeface="Wingdings" pitchFamily="2" charset="2"/>
              <a:buChar char="Ø"/>
            </a:pPr>
            <a:r>
              <a:rPr lang="en-GB" sz="1800" dirty="0">
                <a:latin typeface="Arial" pitchFamily="34" charset="0"/>
                <a:ea typeface="Cambria" panose="02040503050406030204" pitchFamily="18" charset="0"/>
                <a:cs typeface="Arial" pitchFamily="34" charset="0"/>
              </a:rPr>
              <a:t>Policy on meeting local residents </a:t>
            </a:r>
            <a:r>
              <a:rPr lang="en-GB" sz="1800" dirty="0" smtClean="0">
                <a:latin typeface="Arial" pitchFamily="34" charset="0"/>
                <a:ea typeface="Cambria" panose="02040503050406030204" pitchFamily="18" charset="0"/>
                <a:cs typeface="Arial" pitchFamily="34" charset="0"/>
              </a:rPr>
              <a:t>needs . </a:t>
            </a:r>
            <a:endParaRPr lang="en-GB" sz="1800" dirty="0">
              <a:latin typeface="Arial" pitchFamily="34" charset="0"/>
              <a:ea typeface="Cambria" panose="02040503050406030204" pitchFamily="18" charset="0"/>
              <a:cs typeface="Arial" pitchFamily="34" charset="0"/>
            </a:endParaRPr>
          </a:p>
        </p:txBody>
      </p:sp>
      <p:sp>
        <p:nvSpPr>
          <p:cNvPr id="3" name="Title 2">
            <a:extLst>
              <a:ext uri="{FF2B5EF4-FFF2-40B4-BE49-F238E27FC236}">
                <a16:creationId xmlns:a16="http://schemas.microsoft.com/office/drawing/2014/main" xmlns="" id="{11815210-EC01-AE52-89FA-43D2387FD060}"/>
              </a:ext>
            </a:extLst>
          </p:cNvPr>
          <p:cNvSpPr>
            <a:spLocks noGrp="1"/>
          </p:cNvSpPr>
          <p:nvPr>
            <p:ph type="title"/>
          </p:nvPr>
        </p:nvSpPr>
        <p:spPr>
          <a:xfrm>
            <a:off x="457200" y="274638"/>
            <a:ext cx="8229600" cy="1401762"/>
          </a:xfrm>
        </p:spPr>
        <p:txBody>
          <a:bodyPr>
            <a:normAutofit fontScale="90000"/>
          </a:bodyPr>
          <a:lstStyle/>
          <a:p>
            <a:r>
              <a:rPr lang="en-US" sz="3100" dirty="0"/>
              <a:t/>
            </a:r>
            <a:br>
              <a:rPr lang="en-US" sz="3100" dirty="0"/>
            </a:br>
            <a:r>
              <a:rPr lang="en-US" sz="4000" dirty="0">
                <a:effectLst/>
                <a:latin typeface="Arial" pitchFamily="34" charset="0"/>
                <a:cs typeface="Arial" pitchFamily="34" charset="0"/>
              </a:rPr>
              <a:t>Legislation and policy impact for support and growth of a community</a:t>
            </a:r>
            <a:r>
              <a:rPr lang="en-US" dirty="0"/>
              <a:t/>
            </a:r>
            <a:br>
              <a:rPr lang="en-US" dirty="0"/>
            </a:br>
            <a:endParaRPr lang="en-GB" dirty="0"/>
          </a:p>
        </p:txBody>
      </p:sp>
    </p:spTree>
    <p:extLst>
      <p:ext uri="{BB962C8B-B14F-4D97-AF65-F5344CB8AC3E}">
        <p14:creationId xmlns:p14="http://schemas.microsoft.com/office/powerpoint/2010/main" xmlns="" val="21883061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9C32BDB5-0176-2009-784E-2E20A032BB93}"/>
              </a:ext>
            </a:extLst>
          </p:cNvPr>
          <p:cNvSpPr>
            <a:spLocks noGrp="1"/>
          </p:cNvSpPr>
          <p:nvPr>
            <p:ph idx="1"/>
          </p:nvPr>
        </p:nvSpPr>
        <p:spPr>
          <a:xfrm>
            <a:off x="76200" y="1676400"/>
            <a:ext cx="8839200" cy="4953000"/>
          </a:xfrm>
        </p:spPr>
        <p:txBody>
          <a:bodyPr>
            <a:normAutofit/>
          </a:bodyPr>
          <a:lstStyle/>
          <a:p>
            <a:pPr marL="109728" indent="0">
              <a:lnSpc>
                <a:spcPct val="150000"/>
              </a:lnSpc>
              <a:buNone/>
            </a:pPr>
            <a:r>
              <a:rPr lang="en-US" sz="2400" dirty="0">
                <a:latin typeface="Arial" pitchFamily="34" charset="0"/>
                <a:cs typeface="Arial" pitchFamily="34" charset="0"/>
              </a:rPr>
              <a:t>Ministry of Housing, communities ad local Government (2018) </a:t>
            </a:r>
            <a:r>
              <a:rPr lang="en-GB" sz="2400" dirty="0">
                <a:latin typeface="Arial" pitchFamily="34" charset="0"/>
                <a:cs typeface="Arial" pitchFamily="34" charset="0"/>
              </a:rPr>
              <a:t> highlights some barriers and obstacles linked to community development and some of these include </a:t>
            </a:r>
          </a:p>
          <a:p>
            <a:pPr>
              <a:lnSpc>
                <a:spcPct val="150000"/>
              </a:lnSpc>
            </a:pPr>
            <a:r>
              <a:rPr lang="en-GB" sz="2400" dirty="0">
                <a:latin typeface="Arial" pitchFamily="34" charset="0"/>
                <a:cs typeface="Arial" pitchFamily="34" charset="0"/>
              </a:rPr>
              <a:t>Lack of communication </a:t>
            </a:r>
          </a:p>
          <a:p>
            <a:pPr>
              <a:lnSpc>
                <a:spcPct val="150000"/>
              </a:lnSpc>
            </a:pPr>
            <a:r>
              <a:rPr lang="en-GB" sz="2400" dirty="0">
                <a:latin typeface="Arial" pitchFamily="34" charset="0"/>
                <a:cs typeface="Arial" pitchFamily="34" charset="0"/>
              </a:rPr>
              <a:t>Lack of participation</a:t>
            </a:r>
          </a:p>
          <a:p>
            <a:pPr>
              <a:lnSpc>
                <a:spcPct val="150000"/>
              </a:lnSpc>
            </a:pPr>
            <a:r>
              <a:rPr lang="en-GB" sz="2400" dirty="0">
                <a:latin typeface="Arial" pitchFamily="34" charset="0"/>
                <a:cs typeface="Arial" pitchFamily="34" charset="0"/>
              </a:rPr>
              <a:t>Lack of community-based leadership</a:t>
            </a:r>
          </a:p>
          <a:p>
            <a:pPr>
              <a:lnSpc>
                <a:spcPct val="150000"/>
              </a:lnSpc>
            </a:pPr>
            <a:r>
              <a:rPr lang="en-GB" sz="2400" dirty="0">
                <a:latin typeface="Arial" pitchFamily="34" charset="0"/>
                <a:cs typeface="Arial" pitchFamily="34" charset="0"/>
              </a:rPr>
              <a:t>Lack of infrastructure</a:t>
            </a:r>
          </a:p>
        </p:txBody>
      </p:sp>
      <p:sp>
        <p:nvSpPr>
          <p:cNvPr id="3" name="Title 2">
            <a:extLst>
              <a:ext uri="{FF2B5EF4-FFF2-40B4-BE49-F238E27FC236}">
                <a16:creationId xmlns:a16="http://schemas.microsoft.com/office/drawing/2014/main" xmlns="" id="{C541290D-8AC6-085F-B52C-7E12C4C9F456}"/>
              </a:ext>
            </a:extLst>
          </p:cNvPr>
          <p:cNvSpPr>
            <a:spLocks noGrp="1"/>
          </p:cNvSpPr>
          <p:nvPr>
            <p:ph type="title"/>
          </p:nvPr>
        </p:nvSpPr>
        <p:spPr>
          <a:xfrm>
            <a:off x="228600" y="0"/>
            <a:ext cx="8686800" cy="1295400"/>
          </a:xfrm>
        </p:spPr>
        <p:txBody>
          <a:bodyPr>
            <a:noAutofit/>
          </a:bodyPr>
          <a:lstStyle/>
          <a:p>
            <a:r>
              <a:rPr lang="en-US" sz="4000" dirty="0"/>
              <a:t/>
            </a:r>
            <a:br>
              <a:rPr lang="en-US" sz="4000" dirty="0"/>
            </a:br>
            <a:r>
              <a:rPr lang="en-US" sz="4000" dirty="0"/>
              <a:t/>
            </a:r>
            <a:br>
              <a:rPr lang="en-US" sz="4000" dirty="0"/>
            </a:br>
            <a:r>
              <a:rPr lang="en-US" sz="4000" dirty="0">
                <a:effectLst/>
                <a:latin typeface="Arial" pitchFamily="34" charset="0"/>
                <a:cs typeface="Arial" pitchFamily="34" charset="0"/>
              </a:rPr>
              <a:t>Barriers and obstacles to community development</a:t>
            </a:r>
            <a:r>
              <a:rPr lang="en-US" sz="4000" dirty="0"/>
              <a:t/>
            </a:r>
            <a:br>
              <a:rPr lang="en-US" sz="4000" dirty="0"/>
            </a:br>
            <a:endParaRPr lang="en-GB" sz="4000" dirty="0"/>
          </a:p>
        </p:txBody>
      </p:sp>
    </p:spTree>
    <p:extLst>
      <p:ext uri="{BB962C8B-B14F-4D97-AF65-F5344CB8AC3E}">
        <p14:creationId xmlns:p14="http://schemas.microsoft.com/office/powerpoint/2010/main" xmlns="" val="18114640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E05D5F7D-3A6C-F219-8BC7-BEEB18640633}"/>
              </a:ext>
            </a:extLst>
          </p:cNvPr>
          <p:cNvSpPr>
            <a:spLocks noGrp="1"/>
          </p:cNvSpPr>
          <p:nvPr>
            <p:ph idx="1"/>
          </p:nvPr>
        </p:nvSpPr>
        <p:spPr>
          <a:xfrm>
            <a:off x="457200" y="1143000"/>
            <a:ext cx="8229600" cy="4724400"/>
          </a:xfrm>
        </p:spPr>
        <p:txBody>
          <a:bodyPr>
            <a:noAutofit/>
          </a:bodyPr>
          <a:lstStyle/>
          <a:p>
            <a:pPr algn="just">
              <a:lnSpc>
                <a:spcPct val="150000"/>
              </a:lnSpc>
            </a:pPr>
            <a:r>
              <a:rPr lang="en-GB" sz="1600" dirty="0">
                <a:latin typeface="Arial" pitchFamily="34" charset="0"/>
                <a:ea typeface="Cambria" panose="02040503050406030204" pitchFamily="18" charset="0"/>
                <a:cs typeface="Arial" pitchFamily="34" charset="0"/>
              </a:rPr>
              <a:t>Camden Borough should provide clear policies to address rising wave of rough </a:t>
            </a:r>
            <a:r>
              <a:rPr lang="en-GB" sz="1600" dirty="0" smtClean="0">
                <a:latin typeface="Arial" pitchFamily="34" charset="0"/>
                <a:ea typeface="Cambria" panose="02040503050406030204" pitchFamily="18" charset="0"/>
                <a:cs typeface="Arial" pitchFamily="34" charset="0"/>
              </a:rPr>
              <a:t>sleeping.  </a:t>
            </a:r>
            <a:endParaRPr lang="en-GB" sz="1600" dirty="0">
              <a:latin typeface="Arial" pitchFamily="34" charset="0"/>
              <a:ea typeface="Cambria" panose="02040503050406030204" pitchFamily="18" charset="0"/>
              <a:cs typeface="Arial" pitchFamily="34" charset="0"/>
            </a:endParaRPr>
          </a:p>
          <a:p>
            <a:pPr algn="just">
              <a:lnSpc>
                <a:spcPct val="150000"/>
              </a:lnSpc>
            </a:pPr>
            <a:r>
              <a:rPr lang="en-GB" sz="1600" dirty="0">
                <a:latin typeface="Arial" pitchFamily="34" charset="0"/>
                <a:ea typeface="Cambria" panose="02040503050406030204" pitchFamily="18" charset="0"/>
                <a:cs typeface="Arial" pitchFamily="34" charset="0"/>
              </a:rPr>
              <a:t>Camden Borough should use information and communication technologies to connect the </a:t>
            </a:r>
            <a:r>
              <a:rPr lang="en-GB" sz="1600" dirty="0" smtClean="0">
                <a:latin typeface="Arial" pitchFamily="34" charset="0"/>
                <a:ea typeface="Cambria" panose="02040503050406030204" pitchFamily="18" charset="0"/>
                <a:cs typeface="Arial" pitchFamily="34" charset="0"/>
              </a:rPr>
              <a:t>homeless.</a:t>
            </a:r>
            <a:endParaRPr lang="en-GB" sz="1600" dirty="0">
              <a:latin typeface="Arial" pitchFamily="34" charset="0"/>
              <a:ea typeface="Cambria" panose="02040503050406030204" pitchFamily="18" charset="0"/>
              <a:cs typeface="Arial" pitchFamily="34" charset="0"/>
            </a:endParaRPr>
          </a:p>
          <a:p>
            <a:pPr algn="just">
              <a:lnSpc>
                <a:spcPct val="150000"/>
              </a:lnSpc>
            </a:pPr>
            <a:r>
              <a:rPr lang="en-GB" sz="1600" dirty="0">
                <a:latin typeface="Arial" pitchFamily="34" charset="0"/>
                <a:ea typeface="Cambria" panose="02040503050406030204" pitchFamily="18" charset="0"/>
                <a:cs typeface="Arial" pitchFamily="34" charset="0"/>
              </a:rPr>
              <a:t>Camden Borough should improve on their socio-economic policies to help the deprived </a:t>
            </a:r>
            <a:r>
              <a:rPr lang="en-GB" sz="1600" dirty="0" smtClean="0">
                <a:latin typeface="Arial" pitchFamily="34" charset="0"/>
                <a:ea typeface="Cambria" panose="02040503050406030204" pitchFamily="18" charset="0"/>
                <a:cs typeface="Arial" pitchFamily="34" charset="0"/>
              </a:rPr>
              <a:t>areas.</a:t>
            </a:r>
            <a:endParaRPr lang="en-GB" sz="1600" dirty="0">
              <a:latin typeface="Arial" pitchFamily="34" charset="0"/>
              <a:ea typeface="Cambria" panose="02040503050406030204" pitchFamily="18" charset="0"/>
              <a:cs typeface="Arial" pitchFamily="34" charset="0"/>
            </a:endParaRPr>
          </a:p>
          <a:p>
            <a:pPr algn="just">
              <a:lnSpc>
                <a:spcPct val="150000"/>
              </a:lnSpc>
            </a:pPr>
            <a:r>
              <a:rPr lang="en-GB" sz="1600" dirty="0">
                <a:latin typeface="Arial" pitchFamily="34" charset="0"/>
                <a:ea typeface="Cambria" panose="02040503050406030204" pitchFamily="18" charset="0"/>
                <a:cs typeface="Arial" pitchFamily="34" charset="0"/>
              </a:rPr>
              <a:t>Camden Borough should invest more on local infrastructure </a:t>
            </a:r>
            <a:r>
              <a:rPr lang="en-GB" sz="1600" dirty="0" smtClean="0">
                <a:latin typeface="Arial" pitchFamily="34" charset="0"/>
                <a:ea typeface="Cambria" panose="02040503050406030204" pitchFamily="18" charset="0"/>
                <a:cs typeface="Arial" pitchFamily="34" charset="0"/>
              </a:rPr>
              <a:t>development.</a:t>
            </a:r>
            <a:endParaRPr lang="en-GB" sz="1600" dirty="0">
              <a:latin typeface="Arial" pitchFamily="34" charset="0"/>
              <a:ea typeface="Cambria" panose="02040503050406030204" pitchFamily="18" charset="0"/>
              <a:cs typeface="Arial" pitchFamily="34" charset="0"/>
            </a:endParaRPr>
          </a:p>
          <a:p>
            <a:pPr algn="just">
              <a:lnSpc>
                <a:spcPct val="150000"/>
              </a:lnSpc>
            </a:pPr>
            <a:r>
              <a:rPr lang="en-GB" sz="1600" dirty="0">
                <a:latin typeface="Arial" pitchFamily="34" charset="0"/>
                <a:ea typeface="Cambria" panose="02040503050406030204" pitchFamily="18" charset="0"/>
                <a:cs typeface="Arial" pitchFamily="34" charset="0"/>
              </a:rPr>
              <a:t>The local residents should be more engaged in community </a:t>
            </a:r>
            <a:r>
              <a:rPr lang="en-GB" sz="1600" dirty="0" smtClean="0">
                <a:latin typeface="Arial" pitchFamily="34" charset="0"/>
                <a:ea typeface="Cambria" panose="02040503050406030204" pitchFamily="18" charset="0"/>
                <a:cs typeface="Arial" pitchFamily="34" charset="0"/>
              </a:rPr>
              <a:t>matters.</a:t>
            </a:r>
            <a:endParaRPr lang="en-GB" sz="1600" dirty="0">
              <a:latin typeface="Arial" pitchFamily="34" charset="0"/>
              <a:ea typeface="Cambria" panose="02040503050406030204" pitchFamily="18" charset="0"/>
              <a:cs typeface="Arial" pitchFamily="34" charset="0"/>
            </a:endParaRPr>
          </a:p>
          <a:p>
            <a:pPr algn="just">
              <a:lnSpc>
                <a:spcPct val="150000"/>
              </a:lnSpc>
            </a:pPr>
            <a:r>
              <a:rPr lang="en-GB" sz="1600" dirty="0">
                <a:latin typeface="Arial" pitchFamily="34" charset="0"/>
                <a:ea typeface="Cambria" panose="02040503050406030204" pitchFamily="18" charset="0"/>
                <a:cs typeface="Arial" pitchFamily="34" charset="0"/>
              </a:rPr>
              <a:t>Camden Borough should enact local policies and legislation to providing housing for all and reduce rough </a:t>
            </a:r>
            <a:r>
              <a:rPr lang="en-GB" sz="1600" dirty="0" smtClean="0">
                <a:latin typeface="Arial" pitchFamily="34" charset="0"/>
                <a:ea typeface="Cambria" panose="02040503050406030204" pitchFamily="18" charset="0"/>
                <a:cs typeface="Arial" pitchFamily="34" charset="0"/>
              </a:rPr>
              <a:t>sleeping.</a:t>
            </a:r>
            <a:endParaRPr lang="en-GB" sz="1600" dirty="0">
              <a:latin typeface="Arial" pitchFamily="34" charset="0"/>
              <a:ea typeface="Cambria" panose="02040503050406030204" pitchFamily="18" charset="0"/>
              <a:cs typeface="Arial" pitchFamily="34" charset="0"/>
            </a:endParaRPr>
          </a:p>
          <a:p>
            <a:pPr algn="just">
              <a:lnSpc>
                <a:spcPct val="150000"/>
              </a:lnSpc>
            </a:pPr>
            <a:r>
              <a:rPr lang="en-GB" sz="1600" dirty="0">
                <a:latin typeface="Arial" pitchFamily="34" charset="0"/>
                <a:ea typeface="Cambria" panose="02040503050406030204" pitchFamily="18" charset="0"/>
                <a:cs typeface="Arial" pitchFamily="34" charset="0"/>
              </a:rPr>
              <a:t>Camden Borough should empower the local residents to get jobs that earn well to meet their social and economic </a:t>
            </a:r>
            <a:r>
              <a:rPr lang="en-GB" sz="1600" dirty="0" smtClean="0">
                <a:latin typeface="Arial" pitchFamily="34" charset="0"/>
                <a:ea typeface="Cambria" panose="02040503050406030204" pitchFamily="18" charset="0"/>
                <a:cs typeface="Arial" pitchFamily="34" charset="0"/>
              </a:rPr>
              <a:t>needs.</a:t>
            </a:r>
            <a:endParaRPr lang="en-GB" sz="1600" dirty="0">
              <a:latin typeface="Arial" pitchFamily="34" charset="0"/>
              <a:ea typeface="Cambria" panose="02040503050406030204" pitchFamily="18" charset="0"/>
              <a:cs typeface="Arial" pitchFamily="34" charset="0"/>
            </a:endParaRPr>
          </a:p>
          <a:p>
            <a:pPr algn="just">
              <a:lnSpc>
                <a:spcPct val="170000"/>
              </a:lnSpc>
            </a:pPr>
            <a:r>
              <a:rPr lang="en-GB" sz="1600" dirty="0">
                <a:latin typeface="Arial" pitchFamily="34" charset="0"/>
                <a:ea typeface="Cambria" panose="02040503050406030204" pitchFamily="18" charset="0"/>
                <a:cs typeface="Arial" pitchFamily="34" charset="0"/>
              </a:rPr>
              <a:t> </a:t>
            </a:r>
          </a:p>
        </p:txBody>
      </p:sp>
      <p:sp>
        <p:nvSpPr>
          <p:cNvPr id="3" name="Title 2">
            <a:extLst>
              <a:ext uri="{FF2B5EF4-FFF2-40B4-BE49-F238E27FC236}">
                <a16:creationId xmlns:a16="http://schemas.microsoft.com/office/drawing/2014/main" xmlns="" id="{B6DD4D14-D075-256B-170C-686B46D5309F}"/>
              </a:ext>
            </a:extLst>
          </p:cNvPr>
          <p:cNvSpPr>
            <a:spLocks noGrp="1"/>
          </p:cNvSpPr>
          <p:nvPr>
            <p:ph type="title"/>
          </p:nvPr>
        </p:nvSpPr>
        <p:spPr>
          <a:xfrm>
            <a:off x="457200" y="274638"/>
            <a:ext cx="8229600" cy="1020762"/>
          </a:xfrm>
        </p:spPr>
        <p:txBody>
          <a:bodyPr>
            <a:noAutofit/>
          </a:bodyPr>
          <a:lstStyle/>
          <a:p>
            <a:r>
              <a:rPr lang="en-GB" sz="7200" dirty="0">
                <a:latin typeface="Arial" pitchFamily="34" charset="0"/>
                <a:cs typeface="Arial" pitchFamily="34" charset="0"/>
              </a:rPr>
              <a:t>Recommendation</a:t>
            </a:r>
            <a:r>
              <a:rPr lang="en-GB" sz="7200" dirty="0"/>
              <a:t> </a:t>
            </a:r>
          </a:p>
        </p:txBody>
      </p:sp>
    </p:spTree>
    <p:extLst>
      <p:ext uri="{BB962C8B-B14F-4D97-AF65-F5344CB8AC3E}">
        <p14:creationId xmlns:p14="http://schemas.microsoft.com/office/powerpoint/2010/main" xmlns="" val="25948326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78AB7938-CB8C-CDA0-D2AE-9207DECD4787}"/>
              </a:ext>
            </a:extLst>
          </p:cNvPr>
          <p:cNvSpPr>
            <a:spLocks noGrp="1"/>
          </p:cNvSpPr>
          <p:nvPr>
            <p:ph idx="1"/>
          </p:nvPr>
        </p:nvSpPr>
        <p:spPr>
          <a:xfrm>
            <a:off x="381000" y="1481328"/>
            <a:ext cx="8305800" cy="5102034"/>
          </a:xfrm>
        </p:spPr>
        <p:txBody>
          <a:bodyPr>
            <a:normAutofit lnSpcReduction="10000"/>
          </a:bodyPr>
          <a:lstStyle/>
          <a:p>
            <a:pPr>
              <a:lnSpc>
                <a:spcPct val="150000"/>
              </a:lnSpc>
            </a:pPr>
            <a:r>
              <a:rPr lang="en-GB" sz="2800" dirty="0">
                <a:latin typeface="Arial" pitchFamily="34" charset="0"/>
                <a:cs typeface="Arial" pitchFamily="34" charset="0"/>
              </a:rPr>
              <a:t>There is increasing wave of rough sleeping and homelessness in </a:t>
            </a:r>
            <a:r>
              <a:rPr lang="en-GB" sz="2800" dirty="0" smtClean="0">
                <a:latin typeface="Arial" pitchFamily="34" charset="0"/>
                <a:cs typeface="Arial" pitchFamily="34" charset="0"/>
              </a:rPr>
              <a:t>UK.</a:t>
            </a:r>
            <a:endParaRPr lang="en-GB" sz="2800" dirty="0">
              <a:latin typeface="Arial" pitchFamily="34" charset="0"/>
              <a:cs typeface="Arial" pitchFamily="34" charset="0"/>
            </a:endParaRPr>
          </a:p>
          <a:p>
            <a:pPr>
              <a:lnSpc>
                <a:spcPct val="150000"/>
              </a:lnSpc>
            </a:pPr>
            <a:r>
              <a:rPr lang="en-GB" sz="2800" dirty="0">
                <a:latin typeface="Arial" pitchFamily="34" charset="0"/>
                <a:cs typeface="Arial" pitchFamily="34" charset="0"/>
              </a:rPr>
              <a:t>Legislation and policies are needed in all Boroughs to address the issue of rough sleeping (Camden Council, 2019</a:t>
            </a:r>
            <a:r>
              <a:rPr lang="en-GB" sz="2800" dirty="0" smtClean="0">
                <a:latin typeface="Arial" pitchFamily="34" charset="0"/>
                <a:cs typeface="Arial" pitchFamily="34" charset="0"/>
              </a:rPr>
              <a:t>).</a:t>
            </a:r>
            <a:endParaRPr lang="en-GB" sz="2800" dirty="0">
              <a:latin typeface="Arial" pitchFamily="34" charset="0"/>
              <a:cs typeface="Arial" pitchFamily="34" charset="0"/>
            </a:endParaRPr>
          </a:p>
          <a:p>
            <a:pPr>
              <a:lnSpc>
                <a:spcPct val="150000"/>
              </a:lnSpc>
            </a:pPr>
            <a:r>
              <a:rPr lang="en-GB" sz="2800" dirty="0">
                <a:latin typeface="Arial" pitchFamily="34" charset="0"/>
                <a:cs typeface="Arial" pitchFamily="34" charset="0"/>
              </a:rPr>
              <a:t>This presentation has provided understanding about </a:t>
            </a:r>
            <a:r>
              <a:rPr lang="en-GB" sz="2800" dirty="0">
                <a:solidFill>
                  <a:srgbClr val="0B0C0C"/>
                </a:solidFill>
                <a:latin typeface="Arial" pitchFamily="34" charset="0"/>
                <a:cs typeface="Arial" pitchFamily="34" charset="0"/>
              </a:rPr>
              <a:t>rough sleeping in Camden </a:t>
            </a:r>
            <a:r>
              <a:rPr lang="en-GB" sz="2800" dirty="0" smtClean="0">
                <a:solidFill>
                  <a:srgbClr val="0B0C0C"/>
                </a:solidFill>
                <a:latin typeface="Arial" pitchFamily="34" charset="0"/>
                <a:cs typeface="Arial" pitchFamily="34" charset="0"/>
              </a:rPr>
              <a:t>Borough. </a:t>
            </a:r>
            <a:endParaRPr lang="en-GB" sz="2800" dirty="0">
              <a:latin typeface="Arial" pitchFamily="34" charset="0"/>
              <a:cs typeface="Arial" pitchFamily="34" charset="0"/>
            </a:endParaRPr>
          </a:p>
          <a:p>
            <a:r>
              <a:rPr lang="en-GB" dirty="0"/>
              <a:t> </a:t>
            </a:r>
          </a:p>
        </p:txBody>
      </p:sp>
      <p:sp>
        <p:nvSpPr>
          <p:cNvPr id="3" name="Title 2">
            <a:extLst>
              <a:ext uri="{FF2B5EF4-FFF2-40B4-BE49-F238E27FC236}">
                <a16:creationId xmlns:a16="http://schemas.microsoft.com/office/drawing/2014/main" xmlns="" id="{E67F33A3-EE7C-86AA-ACE0-3623EE235B87}"/>
              </a:ext>
            </a:extLst>
          </p:cNvPr>
          <p:cNvSpPr>
            <a:spLocks noGrp="1"/>
          </p:cNvSpPr>
          <p:nvPr>
            <p:ph type="title"/>
          </p:nvPr>
        </p:nvSpPr>
        <p:spPr/>
        <p:txBody>
          <a:bodyPr>
            <a:noAutofit/>
          </a:bodyPr>
          <a:lstStyle/>
          <a:p>
            <a:r>
              <a:rPr lang="en-GB" sz="8000" dirty="0">
                <a:latin typeface="Arial" pitchFamily="34" charset="0"/>
                <a:cs typeface="Arial" pitchFamily="34" charset="0"/>
              </a:rPr>
              <a:t>Conclusion </a:t>
            </a:r>
          </a:p>
        </p:txBody>
      </p:sp>
    </p:spTree>
    <p:extLst>
      <p:ext uri="{BB962C8B-B14F-4D97-AF65-F5344CB8AC3E}">
        <p14:creationId xmlns:p14="http://schemas.microsoft.com/office/powerpoint/2010/main" xmlns="" val="15248020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Grp="1" noChangeAspect="1" noChangeArrowheads="1"/>
          </p:cNvPicPr>
          <p:nvPr>
            <p:ph idx="1"/>
          </p:nvPr>
        </p:nvPicPr>
        <p:blipFill>
          <a:blip r:embed="rId2" cstate="print">
            <a:extLst>
              <a:ext uri="{28A0092B-C50C-407E-A947-70E740481C1C}">
                <a14:useLocalDpi xmlns:a14="http://schemas.microsoft.com/office/drawing/2010/main" xmlns="" val="0"/>
              </a:ext>
            </a:extLst>
          </a:blip>
          <a:stretch>
            <a:fillRect/>
          </a:stretch>
        </p:blipFill>
        <p:spPr bwMode="auto">
          <a:xfrm>
            <a:off x="1066800" y="1676400"/>
            <a:ext cx="7162800" cy="4343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Title 1"/>
          <p:cNvSpPr>
            <a:spLocks noGrp="1"/>
          </p:cNvSpPr>
          <p:nvPr>
            <p:ph type="title"/>
          </p:nvPr>
        </p:nvSpPr>
        <p:spPr/>
        <p:txBody>
          <a:bodyPr>
            <a:normAutofit/>
          </a:bodyPr>
          <a:lstStyle/>
          <a:p>
            <a:r>
              <a:rPr lang="en-US" sz="6000" dirty="0">
                <a:latin typeface="Arial" pitchFamily="34" charset="0"/>
                <a:cs typeface="Arial" pitchFamily="34" charset="0"/>
              </a:rPr>
              <a:t>The End</a:t>
            </a:r>
          </a:p>
        </p:txBody>
      </p:sp>
    </p:spTree>
    <p:extLst>
      <p:ext uri="{BB962C8B-B14F-4D97-AF65-F5344CB8AC3E}">
        <p14:creationId xmlns:p14="http://schemas.microsoft.com/office/powerpoint/2010/main" xmlns="" val="23488751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r>
              <a:rPr lang="en-US" sz="1600" dirty="0"/>
              <a:t>Alma Economics (2019) Homelessness: Causes of homelessness and Rough sleeping, Rapid Evidence Assessment (online) </a:t>
            </a:r>
            <a:r>
              <a:rPr lang="en-US" sz="1600" dirty="0" smtClean="0"/>
              <a:t>Available at: </a:t>
            </a:r>
            <a:r>
              <a:rPr lang="en-US" sz="1600" dirty="0" smtClean="0">
                <a:hlinkClick r:id="rId2"/>
              </a:rPr>
              <a:t>https</a:t>
            </a:r>
            <a:r>
              <a:rPr lang="en-US" sz="1600" dirty="0">
                <a:hlinkClick r:id="rId2"/>
              </a:rPr>
              <a:t>://assets.publishing.service.gov.uk/government/uploads/system/uploads/attachment_data/file/793471/Homelessness_-_REA.pdf</a:t>
            </a:r>
            <a:r>
              <a:rPr lang="en-US" sz="1600" dirty="0"/>
              <a:t> </a:t>
            </a:r>
            <a:r>
              <a:rPr lang="en-US" sz="1600" dirty="0" smtClean="0"/>
              <a:t>(Accessed 20/11/2022)</a:t>
            </a:r>
            <a:endParaRPr lang="en-US" sz="1600" dirty="0"/>
          </a:p>
          <a:p>
            <a:r>
              <a:rPr lang="en-US" sz="1600" dirty="0"/>
              <a:t>Camden Council (2019)  Homelessness and Rough Sleeping Strategy 2019-2024 (online) </a:t>
            </a:r>
            <a:r>
              <a:rPr lang="en-US" sz="1600" dirty="0" smtClean="0"/>
              <a:t>Available at : </a:t>
            </a:r>
            <a:r>
              <a:rPr lang="en-US" sz="1600" dirty="0" smtClean="0">
                <a:hlinkClick r:id="rId3"/>
              </a:rPr>
              <a:t>https</a:t>
            </a:r>
            <a:r>
              <a:rPr lang="en-US" sz="1600" dirty="0">
                <a:hlinkClick r:id="rId3"/>
              </a:rPr>
              <a:t>://www.camden.gov.uk/documents/20142/1730554/Homelessness+and+Rough+Sleeping+Strategy+Final+Web.pdf/c0f422db-a424-be66-d1ec-</a:t>
            </a:r>
            <a:r>
              <a:rPr lang="en-US" sz="1600" dirty="0"/>
              <a:t>  Accessed </a:t>
            </a:r>
            <a:r>
              <a:rPr lang="en-US" sz="1600" dirty="0" smtClean="0"/>
              <a:t>(13/11/2022)</a:t>
            </a:r>
            <a:endParaRPr lang="en-US" sz="1600" dirty="0"/>
          </a:p>
          <a:p>
            <a:r>
              <a:rPr lang="en-GB" sz="1600" b="0" i="0" dirty="0">
                <a:solidFill>
                  <a:srgbClr val="332C28"/>
                </a:solidFill>
                <a:effectLst/>
                <a:latin typeface="gotham_book"/>
              </a:rPr>
              <a:t>Camden Council (2007) Camden Development Policies: Issues ad Options (</a:t>
            </a:r>
            <a:r>
              <a:rPr lang="en-GB" sz="1600" b="0" i="0" dirty="0" smtClean="0">
                <a:solidFill>
                  <a:srgbClr val="332C28"/>
                </a:solidFill>
                <a:effectLst/>
                <a:latin typeface="gotham_book"/>
              </a:rPr>
              <a:t>online)Available at: </a:t>
            </a:r>
            <a:r>
              <a:rPr lang="en-US" sz="1600" dirty="0" smtClean="0">
                <a:hlinkClick r:id="rId4"/>
              </a:rPr>
              <a:t> </a:t>
            </a:r>
            <a:r>
              <a:rPr lang="en-US" sz="1600" dirty="0">
                <a:hlinkClick r:id="rId4"/>
              </a:rPr>
              <a:t>http://www.camdencen.org.uk/downloads/LDF/corePlanPols.pdf</a:t>
            </a:r>
            <a:r>
              <a:rPr lang="en-US" sz="1600" dirty="0"/>
              <a:t> Accessed </a:t>
            </a:r>
          </a:p>
          <a:p>
            <a:pPr>
              <a:buNone/>
            </a:pPr>
            <a:r>
              <a:rPr lang="en-US" sz="1600" dirty="0" smtClean="0"/>
              <a:t>    (14/11/2022). </a:t>
            </a:r>
            <a:endParaRPr lang="en-US" sz="1600" dirty="0"/>
          </a:p>
          <a:p>
            <a:r>
              <a:rPr lang="en-US" sz="1600" dirty="0"/>
              <a:t>Huczynski</a:t>
            </a:r>
            <a:r>
              <a:rPr lang="en-US" sz="1600" dirty="0"/>
              <a:t>, A.A., and Buchanan, D.A. (2010) Organizational Behavior, 8</a:t>
            </a:r>
            <a:r>
              <a:rPr lang="en-US" sz="1600" baseline="30000" dirty="0"/>
              <a:t>th</a:t>
            </a:r>
            <a:r>
              <a:rPr lang="en-US" sz="1600" dirty="0"/>
              <a:t> ed. Harlow, Pearson Education </a:t>
            </a:r>
            <a:r>
              <a:rPr lang="en-US" sz="1600" dirty="0" smtClean="0"/>
              <a:t>Limited.</a:t>
            </a:r>
            <a:endParaRPr lang="en-US" sz="1600" dirty="0"/>
          </a:p>
          <a:p>
            <a:endParaRPr lang="en-GB" sz="1600" b="0" i="0" dirty="0">
              <a:solidFill>
                <a:srgbClr val="332C28"/>
              </a:solidFill>
              <a:effectLst/>
              <a:latin typeface="gotham_book"/>
            </a:endParaRPr>
          </a:p>
        </p:txBody>
      </p:sp>
      <p:sp>
        <p:nvSpPr>
          <p:cNvPr id="2" name="Title 1"/>
          <p:cNvSpPr>
            <a:spLocks noGrp="1"/>
          </p:cNvSpPr>
          <p:nvPr>
            <p:ph type="title"/>
          </p:nvPr>
        </p:nvSpPr>
        <p:spPr/>
        <p:txBody>
          <a:bodyPr>
            <a:normAutofit/>
          </a:bodyPr>
          <a:lstStyle/>
          <a:p>
            <a:r>
              <a:rPr lang="en-US" sz="6600" dirty="0">
                <a:effectLst/>
                <a:latin typeface="Arial" pitchFamily="34" charset="0"/>
                <a:cs typeface="Arial" pitchFamily="34" charset="0"/>
              </a:rPr>
              <a:t>Reference</a:t>
            </a:r>
          </a:p>
        </p:txBody>
      </p:sp>
    </p:spTree>
    <p:extLst>
      <p:ext uri="{BB962C8B-B14F-4D97-AF65-F5344CB8AC3E}">
        <p14:creationId xmlns:p14="http://schemas.microsoft.com/office/powerpoint/2010/main" xmlns="" val="26771325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endParaRPr lang="en-US" sz="2000" dirty="0"/>
          </a:p>
          <a:p>
            <a:pPr>
              <a:lnSpc>
                <a:spcPct val="150000"/>
              </a:lnSpc>
            </a:pPr>
            <a:r>
              <a:rPr lang="en-GB" sz="1600" dirty="0">
                <a:solidFill>
                  <a:srgbClr val="332C28"/>
                </a:solidFill>
                <a:latin typeface="gotham_book"/>
              </a:rPr>
              <a:t>Kenny, S. (2007). </a:t>
            </a:r>
            <a:r>
              <a:rPr lang="en-GB" sz="1600" i="1" dirty="0">
                <a:solidFill>
                  <a:srgbClr val="332C28"/>
                </a:solidFill>
                <a:latin typeface="gotham_book"/>
              </a:rPr>
              <a:t>Developing Communities for the Future</a:t>
            </a:r>
            <a:r>
              <a:rPr lang="en-GB" sz="1600" dirty="0">
                <a:solidFill>
                  <a:srgbClr val="332C28"/>
                </a:solidFill>
                <a:latin typeface="gotham_book"/>
              </a:rPr>
              <a:t> (3rd ed.). South Melbourne: </a:t>
            </a:r>
            <a:r>
              <a:rPr lang="en-GB" sz="1600" dirty="0" smtClean="0">
                <a:solidFill>
                  <a:srgbClr val="332C28"/>
                </a:solidFill>
                <a:latin typeface="gotham_book"/>
              </a:rPr>
              <a:t>Thompson</a:t>
            </a:r>
            <a:endParaRPr lang="en-US" sz="1600" dirty="0" smtClean="0"/>
          </a:p>
          <a:p>
            <a:pPr>
              <a:lnSpc>
                <a:spcPct val="150000"/>
              </a:lnSpc>
            </a:pPr>
            <a:r>
              <a:rPr lang="en-US" sz="1600" dirty="0" smtClean="0"/>
              <a:t>Ministry </a:t>
            </a:r>
            <a:r>
              <a:rPr lang="en-US" sz="1600" dirty="0"/>
              <a:t>of Housing, communities </a:t>
            </a:r>
            <a:r>
              <a:rPr lang="en-US" sz="1600" dirty="0" smtClean="0"/>
              <a:t>and </a:t>
            </a:r>
            <a:r>
              <a:rPr lang="en-US" sz="1600" dirty="0"/>
              <a:t>local Government (2018)</a:t>
            </a:r>
          </a:p>
          <a:p>
            <a:pPr>
              <a:lnSpc>
                <a:spcPct val="150000"/>
              </a:lnSpc>
            </a:pPr>
            <a:r>
              <a:rPr lang="en-US" sz="1600" dirty="0"/>
              <a:t>Rough Sleeping g Strategy (online) </a:t>
            </a:r>
            <a:r>
              <a:rPr lang="en-US" sz="1600" dirty="0" smtClean="0"/>
              <a:t>Available at : </a:t>
            </a:r>
            <a:r>
              <a:rPr lang="en-US" sz="1600" dirty="0" smtClean="0">
                <a:hlinkClick r:id="rId2"/>
              </a:rPr>
              <a:t>https</a:t>
            </a:r>
            <a:r>
              <a:rPr lang="en-US" sz="1600" dirty="0">
                <a:hlinkClick r:id="rId2"/>
              </a:rPr>
              <a:t>://assets.publishing.service.gov.uk/government/uploads/system/uploads/attachment_data/file/1102469/Rough-Sleeping-Strategy_2018.pdf Accessed </a:t>
            </a:r>
            <a:r>
              <a:rPr lang="en-US" sz="1600" dirty="0" smtClean="0">
                <a:hlinkClick r:id="rId2"/>
              </a:rPr>
              <a:t>13/11/2022</a:t>
            </a:r>
            <a:endParaRPr lang="en-US" sz="1600" dirty="0" smtClean="0"/>
          </a:p>
          <a:p>
            <a:pPr>
              <a:lnSpc>
                <a:spcPct val="150000"/>
              </a:lnSpc>
            </a:pPr>
            <a:r>
              <a:rPr lang="en-US" sz="1600" dirty="0" smtClean="0"/>
              <a:t>Wilson</a:t>
            </a:r>
            <a:r>
              <a:rPr lang="en-US" sz="1600" dirty="0"/>
              <a:t>, W. (2022) Rough Sleeping England, House of Common Library, Research Briefing (online) </a:t>
            </a:r>
            <a:r>
              <a:rPr lang="en-US" sz="1600" dirty="0" smtClean="0"/>
              <a:t>Available at : </a:t>
            </a:r>
            <a:r>
              <a:rPr lang="en-US" sz="1600" dirty="0" smtClean="0">
                <a:hlinkClick r:id="rId3"/>
              </a:rPr>
              <a:t>https</a:t>
            </a:r>
            <a:r>
              <a:rPr lang="en-US" sz="1600" dirty="0">
                <a:hlinkClick r:id="rId3"/>
              </a:rPr>
              <a:t>://researchbriefings.files.parliament.uk/documents/SN02007/SN02007.pdf</a:t>
            </a:r>
            <a:r>
              <a:rPr lang="en-US" sz="1600" dirty="0"/>
              <a:t> </a:t>
            </a:r>
            <a:r>
              <a:rPr lang="en-US" sz="1600" dirty="0" smtClean="0"/>
              <a:t>(Accessed 13/11/2022)</a:t>
            </a:r>
            <a:endParaRPr lang="en-US" sz="1600" dirty="0"/>
          </a:p>
          <a:p>
            <a:endParaRPr lang="en-US" dirty="0"/>
          </a:p>
        </p:txBody>
      </p:sp>
      <p:sp>
        <p:nvSpPr>
          <p:cNvPr id="3" name="Title 2"/>
          <p:cNvSpPr>
            <a:spLocks noGrp="1"/>
          </p:cNvSpPr>
          <p:nvPr>
            <p:ph type="title"/>
          </p:nvPr>
        </p:nvSpPr>
        <p:spPr/>
        <p:txBody>
          <a:bodyPr>
            <a:noAutofit/>
          </a:bodyPr>
          <a:lstStyle/>
          <a:p>
            <a:r>
              <a:rPr lang="en-US" sz="7200" dirty="0">
                <a:effectLst/>
                <a:latin typeface="Arial" pitchFamily="34" charset="0"/>
                <a:cs typeface="Arial" pitchFamily="34" charset="0"/>
              </a:rPr>
              <a:t>Reference</a:t>
            </a:r>
          </a:p>
        </p:txBody>
      </p:sp>
    </p:spTree>
    <p:extLst>
      <p:ext uri="{BB962C8B-B14F-4D97-AF65-F5344CB8AC3E}">
        <p14:creationId xmlns:p14="http://schemas.microsoft.com/office/powerpoint/2010/main" xmlns="" val="36677457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Concourse</Template>
  <TotalTime>984</TotalTime>
  <Words>1032</Words>
  <Application>Microsoft Office PowerPoint</Application>
  <PresentationFormat>On-screen Show (4:3)</PresentationFormat>
  <Paragraphs>96</Paragraphs>
  <Slides>17</Slides>
  <Notes>1</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Concourse</vt:lpstr>
      <vt:lpstr>Assessment 1 Homelessness</vt:lpstr>
      <vt:lpstr> Homelessness In Camden Borough </vt:lpstr>
      <vt:lpstr>The Aim </vt:lpstr>
      <vt:lpstr>Introduction </vt:lpstr>
      <vt:lpstr>Causes of Homelessness and Rough sleeping  </vt:lpstr>
      <vt:lpstr>Principles that Support Community Development </vt:lpstr>
      <vt:lpstr>Community Stakeholders</vt:lpstr>
      <vt:lpstr>Digital media and technologies</vt:lpstr>
      <vt:lpstr>Theories for Homelessness an Rough sleeping </vt:lpstr>
      <vt:lpstr>Maslow Theory</vt:lpstr>
      <vt:lpstr> Legislation and policy impact for support and growth of a community </vt:lpstr>
      <vt:lpstr>  Barriers and obstacles to community development </vt:lpstr>
      <vt:lpstr>Recommendation </vt:lpstr>
      <vt:lpstr>Conclusion </vt:lpstr>
      <vt:lpstr>The End</vt:lpstr>
      <vt:lpstr>Reference</vt:lpstr>
      <vt:lpstr>Reference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AJ</cp:lastModifiedBy>
  <cp:revision>28</cp:revision>
  <dcterms:created xsi:type="dcterms:W3CDTF">2022-11-13T22:40:32Z</dcterms:created>
  <dcterms:modified xsi:type="dcterms:W3CDTF">2022-11-24T02:44:38Z</dcterms:modified>
</cp:coreProperties>
</file>