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57" r:id="rId3"/>
    <p:sldId id="259" r:id="rId4"/>
    <p:sldId id="258"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41269324"/>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35608426"/>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65973500"/>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66358279"/>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027557403"/>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607364143"/>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971595849"/>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245488165"/>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327905869"/>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3176582"/>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10/20/2021</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162751641"/>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10/20/2021</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9166671"/>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44" r:id="rId6"/>
    <p:sldLayoutId id="2147483740" r:id="rId7"/>
    <p:sldLayoutId id="2147483741" r:id="rId8"/>
    <p:sldLayoutId id="2147483742" r:id="rId9"/>
    <p:sldLayoutId id="2147483743" r:id="rId10"/>
    <p:sldLayoutId id="2147483745" r:id="rId11"/>
  </p:sldLayoutIdLst>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lor splashes against a white background">
            <a:extLst>
              <a:ext uri="{FF2B5EF4-FFF2-40B4-BE49-F238E27FC236}">
                <a16:creationId xmlns:a16="http://schemas.microsoft.com/office/drawing/2014/main" id="{0A4A598B-C56D-416C-9714-C049CA456652}"/>
              </a:ext>
            </a:extLst>
          </p:cNvPr>
          <p:cNvPicPr>
            <a:picLocks noChangeAspect="1"/>
          </p:cNvPicPr>
          <p:nvPr/>
        </p:nvPicPr>
        <p:blipFill rotWithShape="1">
          <a:blip r:embed="rId2"/>
          <a:srcRect t="8230" b="7501"/>
          <a:stretch/>
        </p:blipFill>
        <p:spPr>
          <a:xfrm>
            <a:off x="20" y="10"/>
            <a:ext cx="12191980" cy="6857989"/>
          </a:xfrm>
          <a:prstGeom prst="rect">
            <a:avLst/>
          </a:prstGeom>
        </p:spPr>
      </p:pic>
      <p:sp>
        <p:nvSpPr>
          <p:cNvPr id="11"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1" y="1028700"/>
            <a:ext cx="4038600" cy="48006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9" y="4550150"/>
            <a:ext cx="867485" cy="115439"/>
            <a:chOff x="8910933" y="1861308"/>
            <a:chExt cx="867485" cy="115439"/>
          </a:xfrm>
        </p:grpSpPr>
        <p:sp>
          <p:nvSpPr>
            <p:cNvPr id="14" name="Rectangle 13">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76E0E60-6CC2-44CA-BC1E-A8A7F7600DF9}"/>
              </a:ext>
            </a:extLst>
          </p:cNvPr>
          <p:cNvSpPr>
            <a:spLocks noGrp="1"/>
          </p:cNvSpPr>
          <p:nvPr>
            <p:ph type="ctrTitle"/>
          </p:nvPr>
        </p:nvSpPr>
        <p:spPr>
          <a:xfrm>
            <a:off x="247650" y="1028699"/>
            <a:ext cx="4441427" cy="2400301"/>
          </a:xfrm>
        </p:spPr>
        <p:txBody>
          <a:bodyPr>
            <a:normAutofit fontScale="90000"/>
          </a:bodyPr>
          <a:lstStyle/>
          <a:p>
            <a:r>
              <a:rPr lang="en-GB" dirty="0"/>
              <a:t>A child experience between 0-5 years may affect the rest of their life.</a:t>
            </a:r>
          </a:p>
        </p:txBody>
      </p:sp>
      <p:sp>
        <p:nvSpPr>
          <p:cNvPr id="3" name="Subtitle 2">
            <a:extLst>
              <a:ext uri="{FF2B5EF4-FFF2-40B4-BE49-F238E27FC236}">
                <a16:creationId xmlns:a16="http://schemas.microsoft.com/office/drawing/2014/main" id="{2060D11E-AFE4-4FD1-99EC-7A2F1E19A62B}"/>
              </a:ext>
            </a:extLst>
          </p:cNvPr>
          <p:cNvSpPr>
            <a:spLocks noGrp="1"/>
          </p:cNvSpPr>
          <p:nvPr>
            <p:ph type="subTitle" idx="1"/>
          </p:nvPr>
        </p:nvSpPr>
        <p:spPr>
          <a:xfrm>
            <a:off x="409575" y="3712101"/>
            <a:ext cx="4212890" cy="732541"/>
          </a:xfrm>
        </p:spPr>
        <p:txBody>
          <a:bodyPr>
            <a:normAutofit fontScale="92500" lnSpcReduction="20000"/>
          </a:bodyPr>
          <a:lstStyle/>
          <a:p>
            <a:r>
              <a:rPr lang="en-GB" dirty="0"/>
              <a:t>Corina-Maria Branga</a:t>
            </a:r>
          </a:p>
          <a:p>
            <a:r>
              <a:rPr lang="en-GB" dirty="0"/>
              <a:t>Student id : 2016275</a:t>
            </a:r>
          </a:p>
        </p:txBody>
      </p:sp>
    </p:spTree>
    <p:extLst>
      <p:ext uri="{BB962C8B-B14F-4D97-AF65-F5344CB8AC3E}">
        <p14:creationId xmlns:p14="http://schemas.microsoft.com/office/powerpoint/2010/main" val="1190969173"/>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9">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1">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8350E7-8F18-44F5-B947-AB808FD7366D}"/>
              </a:ext>
            </a:extLst>
          </p:cNvPr>
          <p:cNvSpPr>
            <a:spLocks noGrp="1"/>
          </p:cNvSpPr>
          <p:nvPr>
            <p:ph type="title"/>
          </p:nvPr>
        </p:nvSpPr>
        <p:spPr>
          <a:xfrm>
            <a:off x="1688124" y="723901"/>
            <a:ext cx="8815754" cy="1286648"/>
          </a:xfrm>
        </p:spPr>
        <p:txBody>
          <a:bodyPr anchor="b">
            <a:normAutofit/>
          </a:bodyPr>
          <a:lstStyle/>
          <a:p>
            <a:pPr algn="ctr"/>
            <a:r>
              <a:rPr lang="en-GB"/>
              <a:t>INTRODUCTION	</a:t>
            </a:r>
          </a:p>
        </p:txBody>
      </p:sp>
      <p:sp>
        <p:nvSpPr>
          <p:cNvPr id="3" name="Content Placeholder 2">
            <a:extLst>
              <a:ext uri="{FF2B5EF4-FFF2-40B4-BE49-F238E27FC236}">
                <a16:creationId xmlns:a16="http://schemas.microsoft.com/office/drawing/2014/main" id="{73E979DB-037A-4932-BAFE-313360177573}"/>
              </a:ext>
            </a:extLst>
          </p:cNvPr>
          <p:cNvSpPr>
            <a:spLocks noGrp="1"/>
          </p:cNvSpPr>
          <p:nvPr>
            <p:ph idx="1"/>
          </p:nvPr>
        </p:nvSpPr>
        <p:spPr>
          <a:xfrm>
            <a:off x="2985078" y="2682052"/>
            <a:ext cx="6221845" cy="3452047"/>
          </a:xfrm>
        </p:spPr>
        <p:txBody>
          <a:bodyPr anchor="ctr">
            <a:normAutofit/>
          </a:bodyPr>
          <a:lstStyle/>
          <a:p>
            <a:pPr algn="ctr">
              <a:lnSpc>
                <a:spcPct val="100000"/>
              </a:lnSpc>
            </a:pPr>
            <a:r>
              <a:rPr lang="en-GB" sz="1700"/>
              <a:t>I will discuss today about Freud theory of psychosexual development and about Erikson theory of lifespan development.</a:t>
            </a:r>
          </a:p>
          <a:p>
            <a:pPr algn="ctr">
              <a:lnSpc>
                <a:spcPct val="100000"/>
              </a:lnSpc>
            </a:pPr>
            <a:r>
              <a:rPr lang="en-GB" sz="1700">
                <a:effectLst/>
                <a:latin typeface="Georgia" panose="02040502050405020303" pitchFamily="18" charset="0"/>
                <a:ea typeface="Calibri" panose="020F0502020204030204" pitchFamily="34" charset="0"/>
                <a:cs typeface="Times New Roman" panose="02020603050405020304" pitchFamily="18" charset="0"/>
              </a:rPr>
              <a:t>Freud was of the opinion each of the psychosexual stages is linked with a certain conflict that must be set before the individual can successfully proceed to the next stage</a:t>
            </a:r>
            <a:r>
              <a:rPr lang="en-GB" sz="1700">
                <a:effectLst/>
                <a:latin typeface="Calibri" panose="020F0502020204030204" pitchFamily="34" charset="0"/>
                <a:ea typeface="Calibri" panose="020F0502020204030204" pitchFamily="34" charset="0"/>
                <a:cs typeface="Times New Roman" panose="02020603050405020304" pitchFamily="18" charset="0"/>
              </a:rPr>
              <a:t>.</a:t>
            </a:r>
          </a:p>
          <a:p>
            <a:pPr algn="ctr">
              <a:lnSpc>
                <a:spcPct val="100000"/>
              </a:lnSpc>
            </a:pPr>
            <a:r>
              <a:rPr lang="en-GB" sz="1700">
                <a:effectLst/>
                <a:latin typeface="Georgia" panose="02040502050405020303" pitchFamily="18" charset="0"/>
                <a:ea typeface="Calibri" panose="020F0502020204030204" pitchFamily="34" charset="0"/>
                <a:cs typeface="Times New Roman" panose="02020603050405020304" pitchFamily="18" charset="0"/>
              </a:rPr>
              <a:t>Unlike Freud's theory of psychosexual stages, in spite of this, Erikson's theory illustrated the impact of social experience within the whole lifespan. Erikson was fascinated in how social interaction and relationships performed a role in the development and growth of human beings.</a:t>
            </a:r>
          </a:p>
          <a:p>
            <a:pPr algn="ctr">
              <a:lnSpc>
                <a:spcPct val="100000"/>
              </a:lnSpc>
            </a:pPr>
            <a:endParaRPr lang="en-GB" sz="1700"/>
          </a:p>
        </p:txBody>
      </p:sp>
      <p:grpSp>
        <p:nvGrpSpPr>
          <p:cNvPr id="22" name="Group 13">
            <a:extLst>
              <a:ext uri="{FF2B5EF4-FFF2-40B4-BE49-F238E27FC236}">
                <a16:creationId xmlns:a16="http://schemas.microsoft.com/office/drawing/2014/main" id="{1148C992-36DE-4449-B92D-49AE04B5D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2345189"/>
            <a:ext cx="867485" cy="115439"/>
            <a:chOff x="8910933" y="1861308"/>
            <a:chExt cx="867485" cy="115439"/>
          </a:xfrm>
        </p:grpSpPr>
        <p:sp>
          <p:nvSpPr>
            <p:cNvPr id="23" name="Rectangle 14">
              <a:extLst>
                <a:ext uri="{FF2B5EF4-FFF2-40B4-BE49-F238E27FC236}">
                  <a16:creationId xmlns:a16="http://schemas.microsoft.com/office/drawing/2014/main" id="{D765B2C1-DF41-437F-9F2D-C33E46FA2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B6AA37ED-ED19-4857-9B2C-777E8F707C6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45F6E87-86FB-440C-9EB4-A48D11C72C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11399123"/>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1" name="Group 11">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3" name="Rectangle 12">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13">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14">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E015B14-F571-44AA-9A63-E0B8B9DFA018}"/>
              </a:ext>
            </a:extLst>
          </p:cNvPr>
          <p:cNvSpPr>
            <a:spLocks noGrp="1"/>
          </p:cNvSpPr>
          <p:nvPr>
            <p:ph type="title"/>
          </p:nvPr>
        </p:nvSpPr>
        <p:spPr>
          <a:xfrm>
            <a:off x="1411357" y="1351429"/>
            <a:ext cx="3369365" cy="2871320"/>
          </a:xfrm>
        </p:spPr>
        <p:txBody>
          <a:bodyPr anchor="ctr">
            <a:normAutofit/>
          </a:bodyPr>
          <a:lstStyle/>
          <a:p>
            <a:pPr algn="ctr"/>
            <a:r>
              <a:rPr lang="en-GB" i="1" dirty="0">
                <a:effectLst>
                  <a:outerShdw blurRad="38100" dist="38100" dir="2700000" algn="tl">
                    <a:srgbClr val="000000">
                      <a:alpha val="43137"/>
                    </a:srgbClr>
                  </a:outerShdw>
                </a:effectLst>
              </a:rPr>
              <a:t>Freud theory of psychosexual development.</a:t>
            </a:r>
          </a:p>
        </p:txBody>
      </p:sp>
      <p:sp>
        <p:nvSpPr>
          <p:cNvPr id="3" name="Content Placeholder 2">
            <a:extLst>
              <a:ext uri="{FF2B5EF4-FFF2-40B4-BE49-F238E27FC236}">
                <a16:creationId xmlns:a16="http://schemas.microsoft.com/office/drawing/2014/main" id="{515AAD0D-7F57-4FBF-A097-FCF70ED531BB}"/>
              </a:ext>
            </a:extLst>
          </p:cNvPr>
          <p:cNvSpPr>
            <a:spLocks noGrp="1"/>
          </p:cNvSpPr>
          <p:nvPr>
            <p:ph idx="1"/>
          </p:nvPr>
        </p:nvSpPr>
        <p:spPr>
          <a:xfrm>
            <a:off x="6389825" y="723900"/>
            <a:ext cx="4735375" cy="5410200"/>
          </a:xfrm>
        </p:spPr>
        <p:txBody>
          <a:bodyPr anchor="ctr">
            <a:normAutofit/>
          </a:bodyPr>
          <a:lstStyle/>
          <a:p>
            <a:pPr algn="ctr">
              <a:lnSpc>
                <a:spcPct val="100000"/>
              </a:lnSpc>
            </a:pPr>
            <a:r>
              <a:rPr lang="en-GB" sz="1400" dirty="0">
                <a:effectLst/>
                <a:latin typeface="Georgia" panose="02040502050405020303" pitchFamily="18" charset="0"/>
                <a:ea typeface="Calibri" panose="020F0502020204030204" pitchFamily="34" charset="0"/>
                <a:cs typeface="Times New Roman" panose="02020603050405020304" pitchFamily="18" charset="0"/>
              </a:rPr>
              <a:t>Freud suggested that personality development in childhood takes place through five psychosexual stages, which are the oral, anal, phallic, latency, and genital stages. During each stage sexual energy (libido) is expressed in different ways and through different parts of the body. Each</a:t>
            </a:r>
            <a:r>
              <a:rPr lang="en-GB" sz="1400" b="0" i="0" dirty="0">
                <a:effectLst/>
                <a:latin typeface="Georgia" panose="02040502050405020303" pitchFamily="18" charset="0"/>
              </a:rPr>
              <a:t> of the psychosexual stages is associated with a particular conflict that must be resolved before the individual can successfully advance to the next stage. These</a:t>
            </a:r>
            <a:r>
              <a:rPr lang="en-GB" sz="1400" dirty="0">
                <a:effectLst/>
                <a:latin typeface="Georgia" panose="02040502050405020303" pitchFamily="18" charset="0"/>
                <a:ea typeface="Calibri" panose="020F0502020204030204" pitchFamily="34" charset="0"/>
                <a:cs typeface="Times New Roman" panose="02020603050405020304" pitchFamily="18" charset="0"/>
              </a:rPr>
              <a:t> are called psychosexual stages because each stage represents the fixation of libido (roughly translated as sexual drives or instincts) on a different area of the body. As a person grows physically certain areas of their body become important as sources of potential frustration (erogenous zones), pleasure or both. The ego and </a:t>
            </a:r>
            <a:r>
              <a:rPr lang="en-GB" sz="1400" dirty="0">
                <a:latin typeface="Georgia" panose="02040502050405020303" pitchFamily="18" charset="0"/>
                <a:ea typeface="Calibri" panose="020F0502020204030204" pitchFamily="34" charset="0"/>
                <a:cs typeface="Times New Roman" panose="02020603050405020304" pitchFamily="18" charset="0"/>
              </a:rPr>
              <a:t>superego</a:t>
            </a:r>
            <a:r>
              <a:rPr lang="en-GB" sz="1400" dirty="0">
                <a:effectLst/>
                <a:latin typeface="Georgia" panose="02040502050405020303" pitchFamily="18" charset="0"/>
                <a:ea typeface="Calibri" panose="020F0502020204030204" pitchFamily="34" charset="0"/>
                <a:cs typeface="Times New Roman" panose="02020603050405020304" pitchFamily="18" charset="0"/>
              </a:rPr>
              <a:t> progress in order to workout this control and direct the need for gratification into socially adequate channels. Gratification centres in different areas of the body at diverse stages of growth, doing the conflict at each stage psychosexual.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pPr>
            <a:endParaRPr lang="en-GB" sz="1400" dirty="0">
              <a:latin typeface="Georgia" panose="02040502050405020303" pitchFamily="18" charset="0"/>
            </a:endParaRPr>
          </a:p>
          <a:p>
            <a:pPr algn="ctr">
              <a:lnSpc>
                <a:spcPct val="100000"/>
              </a:lnSpc>
            </a:pPr>
            <a:endParaRPr lang="en-GB" sz="1400" dirty="0"/>
          </a:p>
        </p:txBody>
      </p:sp>
    </p:spTree>
    <p:extLst>
      <p:ext uri="{BB962C8B-B14F-4D97-AF65-F5344CB8AC3E}">
        <p14:creationId xmlns:p14="http://schemas.microsoft.com/office/powerpoint/2010/main" val="4106995669"/>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3" name="Rectangle 12">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EB3F66F-03BE-4506-9369-D5F930F58EB5}"/>
              </a:ext>
            </a:extLst>
          </p:cNvPr>
          <p:cNvSpPr>
            <a:spLocks noGrp="1"/>
          </p:cNvSpPr>
          <p:nvPr>
            <p:ph type="title"/>
          </p:nvPr>
        </p:nvSpPr>
        <p:spPr>
          <a:xfrm>
            <a:off x="1411357" y="1351429"/>
            <a:ext cx="3369365" cy="2871320"/>
          </a:xfrm>
        </p:spPr>
        <p:txBody>
          <a:bodyPr anchor="ctr">
            <a:normAutofit/>
          </a:bodyPr>
          <a:lstStyle/>
          <a:p>
            <a:pPr algn="ctr"/>
            <a:r>
              <a:rPr lang="en-GB" i="1" dirty="0">
                <a:effectLst>
                  <a:outerShdw blurRad="38100" dist="38100" dir="2700000" algn="tl">
                    <a:srgbClr val="000000">
                      <a:alpha val="43137"/>
                    </a:srgbClr>
                  </a:outerShdw>
                </a:effectLst>
              </a:rPr>
              <a:t>Erikson theory of lifespan development.</a:t>
            </a:r>
          </a:p>
        </p:txBody>
      </p:sp>
      <p:sp>
        <p:nvSpPr>
          <p:cNvPr id="3" name="Content Placeholder 2">
            <a:extLst>
              <a:ext uri="{FF2B5EF4-FFF2-40B4-BE49-F238E27FC236}">
                <a16:creationId xmlns:a16="http://schemas.microsoft.com/office/drawing/2014/main" id="{631B7342-6910-4F97-BFBE-174040EA1F19}"/>
              </a:ext>
            </a:extLst>
          </p:cNvPr>
          <p:cNvSpPr>
            <a:spLocks noGrp="1"/>
          </p:cNvSpPr>
          <p:nvPr>
            <p:ph idx="1"/>
          </p:nvPr>
        </p:nvSpPr>
        <p:spPr>
          <a:xfrm>
            <a:off x="5361865" y="352426"/>
            <a:ext cx="6973424" cy="6753224"/>
          </a:xfrm>
        </p:spPr>
        <p:txBody>
          <a:bodyPr anchor="ctr">
            <a:normAutofit lnSpcReduction="10000"/>
          </a:bodyPr>
          <a:lstStyle/>
          <a:p>
            <a:pPr algn="ctr">
              <a:lnSpc>
                <a:spcPct val="100000"/>
              </a:lnSpc>
            </a:pPr>
            <a:endParaRPr lang="en-GB" sz="1200" dirty="0">
              <a:latin typeface="Georgia" panose="02040502050405020303" pitchFamily="18" charset="0"/>
              <a:ea typeface="Calibri" panose="020F0502020204030204" pitchFamily="34" charset="0"/>
              <a:cs typeface="Times New Roman" panose="02020603050405020304" pitchFamily="18" charset="0"/>
            </a:endParaRPr>
          </a:p>
          <a:p>
            <a:pPr algn="ctr">
              <a:lnSpc>
                <a:spcPct val="100000"/>
              </a:lnSpc>
            </a:pPr>
            <a:endParaRPr lang="en-GB" sz="1200" dirty="0">
              <a:latin typeface="Georgia" panose="02040502050405020303" pitchFamily="18" charset="0"/>
              <a:ea typeface="Calibri" panose="020F0502020204030204" pitchFamily="34" charset="0"/>
              <a:cs typeface="Times New Roman" panose="02020603050405020304" pitchFamily="18" charset="0"/>
            </a:endParaRPr>
          </a:p>
          <a:p>
            <a:pPr algn="ctr">
              <a:lnSpc>
                <a:spcPct val="100000"/>
              </a:lnSpc>
            </a:pPr>
            <a:endParaRPr lang="en-GB" sz="1200" dirty="0">
              <a:latin typeface="Georgia" panose="02040502050405020303" pitchFamily="18" charset="0"/>
              <a:ea typeface="Calibri" panose="020F0502020204030204" pitchFamily="34" charset="0"/>
              <a:cs typeface="Times New Roman" panose="02020603050405020304" pitchFamily="18" charset="0"/>
            </a:endParaRPr>
          </a:p>
          <a:p>
            <a:pPr algn="ctr">
              <a:lnSpc>
                <a:spcPct val="100000"/>
              </a:lnSpc>
            </a:pPr>
            <a:endParaRPr lang="en-GB" sz="1200" dirty="0">
              <a:latin typeface="Georgia" panose="02040502050405020303" pitchFamily="18" charset="0"/>
              <a:ea typeface="Calibri" panose="020F0502020204030204" pitchFamily="34" charset="0"/>
              <a:cs typeface="Times New Roman" panose="02020603050405020304" pitchFamily="18" charset="0"/>
            </a:endParaRPr>
          </a:p>
          <a:p>
            <a:pPr algn="ctr">
              <a:lnSpc>
                <a:spcPct val="100000"/>
              </a:lnSpc>
            </a:pPr>
            <a:r>
              <a:rPr lang="en-GB" sz="1200" dirty="0">
                <a:latin typeface="Georgia" panose="02040502050405020303" pitchFamily="18" charset="0"/>
                <a:ea typeface="Calibri" panose="020F0502020204030204" pitchFamily="34" charset="0"/>
                <a:cs typeface="Times New Roman" panose="02020603050405020304" pitchFamily="18" charset="0"/>
              </a:rPr>
              <a:t>Erik Erikson was an ego psychologist who established one of the most common and influential theories of development. While his theory was impacted by psychoanalyst Sigmund Freud’s , Erikson's theory centred on psychosocial development rather than psychosexual development.</a:t>
            </a:r>
          </a:p>
          <a:p>
            <a:pPr algn="ctr" fontAlgn="base">
              <a:lnSpc>
                <a:spcPct val="100000"/>
              </a:lnSpc>
              <a:spcAft>
                <a:spcPts val="800"/>
              </a:spcAft>
            </a:pPr>
            <a:r>
              <a:rPr lang="en-GB" sz="1200" dirty="0">
                <a:latin typeface="Merriweather" panose="00000500000000000000" pitchFamily="2" charset="0"/>
                <a:ea typeface="Times New Roman" panose="02020603050405020304" pitchFamily="18" charset="0"/>
                <a:cs typeface="Times New Roman" panose="02020603050405020304" pitchFamily="18" charset="0"/>
              </a:rPr>
              <a:t>The stages that make up his theory are as follows:</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 Stage 1</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 Trust vs. Mistrust,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2: </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Autonomy vs. Shame and Doubt,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3</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 Initiative vs. Guilt,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4: </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Industry vs. Inferiority,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5</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 Identity vs. Confusion,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6</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 Intimacy vs. Isolation </a:t>
            </a:r>
            <a:r>
              <a:rPr lang="en-GB" sz="1200" dirty="0">
                <a:latin typeface="Calibri" panose="020F0502020204030204" pitchFamily="34" charset="0"/>
                <a:ea typeface="Times New Roman" panose="02020603050405020304" pitchFamily="18" charset="0"/>
                <a:cs typeface="Times New Roman" panose="02020603050405020304" pitchFamily="18" charset="0"/>
              </a:rPr>
              <a:t>,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7</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 Generativity vs. Stagnation</a:t>
            </a:r>
            <a:r>
              <a:rPr lang="en-GB" sz="1200" dirty="0">
                <a:latin typeface="Calibri" panose="020F0502020204030204" pitchFamily="34" charset="0"/>
                <a:ea typeface="Times New Roman" panose="02020603050405020304" pitchFamily="18" charset="0"/>
                <a:cs typeface="Times New Roman" panose="02020603050405020304" pitchFamily="18" charset="0"/>
              </a:rPr>
              <a:t>, </a:t>
            </a:r>
            <a:r>
              <a:rPr lang="en-GB" sz="1200" b="1" dirty="0">
                <a:effectLst/>
                <a:latin typeface="Merriweather" panose="00000500000000000000" pitchFamily="2" charset="0"/>
                <a:ea typeface="Times New Roman" panose="02020603050405020304" pitchFamily="18" charset="0"/>
                <a:cs typeface="Times New Roman" panose="02020603050405020304" pitchFamily="18" charset="0"/>
              </a:rPr>
              <a:t>Stage 8</a:t>
            </a:r>
            <a:r>
              <a:rPr lang="en-GB" sz="1200" dirty="0">
                <a:effectLst/>
                <a:latin typeface="Merriweather" panose="00000500000000000000" pitchFamily="2" charset="0"/>
                <a:ea typeface="Times New Roman" panose="02020603050405020304" pitchFamily="18" charset="0"/>
                <a:cs typeface="Times New Roman" panose="02020603050405020304" pitchFamily="18" charset="0"/>
              </a:rPr>
              <a:t>: Integrity vs. Despair</a:t>
            </a:r>
          </a:p>
          <a:p>
            <a:pPr algn="ctr" fontAlgn="base">
              <a:lnSpc>
                <a:spcPct val="100000"/>
              </a:lnSpc>
            </a:pPr>
            <a:r>
              <a:rPr lang="en-GB" sz="1200" b="1" i="0" dirty="0">
                <a:effectLst/>
                <a:latin typeface="Georgia" panose="02040502050405020303" pitchFamily="18" charset="0"/>
              </a:rPr>
              <a:t>Trust vs</a:t>
            </a:r>
            <a:r>
              <a:rPr lang="en-GB" sz="1200" b="1" dirty="0">
                <a:latin typeface="Georgia" panose="02040502050405020303" pitchFamily="18" charset="0"/>
              </a:rPr>
              <a:t>.</a:t>
            </a:r>
            <a:r>
              <a:rPr lang="en-GB" sz="1200" b="1" i="0" dirty="0">
                <a:effectLst/>
                <a:latin typeface="Georgia" panose="02040502050405020303" pitchFamily="18" charset="0"/>
              </a:rPr>
              <a:t> Mistrust </a:t>
            </a:r>
            <a:r>
              <a:rPr lang="en-GB" sz="1200" b="0" i="0" dirty="0">
                <a:effectLst/>
                <a:latin typeface="Georgia" panose="02040502050405020303" pitchFamily="18" charset="0"/>
              </a:rPr>
              <a:t>From birth to 12 months of age, infants must learn that adults can be trusted.</a:t>
            </a:r>
          </a:p>
          <a:p>
            <a:pPr algn="ctr" fontAlgn="base">
              <a:lnSpc>
                <a:spcPct val="100000"/>
              </a:lnSpc>
            </a:pPr>
            <a:r>
              <a:rPr lang="en-GB" sz="1200" b="1" dirty="0">
                <a:effectLst/>
                <a:latin typeface="Georgia" panose="02040502050405020303" pitchFamily="18" charset="0"/>
                <a:ea typeface="Times New Roman" panose="02020603050405020304" pitchFamily="18" charset="0"/>
                <a:cs typeface="Arial" panose="020B0604020202020204" pitchFamily="34" charset="0"/>
              </a:rPr>
              <a:t>Autonomy vs. Doubt</a:t>
            </a:r>
            <a:r>
              <a:rPr lang="en-GB" sz="1200" b="1" dirty="0">
                <a:latin typeface="Georgia" panose="02040502050405020303" pitchFamily="18" charset="0"/>
                <a:ea typeface="Times New Roman" panose="02020603050405020304" pitchFamily="18" charset="0"/>
                <a:cs typeface="Arial" panose="020B0604020202020204" pitchFamily="34" charset="0"/>
              </a:rPr>
              <a:t> </a:t>
            </a:r>
            <a:r>
              <a:rPr lang="en-GB" sz="1200" dirty="0">
                <a:effectLst/>
                <a:latin typeface="Georgia" panose="02040502050405020303" pitchFamily="18" charset="0"/>
                <a:ea typeface="Times New Roman" panose="02020603050405020304" pitchFamily="18" charset="0"/>
              </a:rPr>
              <a:t>As toddlers (ages 1–3 years) begin to explore their world, they learn that they can control their actions and act on their environment to get results.</a:t>
            </a:r>
          </a:p>
          <a:p>
            <a:pPr algn="ctr" fontAlgn="base">
              <a:lnSpc>
                <a:spcPct val="100000"/>
              </a:lnSpc>
            </a:pPr>
            <a:r>
              <a:rPr lang="en-GB" sz="1200" b="1" i="0" dirty="0">
                <a:latin typeface="Georgia" panose="02040502050405020303" pitchFamily="18" charset="0"/>
              </a:rPr>
              <a:t>Initiative vs. Guilt</a:t>
            </a:r>
            <a:r>
              <a:rPr lang="en-GB" sz="1200" b="1" dirty="0">
                <a:latin typeface="proxima-nova"/>
              </a:rPr>
              <a:t>  </a:t>
            </a:r>
            <a:r>
              <a:rPr lang="en-GB" sz="1200" b="0" i="0" dirty="0">
                <a:effectLst/>
                <a:latin typeface="Georgia" panose="02040502050405020303" pitchFamily="18" charset="0"/>
              </a:rPr>
              <a:t>Once children reach the preschool stage (ages 3–6 years), they are capable of initiating activities and asserting control over their world through social interactions and play.</a:t>
            </a:r>
          </a:p>
          <a:p>
            <a:pPr algn="ctr" fontAlgn="base">
              <a:lnSpc>
                <a:spcPct val="100000"/>
              </a:lnSpc>
            </a:pPr>
            <a:r>
              <a:rPr lang="en-GB" sz="1200" b="1" dirty="0">
                <a:effectLst/>
                <a:latin typeface="Georgia" panose="02040502050405020303" pitchFamily="18" charset="0"/>
                <a:ea typeface="Times New Roman" panose="02020603050405020304" pitchFamily="18" charset="0"/>
                <a:cs typeface="Times New Roman" panose="02020603050405020304" pitchFamily="18" charset="0"/>
              </a:rPr>
              <a:t>Industry vs.</a:t>
            </a:r>
            <a:r>
              <a:rPr lang="en-GB" sz="1200" b="0" i="0" dirty="0">
                <a:effectLst/>
                <a:latin typeface="proxima-nova"/>
              </a:rPr>
              <a:t>. </a:t>
            </a:r>
            <a:r>
              <a:rPr lang="en-GB" sz="1200" b="1" dirty="0">
                <a:latin typeface="Georgia" panose="02040502050405020303" pitchFamily="18" charset="0"/>
                <a:ea typeface="Times New Roman" panose="02020603050405020304" pitchFamily="18" charset="0"/>
                <a:cs typeface="Times New Roman" panose="02020603050405020304" pitchFamily="18" charset="0"/>
              </a:rPr>
              <a:t>Inferiority </a:t>
            </a:r>
            <a:r>
              <a:rPr lang="en-GB" sz="1200" dirty="0">
                <a:latin typeface="Georgia" panose="02040502050405020303" pitchFamily="18" charset="0"/>
              </a:rPr>
              <a:t>During the elementary school stage (ages 6–12), children face the task of </a:t>
            </a:r>
            <a:r>
              <a:rPr lang="en-GB" sz="1200" i="1" dirty="0">
                <a:latin typeface="Georgia" panose="02040502050405020303" pitchFamily="18" charset="0"/>
              </a:rPr>
              <a:t>industry vs. inferiority. </a:t>
            </a:r>
            <a:r>
              <a:rPr lang="en-GB" sz="1200" dirty="0">
                <a:latin typeface="Georgia" panose="02040502050405020303" pitchFamily="18" charset="0"/>
              </a:rPr>
              <a:t>Children begin to compare themselves with their peers to see how they measure up.</a:t>
            </a:r>
          </a:p>
          <a:p>
            <a:pPr algn="ctr" fontAlgn="base">
              <a:lnSpc>
                <a:spcPct val="100000"/>
              </a:lnSpc>
            </a:pPr>
            <a:r>
              <a:rPr lang="en-GB" sz="1200" b="1" dirty="0">
                <a:effectLst/>
                <a:latin typeface="Georgia" panose="02040502050405020303" pitchFamily="18" charset="0"/>
                <a:ea typeface="Times New Roman" panose="02020603050405020304" pitchFamily="18" charset="0"/>
                <a:cs typeface="Times New Roman" panose="02020603050405020304" pitchFamily="18" charset="0"/>
              </a:rPr>
              <a:t>Identity vs. Confusion </a:t>
            </a:r>
            <a:r>
              <a:rPr lang="en-GB" sz="1200" b="0" i="0" dirty="0">
                <a:effectLst/>
                <a:latin typeface="Georgia" panose="02040502050405020303" pitchFamily="18" charset="0"/>
              </a:rPr>
              <a:t>In adolescence (ages 12–18), children face the task of </a:t>
            </a:r>
            <a:r>
              <a:rPr lang="en-GB" sz="1200" b="0" i="1" dirty="0">
                <a:effectLst/>
                <a:latin typeface="Georgia" panose="02040502050405020303" pitchFamily="18" charset="0"/>
              </a:rPr>
              <a:t>identity vs. role confusion. </a:t>
            </a:r>
            <a:r>
              <a:rPr lang="en-GB" sz="1200" b="0" i="0" dirty="0">
                <a:effectLst/>
                <a:latin typeface="Georgia" panose="02040502050405020303" pitchFamily="18" charset="0"/>
              </a:rPr>
              <a:t>According to Erikson, an adolescent’s main task is developing a sense of self. </a:t>
            </a:r>
            <a:endParaRPr lang="en-GB" sz="1200" b="1" dirty="0">
              <a:latin typeface="Georgia" panose="02040502050405020303" pitchFamily="18" charset="0"/>
            </a:endParaRPr>
          </a:p>
          <a:p>
            <a:pPr algn="ctr" fontAlgn="base">
              <a:lnSpc>
                <a:spcPct val="100000"/>
              </a:lnSpc>
            </a:pPr>
            <a:r>
              <a:rPr lang="en-GB" sz="1200" b="1" dirty="0">
                <a:effectLst/>
                <a:latin typeface="Georgia" panose="02040502050405020303" pitchFamily="18" charset="0"/>
                <a:ea typeface="Times New Roman" panose="02020603050405020304" pitchFamily="18" charset="0"/>
                <a:cs typeface="Times New Roman" panose="02020603050405020304" pitchFamily="18" charset="0"/>
              </a:rPr>
              <a:t>Intimacy vs. Isolation </a:t>
            </a:r>
            <a:r>
              <a:rPr lang="en-GB" sz="1200" b="0" i="0" dirty="0">
                <a:effectLst/>
                <a:latin typeface="Georgia" panose="02040502050405020303" pitchFamily="18" charset="0"/>
              </a:rPr>
              <a:t>People in early adulthood (20s through early 40s) are concerned with </a:t>
            </a:r>
            <a:r>
              <a:rPr lang="en-GB" sz="1200" b="0" i="1" dirty="0">
                <a:effectLst/>
                <a:latin typeface="Georgia" panose="02040502050405020303" pitchFamily="18" charset="0"/>
              </a:rPr>
              <a:t>intimacy vs. isolation. </a:t>
            </a:r>
            <a:r>
              <a:rPr lang="en-GB" sz="1200" b="0" i="0" dirty="0">
                <a:effectLst/>
                <a:latin typeface="Georgia" panose="02040502050405020303" pitchFamily="18" charset="0"/>
              </a:rPr>
              <a:t>After we have developed a sense of self in adolescence, we are ready to share our life with others.</a:t>
            </a:r>
          </a:p>
          <a:p>
            <a:pPr algn="ctr" fontAlgn="base">
              <a:lnSpc>
                <a:spcPct val="100000"/>
              </a:lnSpc>
            </a:pPr>
            <a:r>
              <a:rPr lang="en-GB" sz="1200" b="1" dirty="0">
                <a:effectLst/>
                <a:latin typeface="Georgia" panose="02040502050405020303" pitchFamily="18" charset="0"/>
                <a:ea typeface="Times New Roman" panose="02020603050405020304" pitchFamily="18" charset="0"/>
                <a:cs typeface="Times New Roman" panose="02020603050405020304" pitchFamily="18" charset="0"/>
              </a:rPr>
              <a:t>Generativity vs. Stagnation </a:t>
            </a:r>
            <a:r>
              <a:rPr lang="en-GB" sz="1200" b="0" i="0" dirty="0">
                <a:effectLst/>
                <a:latin typeface="Georgia" panose="02040502050405020303" pitchFamily="18" charset="0"/>
              </a:rPr>
              <a:t>When people reach their 40s, they enter the time known as middle adulthood, which extends to the mid-60s. The social task of middle adulthood is </a:t>
            </a:r>
            <a:r>
              <a:rPr lang="en-GB" sz="1200" b="0" i="1" dirty="0">
                <a:effectLst/>
                <a:latin typeface="Georgia" panose="02040502050405020303" pitchFamily="18" charset="0"/>
              </a:rPr>
              <a:t>generativity vs. stagnation.</a:t>
            </a:r>
          </a:p>
          <a:p>
            <a:pPr algn="ctr" fontAlgn="base">
              <a:lnSpc>
                <a:spcPct val="100000"/>
              </a:lnSpc>
            </a:pPr>
            <a:r>
              <a:rPr lang="en-GB" sz="1200" b="1" dirty="0">
                <a:effectLst/>
                <a:latin typeface="Georgia" panose="02040502050405020303" pitchFamily="18" charset="0"/>
                <a:ea typeface="Times New Roman" panose="02020603050405020304" pitchFamily="18" charset="0"/>
                <a:cs typeface="Times New Roman" panose="02020603050405020304" pitchFamily="18" charset="0"/>
              </a:rPr>
              <a:t>Integrity vs. Despair </a:t>
            </a:r>
            <a:r>
              <a:rPr lang="en-GB" sz="1200" b="0" i="0" dirty="0">
                <a:effectLst/>
                <a:latin typeface="Georgia" panose="02040502050405020303" pitchFamily="18" charset="0"/>
              </a:rPr>
              <a:t>From the mid-60s to the end of life, we are in the period of development known as late adulthood. Erikson’s task at this stage is called </a:t>
            </a:r>
            <a:r>
              <a:rPr lang="en-GB" sz="1200" b="0" i="1" dirty="0">
                <a:effectLst/>
                <a:latin typeface="Georgia" panose="02040502050405020303" pitchFamily="18" charset="0"/>
              </a:rPr>
              <a:t>integrity vs. despair.</a:t>
            </a:r>
            <a:endParaRPr lang="en-GB" sz="1200" b="1" dirty="0">
              <a:latin typeface="Georgia" panose="02040502050405020303" pitchFamily="18" charset="0"/>
            </a:endParaRPr>
          </a:p>
          <a:p>
            <a:pPr algn="ctr" fontAlgn="base">
              <a:lnSpc>
                <a:spcPct val="100000"/>
              </a:lnSpc>
            </a:pPr>
            <a:endParaRPr lang="en-GB" sz="1400" b="1" i="0" dirty="0">
              <a:effectLst/>
              <a:latin typeface="Georgia" panose="02040502050405020303" pitchFamily="18" charset="0"/>
            </a:endParaRPr>
          </a:p>
          <a:p>
            <a:pPr algn="ctr" fontAlgn="base">
              <a:lnSpc>
                <a:spcPct val="100000"/>
              </a:lnSpc>
            </a:pPr>
            <a:endParaRPr lang="en-GB" sz="1400" dirty="0">
              <a:effectLst/>
              <a:latin typeface="Georgia" panose="02040502050405020303" pitchFamily="18" charset="0"/>
              <a:ea typeface="Times New Roman" panose="02020603050405020304" pitchFamily="18" charset="0"/>
            </a:endParaRPr>
          </a:p>
          <a:p>
            <a:pPr algn="ctr" fontAlgn="base">
              <a:lnSpc>
                <a:spcPct val="100000"/>
              </a:lnSpc>
            </a:pPr>
            <a:endParaRPr lang="en-GB" sz="1400" b="0" i="0" dirty="0">
              <a:effectLst/>
              <a:latin typeface="Georgia" panose="02040502050405020303" pitchFamily="18" charset="0"/>
            </a:endParaRPr>
          </a:p>
          <a:p>
            <a:pPr algn="ctr" fontAlgn="base">
              <a:lnSpc>
                <a:spcPct val="100000"/>
              </a:lnSpc>
              <a:spcAft>
                <a:spcPts val="800"/>
              </a:spcAft>
            </a:pPr>
            <a:endParaRPr lang="en-GB" sz="1400" dirty="0">
              <a:effectLst/>
              <a:latin typeface="Georgia" panose="02040502050405020303" pitchFamily="18" charset="0"/>
              <a:ea typeface="Calibri" panose="020F0502020204030204" pitchFamily="34" charset="0"/>
              <a:cs typeface="Times New Roman" panose="02020603050405020304" pitchFamily="18" charset="0"/>
            </a:endParaRPr>
          </a:p>
          <a:p>
            <a:pPr algn="ctr">
              <a:lnSpc>
                <a:spcPct val="100000"/>
              </a:lnSpc>
            </a:pPr>
            <a:endParaRPr lang="en-GB" sz="800" dirty="0"/>
          </a:p>
        </p:txBody>
      </p:sp>
    </p:spTree>
    <p:extLst>
      <p:ext uri="{BB962C8B-B14F-4D97-AF65-F5344CB8AC3E}">
        <p14:creationId xmlns:p14="http://schemas.microsoft.com/office/powerpoint/2010/main" val="2305266091"/>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3" name="Rectangle 12">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94CFCC6-5356-4C2B-BFDE-D413C2EF48FE}"/>
              </a:ext>
            </a:extLst>
          </p:cNvPr>
          <p:cNvSpPr>
            <a:spLocks noGrp="1"/>
          </p:cNvSpPr>
          <p:nvPr>
            <p:ph type="title"/>
          </p:nvPr>
        </p:nvSpPr>
        <p:spPr>
          <a:xfrm>
            <a:off x="1411357" y="1351429"/>
            <a:ext cx="3369365" cy="2871320"/>
          </a:xfrm>
        </p:spPr>
        <p:txBody>
          <a:bodyPr anchor="ctr">
            <a:normAutofit/>
          </a:bodyPr>
          <a:lstStyle/>
          <a:p>
            <a:pPr algn="ctr"/>
            <a:r>
              <a:rPr lang="en-GB" i="1" dirty="0">
                <a:effectLst>
                  <a:outerShdw blurRad="38100" dist="38100" dir="2700000" algn="tl">
                    <a:srgbClr val="000000">
                      <a:alpha val="43137"/>
                    </a:srgbClr>
                  </a:outerShdw>
                </a:effectLst>
              </a:rPr>
              <a:t>Examples of how a parent can support their child's development</a:t>
            </a:r>
            <a:endParaRPr lang="en-GB" i="1">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99022C7-EBE7-4FEE-9325-37BC2A84D241}"/>
              </a:ext>
            </a:extLst>
          </p:cNvPr>
          <p:cNvSpPr>
            <a:spLocks noGrp="1"/>
          </p:cNvSpPr>
          <p:nvPr>
            <p:ph idx="1"/>
          </p:nvPr>
        </p:nvSpPr>
        <p:spPr>
          <a:xfrm>
            <a:off x="6389825" y="723900"/>
            <a:ext cx="4735375" cy="5410200"/>
          </a:xfrm>
        </p:spPr>
        <p:txBody>
          <a:bodyPr anchor="ctr">
            <a:normAutofit/>
          </a:bodyPr>
          <a:lstStyle/>
          <a:p>
            <a:pPr algn="ctr">
              <a:lnSpc>
                <a:spcPct val="100000"/>
              </a:lnSpc>
              <a:spcBef>
                <a:spcPts val="2025"/>
              </a:spcBef>
              <a:spcAft>
                <a:spcPts val="1275"/>
              </a:spcAft>
            </a:pPr>
            <a:r>
              <a:rPr lang="en-GB" sz="1400" b="1">
                <a:effectLst/>
                <a:latin typeface="Georgia" panose="02040502050405020303" pitchFamily="18" charset="0"/>
                <a:ea typeface="Times New Roman" panose="02020603050405020304" pitchFamily="18" charset="0"/>
                <a:cs typeface="Times New Roman" panose="02020603050405020304" pitchFamily="18" charset="0"/>
              </a:rPr>
              <a:t>Spiritual Development</a:t>
            </a:r>
          </a:p>
          <a:p>
            <a:pPr algn="ctr">
              <a:lnSpc>
                <a:spcPct val="100000"/>
              </a:lnSpc>
              <a:spcAft>
                <a:spcPts val="800"/>
              </a:spcAft>
            </a:pPr>
            <a:r>
              <a:rPr lang="en-GB" sz="1400">
                <a:effectLst/>
                <a:latin typeface="Georgia" panose="02040502050405020303" pitchFamily="18" charset="0"/>
                <a:ea typeface="Calibri" panose="020F0502020204030204" pitchFamily="34" charset="0"/>
                <a:cs typeface="Times New Roman" panose="02020603050405020304" pitchFamily="18" charset="0"/>
              </a:rPr>
              <a:t>Understanding religion, prayer, knowing right from wrong, being empathetic, having the right ethical values, valuing parents. Teaching your children to be more accepting and believing in the greater good can help them gain a sense of purpose. So if you are a religious person take them to church explain them they have to pray before bedtime. </a:t>
            </a:r>
          </a:p>
          <a:p>
            <a:pPr algn="ctr">
              <a:lnSpc>
                <a:spcPct val="100000"/>
              </a:lnSpc>
              <a:spcBef>
                <a:spcPts val="2025"/>
              </a:spcBef>
              <a:spcAft>
                <a:spcPts val="1275"/>
              </a:spcAft>
            </a:pPr>
            <a:r>
              <a:rPr lang="en-GB" sz="1400" b="1">
                <a:effectLst/>
                <a:latin typeface="Georgia" panose="02040502050405020303" pitchFamily="18" charset="0"/>
                <a:ea typeface="Times New Roman" panose="02020603050405020304" pitchFamily="18" charset="0"/>
                <a:cs typeface="Times New Roman" panose="02020603050405020304" pitchFamily="18" charset="0"/>
              </a:rPr>
              <a:t>Socio-Cultural Development</a:t>
            </a:r>
          </a:p>
          <a:p>
            <a:pPr algn="ctr">
              <a:lnSpc>
                <a:spcPct val="100000"/>
              </a:lnSpc>
            </a:pPr>
            <a:r>
              <a:rPr lang="en-GB" sz="1400">
                <a:effectLst/>
                <a:latin typeface="Georgia" panose="02040502050405020303" pitchFamily="18" charset="0"/>
                <a:ea typeface="Times New Roman" panose="02020603050405020304" pitchFamily="18" charset="0"/>
              </a:rPr>
              <a:t>Children observe spousal interaction and how disagreements are resolved in the family. It shows them a diversity of good standards that are absorbed and vital to growing up. The toddler understands how to act with others, playing to a common goal, team spirit, choosing the right friends and a lot more. Try to fix the disagreements in the family with calm and understanding not with anger. Explain to the child that is ok to loose and ok to win, either will work out.</a:t>
            </a:r>
          </a:p>
          <a:p>
            <a:pPr algn="ctr">
              <a:lnSpc>
                <a:spcPct val="100000"/>
              </a:lnSpc>
              <a:spcAft>
                <a:spcPts val="800"/>
              </a:spcAft>
            </a:pPr>
            <a:r>
              <a:rPr lang="en-GB" sz="1400">
                <a:effectLst/>
                <a:latin typeface="Georgia" panose="02040502050405020303" pitchFamily="18" charset="0"/>
                <a:ea typeface="Calibri" panose="020F0502020204030204" pitchFamily="34" charset="0"/>
                <a:cs typeface="Times New Roman" panose="02020603050405020304" pitchFamily="18" charset="0"/>
              </a:rPr>
              <a:t> </a:t>
            </a:r>
          </a:p>
          <a:p>
            <a:pPr algn="ctr">
              <a:lnSpc>
                <a:spcPct val="100000"/>
              </a:lnSpc>
            </a:pPr>
            <a:endParaRPr lang="en-GB" sz="1400"/>
          </a:p>
        </p:txBody>
      </p:sp>
    </p:spTree>
    <p:extLst>
      <p:ext uri="{BB962C8B-B14F-4D97-AF65-F5344CB8AC3E}">
        <p14:creationId xmlns:p14="http://schemas.microsoft.com/office/powerpoint/2010/main" val="974291063"/>
      </p:ext>
    </p:extLst>
  </p:cSld>
  <p:clrMapOvr>
    <a:masterClrMapping/>
  </p:clrMapOvr>
  <mc:AlternateContent xmlns:mc="http://schemas.openxmlformats.org/markup-compatibility/2006">
    <mc:Choice xmlns:p14="http://schemas.microsoft.com/office/powerpoint/2010/main" Requires="p14">
      <p:transition spd="slow" p14:dur="3750">
        <p:push dir="u"/>
      </p:transition>
    </mc:Choice>
    <mc:Fallback>
      <p:transition spd="slow">
        <p:push dir="u"/>
      </p:transition>
    </mc:Fallback>
  </mc:AlternateContent>
</p:sld>
</file>

<file path=ppt/theme/theme1.xml><?xml version="1.0" encoding="utf-8"?>
<a:theme xmlns:a="http://schemas.openxmlformats.org/drawingml/2006/main" name="AdornVTI">
  <a:themeElements>
    <a:clrScheme name="AnalogousFromRegularSeedLeftStep">
      <a:dk1>
        <a:srgbClr val="000000"/>
      </a:dk1>
      <a:lt1>
        <a:srgbClr val="FFFFFF"/>
      </a:lt1>
      <a:dk2>
        <a:srgbClr val="301B2B"/>
      </a:dk2>
      <a:lt2>
        <a:srgbClr val="F0F1F3"/>
      </a:lt2>
      <a:accent1>
        <a:srgbClr val="B1A11F"/>
      </a:accent1>
      <a:accent2>
        <a:srgbClr val="D57117"/>
      </a:accent2>
      <a:accent3>
        <a:srgbClr val="E73429"/>
      </a:accent3>
      <a:accent4>
        <a:srgbClr val="D5175B"/>
      </a:accent4>
      <a:accent5>
        <a:srgbClr val="E729BC"/>
      </a:accent5>
      <a:accent6>
        <a:srgbClr val="B117D5"/>
      </a:accent6>
      <a:hlink>
        <a:srgbClr val="5763C7"/>
      </a:hlink>
      <a:folHlink>
        <a:srgbClr val="7F7F7F"/>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otalTime>76</TotalTime>
  <Words>870</Words>
  <Application>Microsoft Office PowerPoint</Application>
  <PresentationFormat>Widescreen</PresentationFormat>
  <Paragraphs>34</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Bembo</vt:lpstr>
      <vt:lpstr>Calibri</vt:lpstr>
      <vt:lpstr>Georgia</vt:lpstr>
      <vt:lpstr>Merriweather</vt:lpstr>
      <vt:lpstr>proxima-nova</vt:lpstr>
      <vt:lpstr>AdornVTI</vt:lpstr>
      <vt:lpstr>A child experience between 0-5 years may affect the rest of their life.</vt:lpstr>
      <vt:lpstr>INTRODUCTION </vt:lpstr>
      <vt:lpstr>Freud theory of psychosexual development.</vt:lpstr>
      <vt:lpstr>Erikson theory of lifespan development.</vt:lpstr>
      <vt:lpstr>Examples of how a parent can support their child's development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child experience between 0-5 years may affect the rest of their life.</dc:title>
  <dc:creator>Corina-Maria Branga (2016275)</dc:creator>
  <cp:lastModifiedBy>Corina-Maria Branga (2016275)</cp:lastModifiedBy>
  <cp:revision>2</cp:revision>
  <dcterms:created xsi:type="dcterms:W3CDTF">2021-10-20T11:41:01Z</dcterms:created>
  <dcterms:modified xsi:type="dcterms:W3CDTF">2021-10-20T12:57:12Z</dcterms:modified>
</cp:coreProperties>
</file>