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7" r:id="rId3"/>
    <p:sldId id="265" r:id="rId4"/>
    <p:sldId id="277" r:id="rId5"/>
    <p:sldId id="269" r:id="rId6"/>
    <p:sldId id="270" r:id="rId7"/>
    <p:sldId id="272" r:id="rId8"/>
    <p:sldId id="279" r:id="rId9"/>
    <p:sldId id="280" r:id="rId10"/>
    <p:sldId id="281" r:id="rId11"/>
    <p:sldId id="275" r:id="rId12"/>
    <p:sldId id="273" r:id="rId13"/>
    <p:sldId id="274" r:id="rId14"/>
    <p:sldId id="276" r:id="rId15"/>
    <p:sldId id="282"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45"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1D5B5A-7BA9-4F76-B901-84D38BCD83D2}" type="datetimeFigureOut">
              <a:rPr lang="en-GB" smtClean="0"/>
              <a:t>25/03/2019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2E13D7-B75D-424D-999C-1E75776A4C79}" type="slidenum">
              <a:rPr lang="en-GB" smtClean="0"/>
              <a:t>‹#›</a:t>
            </a:fld>
            <a:endParaRPr lang="en-GB"/>
          </a:p>
        </p:txBody>
      </p:sp>
    </p:spTree>
    <p:extLst>
      <p:ext uri="{BB962C8B-B14F-4D97-AF65-F5344CB8AC3E}">
        <p14:creationId xmlns:p14="http://schemas.microsoft.com/office/powerpoint/2010/main" val="396980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3/25/2019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2">
                    <a:lumMod val="25000"/>
                  </a:schemeClr>
                </a:solidFill>
              </a:rPr>
              <a:t>Contemporary Mental Health ECHC5001</a:t>
            </a:r>
            <a:endParaRPr lang="en-GB" dirty="0">
              <a:solidFill>
                <a:schemeClr val="bg2">
                  <a:lumMod val="25000"/>
                </a:schemeClr>
              </a:solidFill>
            </a:endParaRPr>
          </a:p>
        </p:txBody>
      </p:sp>
      <p:sp>
        <p:nvSpPr>
          <p:cNvPr id="3" name="Subtitle 2"/>
          <p:cNvSpPr>
            <a:spLocks noGrp="1"/>
          </p:cNvSpPr>
          <p:nvPr>
            <p:ph type="subTitle" idx="1"/>
          </p:nvPr>
        </p:nvSpPr>
        <p:spPr/>
        <p:txBody>
          <a:bodyPr/>
          <a:lstStyle/>
          <a:p>
            <a:r>
              <a:rPr lang="en-GB" dirty="0" smtClean="0">
                <a:solidFill>
                  <a:schemeClr val="bg2">
                    <a:lumMod val="25000"/>
                  </a:schemeClr>
                </a:solidFill>
              </a:rPr>
              <a:t>Module Leader: Andrea Williams</a:t>
            </a:r>
            <a:endParaRPr lang="en-GB" dirty="0">
              <a:solidFill>
                <a:schemeClr val="bg2">
                  <a:lumMod val="25000"/>
                </a:schemeClr>
              </a:solidFill>
            </a:endParaRPr>
          </a:p>
        </p:txBody>
      </p:sp>
    </p:spTree>
    <p:extLst>
      <p:ext uri="{BB962C8B-B14F-4D97-AF65-F5344CB8AC3E}">
        <p14:creationId xmlns:p14="http://schemas.microsoft.com/office/powerpoint/2010/main" val="38156211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lumMod val="25000"/>
                  </a:schemeClr>
                </a:solidFill>
              </a:rPr>
              <a:t>ASSESSMENT COMPONENT TWO: 50% </a:t>
            </a:r>
          </a:p>
        </p:txBody>
      </p:sp>
      <p:sp>
        <p:nvSpPr>
          <p:cNvPr id="3" name="Content Placeholder 2"/>
          <p:cNvSpPr>
            <a:spLocks noGrp="1"/>
          </p:cNvSpPr>
          <p:nvPr>
            <p:ph idx="1"/>
          </p:nvPr>
        </p:nvSpPr>
        <p:spPr>
          <a:xfrm>
            <a:off x="2754702" y="2007079"/>
            <a:ext cx="8749910" cy="3904143"/>
          </a:xfrm>
        </p:spPr>
        <p:txBody>
          <a:bodyPr>
            <a:noAutofit/>
          </a:bodyPr>
          <a:lstStyle/>
          <a:p>
            <a:r>
              <a:rPr lang="en-GB" sz="2400" dirty="0" smtClean="0">
                <a:solidFill>
                  <a:schemeClr val="bg2">
                    <a:lumMod val="25000"/>
                  </a:schemeClr>
                </a:solidFill>
              </a:rPr>
              <a:t>ASSESSMENT </a:t>
            </a:r>
            <a:r>
              <a:rPr lang="en-GB" sz="2400" dirty="0">
                <a:solidFill>
                  <a:schemeClr val="bg2">
                    <a:lumMod val="25000"/>
                  </a:schemeClr>
                </a:solidFill>
              </a:rPr>
              <a:t>DETAILS: Academic Essay  </a:t>
            </a:r>
          </a:p>
          <a:p>
            <a:r>
              <a:rPr lang="en-GB" sz="2400" dirty="0">
                <a:solidFill>
                  <a:schemeClr val="bg2">
                    <a:lumMod val="25000"/>
                  </a:schemeClr>
                </a:solidFill>
              </a:rPr>
              <a:t>Word count: 2500 </a:t>
            </a:r>
            <a:r>
              <a:rPr lang="en-GB" sz="2400" dirty="0" smtClean="0">
                <a:solidFill>
                  <a:schemeClr val="bg2">
                    <a:lumMod val="25000"/>
                  </a:schemeClr>
                </a:solidFill>
              </a:rPr>
              <a:t>(10%-/+)  </a:t>
            </a:r>
            <a:endParaRPr lang="en-GB" sz="2400" dirty="0">
              <a:solidFill>
                <a:schemeClr val="bg2">
                  <a:lumMod val="25000"/>
                </a:schemeClr>
              </a:solidFill>
            </a:endParaRPr>
          </a:p>
          <a:p>
            <a:r>
              <a:rPr lang="en-GB" sz="2400" dirty="0">
                <a:solidFill>
                  <a:schemeClr val="bg2">
                    <a:lumMod val="25000"/>
                  </a:schemeClr>
                </a:solidFill>
              </a:rPr>
              <a:t>‘Critically discuss ways in which Government policy and recommendations may impact on mental health provision and client well-being’ </a:t>
            </a:r>
          </a:p>
          <a:p>
            <a:r>
              <a:rPr lang="en-GB" sz="2400" dirty="0">
                <a:solidFill>
                  <a:schemeClr val="bg2">
                    <a:lumMod val="25000"/>
                  </a:schemeClr>
                </a:solidFill>
              </a:rPr>
              <a:t>Assessment Date: 30th April 2019 </a:t>
            </a:r>
          </a:p>
          <a:p>
            <a:r>
              <a:rPr lang="en-GB" sz="2400" dirty="0" smtClean="0">
                <a:solidFill>
                  <a:schemeClr val="bg2">
                    <a:lumMod val="25000"/>
                  </a:schemeClr>
                </a:solidFill>
              </a:rPr>
              <a:t>Submission Time: No later than </a:t>
            </a:r>
            <a:r>
              <a:rPr lang="en-GB" sz="2400" dirty="0" smtClean="0">
                <a:solidFill>
                  <a:schemeClr val="bg2">
                    <a:lumMod val="25000"/>
                  </a:schemeClr>
                </a:solidFill>
              </a:rPr>
              <a:t>23</a:t>
            </a:r>
            <a:r>
              <a:rPr lang="en-GB" sz="2400" dirty="0" smtClean="0">
                <a:solidFill>
                  <a:schemeClr val="bg2">
                    <a:lumMod val="25000"/>
                  </a:schemeClr>
                </a:solidFill>
              </a:rPr>
              <a:t>:59 </a:t>
            </a:r>
            <a:endParaRPr lang="en-GB" sz="2400" dirty="0">
              <a:solidFill>
                <a:schemeClr val="bg2">
                  <a:lumMod val="25000"/>
                </a:schemeClr>
              </a:solidFill>
            </a:endParaRPr>
          </a:p>
          <a:p>
            <a:r>
              <a:rPr lang="en-GB" sz="2400" dirty="0">
                <a:solidFill>
                  <a:schemeClr val="bg2">
                    <a:lumMod val="25000"/>
                  </a:schemeClr>
                </a:solidFill>
              </a:rPr>
              <a:t>Submit through TURNITIN</a:t>
            </a:r>
          </a:p>
        </p:txBody>
      </p:sp>
    </p:spTree>
    <p:extLst>
      <p:ext uri="{BB962C8B-B14F-4D97-AF65-F5344CB8AC3E}">
        <p14:creationId xmlns:p14="http://schemas.microsoft.com/office/powerpoint/2010/main" val="13262341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850106"/>
          </a:xfrm>
        </p:spPr>
        <p:txBody>
          <a:bodyPr>
            <a:normAutofit fontScale="90000"/>
          </a:bodyPr>
          <a:lstStyle/>
          <a:p>
            <a:r>
              <a:rPr lang="en-GB" dirty="0" smtClean="0">
                <a:solidFill>
                  <a:schemeClr val="accent5">
                    <a:lumMod val="50000"/>
                  </a:schemeClr>
                </a:solidFill>
              </a:rPr>
              <a:t>Consider Module </a:t>
            </a:r>
            <a:r>
              <a:rPr lang="en-GB" dirty="0" smtClean="0">
                <a:solidFill>
                  <a:schemeClr val="accent5">
                    <a:lumMod val="50000"/>
                  </a:schemeClr>
                </a:solidFill>
              </a:rPr>
              <a:t>Learning Outcomes:</a:t>
            </a:r>
            <a:endParaRPr lang="en-GB" dirty="0">
              <a:solidFill>
                <a:schemeClr val="accent5">
                  <a:lumMod val="50000"/>
                </a:schemeClr>
              </a:solidFill>
            </a:endParaRPr>
          </a:p>
        </p:txBody>
      </p:sp>
      <p:sp>
        <p:nvSpPr>
          <p:cNvPr id="3" name="Content Placeholder 2"/>
          <p:cNvSpPr>
            <a:spLocks noGrp="1"/>
          </p:cNvSpPr>
          <p:nvPr>
            <p:ph idx="1"/>
          </p:nvPr>
        </p:nvSpPr>
        <p:spPr>
          <a:xfrm>
            <a:off x="1981199" y="1268761"/>
            <a:ext cx="9888747" cy="5419586"/>
          </a:xfrm>
        </p:spPr>
        <p:txBody>
          <a:bodyPr>
            <a:normAutofit/>
          </a:bodyPr>
          <a:lstStyle/>
          <a:p>
            <a:pPr marL="0" indent="0">
              <a:buNone/>
            </a:pPr>
            <a:r>
              <a:rPr lang="en-US" sz="2000" b="1" dirty="0">
                <a:solidFill>
                  <a:schemeClr val="accent1">
                    <a:lumMod val="50000"/>
                  </a:schemeClr>
                </a:solidFill>
              </a:rPr>
              <a:t>Upon the successful completion of this module, the student should be able to demonstrate the ability to:</a:t>
            </a:r>
            <a:endParaRPr lang="en-GB" sz="2000" b="1" dirty="0">
              <a:solidFill>
                <a:schemeClr val="accent1">
                  <a:lumMod val="50000"/>
                </a:schemeClr>
              </a:solidFill>
            </a:endParaRPr>
          </a:p>
          <a:p>
            <a:pPr lvl="0"/>
            <a:r>
              <a:rPr lang="en-US" sz="2200" dirty="0">
                <a:solidFill>
                  <a:schemeClr val="accent1">
                    <a:lumMod val="50000"/>
                  </a:schemeClr>
                </a:solidFill>
              </a:rPr>
              <a:t>Implement an appropriate strategy for assessing potential clients using appropriate consultation with inter-professional and multi-agency where necessary, which may include risk assessment.</a:t>
            </a:r>
            <a:endParaRPr lang="en-GB" sz="2200" dirty="0">
              <a:solidFill>
                <a:schemeClr val="accent1">
                  <a:lumMod val="50000"/>
                </a:schemeClr>
              </a:solidFill>
            </a:endParaRPr>
          </a:p>
          <a:p>
            <a:pPr lvl="0"/>
            <a:r>
              <a:rPr lang="en-US" sz="2200" dirty="0">
                <a:solidFill>
                  <a:schemeClr val="accent1">
                    <a:lumMod val="50000"/>
                  </a:schemeClr>
                </a:solidFill>
              </a:rPr>
              <a:t>Critically evaluate psychopharmacological interventions commonly used in the treatment of mental health and be sensitive to the impact that prescribed medication may have on the therapeutic relationship and process of counselling/psychotherapy.</a:t>
            </a:r>
            <a:endParaRPr lang="en-GB" sz="2200" dirty="0">
              <a:solidFill>
                <a:schemeClr val="accent1">
                  <a:lumMod val="50000"/>
                </a:schemeClr>
              </a:solidFill>
            </a:endParaRPr>
          </a:p>
          <a:p>
            <a:r>
              <a:rPr lang="en-US" sz="2200" dirty="0">
                <a:solidFill>
                  <a:schemeClr val="accent1">
                    <a:lumMod val="50000"/>
                  </a:schemeClr>
                </a:solidFill>
              </a:rPr>
              <a:t>Critically discuss signs and symptoms associated with mental distress and regularly update knowledge about mental health and well-being, including severe forms of psychological distress and respond appropriately</a:t>
            </a:r>
            <a:endParaRPr lang="en-GB" sz="2200" dirty="0">
              <a:solidFill>
                <a:schemeClr val="accent1">
                  <a:lumMod val="50000"/>
                </a:schemeClr>
              </a:solidFill>
            </a:endParaRPr>
          </a:p>
        </p:txBody>
      </p:sp>
    </p:spTree>
    <p:extLst>
      <p:ext uri="{BB962C8B-B14F-4D97-AF65-F5344CB8AC3E}">
        <p14:creationId xmlns:p14="http://schemas.microsoft.com/office/powerpoint/2010/main" val="4336925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859633"/>
          </a:xfrm>
        </p:spPr>
        <p:txBody>
          <a:bodyPr/>
          <a:lstStyle/>
          <a:p>
            <a:r>
              <a:rPr lang="en-GB" dirty="0" smtClean="0"/>
              <a:t>Essay Guidance</a:t>
            </a:r>
            <a:endParaRPr lang="en-GB" dirty="0"/>
          </a:p>
        </p:txBody>
      </p:sp>
      <p:sp>
        <p:nvSpPr>
          <p:cNvPr id="3" name="Content Placeholder 2"/>
          <p:cNvSpPr>
            <a:spLocks noGrp="1"/>
          </p:cNvSpPr>
          <p:nvPr>
            <p:ph idx="1"/>
          </p:nvPr>
        </p:nvSpPr>
        <p:spPr>
          <a:xfrm>
            <a:off x="2589212" y="1828800"/>
            <a:ext cx="8915400" cy="4963064"/>
          </a:xfrm>
        </p:spPr>
        <p:txBody>
          <a:bodyPr>
            <a:normAutofit lnSpcReduction="10000"/>
          </a:bodyPr>
          <a:lstStyle/>
          <a:p>
            <a:r>
              <a:rPr lang="en-GB" sz="1900" dirty="0">
                <a:solidFill>
                  <a:schemeClr val="bg2">
                    <a:lumMod val="25000"/>
                  </a:schemeClr>
                </a:solidFill>
              </a:rPr>
              <a:t>There are different elements to this assignment. Perhaps the easiest way to approach it is to break down the assignment into smaller chunks, so that you understand each section</a:t>
            </a:r>
            <a:r>
              <a:rPr lang="en-GB" sz="1900" dirty="0" smtClean="0">
                <a:solidFill>
                  <a:schemeClr val="bg2">
                    <a:lumMod val="25000"/>
                  </a:schemeClr>
                </a:solidFill>
              </a:rPr>
              <a:t>.</a:t>
            </a:r>
          </a:p>
          <a:p>
            <a:r>
              <a:rPr lang="en-GB" sz="1900" dirty="0">
                <a:solidFill>
                  <a:schemeClr val="bg2">
                    <a:lumMod val="25000"/>
                  </a:schemeClr>
                </a:solidFill>
              </a:rPr>
              <a:t>‘</a:t>
            </a:r>
            <a:r>
              <a:rPr lang="en-GB" sz="1900" b="1" dirty="0">
                <a:solidFill>
                  <a:schemeClr val="bg2">
                    <a:lumMod val="25000"/>
                  </a:schemeClr>
                </a:solidFill>
              </a:rPr>
              <a:t>Critically discuss </a:t>
            </a:r>
            <a:r>
              <a:rPr lang="en-GB" sz="1900" dirty="0">
                <a:solidFill>
                  <a:schemeClr val="bg2">
                    <a:lumMod val="25000"/>
                  </a:schemeClr>
                </a:solidFill>
              </a:rPr>
              <a:t>ways in which Government policy and recommendations may impact on mental health provision and client </a:t>
            </a:r>
            <a:r>
              <a:rPr lang="en-GB" sz="1900" dirty="0" smtClean="0">
                <a:solidFill>
                  <a:schemeClr val="bg2">
                    <a:lumMod val="25000"/>
                  </a:schemeClr>
                </a:solidFill>
              </a:rPr>
              <a:t>well-being</a:t>
            </a:r>
          </a:p>
          <a:p>
            <a:r>
              <a:rPr lang="en-GB" sz="1900" dirty="0" smtClean="0"/>
              <a:t>What </a:t>
            </a:r>
            <a:r>
              <a:rPr lang="en-GB" sz="1900" dirty="0"/>
              <a:t>does </a:t>
            </a:r>
            <a:r>
              <a:rPr lang="en-GB" sz="1900" b="1" u="sng" dirty="0"/>
              <a:t>Critically Discuss </a:t>
            </a:r>
            <a:r>
              <a:rPr lang="en-GB" sz="1900" dirty="0"/>
              <a:t>Mean?</a:t>
            </a:r>
          </a:p>
          <a:p>
            <a:r>
              <a:rPr lang="en-GB" sz="1900" dirty="0" smtClean="0"/>
              <a:t>It </a:t>
            </a:r>
            <a:r>
              <a:rPr lang="en-GB" sz="1900" dirty="0"/>
              <a:t>means to analyse the information and then evaluate it.</a:t>
            </a:r>
          </a:p>
          <a:p>
            <a:r>
              <a:rPr lang="en-GB" sz="1900" dirty="0" smtClean="0"/>
              <a:t>Consider a </a:t>
            </a:r>
            <a:r>
              <a:rPr lang="en-GB" sz="1900" dirty="0"/>
              <a:t>text or information surrounding your topic area,  find out what it is all about. Analyse it….break it down into its separate parts, look in depth at each of those parts, using supportive arguments and evidence for what you are saying and discuss how they relate to each other. </a:t>
            </a:r>
          </a:p>
          <a:p>
            <a:r>
              <a:rPr lang="en-GB" sz="1900" dirty="0" smtClean="0"/>
              <a:t>Evaluate, </a:t>
            </a:r>
            <a:r>
              <a:rPr lang="en-GB" sz="1900" dirty="0"/>
              <a:t>find evidence from a range of sources that agree with it and contradict or challenge it. At the end your conclusion will highlight again the important elements and justify your final conclusion.</a:t>
            </a:r>
          </a:p>
          <a:p>
            <a:endParaRPr lang="en-GB" dirty="0">
              <a:solidFill>
                <a:schemeClr val="bg2">
                  <a:lumMod val="25000"/>
                </a:schemeClr>
              </a:solidFill>
            </a:endParaRPr>
          </a:p>
          <a:p>
            <a:endParaRPr lang="en-GB" dirty="0">
              <a:solidFill>
                <a:schemeClr val="bg2">
                  <a:lumMod val="25000"/>
                </a:schemeClr>
              </a:solidFill>
            </a:endParaRPr>
          </a:p>
        </p:txBody>
      </p:sp>
    </p:spTree>
    <p:extLst>
      <p:ext uri="{BB962C8B-B14F-4D97-AF65-F5344CB8AC3E}">
        <p14:creationId xmlns:p14="http://schemas.microsoft.com/office/powerpoint/2010/main" val="2315754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282155"/>
          </a:xfrm>
        </p:spPr>
        <p:txBody>
          <a:bodyPr>
            <a:normAutofit/>
          </a:bodyPr>
          <a:lstStyle/>
          <a:p>
            <a:r>
              <a:rPr lang="en-GB" dirty="0" smtClean="0">
                <a:solidFill>
                  <a:schemeClr val="accent1">
                    <a:lumMod val="50000"/>
                  </a:schemeClr>
                </a:solidFill>
                <a:ea typeface="+mn-ea"/>
                <a:cs typeface="Arial" panose="020B0604020202020204" pitchFamily="34" charset="0"/>
              </a:rPr>
              <a:t>Aims of Assignment</a:t>
            </a:r>
            <a:endParaRPr lang="en-GB" dirty="0">
              <a:solidFill>
                <a:schemeClr val="accent1">
                  <a:lumMod val="50000"/>
                </a:schemeClr>
              </a:solidFill>
            </a:endParaRPr>
          </a:p>
        </p:txBody>
      </p:sp>
      <p:sp>
        <p:nvSpPr>
          <p:cNvPr id="3" name="Content Placeholder 2"/>
          <p:cNvSpPr>
            <a:spLocks noGrp="1"/>
          </p:cNvSpPr>
          <p:nvPr>
            <p:ph idx="1"/>
          </p:nvPr>
        </p:nvSpPr>
        <p:spPr>
          <a:xfrm>
            <a:off x="1981200" y="1556793"/>
            <a:ext cx="8229600" cy="4032448"/>
          </a:xfrm>
        </p:spPr>
        <p:txBody>
          <a:bodyPr>
            <a:normAutofit fontScale="70000" lnSpcReduction="20000"/>
          </a:bodyPr>
          <a:lstStyle/>
          <a:p>
            <a:pPr lvl="0" hangingPunct="0">
              <a:buFont typeface="Wingdings" panose="05000000000000000000" pitchFamily="2" charset="2"/>
              <a:buChar char="v"/>
            </a:pPr>
            <a:r>
              <a:rPr lang="en-GB" sz="4200" dirty="0">
                <a:solidFill>
                  <a:schemeClr val="accent1">
                    <a:lumMod val="50000"/>
                  </a:schemeClr>
                </a:solidFill>
              </a:rPr>
              <a:t>Consider and critique the wider field of mental health</a:t>
            </a:r>
          </a:p>
          <a:p>
            <a:pPr lvl="0" hangingPunct="0">
              <a:buFont typeface="Wingdings" panose="05000000000000000000" pitchFamily="2" charset="2"/>
              <a:buChar char="v"/>
            </a:pPr>
            <a:r>
              <a:rPr lang="en-GB" sz="4200" dirty="0">
                <a:solidFill>
                  <a:schemeClr val="accent1">
                    <a:lumMod val="50000"/>
                  </a:schemeClr>
                </a:solidFill>
              </a:rPr>
              <a:t>Explore various models in understanding mental health and psychological distress. </a:t>
            </a:r>
            <a:endParaRPr lang="en-GB" sz="4200" b="1" dirty="0">
              <a:solidFill>
                <a:schemeClr val="accent1">
                  <a:lumMod val="50000"/>
                </a:schemeClr>
              </a:solidFill>
            </a:endParaRPr>
          </a:p>
          <a:p>
            <a:pPr lvl="0" fontAlgn="base" hangingPunct="0">
              <a:buFont typeface="Wingdings" panose="05000000000000000000" pitchFamily="2" charset="2"/>
              <a:buChar char="v"/>
            </a:pPr>
            <a:r>
              <a:rPr lang="en-US" sz="4200" dirty="0">
                <a:solidFill>
                  <a:schemeClr val="accent1">
                    <a:lumMod val="50000"/>
                  </a:schemeClr>
                </a:solidFill>
              </a:rPr>
              <a:t>Identifying current inter-professional and multiagency approaches to mental health such as: NHS, Primary Care, MIND, Mental Health Foundation, HAFAL and other local and global agencies that support individuals with mental distress. </a:t>
            </a:r>
            <a:endParaRPr lang="en-GB" sz="4200" dirty="0">
              <a:solidFill>
                <a:schemeClr val="accent1">
                  <a:lumMod val="50000"/>
                </a:schemeClr>
              </a:solidFill>
            </a:endParaRPr>
          </a:p>
          <a:p>
            <a:pPr marL="0" indent="0" fontAlgn="base" hangingPunct="0">
              <a:buNone/>
            </a:pPr>
            <a:endParaRPr lang="en-GB" sz="4200" dirty="0">
              <a:solidFill>
                <a:schemeClr val="accent1">
                  <a:lumMod val="50000"/>
                </a:schemeClr>
              </a:solidFill>
            </a:endParaRPr>
          </a:p>
          <a:p>
            <a:pPr marL="0" indent="0" hangingPunct="0">
              <a:buNone/>
            </a:pPr>
            <a:endParaRPr lang="en-GB" sz="4200" b="1" dirty="0">
              <a:solidFill>
                <a:schemeClr val="accent1">
                  <a:lumMod val="50000"/>
                </a:schemeClr>
              </a:solidFill>
            </a:endParaRPr>
          </a:p>
          <a:p>
            <a:pPr marL="0" indent="0">
              <a:buNone/>
            </a:pPr>
            <a:endParaRPr lang="en-GB" dirty="0">
              <a:solidFill>
                <a:schemeClr val="tx2">
                  <a:lumMod val="50000"/>
                </a:schemeClr>
              </a:solidFill>
            </a:endParaRPr>
          </a:p>
          <a:p>
            <a:endParaRPr lang="en-GB" dirty="0"/>
          </a:p>
        </p:txBody>
      </p:sp>
    </p:spTree>
    <p:extLst>
      <p:ext uri="{BB962C8B-B14F-4D97-AF65-F5344CB8AC3E}">
        <p14:creationId xmlns:p14="http://schemas.microsoft.com/office/powerpoint/2010/main" val="2436578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50000"/>
                  </a:schemeClr>
                </a:solidFill>
              </a:rPr>
              <a:t>Aims of assessment</a:t>
            </a:r>
            <a:endParaRPr lang="en-GB" dirty="0">
              <a:solidFill>
                <a:schemeClr val="accent1">
                  <a:lumMod val="50000"/>
                </a:schemeClr>
              </a:solidFill>
            </a:endParaRPr>
          </a:p>
        </p:txBody>
      </p:sp>
      <p:sp>
        <p:nvSpPr>
          <p:cNvPr id="3" name="Content Placeholder 2"/>
          <p:cNvSpPr>
            <a:spLocks noGrp="1"/>
          </p:cNvSpPr>
          <p:nvPr>
            <p:ph idx="1"/>
          </p:nvPr>
        </p:nvSpPr>
        <p:spPr>
          <a:xfrm>
            <a:off x="1975448" y="1711947"/>
            <a:ext cx="9790981" cy="5146053"/>
          </a:xfrm>
        </p:spPr>
        <p:txBody>
          <a:bodyPr>
            <a:normAutofit/>
          </a:bodyPr>
          <a:lstStyle/>
          <a:p>
            <a:pPr lvl="0" fontAlgn="base" hangingPunct="0">
              <a:buFont typeface="Wingdings" panose="05000000000000000000" pitchFamily="2" charset="2"/>
              <a:buChar char="v"/>
            </a:pPr>
            <a:r>
              <a:rPr lang="en-US" sz="2400" dirty="0">
                <a:solidFill>
                  <a:schemeClr val="accent1">
                    <a:lumMod val="50000"/>
                  </a:schemeClr>
                </a:solidFill>
              </a:rPr>
              <a:t>Current Government initiatives in mental health and well-being; </a:t>
            </a:r>
            <a:r>
              <a:rPr lang="en-US" sz="2400" i="1" dirty="0">
                <a:solidFill>
                  <a:schemeClr val="accent1">
                    <a:lumMod val="50000"/>
                  </a:schemeClr>
                </a:solidFill>
              </a:rPr>
              <a:t>Together for Mental Health</a:t>
            </a:r>
            <a:r>
              <a:rPr lang="en-US" sz="2400" dirty="0">
                <a:solidFill>
                  <a:schemeClr val="accent1">
                    <a:lumMod val="50000"/>
                  </a:schemeClr>
                </a:solidFill>
              </a:rPr>
              <a:t>, Mental Health Measures (2010), </a:t>
            </a:r>
            <a:r>
              <a:rPr lang="en-US" sz="2400" dirty="0" smtClean="0">
                <a:solidFill>
                  <a:schemeClr val="accent1">
                    <a:lumMod val="50000"/>
                  </a:schemeClr>
                </a:solidFill>
              </a:rPr>
              <a:t>Wellbeing of Future </a:t>
            </a:r>
            <a:r>
              <a:rPr lang="en-US" sz="2400" dirty="0">
                <a:solidFill>
                  <a:schemeClr val="accent1">
                    <a:lumMod val="50000"/>
                  </a:schemeClr>
                </a:solidFill>
              </a:rPr>
              <a:t>Generations Act (Wales 2015), NICE Guidelines, IAPT/CYPIAPT, and Improving Access to Psychological Therapies in Wales </a:t>
            </a:r>
            <a:endParaRPr lang="en-US" sz="2400" dirty="0" smtClean="0">
              <a:solidFill>
                <a:schemeClr val="accent1">
                  <a:lumMod val="50000"/>
                </a:schemeClr>
              </a:solidFill>
            </a:endParaRPr>
          </a:p>
          <a:p>
            <a:pPr lvl="0" fontAlgn="base" hangingPunct="0">
              <a:buFont typeface="Wingdings" panose="05000000000000000000" pitchFamily="2" charset="2"/>
              <a:buChar char="v"/>
            </a:pPr>
            <a:r>
              <a:rPr lang="en-US" sz="2400" dirty="0" smtClean="0">
                <a:solidFill>
                  <a:schemeClr val="accent1">
                    <a:lumMod val="50000"/>
                  </a:schemeClr>
                </a:solidFill>
              </a:rPr>
              <a:t>Assessment </a:t>
            </a:r>
            <a:r>
              <a:rPr lang="en-US" sz="2400" dirty="0">
                <a:solidFill>
                  <a:schemeClr val="accent1">
                    <a:lumMod val="50000"/>
                  </a:schemeClr>
                </a:solidFill>
              </a:rPr>
              <a:t>and diagnostic strategies </a:t>
            </a:r>
            <a:r>
              <a:rPr lang="en-US" sz="2400" dirty="0" smtClean="0">
                <a:solidFill>
                  <a:schemeClr val="accent1">
                    <a:lumMod val="50000"/>
                  </a:schemeClr>
                </a:solidFill>
              </a:rPr>
              <a:t>such as,  </a:t>
            </a:r>
            <a:r>
              <a:rPr lang="en-US" sz="2400" dirty="0">
                <a:solidFill>
                  <a:schemeClr val="accent1">
                    <a:lumMod val="50000"/>
                  </a:schemeClr>
                </a:solidFill>
              </a:rPr>
              <a:t>DSM (Diagnostic Statistical Manual) ICD (International Classification of Disease), </a:t>
            </a:r>
            <a:r>
              <a:rPr lang="en-US" sz="2400" dirty="0" smtClean="0">
                <a:solidFill>
                  <a:schemeClr val="accent1">
                    <a:lumMod val="50000"/>
                  </a:schemeClr>
                </a:solidFill>
              </a:rPr>
              <a:t>CORE</a:t>
            </a:r>
            <a:endParaRPr lang="en-GB" sz="2400" dirty="0">
              <a:solidFill>
                <a:schemeClr val="accent1">
                  <a:lumMod val="50000"/>
                </a:schemeClr>
              </a:solidFill>
            </a:endParaRPr>
          </a:p>
          <a:p>
            <a:pPr marL="0" lvl="0" indent="0" fontAlgn="base" hangingPunct="0">
              <a:buNone/>
            </a:pPr>
            <a:r>
              <a:rPr lang="en-US" sz="2400" dirty="0" smtClean="0">
                <a:solidFill>
                  <a:schemeClr val="accent1">
                    <a:lumMod val="50000"/>
                  </a:schemeClr>
                </a:solidFill>
              </a:rPr>
              <a:t> </a:t>
            </a:r>
            <a:endParaRPr lang="en-GB" sz="2400" dirty="0">
              <a:solidFill>
                <a:schemeClr val="accent1">
                  <a:lumMod val="50000"/>
                </a:schemeClr>
              </a:solidFill>
            </a:endParaRPr>
          </a:p>
          <a:p>
            <a:endParaRPr lang="en-GB" dirty="0"/>
          </a:p>
        </p:txBody>
      </p:sp>
    </p:spTree>
    <p:extLst>
      <p:ext uri="{BB962C8B-B14F-4D97-AF65-F5344CB8AC3E}">
        <p14:creationId xmlns:p14="http://schemas.microsoft.com/office/powerpoint/2010/main" val="1164001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bg2">
                    <a:lumMod val="25000"/>
                  </a:schemeClr>
                </a:solidFill>
              </a:rPr>
              <a:t>Assessment Component One </a:t>
            </a:r>
            <a:br>
              <a:rPr lang="en-GB" b="1" dirty="0" smtClean="0">
                <a:solidFill>
                  <a:schemeClr val="bg2">
                    <a:lumMod val="25000"/>
                  </a:schemeClr>
                </a:solidFill>
              </a:rPr>
            </a:br>
            <a:r>
              <a:rPr lang="en-GB" b="1" dirty="0" smtClean="0">
                <a:solidFill>
                  <a:schemeClr val="bg2">
                    <a:lumMod val="25000"/>
                  </a:schemeClr>
                </a:solidFill>
              </a:rPr>
              <a:t>General Feedback</a:t>
            </a:r>
            <a:endParaRPr lang="en-GB" b="1" dirty="0">
              <a:solidFill>
                <a:schemeClr val="bg2">
                  <a:lumMod val="25000"/>
                </a:schemeClr>
              </a:solidFill>
            </a:endParaRPr>
          </a:p>
        </p:txBody>
      </p:sp>
      <p:sp>
        <p:nvSpPr>
          <p:cNvPr id="3" name="Content Placeholder 2"/>
          <p:cNvSpPr>
            <a:spLocks noGrp="1"/>
          </p:cNvSpPr>
          <p:nvPr>
            <p:ph idx="1"/>
          </p:nvPr>
        </p:nvSpPr>
        <p:spPr>
          <a:xfrm>
            <a:off x="2589212" y="2133600"/>
            <a:ext cx="8915400" cy="4451230"/>
          </a:xfrm>
        </p:spPr>
        <p:txBody>
          <a:bodyPr>
            <a:normAutofit/>
          </a:bodyPr>
          <a:lstStyle/>
          <a:p>
            <a:r>
              <a:rPr lang="en-GB" sz="2400" dirty="0" smtClean="0"/>
              <a:t>Is work </a:t>
            </a:r>
            <a:r>
              <a:rPr lang="en-GB" sz="2400" dirty="0"/>
              <a:t>informed and supported by a range of </a:t>
            </a:r>
            <a:r>
              <a:rPr lang="en-GB" sz="2400" dirty="0" smtClean="0"/>
              <a:t>credible, relevant</a:t>
            </a:r>
            <a:r>
              <a:rPr lang="en-GB" sz="2400" dirty="0"/>
              <a:t>, </a:t>
            </a:r>
            <a:r>
              <a:rPr lang="en-GB" sz="2400" dirty="0" smtClean="0"/>
              <a:t>appropriate and peer </a:t>
            </a:r>
            <a:r>
              <a:rPr lang="en-GB" sz="2400" dirty="0"/>
              <a:t>reviewed </a:t>
            </a:r>
            <a:r>
              <a:rPr lang="en-GB" sz="2400" dirty="0" smtClean="0"/>
              <a:t>sources?</a:t>
            </a:r>
          </a:p>
          <a:p>
            <a:r>
              <a:rPr lang="en-GB" sz="2400" dirty="0" smtClean="0"/>
              <a:t>Contemporary Mental Health. Is Research Current?</a:t>
            </a:r>
          </a:p>
          <a:p>
            <a:r>
              <a:rPr lang="en-GB" sz="2400" dirty="0" smtClean="0"/>
              <a:t>Harvard Referencing System</a:t>
            </a:r>
          </a:p>
          <a:p>
            <a:r>
              <a:rPr lang="en-GB" sz="2400" dirty="0"/>
              <a:t>E</a:t>
            </a:r>
            <a:r>
              <a:rPr lang="en-GB" sz="2400" dirty="0" smtClean="0"/>
              <a:t>mploy </a:t>
            </a:r>
            <a:r>
              <a:rPr lang="en-GB" sz="2400" dirty="0"/>
              <a:t>academic conventions appropriate for level </a:t>
            </a:r>
            <a:r>
              <a:rPr lang="en-GB" sz="2400" dirty="0" smtClean="0"/>
              <a:t>5</a:t>
            </a:r>
            <a:endParaRPr lang="en-GB" sz="2400" dirty="0"/>
          </a:p>
          <a:p>
            <a:r>
              <a:rPr lang="en-GB" sz="2400" dirty="0" smtClean="0"/>
              <a:t>Critique research, synthesise information rather than describe</a:t>
            </a:r>
          </a:p>
          <a:p>
            <a:r>
              <a:rPr lang="en-GB" sz="2400" dirty="0"/>
              <a:t>Aim to develop a deeper understanding of theory that underpins the therapeutic process and its application to practice.</a:t>
            </a:r>
          </a:p>
          <a:p>
            <a:endParaRPr lang="en-GB" sz="2400" dirty="0" smtClean="0"/>
          </a:p>
          <a:p>
            <a:endParaRPr lang="en-GB" dirty="0"/>
          </a:p>
          <a:p>
            <a:endParaRPr lang="en-GB" dirty="0"/>
          </a:p>
        </p:txBody>
      </p:sp>
    </p:spTree>
    <p:extLst>
      <p:ext uri="{BB962C8B-B14F-4D97-AF65-F5344CB8AC3E}">
        <p14:creationId xmlns:p14="http://schemas.microsoft.com/office/powerpoint/2010/main" val="3344205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381000"/>
            <a:ext cx="9601200" cy="671736"/>
          </a:xfrm>
        </p:spPr>
        <p:txBody>
          <a:bodyPr/>
          <a:lstStyle/>
          <a:p>
            <a:r>
              <a:rPr lang="en-GB" dirty="0" smtClean="0"/>
              <a:t>   Essay </a:t>
            </a:r>
            <a:r>
              <a:rPr lang="en-GB" dirty="0" smtClean="0"/>
              <a:t>Plan</a:t>
            </a:r>
            <a:endParaRPr lang="en-GB" dirty="0"/>
          </a:p>
        </p:txBody>
      </p:sp>
      <p:sp>
        <p:nvSpPr>
          <p:cNvPr id="3" name="Content Placeholder 2"/>
          <p:cNvSpPr>
            <a:spLocks noGrp="1"/>
          </p:cNvSpPr>
          <p:nvPr>
            <p:ph idx="1"/>
          </p:nvPr>
        </p:nvSpPr>
        <p:spPr>
          <a:xfrm>
            <a:off x="1295401" y="1268760"/>
            <a:ext cx="9601200" cy="5589240"/>
          </a:xfrm>
        </p:spPr>
        <p:txBody>
          <a:bodyPr>
            <a:normAutofit/>
          </a:bodyPr>
          <a:lstStyle/>
          <a:p>
            <a:pPr marL="0" indent="0">
              <a:buNone/>
            </a:pPr>
            <a:r>
              <a:rPr lang="en-GB" sz="2600" b="1" dirty="0"/>
              <a:t>A good essay….</a:t>
            </a:r>
          </a:p>
          <a:p>
            <a:r>
              <a:rPr lang="en-GB" dirty="0" smtClean="0"/>
              <a:t>Has a good strong structure – a clear obvious beginning, middle and end </a:t>
            </a:r>
          </a:p>
          <a:p>
            <a:r>
              <a:rPr lang="en-GB" dirty="0" smtClean="0"/>
              <a:t>It addresses the essay question. Your discussion will not only answer the question, it will look at it from different perspectives.</a:t>
            </a:r>
          </a:p>
          <a:p>
            <a:r>
              <a:rPr lang="en-GB" dirty="0" smtClean="0"/>
              <a:t>Your discussion will be supported by research informed academic literature from a wide range of sources i.e. text books, academic journals and articles, in this particular essay, you will look at </a:t>
            </a:r>
            <a:r>
              <a:rPr lang="en-GB" dirty="0" smtClean="0"/>
              <a:t>current Government policy and recommendations, consider the BACP, HCPC, Nice Guidelines, NHS.</a:t>
            </a:r>
            <a:endParaRPr lang="en-GB" dirty="0" smtClean="0"/>
          </a:p>
          <a:p>
            <a:r>
              <a:rPr lang="en-GB" dirty="0" smtClean="0"/>
              <a:t>The conclusion will summarise your discussion and raise further questions.  It pulls your discussion together and leaves the reader wanting to know more</a:t>
            </a:r>
          </a:p>
          <a:p>
            <a:r>
              <a:rPr lang="en-GB" dirty="0" smtClean="0"/>
              <a:t>Write in third </a:t>
            </a:r>
            <a:r>
              <a:rPr lang="en-GB" dirty="0" smtClean="0"/>
              <a:t>prose, </a:t>
            </a:r>
            <a:r>
              <a:rPr lang="en-GB" dirty="0" smtClean="0"/>
              <a:t>avoid personal </a:t>
            </a:r>
            <a:r>
              <a:rPr lang="en-GB" dirty="0" smtClean="0"/>
              <a:t>pronouns. </a:t>
            </a:r>
            <a:endParaRPr lang="en-GB" dirty="0" smtClean="0"/>
          </a:p>
          <a:p>
            <a:endParaRPr lang="en-GB" dirty="0"/>
          </a:p>
        </p:txBody>
      </p:sp>
    </p:spTree>
    <p:extLst>
      <p:ext uri="{BB962C8B-B14F-4D97-AF65-F5344CB8AC3E}">
        <p14:creationId xmlns:p14="http://schemas.microsoft.com/office/powerpoint/2010/main" val="19490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Essay Structure</a:t>
            </a:r>
            <a:endParaRPr lang="en-GB" dirty="0"/>
          </a:p>
        </p:txBody>
      </p:sp>
      <p:sp>
        <p:nvSpPr>
          <p:cNvPr id="3" name="Content Placeholder 2"/>
          <p:cNvSpPr>
            <a:spLocks noGrp="1"/>
          </p:cNvSpPr>
          <p:nvPr>
            <p:ph idx="1"/>
          </p:nvPr>
        </p:nvSpPr>
        <p:spPr/>
        <p:txBody>
          <a:bodyPr>
            <a:normAutofit fontScale="92500"/>
          </a:bodyPr>
          <a:lstStyle/>
          <a:p>
            <a:r>
              <a:rPr lang="en-GB" sz="2800" dirty="0"/>
              <a:t>As a rough guide you might want to think about the physical structure in the following way:</a:t>
            </a:r>
          </a:p>
          <a:p>
            <a:pPr marL="0" indent="0">
              <a:buNone/>
            </a:pPr>
            <a:r>
              <a:rPr lang="en-GB" sz="2800" b="1" dirty="0"/>
              <a:t>Essay Word Count is </a:t>
            </a:r>
            <a:r>
              <a:rPr lang="en-GB" sz="2800" b="1" dirty="0" smtClean="0"/>
              <a:t>2500</a:t>
            </a:r>
            <a:r>
              <a:rPr lang="en-GB" sz="2800" b="1" dirty="0"/>
              <a:t>( 10%+/-)</a:t>
            </a:r>
          </a:p>
          <a:p>
            <a:r>
              <a:rPr lang="en-GB" sz="2800" dirty="0"/>
              <a:t>Introduction 10% - </a:t>
            </a:r>
            <a:r>
              <a:rPr lang="en-GB" sz="2800" dirty="0" smtClean="0"/>
              <a:t>250 </a:t>
            </a:r>
            <a:r>
              <a:rPr lang="en-GB" sz="2800" dirty="0"/>
              <a:t>words</a:t>
            </a:r>
          </a:p>
          <a:p>
            <a:r>
              <a:rPr lang="en-GB" sz="2800" dirty="0"/>
              <a:t>Conclusion 10-15% - </a:t>
            </a:r>
            <a:r>
              <a:rPr lang="en-GB" sz="2800" dirty="0" smtClean="0"/>
              <a:t>250-300 </a:t>
            </a:r>
            <a:r>
              <a:rPr lang="en-GB" sz="2800" dirty="0"/>
              <a:t>words</a:t>
            </a:r>
          </a:p>
          <a:p>
            <a:r>
              <a:rPr lang="en-GB" sz="2800" dirty="0"/>
              <a:t>Main body/discussion would then be about </a:t>
            </a:r>
            <a:r>
              <a:rPr lang="en-GB" sz="2800" dirty="0" smtClean="0"/>
              <a:t>2000</a:t>
            </a:r>
            <a:r>
              <a:rPr lang="en-GB" sz="2800" dirty="0"/>
              <a:t>.</a:t>
            </a:r>
          </a:p>
          <a:p>
            <a:r>
              <a:rPr lang="en-GB" sz="2800" dirty="0"/>
              <a:t>This is only meant as a Rough guide!</a:t>
            </a:r>
            <a:endParaRPr lang="en-GB" sz="2800" dirty="0"/>
          </a:p>
        </p:txBody>
      </p:sp>
    </p:spTree>
    <p:extLst>
      <p:ext uri="{BB962C8B-B14F-4D97-AF65-F5344CB8AC3E}">
        <p14:creationId xmlns:p14="http://schemas.microsoft.com/office/powerpoint/2010/main" val="4175590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3552" y="332656"/>
            <a:ext cx="4370784" cy="5987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528048" y="1526015"/>
            <a:ext cx="3779912" cy="1015663"/>
          </a:xfrm>
          <a:prstGeom prst="rect">
            <a:avLst/>
          </a:prstGeom>
          <a:noFill/>
        </p:spPr>
        <p:txBody>
          <a:bodyPr wrap="square" rtlCol="0">
            <a:spAutoFit/>
          </a:bodyPr>
          <a:lstStyle/>
          <a:p>
            <a:r>
              <a:rPr lang="en-GB" sz="2000" dirty="0">
                <a:solidFill>
                  <a:schemeClr val="accent6">
                    <a:lumMod val="50000"/>
                  </a:schemeClr>
                </a:solidFill>
              </a:rPr>
              <a:t>General introduction – broad themes/theories/evidence base</a:t>
            </a:r>
          </a:p>
        </p:txBody>
      </p:sp>
      <p:sp>
        <p:nvSpPr>
          <p:cNvPr id="6" name="TextBox 5"/>
          <p:cNvSpPr txBox="1"/>
          <p:nvPr/>
        </p:nvSpPr>
        <p:spPr>
          <a:xfrm>
            <a:off x="6528048" y="2924945"/>
            <a:ext cx="4392488" cy="1631216"/>
          </a:xfrm>
          <a:prstGeom prst="rect">
            <a:avLst/>
          </a:prstGeom>
          <a:noFill/>
        </p:spPr>
        <p:txBody>
          <a:bodyPr wrap="square" rtlCol="0">
            <a:spAutoFit/>
          </a:bodyPr>
          <a:lstStyle/>
          <a:p>
            <a:endParaRPr lang="en-GB" sz="2000" dirty="0"/>
          </a:p>
          <a:p>
            <a:r>
              <a:rPr lang="en-GB" sz="2000" dirty="0">
                <a:solidFill>
                  <a:schemeClr val="accent6">
                    <a:lumMod val="50000"/>
                  </a:schemeClr>
                </a:solidFill>
              </a:rPr>
              <a:t>Specific </a:t>
            </a:r>
            <a:r>
              <a:rPr lang="en-GB" sz="2000" dirty="0">
                <a:solidFill>
                  <a:schemeClr val="accent6">
                    <a:lumMod val="50000"/>
                  </a:schemeClr>
                </a:solidFill>
              </a:rPr>
              <a:t>themes/theories/empirical studies that are directly relevant to your specific question</a:t>
            </a:r>
          </a:p>
        </p:txBody>
      </p:sp>
      <p:sp>
        <p:nvSpPr>
          <p:cNvPr id="7" name="TextBox 6"/>
          <p:cNvSpPr txBox="1"/>
          <p:nvPr/>
        </p:nvSpPr>
        <p:spPr>
          <a:xfrm>
            <a:off x="6708576" y="4869160"/>
            <a:ext cx="4211960" cy="707886"/>
          </a:xfrm>
          <a:prstGeom prst="rect">
            <a:avLst/>
          </a:prstGeom>
          <a:noFill/>
        </p:spPr>
        <p:txBody>
          <a:bodyPr wrap="square" rtlCol="0">
            <a:spAutoFit/>
          </a:bodyPr>
          <a:lstStyle/>
          <a:p>
            <a:r>
              <a:rPr lang="en-GB" sz="2000" dirty="0"/>
              <a:t>Your specific research question/hypothesis</a:t>
            </a:r>
          </a:p>
        </p:txBody>
      </p:sp>
    </p:spTree>
    <p:extLst>
      <p:ext uri="{BB962C8B-B14F-4D97-AF65-F5344CB8AC3E}">
        <p14:creationId xmlns:p14="http://schemas.microsoft.com/office/powerpoint/2010/main" val="1347979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39616" y="1124744"/>
            <a:ext cx="6912768" cy="4608512"/>
          </a:xfrm>
          <a:prstGeom prst="rect">
            <a:avLst/>
          </a:prstGeom>
          <a:solidFill>
            <a:schemeClr val="bg1"/>
          </a:solidFill>
          <a:ln w="190500" cmpd="thickThin">
            <a:solidFill>
              <a:srgbClr val="780E3B"/>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 name="Picture 2" descr="http://blog.just-eat.co.uk/wp-content/uploads/2010/10/burger-toppings.jpg"/>
          <p:cNvPicPr>
            <a:picLocks noChangeAspect="1" noChangeArrowheads="1"/>
          </p:cNvPicPr>
          <p:nvPr/>
        </p:nvPicPr>
        <p:blipFill>
          <a:blip r:embed="rId2" cstate="print"/>
          <a:srcRect/>
          <a:stretch>
            <a:fillRect/>
          </a:stretch>
        </p:blipFill>
        <p:spPr bwMode="auto">
          <a:xfrm>
            <a:off x="6023992" y="2420888"/>
            <a:ext cx="3167930" cy="3167930"/>
          </a:xfrm>
          <a:prstGeom prst="rect">
            <a:avLst/>
          </a:prstGeom>
          <a:noFill/>
          <a:ln w="9525">
            <a:noFill/>
            <a:miter lim="800000"/>
            <a:headEnd/>
            <a:tailEnd/>
          </a:ln>
        </p:spPr>
      </p:pic>
      <p:cxnSp>
        <p:nvCxnSpPr>
          <p:cNvPr id="11" name="Straight Arrow Connector 10"/>
          <p:cNvCxnSpPr/>
          <p:nvPr/>
        </p:nvCxnSpPr>
        <p:spPr>
          <a:xfrm>
            <a:off x="4943873" y="3140969"/>
            <a:ext cx="936129" cy="645"/>
          </a:xfrm>
          <a:prstGeom prst="straightConnector1">
            <a:avLst/>
          </a:prstGeom>
          <a:ln w="444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943873" y="4005065"/>
            <a:ext cx="936129" cy="645"/>
          </a:xfrm>
          <a:prstGeom prst="straightConnector1">
            <a:avLst/>
          </a:prstGeom>
          <a:ln w="444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4943873" y="4941169"/>
            <a:ext cx="936129" cy="645"/>
          </a:xfrm>
          <a:prstGeom prst="straightConnector1">
            <a:avLst/>
          </a:prstGeom>
          <a:ln w="444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bwMode="auto">
          <a:xfrm>
            <a:off x="2207568" y="1196752"/>
            <a:ext cx="7797552" cy="1368152"/>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bodyPr>
          <a:lstStyle/>
          <a:p>
            <a:pPr algn="ctr" defTabSz="914400">
              <a:spcBef>
                <a:spcPct val="0"/>
              </a:spcBef>
              <a:defRPr/>
            </a:pPr>
            <a:r>
              <a:rPr lang="en-GB" sz="3600" b="1" dirty="0">
                <a:effectLst>
                  <a:outerShdw blurRad="38100" dist="38100" dir="2700000" algn="tl">
                    <a:srgbClr val="000000">
                      <a:alpha val="43137"/>
                    </a:srgbClr>
                  </a:outerShdw>
                </a:effectLst>
                <a:latin typeface="+mj-lt"/>
                <a:ea typeface="+mj-ea"/>
                <a:cs typeface="+mj-cs"/>
              </a:rPr>
              <a:t>Creating a paragraph: </a:t>
            </a:r>
          </a:p>
          <a:p>
            <a:pPr lvl="1" algn="ctr">
              <a:defRPr/>
            </a:pPr>
            <a:r>
              <a:rPr lang="en-GB" sz="3600" b="1" dirty="0">
                <a:effectLst>
                  <a:outerShdw blurRad="38100" dist="38100" dir="2700000" algn="tl">
                    <a:srgbClr val="000000">
                      <a:alpha val="43137"/>
                    </a:srgbClr>
                  </a:outerShdw>
                </a:effectLst>
                <a:latin typeface="+mj-lt"/>
                <a:ea typeface="+mj-ea"/>
                <a:cs typeface="+mj-cs"/>
              </a:rPr>
              <a:t>Like making a burger!</a:t>
            </a:r>
          </a:p>
        </p:txBody>
      </p:sp>
      <p:sp>
        <p:nvSpPr>
          <p:cNvPr id="19" name="TextBox 18"/>
          <p:cNvSpPr txBox="1"/>
          <p:nvPr/>
        </p:nvSpPr>
        <p:spPr>
          <a:xfrm>
            <a:off x="3143672" y="2420889"/>
            <a:ext cx="2016224" cy="3139321"/>
          </a:xfrm>
          <a:prstGeom prst="rect">
            <a:avLst/>
          </a:prstGeom>
          <a:noFill/>
        </p:spPr>
        <p:txBody>
          <a:bodyPr wrap="square" rtlCol="0">
            <a:spAutoFit/>
          </a:bodyPr>
          <a:lstStyle/>
          <a:p>
            <a:pPr eaLnBrk="1" hangingPunct="1">
              <a:buFont typeface="Arial" charset="0"/>
              <a:buNone/>
            </a:pPr>
            <a:endParaRPr lang="en-GB" sz="2000" dirty="0">
              <a:effectLst>
                <a:outerShdw blurRad="38100" dist="38100" dir="2700000" algn="tl">
                  <a:srgbClr val="000000">
                    <a:alpha val="43137"/>
                  </a:srgbClr>
                </a:outerShdw>
              </a:effectLst>
            </a:endParaRPr>
          </a:p>
          <a:p>
            <a:pPr eaLnBrk="1" hangingPunct="1">
              <a:buFont typeface="Arial" charset="0"/>
              <a:buNone/>
            </a:pPr>
            <a:r>
              <a:rPr lang="en-GB" sz="2000" b="1" dirty="0"/>
              <a:t>Topic </a:t>
            </a:r>
          </a:p>
          <a:p>
            <a:pPr eaLnBrk="1" hangingPunct="1">
              <a:buFont typeface="Arial" charset="0"/>
              <a:buNone/>
            </a:pPr>
            <a:r>
              <a:rPr lang="en-GB" sz="2000" b="1" dirty="0"/>
              <a:t>Sentence</a:t>
            </a:r>
          </a:p>
          <a:p>
            <a:pPr eaLnBrk="1" hangingPunct="1">
              <a:buFont typeface="Arial" charset="0"/>
              <a:buNone/>
            </a:pPr>
            <a:endParaRPr lang="en-GB" sz="2000" b="1" dirty="0"/>
          </a:p>
          <a:p>
            <a:pPr eaLnBrk="1" hangingPunct="1">
              <a:buFont typeface="Arial" charset="0"/>
              <a:buNone/>
            </a:pPr>
            <a:r>
              <a:rPr lang="en-GB" sz="2000" b="1" dirty="0"/>
              <a:t>Evidence </a:t>
            </a:r>
          </a:p>
          <a:p>
            <a:pPr eaLnBrk="1" hangingPunct="1">
              <a:buFont typeface="Arial" charset="0"/>
              <a:buNone/>
            </a:pPr>
            <a:r>
              <a:rPr lang="en-GB" sz="2000" b="1" dirty="0"/>
              <a:t>and analysis</a:t>
            </a:r>
          </a:p>
          <a:p>
            <a:pPr eaLnBrk="1" hangingPunct="1">
              <a:buFont typeface="Arial" charset="0"/>
              <a:buNone/>
            </a:pPr>
            <a:endParaRPr lang="en-GB" sz="2000" b="1" dirty="0"/>
          </a:p>
          <a:p>
            <a:pPr eaLnBrk="1" hangingPunct="1">
              <a:buFont typeface="Arial" charset="0"/>
              <a:buNone/>
            </a:pPr>
            <a:r>
              <a:rPr lang="en-GB" sz="2000" b="1" dirty="0"/>
              <a:t>Concluding </a:t>
            </a:r>
          </a:p>
          <a:p>
            <a:pPr eaLnBrk="1" hangingPunct="1">
              <a:buFont typeface="Arial" charset="0"/>
              <a:buNone/>
            </a:pPr>
            <a:r>
              <a:rPr lang="en-GB" sz="2000" b="1" dirty="0"/>
              <a:t>Sentence</a:t>
            </a:r>
          </a:p>
          <a:p>
            <a:endParaRPr lang="en-GB" dirty="0"/>
          </a:p>
        </p:txBody>
      </p:sp>
      <p:sp>
        <p:nvSpPr>
          <p:cNvPr id="9" name="Rectangle 8"/>
          <p:cNvSpPr/>
          <p:nvPr/>
        </p:nvSpPr>
        <p:spPr>
          <a:xfrm>
            <a:off x="1524000" y="0"/>
            <a:ext cx="9144000" cy="6858000"/>
          </a:xfrm>
          <a:prstGeom prst="rect">
            <a:avLst/>
          </a:prstGeom>
          <a:no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56227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a:t>
            </a:r>
            <a:endParaRPr lang="en-GB" dirty="0"/>
          </a:p>
        </p:txBody>
      </p:sp>
      <p:sp>
        <p:nvSpPr>
          <p:cNvPr id="3" name="Content Placeholder 2"/>
          <p:cNvSpPr>
            <a:spLocks noGrp="1"/>
          </p:cNvSpPr>
          <p:nvPr>
            <p:ph idx="1"/>
          </p:nvPr>
        </p:nvSpPr>
        <p:spPr/>
        <p:txBody>
          <a:bodyPr/>
          <a:lstStyle/>
          <a:p>
            <a:pPr lvl="1">
              <a:lnSpc>
                <a:spcPct val="90000"/>
              </a:lnSpc>
              <a:defRPr/>
            </a:pPr>
            <a:r>
              <a:rPr lang="en-US" sz="2000" dirty="0" smtClean="0"/>
              <a:t>Raises </a:t>
            </a:r>
            <a:r>
              <a:rPr lang="en-US" sz="2000" dirty="0"/>
              <a:t>vital questions and problems, formulating them clearly and precisely;</a:t>
            </a:r>
          </a:p>
          <a:p>
            <a:pPr lvl="1">
              <a:lnSpc>
                <a:spcPct val="90000"/>
              </a:lnSpc>
              <a:defRPr/>
            </a:pPr>
            <a:r>
              <a:rPr lang="en-US" sz="2000" dirty="0" smtClean="0"/>
              <a:t>Gathers </a:t>
            </a:r>
            <a:r>
              <a:rPr lang="en-US" sz="2000" dirty="0"/>
              <a:t>and assesses relevant information, using abstract ideas to interpret it effectively;</a:t>
            </a:r>
          </a:p>
          <a:p>
            <a:pPr lvl="1">
              <a:lnSpc>
                <a:spcPct val="90000"/>
              </a:lnSpc>
              <a:defRPr/>
            </a:pPr>
            <a:r>
              <a:rPr lang="en-US" sz="2000" dirty="0"/>
              <a:t>Comes to well-reasoned conclusions and solutions, testing them against relevant criteria and standards;</a:t>
            </a:r>
          </a:p>
          <a:p>
            <a:pPr lvl="1">
              <a:lnSpc>
                <a:spcPct val="90000"/>
              </a:lnSpc>
              <a:defRPr/>
            </a:pPr>
            <a:r>
              <a:rPr lang="en-US" sz="2000" dirty="0"/>
              <a:t>Thinks open-mindedly within alternative systems of thought, recognizing and assessing, as need be, their assumptions, implications, and practical consequences; and, </a:t>
            </a:r>
          </a:p>
          <a:p>
            <a:pPr lvl="1">
              <a:lnSpc>
                <a:spcPct val="90000"/>
              </a:lnSpc>
              <a:defRPr/>
            </a:pPr>
            <a:r>
              <a:rPr lang="en-US" sz="2000" dirty="0"/>
              <a:t>Communicates effectively with others in figuring out solution s to complex problems.</a:t>
            </a:r>
          </a:p>
          <a:p>
            <a:endParaRPr lang="en-GB" dirty="0"/>
          </a:p>
        </p:txBody>
      </p:sp>
    </p:spTree>
    <p:extLst>
      <p:ext uri="{BB962C8B-B14F-4D97-AF65-F5344CB8AC3E}">
        <p14:creationId xmlns:p14="http://schemas.microsoft.com/office/powerpoint/2010/main" val="4248729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a:t>
            </a:r>
            <a:endParaRPr lang="en-GB" dirty="0"/>
          </a:p>
        </p:txBody>
      </p:sp>
      <p:sp>
        <p:nvSpPr>
          <p:cNvPr id="3" name="Content Placeholder 2"/>
          <p:cNvSpPr>
            <a:spLocks noGrp="1"/>
          </p:cNvSpPr>
          <p:nvPr>
            <p:ph idx="1"/>
          </p:nvPr>
        </p:nvSpPr>
        <p:spPr>
          <a:xfrm>
            <a:off x="2589212" y="1552755"/>
            <a:ext cx="8915400" cy="5026323"/>
          </a:xfrm>
        </p:spPr>
        <p:txBody>
          <a:bodyPr>
            <a:normAutofit/>
          </a:bodyPr>
          <a:lstStyle/>
          <a:p>
            <a:pPr>
              <a:lnSpc>
                <a:spcPct val="80000"/>
              </a:lnSpc>
              <a:buNone/>
              <a:defRPr/>
            </a:pPr>
            <a:r>
              <a:rPr lang="en-US" b="1" i="1" dirty="0"/>
              <a:t>Purpose</a:t>
            </a:r>
          </a:p>
          <a:p>
            <a:pPr>
              <a:lnSpc>
                <a:spcPct val="80000"/>
              </a:lnSpc>
              <a:defRPr/>
            </a:pPr>
            <a:r>
              <a:rPr lang="en-US" dirty="0"/>
              <a:t>What am I trying to accomplish?</a:t>
            </a:r>
          </a:p>
          <a:p>
            <a:pPr>
              <a:lnSpc>
                <a:spcPct val="80000"/>
              </a:lnSpc>
              <a:defRPr/>
            </a:pPr>
            <a:r>
              <a:rPr lang="en-US" dirty="0"/>
              <a:t>What is my central aim?  My purpose?</a:t>
            </a:r>
          </a:p>
          <a:p>
            <a:pPr>
              <a:lnSpc>
                <a:spcPct val="80000"/>
              </a:lnSpc>
              <a:buNone/>
              <a:defRPr/>
            </a:pPr>
            <a:r>
              <a:rPr lang="en-US" b="1" i="1" dirty="0"/>
              <a:t>Information</a:t>
            </a:r>
          </a:p>
          <a:p>
            <a:pPr>
              <a:lnSpc>
                <a:spcPct val="80000"/>
              </a:lnSpc>
              <a:defRPr/>
            </a:pPr>
            <a:r>
              <a:rPr lang="en-US" dirty="0"/>
              <a:t>What information am I using in coming to that conclusion?</a:t>
            </a:r>
          </a:p>
          <a:p>
            <a:pPr>
              <a:lnSpc>
                <a:spcPct val="80000"/>
              </a:lnSpc>
              <a:defRPr/>
            </a:pPr>
            <a:r>
              <a:rPr lang="en-US" dirty="0"/>
              <a:t>What experience have I had to support this claim?</a:t>
            </a:r>
          </a:p>
          <a:p>
            <a:pPr>
              <a:lnSpc>
                <a:spcPct val="80000"/>
              </a:lnSpc>
              <a:defRPr/>
            </a:pPr>
            <a:r>
              <a:rPr lang="en-US" dirty="0"/>
              <a:t>What information do I need to settle the question?</a:t>
            </a:r>
          </a:p>
          <a:p>
            <a:pPr>
              <a:lnSpc>
                <a:spcPct val="80000"/>
              </a:lnSpc>
              <a:buNone/>
              <a:defRPr/>
            </a:pPr>
            <a:r>
              <a:rPr lang="en-US" b="1" i="1" dirty="0"/>
              <a:t>Inferences/Conclusions</a:t>
            </a:r>
          </a:p>
          <a:p>
            <a:pPr>
              <a:lnSpc>
                <a:spcPct val="80000"/>
              </a:lnSpc>
              <a:defRPr/>
            </a:pPr>
            <a:r>
              <a:rPr lang="en-US" dirty="0"/>
              <a:t>How did I reach this conclusion?</a:t>
            </a:r>
          </a:p>
          <a:p>
            <a:pPr>
              <a:lnSpc>
                <a:spcPct val="80000"/>
              </a:lnSpc>
              <a:defRPr/>
            </a:pPr>
            <a:r>
              <a:rPr lang="en-US" dirty="0"/>
              <a:t>Is there another way to interpret the information?</a:t>
            </a:r>
          </a:p>
          <a:p>
            <a:pPr>
              <a:lnSpc>
                <a:spcPct val="80000"/>
              </a:lnSpc>
              <a:buNone/>
              <a:defRPr/>
            </a:pPr>
            <a:r>
              <a:rPr lang="en-US" b="1" i="1" dirty="0"/>
              <a:t>Concepts</a:t>
            </a:r>
          </a:p>
          <a:p>
            <a:pPr>
              <a:lnSpc>
                <a:spcPct val="80000"/>
              </a:lnSpc>
              <a:defRPr/>
            </a:pPr>
            <a:r>
              <a:rPr lang="en-US" dirty="0"/>
              <a:t>What is the main idea here?</a:t>
            </a:r>
          </a:p>
          <a:p>
            <a:pPr>
              <a:lnSpc>
                <a:spcPct val="80000"/>
              </a:lnSpc>
              <a:defRPr/>
            </a:pPr>
            <a:r>
              <a:rPr lang="en-US" dirty="0"/>
              <a:t>Could I explain this idea?</a:t>
            </a:r>
          </a:p>
          <a:p>
            <a:pPr marL="0" indent="0">
              <a:buNone/>
            </a:pPr>
            <a:endParaRPr lang="en-GB" dirty="0"/>
          </a:p>
        </p:txBody>
      </p:sp>
    </p:spTree>
    <p:extLst>
      <p:ext uri="{BB962C8B-B14F-4D97-AF65-F5344CB8AC3E}">
        <p14:creationId xmlns:p14="http://schemas.microsoft.com/office/powerpoint/2010/main" val="1619087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714527801"/>
              </p:ext>
            </p:extLst>
          </p:nvPr>
        </p:nvGraphicFramePr>
        <p:xfrm>
          <a:off x="189782" y="-2"/>
          <a:ext cx="11956210" cy="6767022"/>
        </p:xfrm>
        <a:graphic>
          <a:graphicData uri="http://schemas.openxmlformats.org/drawingml/2006/table">
            <a:tbl>
              <a:tblPr firstRow="1" bandRow="1">
                <a:tableStyleId>{5C22544A-7EE6-4342-B048-85BDC9FD1C3A}</a:tableStyleId>
              </a:tblPr>
              <a:tblGrid>
                <a:gridCol w="2471540">
                  <a:extLst>
                    <a:ext uri="{9D8B030D-6E8A-4147-A177-3AD203B41FA5}">
                      <a16:colId xmlns:a16="http://schemas.microsoft.com/office/drawing/2014/main" val="20000"/>
                    </a:ext>
                  </a:extLst>
                </a:gridCol>
                <a:gridCol w="3323167">
                  <a:extLst>
                    <a:ext uri="{9D8B030D-6E8A-4147-A177-3AD203B41FA5}">
                      <a16:colId xmlns:a16="http://schemas.microsoft.com/office/drawing/2014/main" val="20001"/>
                    </a:ext>
                  </a:extLst>
                </a:gridCol>
                <a:gridCol w="6161503">
                  <a:extLst>
                    <a:ext uri="{9D8B030D-6E8A-4147-A177-3AD203B41FA5}">
                      <a16:colId xmlns:a16="http://schemas.microsoft.com/office/drawing/2014/main" val="20002"/>
                    </a:ext>
                  </a:extLst>
                </a:gridCol>
              </a:tblGrid>
              <a:tr h="579646">
                <a:tc gridSpan="3">
                  <a:txBody>
                    <a:bodyPr/>
                    <a:lstStyle/>
                    <a:p>
                      <a:r>
                        <a:rPr lang="en-GB" dirty="0" smtClean="0"/>
                        <a:t>Examples</a:t>
                      </a:r>
                      <a:r>
                        <a:rPr lang="en-GB" baseline="0" dirty="0" smtClean="0"/>
                        <a:t> of types of paragraphs</a:t>
                      </a:r>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579646">
                <a:tc>
                  <a:txBody>
                    <a:bodyPr/>
                    <a:lstStyle/>
                    <a:p>
                      <a:r>
                        <a:rPr lang="en-GB" sz="1400" dirty="0" smtClean="0"/>
                        <a:t>Type of Paragraph</a:t>
                      </a:r>
                      <a:endParaRPr lang="en-GB" sz="1400" dirty="0"/>
                    </a:p>
                  </a:txBody>
                  <a:tcPr/>
                </a:tc>
                <a:tc>
                  <a:txBody>
                    <a:bodyPr/>
                    <a:lstStyle/>
                    <a:p>
                      <a:r>
                        <a:rPr lang="en-GB" sz="1400" dirty="0" smtClean="0"/>
                        <a:t>Purpose of Paragraph</a:t>
                      </a:r>
                      <a:endParaRPr lang="en-GB" sz="1400" dirty="0"/>
                    </a:p>
                  </a:txBody>
                  <a:tcPr/>
                </a:tc>
                <a:tc>
                  <a:txBody>
                    <a:bodyPr/>
                    <a:lstStyle/>
                    <a:p>
                      <a:r>
                        <a:rPr lang="en-GB" sz="1400" dirty="0" smtClean="0"/>
                        <a:t>Key Words To Use</a:t>
                      </a:r>
                      <a:endParaRPr lang="en-GB" sz="1400" dirty="0"/>
                    </a:p>
                  </a:txBody>
                  <a:tcPr/>
                </a:tc>
                <a:extLst>
                  <a:ext uri="{0D108BD9-81ED-4DB2-BD59-A6C34878D82A}">
                    <a16:rowId xmlns:a16="http://schemas.microsoft.com/office/drawing/2014/main" val="10001"/>
                  </a:ext>
                </a:extLst>
              </a:tr>
              <a:tr h="579646">
                <a:tc>
                  <a:txBody>
                    <a:bodyPr/>
                    <a:lstStyle/>
                    <a:p>
                      <a:r>
                        <a:rPr lang="en-GB" sz="1400" dirty="0" smtClean="0"/>
                        <a:t>Defining</a:t>
                      </a:r>
                      <a:endParaRPr lang="en-GB" sz="1400" dirty="0"/>
                    </a:p>
                  </a:txBody>
                  <a:tcPr/>
                </a:tc>
                <a:tc>
                  <a:txBody>
                    <a:bodyPr/>
                    <a:lstStyle/>
                    <a:p>
                      <a:r>
                        <a:rPr lang="en-GB" sz="1400" dirty="0" smtClean="0"/>
                        <a:t>To explain an object, process or idea</a:t>
                      </a:r>
                      <a:endParaRPr lang="en-GB" sz="1400" dirty="0"/>
                    </a:p>
                  </a:txBody>
                  <a:tcPr/>
                </a:tc>
                <a:tc>
                  <a:txBody>
                    <a:bodyPr/>
                    <a:lstStyle/>
                    <a:p>
                      <a:r>
                        <a:rPr lang="en-GB" sz="1400" dirty="0" smtClean="0"/>
                        <a:t>Counselling is defined as.</a:t>
                      </a:r>
                      <a:r>
                        <a:rPr lang="en-GB" sz="1400" baseline="0" dirty="0" smtClean="0"/>
                        <a:t> Humanistic therapy is often seen as</a:t>
                      </a:r>
                      <a:endParaRPr lang="en-GB" sz="1400" dirty="0"/>
                    </a:p>
                  </a:txBody>
                  <a:tcPr/>
                </a:tc>
                <a:extLst>
                  <a:ext uri="{0D108BD9-81ED-4DB2-BD59-A6C34878D82A}">
                    <a16:rowId xmlns:a16="http://schemas.microsoft.com/office/drawing/2014/main" val="10002"/>
                  </a:ext>
                </a:extLst>
              </a:tr>
              <a:tr h="1000486">
                <a:tc>
                  <a:txBody>
                    <a:bodyPr/>
                    <a:lstStyle/>
                    <a:p>
                      <a:r>
                        <a:rPr lang="en-GB" sz="1400" dirty="0" smtClean="0"/>
                        <a:t>Describing</a:t>
                      </a:r>
                    </a:p>
                    <a:p>
                      <a:endParaRPr lang="en-GB" sz="1400" dirty="0"/>
                    </a:p>
                  </a:txBody>
                  <a:tcPr/>
                </a:tc>
                <a:tc>
                  <a:txBody>
                    <a:bodyPr/>
                    <a:lstStyle/>
                    <a:p>
                      <a:r>
                        <a:rPr lang="en-GB" sz="1400" dirty="0" smtClean="0"/>
                        <a:t>To say what something or someone is like</a:t>
                      </a:r>
                      <a:endParaRPr lang="en-GB" sz="1400" dirty="0"/>
                    </a:p>
                  </a:txBody>
                  <a:tcPr/>
                </a:tc>
                <a:tc>
                  <a:txBody>
                    <a:bodyPr/>
                    <a:lstStyle/>
                    <a:p>
                      <a:r>
                        <a:rPr lang="en-GB" sz="1400" dirty="0" smtClean="0"/>
                        <a:t>Carl Rogers can be describe as the most influential figure in Humanistic psychotherapy</a:t>
                      </a:r>
                      <a:endParaRPr lang="en-GB" sz="1400" dirty="0"/>
                    </a:p>
                  </a:txBody>
                  <a:tcPr/>
                </a:tc>
                <a:extLst>
                  <a:ext uri="{0D108BD9-81ED-4DB2-BD59-A6C34878D82A}">
                    <a16:rowId xmlns:a16="http://schemas.microsoft.com/office/drawing/2014/main" val="10003"/>
                  </a:ext>
                </a:extLst>
              </a:tr>
              <a:tr h="1000486">
                <a:tc>
                  <a:txBody>
                    <a:bodyPr/>
                    <a:lstStyle/>
                    <a:p>
                      <a:r>
                        <a:rPr lang="en-GB" sz="1400" dirty="0" smtClean="0"/>
                        <a:t>Evaluating</a:t>
                      </a:r>
                    </a:p>
                    <a:p>
                      <a:endParaRPr lang="en-GB" sz="1400" dirty="0"/>
                    </a:p>
                  </a:txBody>
                  <a:tcPr/>
                </a:tc>
                <a:tc>
                  <a:txBody>
                    <a:bodyPr/>
                    <a:lstStyle/>
                    <a:p>
                      <a:r>
                        <a:rPr lang="en-GB" sz="1400" dirty="0" smtClean="0"/>
                        <a:t>To judge or assess</a:t>
                      </a:r>
                      <a:endParaRPr lang="en-GB" sz="1400" dirty="0"/>
                    </a:p>
                  </a:txBody>
                  <a:tcPr/>
                </a:tc>
                <a:tc>
                  <a:txBody>
                    <a:bodyPr/>
                    <a:lstStyle/>
                    <a:p>
                      <a:r>
                        <a:rPr lang="en-GB" sz="1400" dirty="0" smtClean="0"/>
                        <a:t>CBT has had a good representation within research …</a:t>
                      </a:r>
                    </a:p>
                    <a:p>
                      <a:r>
                        <a:rPr lang="en-GB" sz="1400" dirty="0" smtClean="0"/>
                        <a:t>The more relevant forms of research for Humanistic therapy are …</a:t>
                      </a:r>
                    </a:p>
                    <a:p>
                      <a:r>
                        <a:rPr lang="en-GB" sz="1400" dirty="0" smtClean="0"/>
                        <a:t>Poor, weak,</a:t>
                      </a:r>
                      <a:r>
                        <a:rPr lang="en-GB" sz="1400" baseline="0" dirty="0" smtClean="0"/>
                        <a:t> inaccurate</a:t>
                      </a:r>
                      <a:endParaRPr lang="en-GB" sz="1400" dirty="0"/>
                    </a:p>
                  </a:txBody>
                  <a:tcPr/>
                </a:tc>
                <a:extLst>
                  <a:ext uri="{0D108BD9-81ED-4DB2-BD59-A6C34878D82A}">
                    <a16:rowId xmlns:a16="http://schemas.microsoft.com/office/drawing/2014/main" val="10004"/>
                  </a:ext>
                </a:extLst>
              </a:tr>
              <a:tr h="579646">
                <a:tc>
                  <a:txBody>
                    <a:bodyPr/>
                    <a:lstStyle/>
                    <a:p>
                      <a:r>
                        <a:rPr lang="en-GB" sz="1400" dirty="0" smtClean="0"/>
                        <a:t>Classifying</a:t>
                      </a:r>
                      <a:endParaRPr lang="en-GB" sz="1400" dirty="0"/>
                    </a:p>
                  </a:txBody>
                  <a:tcPr/>
                </a:tc>
                <a:tc>
                  <a:txBody>
                    <a:bodyPr/>
                    <a:lstStyle/>
                    <a:p>
                      <a:r>
                        <a:rPr lang="en-GB" sz="1400" dirty="0" smtClean="0"/>
                        <a:t>To group</a:t>
                      </a:r>
                      <a:r>
                        <a:rPr lang="en-GB" sz="1400" baseline="0" dirty="0" smtClean="0"/>
                        <a:t> thinks into categories</a:t>
                      </a:r>
                      <a:endParaRPr lang="en-GB" sz="1400" dirty="0"/>
                    </a:p>
                  </a:txBody>
                  <a:tcPr/>
                </a:tc>
                <a:tc>
                  <a:txBody>
                    <a:bodyPr/>
                    <a:lstStyle/>
                    <a:p>
                      <a:r>
                        <a:rPr lang="en-GB" sz="1400" dirty="0" smtClean="0"/>
                        <a:t>Contemporary Counselling  now belongs under the wider umbrella</a:t>
                      </a:r>
                      <a:r>
                        <a:rPr lang="en-GB" sz="1400" baseline="0" dirty="0" smtClean="0"/>
                        <a:t> of the HPC ..</a:t>
                      </a:r>
                    </a:p>
                    <a:p>
                      <a:r>
                        <a:rPr lang="en-GB" sz="1400" baseline="0" dirty="0" smtClean="0"/>
                        <a:t>Is part of; is related to; is a sort of …</a:t>
                      </a:r>
                      <a:endParaRPr lang="en-GB" sz="1400" dirty="0"/>
                    </a:p>
                  </a:txBody>
                  <a:tcPr/>
                </a:tc>
                <a:extLst>
                  <a:ext uri="{0D108BD9-81ED-4DB2-BD59-A6C34878D82A}">
                    <a16:rowId xmlns:a16="http://schemas.microsoft.com/office/drawing/2014/main" val="10005"/>
                  </a:ext>
                </a:extLst>
              </a:tr>
              <a:tr h="771984">
                <a:tc>
                  <a:txBody>
                    <a:bodyPr/>
                    <a:lstStyle/>
                    <a:p>
                      <a:r>
                        <a:rPr lang="en-GB" sz="1400" dirty="0" smtClean="0"/>
                        <a:t>Selecting an option</a:t>
                      </a:r>
                    </a:p>
                    <a:p>
                      <a:endParaRPr lang="en-GB" sz="1400" dirty="0"/>
                    </a:p>
                  </a:txBody>
                  <a:tcPr/>
                </a:tc>
                <a:tc>
                  <a:txBody>
                    <a:bodyPr/>
                    <a:lstStyle/>
                    <a:p>
                      <a:r>
                        <a:rPr lang="en-GB" sz="1400" dirty="0" smtClean="0"/>
                        <a:t>To say which of several options is preferable</a:t>
                      </a:r>
                      <a:endParaRPr lang="en-GB" sz="1400" dirty="0"/>
                    </a:p>
                  </a:txBody>
                  <a:tcPr/>
                </a:tc>
                <a:tc>
                  <a:txBody>
                    <a:bodyPr/>
                    <a:lstStyle/>
                    <a:p>
                      <a:r>
                        <a:rPr lang="en-GB" sz="1400" dirty="0" smtClean="0"/>
                        <a:t>In</a:t>
                      </a:r>
                      <a:r>
                        <a:rPr lang="en-GB" sz="1400" baseline="0" dirty="0" smtClean="0"/>
                        <a:t> this project I seek to demonstrate …</a:t>
                      </a:r>
                      <a:endParaRPr lang="en-GB" sz="1400" dirty="0"/>
                    </a:p>
                  </a:txBody>
                  <a:tcPr/>
                </a:tc>
                <a:extLst>
                  <a:ext uri="{0D108BD9-81ED-4DB2-BD59-A6C34878D82A}">
                    <a16:rowId xmlns:a16="http://schemas.microsoft.com/office/drawing/2014/main" val="10006"/>
                  </a:ext>
                </a:extLst>
              </a:tr>
              <a:tr h="792088">
                <a:tc>
                  <a:txBody>
                    <a:bodyPr/>
                    <a:lstStyle/>
                    <a:p>
                      <a:r>
                        <a:rPr lang="en-GB" sz="1400" dirty="0" smtClean="0"/>
                        <a:t>Comparing</a:t>
                      </a:r>
                    </a:p>
                    <a:p>
                      <a:endParaRPr lang="en-GB" sz="1400" dirty="0"/>
                    </a:p>
                  </a:txBody>
                  <a:tcPr/>
                </a:tc>
                <a:tc>
                  <a:txBody>
                    <a:bodyPr/>
                    <a:lstStyle/>
                    <a:p>
                      <a:r>
                        <a:rPr lang="en-GB" sz="1400" dirty="0" smtClean="0"/>
                        <a:t>To show the similarities and differences</a:t>
                      </a:r>
                      <a:endParaRPr lang="en-GB" sz="1400" dirty="0"/>
                    </a:p>
                  </a:txBody>
                  <a:tcPr/>
                </a:tc>
                <a:tc>
                  <a:txBody>
                    <a:bodyPr/>
                    <a:lstStyle/>
                    <a:p>
                      <a:r>
                        <a:rPr lang="en-GB" sz="1400" dirty="0" smtClean="0"/>
                        <a:t>Counselling is similar to psychology in some</a:t>
                      </a:r>
                      <a:r>
                        <a:rPr lang="en-GB" sz="1400" baseline="0" dirty="0" smtClean="0"/>
                        <a:t> areas, however, in other is …</a:t>
                      </a:r>
                      <a:endParaRPr lang="en-GB" sz="1400" dirty="0"/>
                    </a:p>
                  </a:txBody>
                  <a:tcPr/>
                </a:tc>
                <a:extLst>
                  <a:ext uri="{0D108BD9-81ED-4DB2-BD59-A6C34878D82A}">
                    <a16:rowId xmlns:a16="http://schemas.microsoft.com/office/drawing/2014/main" val="10007"/>
                  </a:ext>
                </a:extLst>
              </a:tr>
              <a:tr h="648072">
                <a:tc>
                  <a:txBody>
                    <a:bodyPr/>
                    <a:lstStyle/>
                    <a:p>
                      <a:r>
                        <a:rPr lang="en-GB" sz="1400" dirty="0" smtClean="0"/>
                        <a:t>Explaining</a:t>
                      </a:r>
                    </a:p>
                    <a:p>
                      <a:endParaRPr lang="en-GB" sz="1400" dirty="0"/>
                    </a:p>
                  </a:txBody>
                  <a:tcPr/>
                </a:tc>
                <a:tc>
                  <a:txBody>
                    <a:bodyPr/>
                    <a:lstStyle/>
                    <a:p>
                      <a:r>
                        <a:rPr lang="en-GB" sz="1400" dirty="0" smtClean="0"/>
                        <a:t>To say why, how, who or what</a:t>
                      </a:r>
                      <a:endParaRPr lang="en-GB" sz="1400" dirty="0"/>
                    </a:p>
                  </a:txBody>
                  <a:tcPr/>
                </a:tc>
                <a:tc>
                  <a:txBody>
                    <a:bodyPr/>
                    <a:lstStyle/>
                    <a:p>
                      <a:r>
                        <a:rPr lang="en-GB" sz="1400" dirty="0" smtClean="0"/>
                        <a:t>It is often</a:t>
                      </a:r>
                      <a:r>
                        <a:rPr lang="en-GB" sz="1400" baseline="0" dirty="0" smtClean="0"/>
                        <a:t> stated that the cause of addiction is … however in recent years ..:</a:t>
                      </a:r>
                    </a:p>
                    <a:p>
                      <a:r>
                        <a:rPr lang="en-GB" sz="1400" baseline="0" dirty="0" smtClean="0"/>
                        <a:t>Because of; due to; as a result of; consequently; therefore</a:t>
                      </a:r>
                      <a:endParaRPr lang="en-GB" sz="14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5240370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a:bodyPr>
          <a:lstStyle/>
          <a:p>
            <a:r>
              <a:rPr lang="en-GB" sz="2800" dirty="0"/>
              <a:t>10-15% of word count</a:t>
            </a:r>
          </a:p>
          <a:p>
            <a:r>
              <a:rPr lang="en-GB" sz="2800" dirty="0"/>
              <a:t>Should summarise your discussion and research findings</a:t>
            </a:r>
          </a:p>
          <a:p>
            <a:r>
              <a:rPr lang="en-GB" sz="2800" dirty="0"/>
              <a:t>Draw conclusions from research</a:t>
            </a:r>
          </a:p>
          <a:p>
            <a:r>
              <a:rPr lang="en-GB" sz="2800" dirty="0"/>
              <a:t>What is missing from your research? Are you able to make recommendations for further research?</a:t>
            </a:r>
            <a:endParaRPr lang="en-GB" sz="2800" dirty="0"/>
          </a:p>
        </p:txBody>
      </p:sp>
    </p:spTree>
    <p:extLst>
      <p:ext uri="{BB962C8B-B14F-4D97-AF65-F5344CB8AC3E}">
        <p14:creationId xmlns:p14="http://schemas.microsoft.com/office/powerpoint/2010/main" val="98197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pic>
        <p:nvPicPr>
          <p:cNvPr id="4" name="Content Placeholder 3"/>
          <p:cNvPicPr>
            <a:picLocks noGrp="1" noChangeAspect="1"/>
          </p:cNvPicPr>
          <p:nvPr>
            <p:ph idx="1"/>
          </p:nvPr>
        </p:nvPicPr>
        <p:blipFill>
          <a:blip r:embed="rId2"/>
          <a:stretch>
            <a:fillRect/>
          </a:stretch>
        </p:blipFill>
        <p:spPr>
          <a:xfrm>
            <a:off x="3986601" y="1808679"/>
            <a:ext cx="4218798" cy="3499407"/>
          </a:xfrm>
          <a:prstGeom prst="rect">
            <a:avLst/>
          </a:prstGeom>
        </p:spPr>
      </p:pic>
    </p:spTree>
    <p:extLst>
      <p:ext uri="{BB962C8B-B14F-4D97-AF65-F5344CB8AC3E}">
        <p14:creationId xmlns:p14="http://schemas.microsoft.com/office/powerpoint/2010/main" val="1867429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365</TotalTime>
  <Words>1153</Words>
  <Application>Microsoft Office PowerPoint</Application>
  <PresentationFormat>Widescreen</PresentationFormat>
  <Paragraphs>123</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Century Gothic</vt:lpstr>
      <vt:lpstr>Wingdings</vt:lpstr>
      <vt:lpstr>Wingdings 3</vt:lpstr>
      <vt:lpstr>Wisp</vt:lpstr>
      <vt:lpstr>Contemporary Mental Health ECHC5001</vt:lpstr>
      <vt:lpstr>ASSESSMENT COMPONENT TWO: 50% </vt:lpstr>
      <vt:lpstr>Consider Module Learning Outcomes:</vt:lpstr>
      <vt:lpstr>Essay Guidance</vt:lpstr>
      <vt:lpstr>Aims of Assignment</vt:lpstr>
      <vt:lpstr>Aims of assessment</vt:lpstr>
      <vt:lpstr>Assessment Component One  General Feedback</vt:lpstr>
      <vt:lpstr>   Essay Plan</vt:lpstr>
      <vt:lpstr>Essay Structure</vt:lpstr>
      <vt:lpstr>PowerPoint Presentation</vt:lpstr>
      <vt:lpstr>PowerPoint Presentation</vt:lpstr>
      <vt:lpstr>Critical Thinking</vt:lpstr>
      <vt:lpstr>Critical Thinking</vt:lpstr>
      <vt:lpstr>PowerPoint Presentation</vt:lpstr>
      <vt:lpstr>Conclusion</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Mental Health ECHC5001</dc:title>
  <dc:creator>Andrea Williams</dc:creator>
  <cp:lastModifiedBy>Andrea Williams</cp:lastModifiedBy>
  <cp:revision>35</cp:revision>
  <dcterms:created xsi:type="dcterms:W3CDTF">2018-10-08T22:17:48Z</dcterms:created>
  <dcterms:modified xsi:type="dcterms:W3CDTF">2019-03-25T23:44:37Z</dcterms:modified>
</cp:coreProperties>
</file>