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3" r:id="rId4"/>
  </p:sldMasterIdLst>
  <p:notesMasterIdLst>
    <p:notesMasterId r:id="rId30"/>
  </p:notesMasterIdLst>
  <p:handoutMasterIdLst>
    <p:handoutMasterId r:id="rId31"/>
  </p:handoutMasterIdLst>
  <p:sldIdLst>
    <p:sldId id="310" r:id="rId5"/>
    <p:sldId id="307" r:id="rId6"/>
    <p:sldId id="312" r:id="rId7"/>
    <p:sldId id="324" r:id="rId8"/>
    <p:sldId id="325" r:id="rId9"/>
    <p:sldId id="326" r:id="rId10"/>
    <p:sldId id="327" r:id="rId11"/>
    <p:sldId id="315" r:id="rId12"/>
    <p:sldId id="337" r:id="rId13"/>
    <p:sldId id="329" r:id="rId14"/>
    <p:sldId id="338" r:id="rId15"/>
    <p:sldId id="333" r:id="rId16"/>
    <p:sldId id="339" r:id="rId17"/>
    <p:sldId id="334" r:id="rId18"/>
    <p:sldId id="341" r:id="rId19"/>
    <p:sldId id="335" r:id="rId20"/>
    <p:sldId id="344" r:id="rId21"/>
    <p:sldId id="274" r:id="rId22"/>
    <p:sldId id="330" r:id="rId23"/>
    <p:sldId id="317" r:id="rId24"/>
    <p:sldId id="320" r:id="rId25"/>
    <p:sldId id="336" r:id="rId26"/>
    <p:sldId id="321" r:id="rId27"/>
    <p:sldId id="331" r:id="rId28"/>
    <p:sldId id="342" r:id="rId2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7065"/>
    <a:srgbClr val="D67560"/>
    <a:srgbClr val="FF5C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outlineViewPr>
    <p:cViewPr>
      <p:scale>
        <a:sx n="33" d="100"/>
        <a:sy n="33" d="100"/>
      </p:scale>
      <p:origin x="0" y="-3868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504"/>
    </p:cViewPr>
  </p:sorterViewPr>
  <p:notesViewPr>
    <p:cSldViewPr snapToGrid="0">
      <p:cViewPr varScale="1">
        <p:scale>
          <a:sx n="48" d="100"/>
          <a:sy n="48" d="100"/>
        </p:scale>
        <p:origin x="2752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43FE1D-9082-4BDD-8037-9B0B5D8F394A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3E1E4E85-43C2-4798-9258-5A8541DA080A}">
      <dgm:prSet phldrT="[Text]"/>
      <dgm:spPr/>
      <dgm:t>
        <a:bodyPr/>
        <a:lstStyle/>
        <a:p>
          <a:pPr algn="ctr"/>
          <a:r>
            <a:rPr lang="en-GB"/>
            <a:t>2.Play</a:t>
          </a:r>
        </a:p>
      </dgm:t>
    </dgm:pt>
    <dgm:pt modelId="{7CFFD020-A0E7-4CD3-BBB4-81D88B5FF4EB}" type="parTrans" cxnId="{B56C713A-8CF9-4DFB-9F0F-73896A9F6255}">
      <dgm:prSet/>
      <dgm:spPr/>
      <dgm:t>
        <a:bodyPr/>
        <a:lstStyle/>
        <a:p>
          <a:pPr algn="ctr"/>
          <a:endParaRPr lang="en-GB"/>
        </a:p>
      </dgm:t>
    </dgm:pt>
    <dgm:pt modelId="{D34D69B7-26E8-485D-8788-4B956F9EFC74}" type="sibTrans" cxnId="{B56C713A-8CF9-4DFB-9F0F-73896A9F6255}">
      <dgm:prSet/>
      <dgm:spPr/>
      <dgm:t>
        <a:bodyPr/>
        <a:lstStyle/>
        <a:p>
          <a:pPr algn="ctr"/>
          <a:endParaRPr lang="en-GB"/>
        </a:p>
      </dgm:t>
    </dgm:pt>
    <dgm:pt modelId="{13BDD615-402D-41AA-BF75-FB4AD4C9F4BE}">
      <dgm:prSet phldrT="[Text]"/>
      <dgm:spPr/>
      <dgm:t>
        <a:bodyPr/>
        <a:lstStyle/>
        <a:p>
          <a:pPr algn="ctr"/>
          <a:r>
            <a:rPr lang="en-GB"/>
            <a:t>3. Evaluate</a:t>
          </a:r>
        </a:p>
      </dgm:t>
    </dgm:pt>
    <dgm:pt modelId="{6AD2B7DC-9A22-4AE3-AD89-92B22A9953F6}" type="parTrans" cxnId="{272B8793-DE7A-46BB-ADDB-0523823318C8}">
      <dgm:prSet/>
      <dgm:spPr/>
      <dgm:t>
        <a:bodyPr/>
        <a:lstStyle/>
        <a:p>
          <a:pPr algn="ctr"/>
          <a:endParaRPr lang="en-GB"/>
        </a:p>
      </dgm:t>
    </dgm:pt>
    <dgm:pt modelId="{9DBDD15B-4650-4080-BAAB-7740CF2CB961}" type="sibTrans" cxnId="{272B8793-DE7A-46BB-ADDB-0523823318C8}">
      <dgm:prSet/>
      <dgm:spPr/>
      <dgm:t>
        <a:bodyPr/>
        <a:lstStyle/>
        <a:p>
          <a:pPr algn="ctr"/>
          <a:endParaRPr lang="en-GB"/>
        </a:p>
      </dgm:t>
    </dgm:pt>
    <dgm:pt modelId="{AB0003F7-A9CE-4F31-9BF1-9166BD9F0D39}">
      <dgm:prSet phldrT="[Text]"/>
      <dgm:spPr/>
      <dgm:t>
        <a:bodyPr/>
        <a:lstStyle/>
        <a:p>
          <a:pPr algn="ctr"/>
          <a:r>
            <a:rPr lang="en-GB" dirty="0"/>
            <a:t>1.Plan</a:t>
          </a:r>
        </a:p>
      </dgm:t>
    </dgm:pt>
    <dgm:pt modelId="{62469F4F-0F8D-4623-826F-BEA97F8BB13F}" type="parTrans" cxnId="{C4BF7C76-CBD9-4C94-BC25-6F8620AA016D}">
      <dgm:prSet/>
      <dgm:spPr/>
      <dgm:t>
        <a:bodyPr/>
        <a:lstStyle/>
        <a:p>
          <a:pPr algn="ctr"/>
          <a:endParaRPr lang="en-GB"/>
        </a:p>
      </dgm:t>
    </dgm:pt>
    <dgm:pt modelId="{61ED77CD-BAA5-4D81-B50A-8A0F8C05F341}" type="sibTrans" cxnId="{C4BF7C76-CBD9-4C94-BC25-6F8620AA016D}">
      <dgm:prSet/>
      <dgm:spPr/>
      <dgm:t>
        <a:bodyPr/>
        <a:lstStyle/>
        <a:p>
          <a:pPr algn="ctr"/>
          <a:endParaRPr lang="en-GB"/>
        </a:p>
      </dgm:t>
    </dgm:pt>
    <dgm:pt modelId="{26DCE8E0-C459-4DBF-8F55-AAC3E78D2834}" type="pres">
      <dgm:prSet presAssocID="{E243FE1D-9082-4BDD-8037-9B0B5D8F394A}" presName="compositeShape" presStyleCnt="0">
        <dgm:presLayoutVars>
          <dgm:chMax val="7"/>
          <dgm:dir/>
          <dgm:resizeHandles val="exact"/>
        </dgm:presLayoutVars>
      </dgm:prSet>
      <dgm:spPr/>
    </dgm:pt>
    <dgm:pt modelId="{018C4FA5-C697-49BD-9C4B-479E059CE836}" type="pres">
      <dgm:prSet presAssocID="{E243FE1D-9082-4BDD-8037-9B0B5D8F394A}" presName="wedge1" presStyleLbl="node1" presStyleIdx="0" presStyleCnt="3"/>
      <dgm:spPr/>
    </dgm:pt>
    <dgm:pt modelId="{3BF47663-4D07-4057-9B19-607E107462E0}" type="pres">
      <dgm:prSet presAssocID="{E243FE1D-9082-4BDD-8037-9B0B5D8F394A}" presName="dummy1a" presStyleCnt="0"/>
      <dgm:spPr/>
    </dgm:pt>
    <dgm:pt modelId="{75605530-2E72-4CB2-9B90-A3E26D664618}" type="pres">
      <dgm:prSet presAssocID="{E243FE1D-9082-4BDD-8037-9B0B5D8F394A}" presName="dummy1b" presStyleCnt="0"/>
      <dgm:spPr/>
    </dgm:pt>
    <dgm:pt modelId="{EF62A183-1890-4C2F-BC7B-17EB6CF48EEC}" type="pres">
      <dgm:prSet presAssocID="{E243FE1D-9082-4BDD-8037-9B0B5D8F394A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15778F71-45DA-4BC1-98B3-9E8A8D647B86}" type="pres">
      <dgm:prSet presAssocID="{E243FE1D-9082-4BDD-8037-9B0B5D8F394A}" presName="wedge2" presStyleLbl="node1" presStyleIdx="1" presStyleCnt="3"/>
      <dgm:spPr/>
    </dgm:pt>
    <dgm:pt modelId="{54563FD5-34FC-4AF7-AE07-B24254131C32}" type="pres">
      <dgm:prSet presAssocID="{E243FE1D-9082-4BDD-8037-9B0B5D8F394A}" presName="dummy2a" presStyleCnt="0"/>
      <dgm:spPr/>
    </dgm:pt>
    <dgm:pt modelId="{D06B2155-43F2-4C63-B9FD-65202B1B7EF7}" type="pres">
      <dgm:prSet presAssocID="{E243FE1D-9082-4BDD-8037-9B0B5D8F394A}" presName="dummy2b" presStyleCnt="0"/>
      <dgm:spPr/>
    </dgm:pt>
    <dgm:pt modelId="{29F4F2FC-F6EA-4B44-9850-8C0E94BFB11A}" type="pres">
      <dgm:prSet presAssocID="{E243FE1D-9082-4BDD-8037-9B0B5D8F394A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48155E21-D17B-44FE-BA42-91959208F15C}" type="pres">
      <dgm:prSet presAssocID="{E243FE1D-9082-4BDD-8037-9B0B5D8F394A}" presName="wedge3" presStyleLbl="node1" presStyleIdx="2" presStyleCnt="3"/>
      <dgm:spPr/>
    </dgm:pt>
    <dgm:pt modelId="{02CAE042-F8DC-4FD7-B8EE-55238364023A}" type="pres">
      <dgm:prSet presAssocID="{E243FE1D-9082-4BDD-8037-9B0B5D8F394A}" presName="dummy3a" presStyleCnt="0"/>
      <dgm:spPr/>
    </dgm:pt>
    <dgm:pt modelId="{8E5B9687-6A03-4035-806F-5BA3C33AB28C}" type="pres">
      <dgm:prSet presAssocID="{E243FE1D-9082-4BDD-8037-9B0B5D8F394A}" presName="dummy3b" presStyleCnt="0"/>
      <dgm:spPr/>
    </dgm:pt>
    <dgm:pt modelId="{7602D57D-ED76-476F-811E-9E11B0565BCB}" type="pres">
      <dgm:prSet presAssocID="{E243FE1D-9082-4BDD-8037-9B0B5D8F394A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10EE02D2-98E1-4862-BB01-23B31D47A913}" type="pres">
      <dgm:prSet presAssocID="{D34D69B7-26E8-485D-8788-4B956F9EFC74}" presName="arrowWedge1" presStyleLbl="fgSibTrans2D1" presStyleIdx="0" presStyleCnt="3"/>
      <dgm:spPr/>
    </dgm:pt>
    <dgm:pt modelId="{78BFF512-37CA-44CF-8F87-5ACEAE0ED04C}" type="pres">
      <dgm:prSet presAssocID="{9DBDD15B-4650-4080-BAAB-7740CF2CB961}" presName="arrowWedge2" presStyleLbl="fgSibTrans2D1" presStyleIdx="1" presStyleCnt="3"/>
      <dgm:spPr/>
    </dgm:pt>
    <dgm:pt modelId="{2729E473-A914-4146-BA2D-AEDE543DA6AD}" type="pres">
      <dgm:prSet presAssocID="{61ED77CD-BAA5-4D81-B50A-8A0F8C05F341}" presName="arrowWedge3" presStyleLbl="fgSibTrans2D1" presStyleIdx="2" presStyleCnt="3"/>
      <dgm:spPr/>
    </dgm:pt>
  </dgm:ptLst>
  <dgm:cxnLst>
    <dgm:cxn modelId="{FD60111F-9614-413D-9A0D-74573BA4F942}" type="presOf" srcId="{3E1E4E85-43C2-4798-9258-5A8541DA080A}" destId="{EF62A183-1890-4C2F-BC7B-17EB6CF48EEC}" srcOrd="1" destOrd="0" presId="urn:microsoft.com/office/officeart/2005/8/layout/cycle8"/>
    <dgm:cxn modelId="{1887862F-5C49-4C92-B2F5-56D4714B0780}" type="presOf" srcId="{AB0003F7-A9CE-4F31-9BF1-9166BD9F0D39}" destId="{48155E21-D17B-44FE-BA42-91959208F15C}" srcOrd="0" destOrd="0" presId="urn:microsoft.com/office/officeart/2005/8/layout/cycle8"/>
    <dgm:cxn modelId="{B56C713A-8CF9-4DFB-9F0F-73896A9F6255}" srcId="{E243FE1D-9082-4BDD-8037-9B0B5D8F394A}" destId="{3E1E4E85-43C2-4798-9258-5A8541DA080A}" srcOrd="0" destOrd="0" parTransId="{7CFFD020-A0E7-4CD3-BBB4-81D88B5FF4EB}" sibTransId="{D34D69B7-26E8-485D-8788-4B956F9EFC74}"/>
    <dgm:cxn modelId="{C4BF7C76-CBD9-4C94-BC25-6F8620AA016D}" srcId="{E243FE1D-9082-4BDD-8037-9B0B5D8F394A}" destId="{AB0003F7-A9CE-4F31-9BF1-9166BD9F0D39}" srcOrd="2" destOrd="0" parTransId="{62469F4F-0F8D-4623-826F-BEA97F8BB13F}" sibTransId="{61ED77CD-BAA5-4D81-B50A-8A0F8C05F341}"/>
    <dgm:cxn modelId="{272B8793-DE7A-46BB-ADDB-0523823318C8}" srcId="{E243FE1D-9082-4BDD-8037-9B0B5D8F394A}" destId="{13BDD615-402D-41AA-BF75-FB4AD4C9F4BE}" srcOrd="1" destOrd="0" parTransId="{6AD2B7DC-9A22-4AE3-AD89-92B22A9953F6}" sibTransId="{9DBDD15B-4650-4080-BAAB-7740CF2CB961}"/>
    <dgm:cxn modelId="{EDA3729F-A022-49F0-B389-62BAC2216AFF}" type="presOf" srcId="{AB0003F7-A9CE-4F31-9BF1-9166BD9F0D39}" destId="{7602D57D-ED76-476F-811E-9E11B0565BCB}" srcOrd="1" destOrd="0" presId="urn:microsoft.com/office/officeart/2005/8/layout/cycle8"/>
    <dgm:cxn modelId="{62B3F6A6-9EBA-4A93-BA62-115EB5D20039}" type="presOf" srcId="{13BDD615-402D-41AA-BF75-FB4AD4C9F4BE}" destId="{29F4F2FC-F6EA-4B44-9850-8C0E94BFB11A}" srcOrd="1" destOrd="0" presId="urn:microsoft.com/office/officeart/2005/8/layout/cycle8"/>
    <dgm:cxn modelId="{D8C554C3-706D-4D43-9FB6-E25DDDF347F8}" type="presOf" srcId="{E243FE1D-9082-4BDD-8037-9B0B5D8F394A}" destId="{26DCE8E0-C459-4DBF-8F55-AAC3E78D2834}" srcOrd="0" destOrd="0" presId="urn:microsoft.com/office/officeart/2005/8/layout/cycle8"/>
    <dgm:cxn modelId="{DAA463D7-55B9-4E3C-8FC9-C569EDDE2659}" type="presOf" srcId="{3E1E4E85-43C2-4798-9258-5A8541DA080A}" destId="{018C4FA5-C697-49BD-9C4B-479E059CE836}" srcOrd="0" destOrd="0" presId="urn:microsoft.com/office/officeart/2005/8/layout/cycle8"/>
    <dgm:cxn modelId="{18A13CF5-89EA-40C2-8CE8-E818AB32D5B8}" type="presOf" srcId="{13BDD615-402D-41AA-BF75-FB4AD4C9F4BE}" destId="{15778F71-45DA-4BC1-98B3-9E8A8D647B86}" srcOrd="0" destOrd="0" presId="urn:microsoft.com/office/officeart/2005/8/layout/cycle8"/>
    <dgm:cxn modelId="{FD4C5428-9FC2-4936-B4FF-AAD1E5386456}" type="presParOf" srcId="{26DCE8E0-C459-4DBF-8F55-AAC3E78D2834}" destId="{018C4FA5-C697-49BD-9C4B-479E059CE836}" srcOrd="0" destOrd="0" presId="urn:microsoft.com/office/officeart/2005/8/layout/cycle8"/>
    <dgm:cxn modelId="{22D0BB54-6446-4860-BFF2-80D2286CE3D7}" type="presParOf" srcId="{26DCE8E0-C459-4DBF-8F55-AAC3E78D2834}" destId="{3BF47663-4D07-4057-9B19-607E107462E0}" srcOrd="1" destOrd="0" presId="urn:microsoft.com/office/officeart/2005/8/layout/cycle8"/>
    <dgm:cxn modelId="{EE30C0F9-FAA4-4B2C-B3E6-10A6A44854CE}" type="presParOf" srcId="{26DCE8E0-C459-4DBF-8F55-AAC3E78D2834}" destId="{75605530-2E72-4CB2-9B90-A3E26D664618}" srcOrd="2" destOrd="0" presId="urn:microsoft.com/office/officeart/2005/8/layout/cycle8"/>
    <dgm:cxn modelId="{52F1FB2A-FE36-4AD6-A1A9-5BB3FE4FAF7A}" type="presParOf" srcId="{26DCE8E0-C459-4DBF-8F55-AAC3E78D2834}" destId="{EF62A183-1890-4C2F-BC7B-17EB6CF48EEC}" srcOrd="3" destOrd="0" presId="urn:microsoft.com/office/officeart/2005/8/layout/cycle8"/>
    <dgm:cxn modelId="{0E403F02-A971-4979-8279-9F12ABD6A388}" type="presParOf" srcId="{26DCE8E0-C459-4DBF-8F55-AAC3E78D2834}" destId="{15778F71-45DA-4BC1-98B3-9E8A8D647B86}" srcOrd="4" destOrd="0" presId="urn:microsoft.com/office/officeart/2005/8/layout/cycle8"/>
    <dgm:cxn modelId="{E5C55DF7-E305-4478-B8F0-CC0AAAD813D0}" type="presParOf" srcId="{26DCE8E0-C459-4DBF-8F55-AAC3E78D2834}" destId="{54563FD5-34FC-4AF7-AE07-B24254131C32}" srcOrd="5" destOrd="0" presId="urn:microsoft.com/office/officeart/2005/8/layout/cycle8"/>
    <dgm:cxn modelId="{27DD6DCA-CD91-4DDD-B072-298BC1F994E2}" type="presParOf" srcId="{26DCE8E0-C459-4DBF-8F55-AAC3E78D2834}" destId="{D06B2155-43F2-4C63-B9FD-65202B1B7EF7}" srcOrd="6" destOrd="0" presId="urn:microsoft.com/office/officeart/2005/8/layout/cycle8"/>
    <dgm:cxn modelId="{1B2BD225-A11D-4533-B177-AB783928704B}" type="presParOf" srcId="{26DCE8E0-C459-4DBF-8F55-AAC3E78D2834}" destId="{29F4F2FC-F6EA-4B44-9850-8C0E94BFB11A}" srcOrd="7" destOrd="0" presId="urn:microsoft.com/office/officeart/2005/8/layout/cycle8"/>
    <dgm:cxn modelId="{35916F52-3369-4713-8A20-C63776EB0BA9}" type="presParOf" srcId="{26DCE8E0-C459-4DBF-8F55-AAC3E78D2834}" destId="{48155E21-D17B-44FE-BA42-91959208F15C}" srcOrd="8" destOrd="0" presId="urn:microsoft.com/office/officeart/2005/8/layout/cycle8"/>
    <dgm:cxn modelId="{3B30902E-F651-40E3-9864-5D28A258DA81}" type="presParOf" srcId="{26DCE8E0-C459-4DBF-8F55-AAC3E78D2834}" destId="{02CAE042-F8DC-4FD7-B8EE-55238364023A}" srcOrd="9" destOrd="0" presId="urn:microsoft.com/office/officeart/2005/8/layout/cycle8"/>
    <dgm:cxn modelId="{659F2E20-B2FA-4685-9657-9BA8149CEC53}" type="presParOf" srcId="{26DCE8E0-C459-4DBF-8F55-AAC3E78D2834}" destId="{8E5B9687-6A03-4035-806F-5BA3C33AB28C}" srcOrd="10" destOrd="0" presId="urn:microsoft.com/office/officeart/2005/8/layout/cycle8"/>
    <dgm:cxn modelId="{588BBD49-C844-4AAB-87B5-E46C612224AA}" type="presParOf" srcId="{26DCE8E0-C459-4DBF-8F55-AAC3E78D2834}" destId="{7602D57D-ED76-476F-811E-9E11B0565BCB}" srcOrd="11" destOrd="0" presId="urn:microsoft.com/office/officeart/2005/8/layout/cycle8"/>
    <dgm:cxn modelId="{88A99272-D587-4ADD-A241-981EB008DD99}" type="presParOf" srcId="{26DCE8E0-C459-4DBF-8F55-AAC3E78D2834}" destId="{10EE02D2-98E1-4862-BB01-23B31D47A913}" srcOrd="12" destOrd="0" presId="urn:microsoft.com/office/officeart/2005/8/layout/cycle8"/>
    <dgm:cxn modelId="{83B4B7CD-AD8D-4FD0-8C04-24030A8562F6}" type="presParOf" srcId="{26DCE8E0-C459-4DBF-8F55-AAC3E78D2834}" destId="{78BFF512-37CA-44CF-8F87-5ACEAE0ED04C}" srcOrd="13" destOrd="0" presId="urn:microsoft.com/office/officeart/2005/8/layout/cycle8"/>
    <dgm:cxn modelId="{CD8E9484-4DCE-46BB-9B0B-85ABDC19BD31}" type="presParOf" srcId="{26DCE8E0-C459-4DBF-8F55-AAC3E78D2834}" destId="{2729E473-A914-4146-BA2D-AEDE543DA6AD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3CD410-5E2E-4080-A893-907D31D22CB3}" type="doc">
      <dgm:prSet loTypeId="urn:microsoft.com/office/officeart/2017/3/layout/HorizontalLabelsTimeline" loCatId="other" qsTypeId="urn:microsoft.com/office/officeart/2005/8/quickstyle/simple1" qsCatId="simple" csTypeId="urn:microsoft.com/office/officeart/2005/8/colors/accent1_2" csCatId="accent1" phldr="1"/>
      <dgm:spPr/>
      <dgm:t>
        <a:bodyPr rtlCol="0"/>
        <a:lstStyle/>
        <a:p>
          <a:pPr rtl="0"/>
          <a:endParaRPr lang="en-GB"/>
        </a:p>
      </dgm:t>
    </dgm:pt>
    <dgm:pt modelId="{D423FB80-F2BD-4DDE-80B1-76F84FE09A02}">
      <dgm:prSet phldrT="[Text]"/>
      <dgm:spPr>
        <a:solidFill>
          <a:srgbClr val="D67065"/>
        </a:solidFill>
        <a:ln>
          <a:noFill/>
        </a:ln>
      </dgm:spPr>
      <dgm:t>
        <a:bodyPr rtlCol="0"/>
        <a:lstStyle/>
        <a:p>
          <a:pPr rtl="0">
            <a:defRPr b="1"/>
          </a:pPr>
          <a:r>
            <a:rPr lang="en-GB" dirty="0">
              <a:latin typeface="+mj-lt"/>
            </a:rPr>
            <a:t>Confirmed</a:t>
          </a:r>
        </a:p>
      </dgm:t>
    </dgm:pt>
    <dgm:pt modelId="{9B1CA3FF-D252-4AF5-8F50-CFC93ACA9175}" type="parTrans" cxnId="{5BF3B7B1-A779-4E2D-8625-77DE0CA38FEE}">
      <dgm:prSet/>
      <dgm:spPr/>
      <dgm:t>
        <a:bodyPr rtlCol="0"/>
        <a:lstStyle/>
        <a:p>
          <a:pPr rtl="0"/>
          <a:endParaRPr lang="en-GB"/>
        </a:p>
      </dgm:t>
    </dgm:pt>
    <dgm:pt modelId="{EBE862E1-9761-4AA7-AA00-BD79FA3B27DD}" type="sibTrans" cxnId="{5BF3B7B1-A779-4E2D-8625-77DE0CA38FEE}">
      <dgm:prSet/>
      <dgm:spPr/>
      <dgm:t>
        <a:bodyPr rtlCol="0"/>
        <a:lstStyle/>
        <a:p>
          <a:pPr rtl="0"/>
          <a:endParaRPr lang="en-GB"/>
        </a:p>
      </dgm:t>
    </dgm:pt>
    <dgm:pt modelId="{245E128E-7700-4C91-9411-CDD1DCA94D67}">
      <dgm:prSet phldrT="[Text]"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“Natural talent” paradox.</a:t>
          </a:r>
          <a:endParaRPr lang="en-GB" dirty="0">
            <a:latin typeface="+mj-lt"/>
          </a:endParaRPr>
        </a:p>
      </dgm:t>
    </dgm:pt>
    <dgm:pt modelId="{B4D95EBA-0423-4AFA-B379-E030341B1F23}" type="parTrans" cxnId="{68D35F9D-DABF-4E5A-94D4-F988D8E84907}">
      <dgm:prSet/>
      <dgm:spPr/>
      <dgm:t>
        <a:bodyPr rtlCol="0"/>
        <a:lstStyle/>
        <a:p>
          <a:pPr rtl="0"/>
          <a:endParaRPr lang="en-GB"/>
        </a:p>
      </dgm:t>
    </dgm:pt>
    <dgm:pt modelId="{4963BA97-D4C5-477B-9B0D-68DB38F61579}" type="sibTrans" cxnId="{68D35F9D-DABF-4E5A-94D4-F988D8E84907}">
      <dgm:prSet/>
      <dgm:spPr/>
      <dgm:t>
        <a:bodyPr rtlCol="0"/>
        <a:lstStyle/>
        <a:p>
          <a:pPr rtl="0"/>
          <a:endParaRPr lang="en-GB"/>
        </a:p>
      </dgm:t>
    </dgm:pt>
    <dgm:pt modelId="{2DC4903D-31E8-4ED6-875F-63877788B702}">
      <dgm:prSet phldrT="[Text]"/>
      <dgm:spPr>
        <a:solidFill>
          <a:srgbClr val="D67065"/>
        </a:solidFill>
        <a:ln>
          <a:noFill/>
        </a:ln>
      </dgm:spPr>
      <dgm:t>
        <a:bodyPr rtlCol="0"/>
        <a:lstStyle/>
        <a:p>
          <a:pPr rtl="0">
            <a:defRPr b="1"/>
          </a:pPr>
          <a:r>
            <a:rPr lang="en-GB" dirty="0">
              <a:latin typeface="+mj-lt"/>
            </a:rPr>
            <a:t>Raised</a:t>
          </a:r>
        </a:p>
      </dgm:t>
    </dgm:pt>
    <dgm:pt modelId="{A18F8C20-9A13-44DB-9E45-C2DE49ACE5D9}" type="parTrans" cxnId="{A319CB69-6926-431D-A805-EACBFA83FA66}">
      <dgm:prSet/>
      <dgm:spPr/>
      <dgm:t>
        <a:bodyPr rtlCol="0"/>
        <a:lstStyle/>
        <a:p>
          <a:pPr rtl="0"/>
          <a:endParaRPr lang="en-GB"/>
        </a:p>
      </dgm:t>
    </dgm:pt>
    <dgm:pt modelId="{EBFDEA83-93E5-4D72-A672-078838B258F5}" type="sibTrans" cxnId="{A319CB69-6926-431D-A805-EACBFA83FA66}">
      <dgm:prSet/>
      <dgm:spPr/>
      <dgm:t>
        <a:bodyPr rtlCol="0"/>
        <a:lstStyle/>
        <a:p>
          <a:pPr rtl="0"/>
          <a:endParaRPr lang="en-GB"/>
        </a:p>
      </dgm:t>
    </dgm:pt>
    <dgm:pt modelId="{A9FB790A-3E33-4887-962E-7206A01AD84F}">
      <dgm:prSet phldrT="[Text]"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b="0" i="0" u="none" dirty="0">
              <a:latin typeface="+mj-lt"/>
            </a:rPr>
            <a:t>When? Singing practice across the day as spontaneous as well as deliberate and planned. </a:t>
          </a:r>
          <a:endParaRPr lang="en-GB" dirty="0">
            <a:latin typeface="+mj-lt"/>
          </a:endParaRPr>
        </a:p>
      </dgm:t>
    </dgm:pt>
    <dgm:pt modelId="{2E34BE83-4A83-4B5F-8976-D4AC57FE5007}" type="parTrans" cxnId="{607143D0-C26B-448B-8E8C-A8A46198F0C6}">
      <dgm:prSet/>
      <dgm:spPr/>
      <dgm:t>
        <a:bodyPr rtlCol="0"/>
        <a:lstStyle/>
        <a:p>
          <a:pPr rtl="0"/>
          <a:endParaRPr lang="en-GB"/>
        </a:p>
      </dgm:t>
    </dgm:pt>
    <dgm:pt modelId="{A18338C2-0675-4B1C-898F-3D939F41C34C}" type="sibTrans" cxnId="{607143D0-C26B-448B-8E8C-A8A46198F0C6}">
      <dgm:prSet/>
      <dgm:spPr/>
      <dgm:t>
        <a:bodyPr rtlCol="0"/>
        <a:lstStyle/>
        <a:p>
          <a:pPr rtl="0"/>
          <a:endParaRPr lang="en-GB"/>
        </a:p>
      </dgm:t>
    </dgm:pt>
    <dgm:pt modelId="{8A93A940-284B-49B0-9D89-5FA2B3B3C7E5}">
      <dgm:prSet phldrT="[Text]"/>
      <dgm:spPr>
        <a:solidFill>
          <a:srgbClr val="D67065"/>
        </a:solidFill>
        <a:ln>
          <a:noFill/>
        </a:ln>
      </dgm:spPr>
      <dgm:t>
        <a:bodyPr rtlCol="0"/>
        <a:lstStyle/>
        <a:p>
          <a:pPr rtl="0">
            <a:defRPr b="1"/>
          </a:pPr>
          <a:r>
            <a:rPr lang="en-GB" dirty="0">
              <a:latin typeface="+mj-lt"/>
            </a:rPr>
            <a:t>Confirmed</a:t>
          </a:r>
        </a:p>
      </dgm:t>
    </dgm:pt>
    <dgm:pt modelId="{CD96219D-3688-4138-ACC9-901ED9FEACCC}" type="parTrans" cxnId="{982D7B44-1518-4DD0-82D4-8A3901DD95E9}">
      <dgm:prSet/>
      <dgm:spPr/>
      <dgm:t>
        <a:bodyPr rtlCol="0"/>
        <a:lstStyle/>
        <a:p>
          <a:pPr rtl="0"/>
          <a:endParaRPr lang="en-GB"/>
        </a:p>
      </dgm:t>
    </dgm:pt>
    <dgm:pt modelId="{E0447E4A-3C15-4884-AEBE-804149EBD331}" type="sibTrans" cxnId="{982D7B44-1518-4DD0-82D4-8A3901DD95E9}">
      <dgm:prSet/>
      <dgm:spPr/>
      <dgm:t>
        <a:bodyPr rtlCol="0"/>
        <a:lstStyle/>
        <a:p>
          <a:pPr rtl="0"/>
          <a:endParaRPr lang="en-GB"/>
        </a:p>
      </dgm:t>
    </dgm:pt>
    <dgm:pt modelId="{6BA5F3BE-D53A-42E0-A7FE-674B99BD07E6}">
      <dgm:prSet phldrT="[Text]"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Formal training a significant influence on practice strategy and method.</a:t>
          </a:r>
          <a:endParaRPr lang="en-GB" dirty="0">
            <a:latin typeface="+mj-lt"/>
          </a:endParaRPr>
        </a:p>
      </dgm:t>
    </dgm:pt>
    <dgm:pt modelId="{9484BBA1-86EE-4AA2-B94A-A26EED0EFB1E}" type="parTrans" cxnId="{6AEB3B94-8522-4F42-A6BC-BC55C5AED92F}">
      <dgm:prSet/>
      <dgm:spPr/>
      <dgm:t>
        <a:bodyPr rtlCol="0"/>
        <a:lstStyle/>
        <a:p>
          <a:pPr rtl="0"/>
          <a:endParaRPr lang="en-GB"/>
        </a:p>
      </dgm:t>
    </dgm:pt>
    <dgm:pt modelId="{48C67DB7-8AA6-454C-83AE-A16B3B9F45FF}" type="sibTrans" cxnId="{6AEB3B94-8522-4F42-A6BC-BC55C5AED92F}">
      <dgm:prSet/>
      <dgm:spPr/>
      <dgm:t>
        <a:bodyPr rtlCol="0"/>
        <a:lstStyle/>
        <a:p>
          <a:pPr rtl="0"/>
          <a:endParaRPr lang="en-GB"/>
        </a:p>
      </dgm:t>
    </dgm:pt>
    <dgm:pt modelId="{76450EAB-9938-40F4-9200-A8D2B88D1B1B}">
      <dgm:prSet phldrT="[Text]"/>
      <dgm:spPr>
        <a:solidFill>
          <a:srgbClr val="D67065"/>
        </a:solidFill>
        <a:ln>
          <a:noFill/>
        </a:ln>
      </dgm:spPr>
      <dgm:t>
        <a:bodyPr rtlCol="0"/>
        <a:lstStyle/>
        <a:p>
          <a:pPr rtl="0">
            <a:defRPr b="1"/>
          </a:pPr>
          <a:r>
            <a:rPr lang="en-GB" dirty="0">
              <a:latin typeface="+mj-lt"/>
            </a:rPr>
            <a:t>Raised</a:t>
          </a:r>
        </a:p>
      </dgm:t>
    </dgm:pt>
    <dgm:pt modelId="{FAB5823D-CE6E-44DE-8B5A-71782A17FE7E}" type="parTrans" cxnId="{6FD83F74-4161-4581-8BA8-B7B514FF6808}">
      <dgm:prSet/>
      <dgm:spPr/>
      <dgm:t>
        <a:bodyPr rtlCol="0"/>
        <a:lstStyle/>
        <a:p>
          <a:pPr rtl="0"/>
          <a:endParaRPr lang="en-GB"/>
        </a:p>
      </dgm:t>
    </dgm:pt>
    <dgm:pt modelId="{82F625FB-1FB2-4D3E-91F8-D5C58CBA5C5F}" type="sibTrans" cxnId="{6FD83F74-4161-4581-8BA8-B7B514FF6808}">
      <dgm:prSet/>
      <dgm:spPr/>
      <dgm:t>
        <a:bodyPr rtlCol="0"/>
        <a:lstStyle/>
        <a:p>
          <a:pPr rtl="0"/>
          <a:endParaRPr lang="en-GB"/>
        </a:p>
      </dgm:t>
    </dgm:pt>
    <dgm:pt modelId="{9AF37458-0230-40CA-8925-892AF1C7E64E}">
      <dgm:prSet phldrT="[Text]"/>
      <dgm:spPr>
        <a:solidFill>
          <a:srgbClr val="D67065"/>
        </a:solidFill>
        <a:ln>
          <a:noFill/>
        </a:ln>
      </dgm:spPr>
      <dgm:t>
        <a:bodyPr rtlCol="0"/>
        <a:lstStyle/>
        <a:p>
          <a:pPr rtl="0">
            <a:defRPr b="1"/>
          </a:pPr>
          <a:r>
            <a:rPr lang="en-GB" dirty="0">
              <a:latin typeface="+mj-lt"/>
            </a:rPr>
            <a:t>Confirmed</a:t>
          </a:r>
        </a:p>
      </dgm:t>
    </dgm:pt>
    <dgm:pt modelId="{D575A58F-61CB-4DBD-B271-C7726B0368DC}" type="parTrans" cxnId="{13B073DF-B512-4DC4-BFED-259DE69EBDB5}">
      <dgm:prSet/>
      <dgm:spPr/>
      <dgm:t>
        <a:bodyPr rtlCol="0"/>
        <a:lstStyle/>
        <a:p>
          <a:pPr rtl="0"/>
          <a:endParaRPr lang="en-GB"/>
        </a:p>
      </dgm:t>
    </dgm:pt>
    <dgm:pt modelId="{C1F3A2AD-E46A-4751-95FE-2E415D96E62A}" type="sibTrans" cxnId="{13B073DF-B512-4DC4-BFED-259DE69EBDB5}">
      <dgm:prSet/>
      <dgm:spPr/>
      <dgm:t>
        <a:bodyPr rtlCol="0"/>
        <a:lstStyle/>
        <a:p>
          <a:pPr rtl="0"/>
          <a:endParaRPr lang="en-GB"/>
        </a:p>
      </dgm:t>
    </dgm:pt>
    <dgm:pt modelId="{3B94DD6F-2724-4746-9711-0EF4A09B54FB}">
      <dgm:prSet phldrT="[Text]"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accent2">
              <a:lumMod val="20000"/>
              <a:lumOff val="80000"/>
            </a:schemeClr>
          </a:solidFill>
        </a:ln>
      </dgm:spPr>
      <dgm:t>
        <a:bodyPr rtlCol="0"/>
        <a:lstStyle/>
        <a:p>
          <a:pPr rtl="0"/>
          <a:r>
            <a:rPr lang="en-GB" b="0" i="0" u="none" dirty="0">
              <a:latin typeface="+mj-lt"/>
            </a:rPr>
            <a:t>The voice’s impact on practice, positives and negatives.</a:t>
          </a:r>
          <a:endParaRPr lang="en-GB" dirty="0">
            <a:latin typeface="+mj-lt"/>
          </a:endParaRPr>
        </a:p>
      </dgm:t>
    </dgm:pt>
    <dgm:pt modelId="{9C02415F-27A0-4AA8-A7F4-A64915C8C255}" type="parTrans" cxnId="{2562A5AF-EDEA-4C98-ADD3-C5343E4A030C}">
      <dgm:prSet/>
      <dgm:spPr/>
      <dgm:t>
        <a:bodyPr rtlCol="0"/>
        <a:lstStyle/>
        <a:p>
          <a:pPr rtl="0"/>
          <a:endParaRPr lang="en-GB"/>
        </a:p>
      </dgm:t>
    </dgm:pt>
    <dgm:pt modelId="{141B8AC4-61FB-4245-A314-F0F85626A652}" type="sibTrans" cxnId="{2562A5AF-EDEA-4C98-ADD3-C5343E4A030C}">
      <dgm:prSet/>
      <dgm:spPr/>
      <dgm:t>
        <a:bodyPr rtlCol="0"/>
        <a:lstStyle/>
        <a:p>
          <a:pPr rtl="0"/>
          <a:endParaRPr lang="en-GB"/>
        </a:p>
      </dgm:t>
    </dgm:pt>
    <dgm:pt modelId="{C08851DC-1146-4F85-9775-449DE6F6843C}">
      <dgm:prSet phldrT="[Text]"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The voice’s limitations impact practice, either restricting it or encouraging problem-solving.</a:t>
          </a:r>
          <a:endParaRPr lang="en-GB" dirty="0">
            <a:latin typeface="+mj-lt"/>
          </a:endParaRPr>
        </a:p>
      </dgm:t>
    </dgm:pt>
    <dgm:pt modelId="{1F1D48A3-6C7D-4209-8D13-3C308AE84CE7}" type="parTrans" cxnId="{A3F50128-0096-4282-AE4B-6685DF8CD221}">
      <dgm:prSet/>
      <dgm:spPr/>
      <dgm:t>
        <a:bodyPr rtlCol="0"/>
        <a:lstStyle/>
        <a:p>
          <a:pPr rtl="0"/>
          <a:endParaRPr lang="en-GB"/>
        </a:p>
      </dgm:t>
    </dgm:pt>
    <dgm:pt modelId="{9C3153B7-DC76-496E-BC6C-3A1CA73135B5}" type="sibTrans" cxnId="{A3F50128-0096-4282-AE4B-6685DF8CD221}">
      <dgm:prSet/>
      <dgm:spPr/>
      <dgm:t>
        <a:bodyPr rtlCol="0"/>
        <a:lstStyle/>
        <a:p>
          <a:pPr rtl="0"/>
          <a:endParaRPr lang="en-GB"/>
        </a:p>
      </dgm:t>
    </dgm:pt>
    <dgm:pt modelId="{687CC7BD-79EF-4A0F-BDD3-809BFA49E6BE}" type="pres">
      <dgm:prSet presAssocID="{FF3CD410-5E2E-4080-A893-907D31D22CB3}" presName="root" presStyleCnt="0">
        <dgm:presLayoutVars>
          <dgm:chMax/>
          <dgm:chPref/>
          <dgm:animLvl val="lvl"/>
        </dgm:presLayoutVars>
      </dgm:prSet>
      <dgm:spPr/>
    </dgm:pt>
    <dgm:pt modelId="{6168B371-2815-4661-9209-F8A29814ADCC}" type="pres">
      <dgm:prSet presAssocID="{FF3CD410-5E2E-4080-A893-907D31D22CB3}" presName="divider" presStyleLbl="fgAcc1" presStyleIdx="0" presStyleCnt="1"/>
      <dgm:spPr>
        <a:ln>
          <a:solidFill>
            <a:schemeClr val="accent3"/>
          </a:solidFill>
        </a:ln>
      </dgm:spPr>
    </dgm:pt>
    <dgm:pt modelId="{4C5F54B5-504F-4069-AF1D-9A370FBD268C}" type="pres">
      <dgm:prSet presAssocID="{FF3CD410-5E2E-4080-A893-907D31D22CB3}" presName="nodes" presStyleCnt="0">
        <dgm:presLayoutVars>
          <dgm:chMax/>
          <dgm:chPref/>
          <dgm:animLvl val="lvl"/>
        </dgm:presLayoutVars>
      </dgm:prSet>
      <dgm:spPr/>
    </dgm:pt>
    <dgm:pt modelId="{34539F78-7536-446A-B749-4315D26F2C4E}" type="pres">
      <dgm:prSet presAssocID="{D423FB80-F2BD-4DDE-80B1-76F84FE09A02}" presName="composite" presStyleCnt="0"/>
      <dgm:spPr/>
    </dgm:pt>
    <dgm:pt modelId="{64E37A6A-8F95-4F28-92FC-1FE8089D7DAF}" type="pres">
      <dgm:prSet presAssocID="{D423FB80-F2BD-4DDE-80B1-76F84FE09A02}" presName="L1TextContainer" presStyleLbl="alignNode1" presStyleIdx="0" presStyleCnt="5">
        <dgm:presLayoutVars>
          <dgm:chMax val="1"/>
          <dgm:chPref val="1"/>
          <dgm:bulletEnabled val="1"/>
        </dgm:presLayoutVars>
      </dgm:prSet>
      <dgm:spPr/>
    </dgm:pt>
    <dgm:pt modelId="{301B11E7-9AB9-40DA-A950-87C47281308D}" type="pres">
      <dgm:prSet presAssocID="{D423FB80-F2BD-4DDE-80B1-76F84FE09A02}" presName="L2TextContainerWrapper" presStyleCnt="0">
        <dgm:presLayoutVars>
          <dgm:bulletEnabled val="1"/>
        </dgm:presLayoutVars>
      </dgm:prSet>
      <dgm:spPr/>
    </dgm:pt>
    <dgm:pt modelId="{255B3FC7-BD87-4810-87ED-7952D0F23157}" type="pres">
      <dgm:prSet presAssocID="{D423FB80-F2BD-4DDE-80B1-76F84FE09A02}" presName="L2TextContainer" presStyleLbl="bgAccFollowNode1" presStyleIdx="0" presStyleCnt="5"/>
      <dgm:spPr/>
    </dgm:pt>
    <dgm:pt modelId="{4B545162-9690-412E-B970-54DA905B44AF}" type="pres">
      <dgm:prSet presAssocID="{D423FB80-F2BD-4DDE-80B1-76F84FE09A02}" presName="FlexibleEmptyPlaceHolder" presStyleCnt="0"/>
      <dgm:spPr/>
    </dgm:pt>
    <dgm:pt modelId="{DF478A7F-4668-4E0A-86F7-C1205CF5AA73}" type="pres">
      <dgm:prSet presAssocID="{D423FB80-F2BD-4DDE-80B1-76F84FE09A02}" presName="ConnectLine" presStyleLbl="sibTrans1D1" presStyleIdx="0" presStyleCnt="5"/>
      <dgm:spPr>
        <a:ln>
          <a:solidFill>
            <a:schemeClr val="accent3"/>
          </a:solidFill>
        </a:ln>
      </dgm:spPr>
    </dgm:pt>
    <dgm:pt modelId="{6D7F9BE3-3008-4E5E-96F3-C71D72649902}" type="pres">
      <dgm:prSet presAssocID="{D423FB80-F2BD-4DDE-80B1-76F84FE09A02}" presName="ConnectorPoint" presStyleLbl="node1" presStyleIdx="0" presStyleCnt="5"/>
      <dgm:spPr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gm:spPr>
    </dgm:pt>
    <dgm:pt modelId="{02633C3C-6589-41FB-998C-85A7548107A4}" type="pres">
      <dgm:prSet presAssocID="{D423FB80-F2BD-4DDE-80B1-76F84FE09A02}" presName="EmptyPlaceHolder" presStyleCnt="0"/>
      <dgm:spPr/>
    </dgm:pt>
    <dgm:pt modelId="{41467129-B2CC-4E38-A5B2-56D30FA28409}" type="pres">
      <dgm:prSet presAssocID="{EBE862E1-9761-4AA7-AA00-BD79FA3B27DD}" presName="spaceBetweenRectangles" presStyleCnt="0"/>
      <dgm:spPr/>
    </dgm:pt>
    <dgm:pt modelId="{6AA3FB3F-E213-4147-93D1-22B952CDFE17}" type="pres">
      <dgm:prSet presAssocID="{2DC4903D-31E8-4ED6-875F-63877788B702}" presName="composite" presStyleCnt="0"/>
      <dgm:spPr/>
    </dgm:pt>
    <dgm:pt modelId="{270971D8-F05B-4392-88C0-D9921BB5F6B0}" type="pres">
      <dgm:prSet presAssocID="{2DC4903D-31E8-4ED6-875F-63877788B702}" presName="L1TextContainer" presStyleLbl="alignNode1" presStyleIdx="1" presStyleCnt="5">
        <dgm:presLayoutVars>
          <dgm:chMax val="1"/>
          <dgm:chPref val="1"/>
          <dgm:bulletEnabled val="1"/>
        </dgm:presLayoutVars>
      </dgm:prSet>
      <dgm:spPr/>
    </dgm:pt>
    <dgm:pt modelId="{68B34C20-0EE9-4A51-9634-702BEA794899}" type="pres">
      <dgm:prSet presAssocID="{2DC4903D-31E8-4ED6-875F-63877788B702}" presName="L2TextContainerWrapper" presStyleCnt="0">
        <dgm:presLayoutVars>
          <dgm:bulletEnabled val="1"/>
        </dgm:presLayoutVars>
      </dgm:prSet>
      <dgm:spPr/>
    </dgm:pt>
    <dgm:pt modelId="{1D60394B-1800-4790-9694-08B1C1D1B34D}" type="pres">
      <dgm:prSet presAssocID="{2DC4903D-31E8-4ED6-875F-63877788B702}" presName="L2TextContainer" presStyleLbl="bgAccFollowNode1" presStyleIdx="1" presStyleCnt="5"/>
      <dgm:spPr/>
    </dgm:pt>
    <dgm:pt modelId="{F7828579-24D8-4EC2-A1D6-344D5AD522E4}" type="pres">
      <dgm:prSet presAssocID="{2DC4903D-31E8-4ED6-875F-63877788B702}" presName="FlexibleEmptyPlaceHolder" presStyleCnt="0"/>
      <dgm:spPr/>
    </dgm:pt>
    <dgm:pt modelId="{59F1EF41-14EA-48EE-A559-118169DBDB24}" type="pres">
      <dgm:prSet presAssocID="{2DC4903D-31E8-4ED6-875F-63877788B702}" presName="ConnectLine" presStyleLbl="sibTrans1D1" presStyleIdx="1" presStyleCnt="5"/>
      <dgm:spPr>
        <a:ln>
          <a:solidFill>
            <a:schemeClr val="accent3"/>
          </a:solidFill>
        </a:ln>
      </dgm:spPr>
    </dgm:pt>
    <dgm:pt modelId="{8E0947F0-E28B-4B2E-B1D6-BFEED1AF012B}" type="pres">
      <dgm:prSet presAssocID="{2DC4903D-31E8-4ED6-875F-63877788B702}" presName="ConnectorPoint" presStyleLbl="node1" presStyleIdx="1" presStyleCnt="5"/>
      <dgm:spPr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gm:spPr>
    </dgm:pt>
    <dgm:pt modelId="{6BA99215-8D0D-4B24-ACDB-B8619064A20A}" type="pres">
      <dgm:prSet presAssocID="{2DC4903D-31E8-4ED6-875F-63877788B702}" presName="EmptyPlaceHolder" presStyleCnt="0"/>
      <dgm:spPr/>
    </dgm:pt>
    <dgm:pt modelId="{9B2B8A77-95BF-4B3D-B7A2-74A64BEAD033}" type="pres">
      <dgm:prSet presAssocID="{EBFDEA83-93E5-4D72-A672-078838B258F5}" presName="spaceBetweenRectangles" presStyleCnt="0"/>
      <dgm:spPr/>
    </dgm:pt>
    <dgm:pt modelId="{CB500B18-4CCC-44D0-A7EE-E63EC340604C}" type="pres">
      <dgm:prSet presAssocID="{8A93A940-284B-49B0-9D89-5FA2B3B3C7E5}" presName="composite" presStyleCnt="0"/>
      <dgm:spPr/>
    </dgm:pt>
    <dgm:pt modelId="{A7F04B95-81DC-4C70-990B-FEE82F4C63E7}" type="pres">
      <dgm:prSet presAssocID="{8A93A940-284B-49B0-9D89-5FA2B3B3C7E5}" presName="L1TextContainer" presStyleLbl="alignNode1" presStyleIdx="2" presStyleCnt="5" custLinFactNeighborX="-839" custLinFactNeighborY="9277">
        <dgm:presLayoutVars>
          <dgm:chMax val="1"/>
          <dgm:chPref val="1"/>
          <dgm:bulletEnabled val="1"/>
        </dgm:presLayoutVars>
      </dgm:prSet>
      <dgm:spPr/>
    </dgm:pt>
    <dgm:pt modelId="{16384FAB-C600-47F1-91A6-2EF972F345F9}" type="pres">
      <dgm:prSet presAssocID="{8A93A940-284B-49B0-9D89-5FA2B3B3C7E5}" presName="L2TextContainerWrapper" presStyleCnt="0">
        <dgm:presLayoutVars>
          <dgm:bulletEnabled val="1"/>
        </dgm:presLayoutVars>
      </dgm:prSet>
      <dgm:spPr/>
    </dgm:pt>
    <dgm:pt modelId="{725F2AEF-0925-4411-A89A-5976D96BC3B1}" type="pres">
      <dgm:prSet presAssocID="{8A93A940-284B-49B0-9D89-5FA2B3B3C7E5}" presName="L2TextContainer" presStyleLbl="bgAccFollowNode1" presStyleIdx="2" presStyleCnt="5" custLinFactNeighborX="-1316" custLinFactNeighborY="5012"/>
      <dgm:spPr/>
    </dgm:pt>
    <dgm:pt modelId="{F1CEE27F-E297-4972-B373-BDB021CAF74B}" type="pres">
      <dgm:prSet presAssocID="{8A93A940-284B-49B0-9D89-5FA2B3B3C7E5}" presName="FlexibleEmptyPlaceHolder" presStyleCnt="0"/>
      <dgm:spPr/>
    </dgm:pt>
    <dgm:pt modelId="{3F1F843F-8CAA-4ECF-B5A2-211D6C43D3C6}" type="pres">
      <dgm:prSet presAssocID="{8A93A940-284B-49B0-9D89-5FA2B3B3C7E5}" presName="ConnectLine" presStyleLbl="sibTrans1D1" presStyleIdx="2" presStyleCnt="5"/>
      <dgm:spPr>
        <a:ln>
          <a:solidFill>
            <a:schemeClr val="accent3"/>
          </a:solidFill>
        </a:ln>
      </dgm:spPr>
    </dgm:pt>
    <dgm:pt modelId="{53B98CC0-1029-46A6-8053-0933F88F7705}" type="pres">
      <dgm:prSet presAssocID="{8A93A940-284B-49B0-9D89-5FA2B3B3C7E5}" presName="ConnectorPoint" presStyleLbl="node1" presStyleIdx="2" presStyleCnt="5"/>
      <dgm:spPr>
        <a:solidFill>
          <a:schemeClr val="accent3"/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ED7FD386-E91E-4500-9B1B-A5B2EA2DCD9E}" type="pres">
      <dgm:prSet presAssocID="{8A93A940-284B-49B0-9D89-5FA2B3B3C7E5}" presName="EmptyPlaceHolder" presStyleCnt="0"/>
      <dgm:spPr/>
    </dgm:pt>
    <dgm:pt modelId="{D10A3234-F9BB-4A9C-A091-F5DBA518BE7C}" type="pres">
      <dgm:prSet presAssocID="{E0447E4A-3C15-4884-AEBE-804149EBD331}" presName="spaceBetweenRectangles" presStyleCnt="0"/>
      <dgm:spPr/>
    </dgm:pt>
    <dgm:pt modelId="{22D62643-0B0C-4009-9E59-829FBA28D384}" type="pres">
      <dgm:prSet presAssocID="{9AF37458-0230-40CA-8925-892AF1C7E64E}" presName="composite" presStyleCnt="0"/>
      <dgm:spPr/>
    </dgm:pt>
    <dgm:pt modelId="{0514CBBB-524C-44B6-8CFF-9E8C353AFFA2}" type="pres">
      <dgm:prSet presAssocID="{9AF37458-0230-40CA-8925-892AF1C7E64E}" presName="L1TextContainer" presStyleLbl="alignNode1" presStyleIdx="3" presStyleCnt="5" custLinFactNeighborX="1" custLinFactNeighborY="-2013">
        <dgm:presLayoutVars>
          <dgm:chMax val="1"/>
          <dgm:chPref val="1"/>
          <dgm:bulletEnabled val="1"/>
        </dgm:presLayoutVars>
      </dgm:prSet>
      <dgm:spPr/>
    </dgm:pt>
    <dgm:pt modelId="{B6D17318-869C-4129-A21A-C5218F9F3011}" type="pres">
      <dgm:prSet presAssocID="{9AF37458-0230-40CA-8925-892AF1C7E64E}" presName="L2TextContainerWrapper" presStyleCnt="0">
        <dgm:presLayoutVars>
          <dgm:bulletEnabled val="1"/>
        </dgm:presLayoutVars>
      </dgm:prSet>
      <dgm:spPr/>
    </dgm:pt>
    <dgm:pt modelId="{4FB5810C-9282-4912-9FA8-160D6841B3A6}" type="pres">
      <dgm:prSet presAssocID="{9AF37458-0230-40CA-8925-892AF1C7E64E}" presName="L2TextContainer" presStyleLbl="bgAccFollowNode1" presStyleIdx="3" presStyleCnt="5"/>
      <dgm:spPr/>
    </dgm:pt>
    <dgm:pt modelId="{D60ECA16-6F71-4366-B966-30116FACD734}" type="pres">
      <dgm:prSet presAssocID="{9AF37458-0230-40CA-8925-892AF1C7E64E}" presName="FlexibleEmptyPlaceHolder" presStyleCnt="0"/>
      <dgm:spPr/>
    </dgm:pt>
    <dgm:pt modelId="{EDD3BD9D-B263-49EF-A321-1E02CAF28CE0}" type="pres">
      <dgm:prSet presAssocID="{9AF37458-0230-40CA-8925-892AF1C7E64E}" presName="ConnectLine" presStyleLbl="sibTrans1D1" presStyleIdx="3" presStyleCnt="5"/>
      <dgm:spPr>
        <a:ln>
          <a:solidFill>
            <a:schemeClr val="accent3"/>
          </a:solidFill>
        </a:ln>
      </dgm:spPr>
    </dgm:pt>
    <dgm:pt modelId="{A4207AAD-88DF-4517-A728-6745DFEAC878}" type="pres">
      <dgm:prSet presAssocID="{9AF37458-0230-40CA-8925-892AF1C7E64E}" presName="ConnectorPoint" presStyleLbl="node1" presStyleIdx="3" presStyleCnt="5"/>
      <dgm:spPr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gm:spPr>
    </dgm:pt>
    <dgm:pt modelId="{064241AA-32BB-4467-B7A4-3563A1BD5E7B}" type="pres">
      <dgm:prSet presAssocID="{9AF37458-0230-40CA-8925-892AF1C7E64E}" presName="EmptyPlaceHolder" presStyleCnt="0"/>
      <dgm:spPr/>
    </dgm:pt>
    <dgm:pt modelId="{9BD0D184-0AC4-4BDA-90B3-8DE505DB6A4F}" type="pres">
      <dgm:prSet presAssocID="{C1F3A2AD-E46A-4751-95FE-2E415D96E62A}" presName="spaceBetweenRectangles" presStyleCnt="0"/>
      <dgm:spPr/>
    </dgm:pt>
    <dgm:pt modelId="{4BDB2D9A-8CCD-4627-B11D-284D1486584E}" type="pres">
      <dgm:prSet presAssocID="{76450EAB-9938-40F4-9200-A8D2B88D1B1B}" presName="composite" presStyleCnt="0"/>
      <dgm:spPr/>
    </dgm:pt>
    <dgm:pt modelId="{3C8DCD87-BA03-4CFF-A3D8-0137B3D6786E}" type="pres">
      <dgm:prSet presAssocID="{76450EAB-9938-40F4-9200-A8D2B88D1B1B}" presName="L1TextContainer" presStyleLbl="alignNode1" presStyleIdx="4" presStyleCnt="5" custLinFactNeighborX="-308">
        <dgm:presLayoutVars>
          <dgm:chMax val="1"/>
          <dgm:chPref val="1"/>
          <dgm:bulletEnabled val="1"/>
        </dgm:presLayoutVars>
      </dgm:prSet>
      <dgm:spPr/>
    </dgm:pt>
    <dgm:pt modelId="{51C045F3-1AC8-4F60-ADFA-BD4A4450C633}" type="pres">
      <dgm:prSet presAssocID="{76450EAB-9938-40F4-9200-A8D2B88D1B1B}" presName="L2TextContainerWrapper" presStyleCnt="0">
        <dgm:presLayoutVars>
          <dgm:bulletEnabled val="1"/>
        </dgm:presLayoutVars>
      </dgm:prSet>
      <dgm:spPr/>
    </dgm:pt>
    <dgm:pt modelId="{C5640C9F-6F1A-4E9E-803C-C8215CD9E3E4}" type="pres">
      <dgm:prSet presAssocID="{76450EAB-9938-40F4-9200-A8D2B88D1B1B}" presName="L2TextContainer" presStyleLbl="bgAccFollowNode1" presStyleIdx="4" presStyleCnt="5"/>
      <dgm:spPr/>
    </dgm:pt>
    <dgm:pt modelId="{68A1A61D-E6DF-4865-B8AA-D0DDAE055D3F}" type="pres">
      <dgm:prSet presAssocID="{76450EAB-9938-40F4-9200-A8D2B88D1B1B}" presName="FlexibleEmptyPlaceHolder" presStyleCnt="0"/>
      <dgm:spPr/>
    </dgm:pt>
    <dgm:pt modelId="{84F2E9AB-60CD-400A-B5D9-25E3926D517A}" type="pres">
      <dgm:prSet presAssocID="{76450EAB-9938-40F4-9200-A8D2B88D1B1B}" presName="ConnectLine" presStyleLbl="sibTrans1D1" presStyleIdx="4" presStyleCnt="5"/>
      <dgm:spPr>
        <a:ln>
          <a:solidFill>
            <a:schemeClr val="accent3"/>
          </a:solidFill>
        </a:ln>
      </dgm:spPr>
    </dgm:pt>
    <dgm:pt modelId="{09766411-F982-444E-8F42-45CAD3F6C3BE}" type="pres">
      <dgm:prSet presAssocID="{76450EAB-9938-40F4-9200-A8D2B88D1B1B}" presName="ConnectorPoint" presStyleLbl="node1" presStyleIdx="4" presStyleCnt="5"/>
      <dgm:spPr>
        <a:solidFill>
          <a:schemeClr val="accent3"/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73228E3-A0C5-492A-AFE9-8B95095D6F77}" type="pres">
      <dgm:prSet presAssocID="{76450EAB-9938-40F4-9200-A8D2B88D1B1B}" presName="EmptyPlaceHolder" presStyleCnt="0"/>
      <dgm:spPr/>
    </dgm:pt>
  </dgm:ptLst>
  <dgm:cxnLst>
    <dgm:cxn modelId="{757ACC1F-33BF-4FDD-9E23-B52DCEBB38E9}" type="presOf" srcId="{3B94DD6F-2724-4746-9711-0EF4A09B54FB}" destId="{725F2AEF-0925-4411-A89A-5976D96BC3B1}" srcOrd="0" destOrd="0" presId="urn:microsoft.com/office/officeart/2017/3/layout/HorizontalLabelsTimeline"/>
    <dgm:cxn modelId="{A3F50128-0096-4282-AE4B-6685DF8CD221}" srcId="{9AF37458-0230-40CA-8925-892AF1C7E64E}" destId="{C08851DC-1146-4F85-9775-449DE6F6843C}" srcOrd="0" destOrd="0" parTransId="{1F1D48A3-6C7D-4209-8D13-3C308AE84CE7}" sibTransId="{9C3153B7-DC76-496E-BC6C-3A1CA73135B5}"/>
    <dgm:cxn modelId="{E292FB38-C739-403C-94EA-FEBF6C90B890}" type="presOf" srcId="{6BA5F3BE-D53A-42E0-A7FE-674B99BD07E6}" destId="{C5640C9F-6F1A-4E9E-803C-C8215CD9E3E4}" srcOrd="0" destOrd="0" presId="urn:microsoft.com/office/officeart/2017/3/layout/HorizontalLabelsTimeline"/>
    <dgm:cxn modelId="{4F0EAB3D-D6DC-4270-A428-F626A2666D2A}" type="presOf" srcId="{8A93A940-284B-49B0-9D89-5FA2B3B3C7E5}" destId="{A7F04B95-81DC-4C70-990B-FEE82F4C63E7}" srcOrd="0" destOrd="0" presId="urn:microsoft.com/office/officeart/2017/3/layout/HorizontalLabelsTimeline"/>
    <dgm:cxn modelId="{982D7B44-1518-4DD0-82D4-8A3901DD95E9}" srcId="{FF3CD410-5E2E-4080-A893-907D31D22CB3}" destId="{8A93A940-284B-49B0-9D89-5FA2B3B3C7E5}" srcOrd="2" destOrd="0" parTransId="{CD96219D-3688-4138-ACC9-901ED9FEACCC}" sibTransId="{E0447E4A-3C15-4884-AEBE-804149EBD331}"/>
    <dgm:cxn modelId="{A319CB69-6926-431D-A805-EACBFA83FA66}" srcId="{FF3CD410-5E2E-4080-A893-907D31D22CB3}" destId="{2DC4903D-31E8-4ED6-875F-63877788B702}" srcOrd="1" destOrd="0" parTransId="{A18F8C20-9A13-44DB-9E45-C2DE49ACE5D9}" sibTransId="{EBFDEA83-93E5-4D72-A672-078838B258F5}"/>
    <dgm:cxn modelId="{935F274E-0D61-4EDD-92A7-9CA37702DC15}" type="presOf" srcId="{2DC4903D-31E8-4ED6-875F-63877788B702}" destId="{270971D8-F05B-4392-88C0-D9921BB5F6B0}" srcOrd="0" destOrd="0" presId="urn:microsoft.com/office/officeart/2017/3/layout/HorizontalLabelsTimeline"/>
    <dgm:cxn modelId="{24FE186F-F804-46F5-9C2D-96C1655A06BB}" type="presOf" srcId="{FF3CD410-5E2E-4080-A893-907D31D22CB3}" destId="{687CC7BD-79EF-4A0F-BDD3-809BFA49E6BE}" srcOrd="0" destOrd="0" presId="urn:microsoft.com/office/officeart/2017/3/layout/HorizontalLabelsTimeline"/>
    <dgm:cxn modelId="{6FD83F74-4161-4581-8BA8-B7B514FF6808}" srcId="{FF3CD410-5E2E-4080-A893-907D31D22CB3}" destId="{76450EAB-9938-40F4-9200-A8D2B88D1B1B}" srcOrd="4" destOrd="0" parTransId="{FAB5823D-CE6E-44DE-8B5A-71782A17FE7E}" sibTransId="{82F625FB-1FB2-4D3E-91F8-D5C58CBA5C5F}"/>
    <dgm:cxn modelId="{F7A46874-6A72-4942-A62F-472068CA8C23}" type="presOf" srcId="{76450EAB-9938-40F4-9200-A8D2B88D1B1B}" destId="{3C8DCD87-BA03-4CFF-A3D8-0137B3D6786E}" srcOrd="0" destOrd="0" presId="urn:microsoft.com/office/officeart/2017/3/layout/HorizontalLabelsTimeline"/>
    <dgm:cxn modelId="{6AEB3B94-8522-4F42-A6BC-BC55C5AED92F}" srcId="{76450EAB-9938-40F4-9200-A8D2B88D1B1B}" destId="{6BA5F3BE-D53A-42E0-A7FE-674B99BD07E6}" srcOrd="0" destOrd="0" parTransId="{9484BBA1-86EE-4AA2-B94A-A26EED0EFB1E}" sibTransId="{48C67DB7-8AA6-454C-83AE-A16B3B9F45FF}"/>
    <dgm:cxn modelId="{68D35F9D-DABF-4E5A-94D4-F988D8E84907}" srcId="{D423FB80-F2BD-4DDE-80B1-76F84FE09A02}" destId="{245E128E-7700-4C91-9411-CDD1DCA94D67}" srcOrd="0" destOrd="0" parTransId="{B4D95EBA-0423-4AFA-B379-E030341B1F23}" sibTransId="{4963BA97-D4C5-477B-9B0D-68DB38F61579}"/>
    <dgm:cxn modelId="{7A9E109E-17C2-437F-B259-9868DBDFE57C}" type="presOf" srcId="{C08851DC-1146-4F85-9775-449DE6F6843C}" destId="{4FB5810C-9282-4912-9FA8-160D6841B3A6}" srcOrd="0" destOrd="0" presId="urn:microsoft.com/office/officeart/2017/3/layout/HorizontalLabelsTimeline"/>
    <dgm:cxn modelId="{2562A5AF-EDEA-4C98-ADD3-C5343E4A030C}" srcId="{8A93A940-284B-49B0-9D89-5FA2B3B3C7E5}" destId="{3B94DD6F-2724-4746-9711-0EF4A09B54FB}" srcOrd="0" destOrd="0" parTransId="{9C02415F-27A0-4AA8-A7F4-A64915C8C255}" sibTransId="{141B8AC4-61FB-4245-A314-F0F85626A652}"/>
    <dgm:cxn modelId="{5BF3B7B1-A779-4E2D-8625-77DE0CA38FEE}" srcId="{FF3CD410-5E2E-4080-A893-907D31D22CB3}" destId="{D423FB80-F2BD-4DDE-80B1-76F84FE09A02}" srcOrd="0" destOrd="0" parTransId="{9B1CA3FF-D252-4AF5-8F50-CFC93ACA9175}" sibTransId="{EBE862E1-9761-4AA7-AA00-BD79FA3B27DD}"/>
    <dgm:cxn modelId="{F68895C0-3F1F-4678-B72B-DB82A8D7873D}" type="presOf" srcId="{245E128E-7700-4C91-9411-CDD1DCA94D67}" destId="{255B3FC7-BD87-4810-87ED-7952D0F23157}" srcOrd="0" destOrd="0" presId="urn:microsoft.com/office/officeart/2017/3/layout/HorizontalLabelsTimeline"/>
    <dgm:cxn modelId="{88D1B1C1-C286-42B6-8578-02F7ADF070AF}" type="presOf" srcId="{9AF37458-0230-40CA-8925-892AF1C7E64E}" destId="{0514CBBB-524C-44B6-8CFF-9E8C353AFFA2}" srcOrd="0" destOrd="0" presId="urn:microsoft.com/office/officeart/2017/3/layout/HorizontalLabelsTimeline"/>
    <dgm:cxn modelId="{607143D0-C26B-448B-8E8C-A8A46198F0C6}" srcId="{2DC4903D-31E8-4ED6-875F-63877788B702}" destId="{A9FB790A-3E33-4887-962E-7206A01AD84F}" srcOrd="0" destOrd="0" parTransId="{2E34BE83-4A83-4B5F-8976-D4AC57FE5007}" sibTransId="{A18338C2-0675-4B1C-898F-3D939F41C34C}"/>
    <dgm:cxn modelId="{13B073DF-B512-4DC4-BFED-259DE69EBDB5}" srcId="{FF3CD410-5E2E-4080-A893-907D31D22CB3}" destId="{9AF37458-0230-40CA-8925-892AF1C7E64E}" srcOrd="3" destOrd="0" parTransId="{D575A58F-61CB-4DBD-B271-C7726B0368DC}" sibTransId="{C1F3A2AD-E46A-4751-95FE-2E415D96E62A}"/>
    <dgm:cxn modelId="{913E9CE7-B8A6-4506-ADA2-FB6349E99383}" type="presOf" srcId="{A9FB790A-3E33-4887-962E-7206A01AD84F}" destId="{1D60394B-1800-4790-9694-08B1C1D1B34D}" srcOrd="0" destOrd="0" presId="urn:microsoft.com/office/officeart/2017/3/layout/HorizontalLabelsTimeline"/>
    <dgm:cxn modelId="{FAEC57FD-E661-46F9-8FC2-72568E9086CE}" type="presOf" srcId="{D423FB80-F2BD-4DDE-80B1-76F84FE09A02}" destId="{64E37A6A-8F95-4F28-92FC-1FE8089D7DAF}" srcOrd="0" destOrd="0" presId="urn:microsoft.com/office/officeart/2017/3/layout/HorizontalLabelsTimeline"/>
    <dgm:cxn modelId="{41A1825C-6B33-4866-A7F1-A86BC36862B3}" type="presParOf" srcId="{687CC7BD-79EF-4A0F-BDD3-809BFA49E6BE}" destId="{6168B371-2815-4661-9209-F8A29814ADCC}" srcOrd="0" destOrd="0" presId="urn:microsoft.com/office/officeart/2017/3/layout/HorizontalLabelsTimeline"/>
    <dgm:cxn modelId="{281FC94C-5AAC-413C-803D-BB6EEF9AD3A6}" type="presParOf" srcId="{687CC7BD-79EF-4A0F-BDD3-809BFA49E6BE}" destId="{4C5F54B5-504F-4069-AF1D-9A370FBD268C}" srcOrd="1" destOrd="0" presId="urn:microsoft.com/office/officeart/2017/3/layout/HorizontalLabelsTimeline"/>
    <dgm:cxn modelId="{CFDEA283-4601-4089-8563-A85225CFEF1D}" type="presParOf" srcId="{4C5F54B5-504F-4069-AF1D-9A370FBD268C}" destId="{34539F78-7536-446A-B749-4315D26F2C4E}" srcOrd="0" destOrd="0" presId="urn:microsoft.com/office/officeart/2017/3/layout/HorizontalLabelsTimeline"/>
    <dgm:cxn modelId="{8A5756AD-D676-4F95-8A8A-CDE3EA13E14C}" type="presParOf" srcId="{34539F78-7536-446A-B749-4315D26F2C4E}" destId="{64E37A6A-8F95-4F28-92FC-1FE8089D7DAF}" srcOrd="0" destOrd="0" presId="urn:microsoft.com/office/officeart/2017/3/layout/HorizontalLabelsTimeline"/>
    <dgm:cxn modelId="{C64DD621-F766-410D-81AE-A692FE379207}" type="presParOf" srcId="{34539F78-7536-446A-B749-4315D26F2C4E}" destId="{301B11E7-9AB9-40DA-A950-87C47281308D}" srcOrd="1" destOrd="0" presId="urn:microsoft.com/office/officeart/2017/3/layout/HorizontalLabelsTimeline"/>
    <dgm:cxn modelId="{72141621-AC11-4C6D-A617-B6CF19C76AAE}" type="presParOf" srcId="{301B11E7-9AB9-40DA-A950-87C47281308D}" destId="{255B3FC7-BD87-4810-87ED-7952D0F23157}" srcOrd="0" destOrd="0" presId="urn:microsoft.com/office/officeart/2017/3/layout/HorizontalLabelsTimeline"/>
    <dgm:cxn modelId="{C728B947-ADB2-406E-9206-93298476CEFD}" type="presParOf" srcId="{301B11E7-9AB9-40DA-A950-87C47281308D}" destId="{4B545162-9690-412E-B970-54DA905B44AF}" srcOrd="1" destOrd="0" presId="urn:microsoft.com/office/officeart/2017/3/layout/HorizontalLabelsTimeline"/>
    <dgm:cxn modelId="{9B7FD2A9-25B9-477B-AC6A-FE14BD3BFF32}" type="presParOf" srcId="{34539F78-7536-446A-B749-4315D26F2C4E}" destId="{DF478A7F-4668-4E0A-86F7-C1205CF5AA73}" srcOrd="2" destOrd="0" presId="urn:microsoft.com/office/officeart/2017/3/layout/HorizontalLabelsTimeline"/>
    <dgm:cxn modelId="{A1F8B173-85E4-4ED9-BFF5-CF116D6F7CE3}" type="presParOf" srcId="{34539F78-7536-446A-B749-4315D26F2C4E}" destId="{6D7F9BE3-3008-4E5E-96F3-C71D72649902}" srcOrd="3" destOrd="0" presId="urn:microsoft.com/office/officeart/2017/3/layout/HorizontalLabelsTimeline"/>
    <dgm:cxn modelId="{74F580D4-41FC-4B1B-82E4-22FCC2246045}" type="presParOf" srcId="{34539F78-7536-446A-B749-4315D26F2C4E}" destId="{02633C3C-6589-41FB-998C-85A7548107A4}" srcOrd="4" destOrd="0" presId="urn:microsoft.com/office/officeart/2017/3/layout/HorizontalLabelsTimeline"/>
    <dgm:cxn modelId="{ACB72553-49A5-440C-B1C8-D7D8CFF44BD6}" type="presParOf" srcId="{4C5F54B5-504F-4069-AF1D-9A370FBD268C}" destId="{41467129-B2CC-4E38-A5B2-56D30FA28409}" srcOrd="1" destOrd="0" presId="urn:microsoft.com/office/officeart/2017/3/layout/HorizontalLabelsTimeline"/>
    <dgm:cxn modelId="{779E8BAE-E165-44A0-8F61-F1D6F07BA6D3}" type="presParOf" srcId="{4C5F54B5-504F-4069-AF1D-9A370FBD268C}" destId="{6AA3FB3F-E213-4147-93D1-22B952CDFE17}" srcOrd="2" destOrd="0" presId="urn:microsoft.com/office/officeart/2017/3/layout/HorizontalLabelsTimeline"/>
    <dgm:cxn modelId="{FDEBFC71-A7CC-4193-89B3-3D17A65C6735}" type="presParOf" srcId="{6AA3FB3F-E213-4147-93D1-22B952CDFE17}" destId="{270971D8-F05B-4392-88C0-D9921BB5F6B0}" srcOrd="0" destOrd="0" presId="urn:microsoft.com/office/officeart/2017/3/layout/HorizontalLabelsTimeline"/>
    <dgm:cxn modelId="{DDE712DF-EAC7-4AEA-8C8F-518516542CAF}" type="presParOf" srcId="{6AA3FB3F-E213-4147-93D1-22B952CDFE17}" destId="{68B34C20-0EE9-4A51-9634-702BEA794899}" srcOrd="1" destOrd="0" presId="urn:microsoft.com/office/officeart/2017/3/layout/HorizontalLabelsTimeline"/>
    <dgm:cxn modelId="{0AB24538-9BA6-44A1-BA14-80061D14A8F4}" type="presParOf" srcId="{68B34C20-0EE9-4A51-9634-702BEA794899}" destId="{1D60394B-1800-4790-9694-08B1C1D1B34D}" srcOrd="0" destOrd="0" presId="urn:microsoft.com/office/officeart/2017/3/layout/HorizontalLabelsTimeline"/>
    <dgm:cxn modelId="{2AAA8EAA-0E27-421D-A811-E0050D6E2E66}" type="presParOf" srcId="{68B34C20-0EE9-4A51-9634-702BEA794899}" destId="{F7828579-24D8-4EC2-A1D6-344D5AD522E4}" srcOrd="1" destOrd="0" presId="urn:microsoft.com/office/officeart/2017/3/layout/HorizontalLabelsTimeline"/>
    <dgm:cxn modelId="{1951676A-386A-4A55-8D85-8529FCA60223}" type="presParOf" srcId="{6AA3FB3F-E213-4147-93D1-22B952CDFE17}" destId="{59F1EF41-14EA-48EE-A559-118169DBDB24}" srcOrd="2" destOrd="0" presId="urn:microsoft.com/office/officeart/2017/3/layout/HorizontalLabelsTimeline"/>
    <dgm:cxn modelId="{FF7D7122-10DC-403C-B42A-BC23EECD800F}" type="presParOf" srcId="{6AA3FB3F-E213-4147-93D1-22B952CDFE17}" destId="{8E0947F0-E28B-4B2E-B1D6-BFEED1AF012B}" srcOrd="3" destOrd="0" presId="urn:microsoft.com/office/officeart/2017/3/layout/HorizontalLabelsTimeline"/>
    <dgm:cxn modelId="{11C26640-7348-4167-8AF4-596740246EB0}" type="presParOf" srcId="{6AA3FB3F-E213-4147-93D1-22B952CDFE17}" destId="{6BA99215-8D0D-4B24-ACDB-B8619064A20A}" srcOrd="4" destOrd="0" presId="urn:microsoft.com/office/officeart/2017/3/layout/HorizontalLabelsTimeline"/>
    <dgm:cxn modelId="{4C86226D-C9C0-4413-B426-06F8252E51C5}" type="presParOf" srcId="{4C5F54B5-504F-4069-AF1D-9A370FBD268C}" destId="{9B2B8A77-95BF-4B3D-B7A2-74A64BEAD033}" srcOrd="3" destOrd="0" presId="urn:microsoft.com/office/officeart/2017/3/layout/HorizontalLabelsTimeline"/>
    <dgm:cxn modelId="{DA1E98F3-DEEF-449E-A505-7BE8E77DC666}" type="presParOf" srcId="{4C5F54B5-504F-4069-AF1D-9A370FBD268C}" destId="{CB500B18-4CCC-44D0-A7EE-E63EC340604C}" srcOrd="4" destOrd="0" presId="urn:microsoft.com/office/officeart/2017/3/layout/HorizontalLabelsTimeline"/>
    <dgm:cxn modelId="{5DE12D35-65C6-43A3-9CCB-9DB1FBB88A6F}" type="presParOf" srcId="{CB500B18-4CCC-44D0-A7EE-E63EC340604C}" destId="{A7F04B95-81DC-4C70-990B-FEE82F4C63E7}" srcOrd="0" destOrd="0" presId="urn:microsoft.com/office/officeart/2017/3/layout/HorizontalLabelsTimeline"/>
    <dgm:cxn modelId="{84E6A2E6-334E-486A-9E18-50B4C9242157}" type="presParOf" srcId="{CB500B18-4CCC-44D0-A7EE-E63EC340604C}" destId="{16384FAB-C600-47F1-91A6-2EF972F345F9}" srcOrd="1" destOrd="0" presId="urn:microsoft.com/office/officeart/2017/3/layout/HorizontalLabelsTimeline"/>
    <dgm:cxn modelId="{0D7AFB00-50B5-4763-8B9B-058959A93926}" type="presParOf" srcId="{16384FAB-C600-47F1-91A6-2EF972F345F9}" destId="{725F2AEF-0925-4411-A89A-5976D96BC3B1}" srcOrd="0" destOrd="0" presId="urn:microsoft.com/office/officeart/2017/3/layout/HorizontalLabelsTimeline"/>
    <dgm:cxn modelId="{6BE0CB7D-05CB-48BF-95E8-5BD301DDCFDF}" type="presParOf" srcId="{16384FAB-C600-47F1-91A6-2EF972F345F9}" destId="{F1CEE27F-E297-4972-B373-BDB021CAF74B}" srcOrd="1" destOrd="0" presId="urn:microsoft.com/office/officeart/2017/3/layout/HorizontalLabelsTimeline"/>
    <dgm:cxn modelId="{73AA2BF1-3651-48D4-B218-B7BECAF7B8D5}" type="presParOf" srcId="{CB500B18-4CCC-44D0-A7EE-E63EC340604C}" destId="{3F1F843F-8CAA-4ECF-B5A2-211D6C43D3C6}" srcOrd="2" destOrd="0" presId="urn:microsoft.com/office/officeart/2017/3/layout/HorizontalLabelsTimeline"/>
    <dgm:cxn modelId="{3C38FC4B-81C9-40B9-BE5E-6E8032D8A2A6}" type="presParOf" srcId="{CB500B18-4CCC-44D0-A7EE-E63EC340604C}" destId="{53B98CC0-1029-46A6-8053-0933F88F7705}" srcOrd="3" destOrd="0" presId="urn:microsoft.com/office/officeart/2017/3/layout/HorizontalLabelsTimeline"/>
    <dgm:cxn modelId="{6DDB047D-A89D-46BF-8D68-1A2DD3FE6D44}" type="presParOf" srcId="{CB500B18-4CCC-44D0-A7EE-E63EC340604C}" destId="{ED7FD386-E91E-4500-9B1B-A5B2EA2DCD9E}" srcOrd="4" destOrd="0" presId="urn:microsoft.com/office/officeart/2017/3/layout/HorizontalLabelsTimeline"/>
    <dgm:cxn modelId="{7224374C-AF62-4551-B883-0678F11DFE0E}" type="presParOf" srcId="{4C5F54B5-504F-4069-AF1D-9A370FBD268C}" destId="{D10A3234-F9BB-4A9C-A091-F5DBA518BE7C}" srcOrd="5" destOrd="0" presId="urn:microsoft.com/office/officeart/2017/3/layout/HorizontalLabelsTimeline"/>
    <dgm:cxn modelId="{E92C2D54-2030-4998-B6E1-0B397FD496E8}" type="presParOf" srcId="{4C5F54B5-504F-4069-AF1D-9A370FBD268C}" destId="{22D62643-0B0C-4009-9E59-829FBA28D384}" srcOrd="6" destOrd="0" presId="urn:microsoft.com/office/officeart/2017/3/layout/HorizontalLabelsTimeline"/>
    <dgm:cxn modelId="{83F2BFCB-71E8-4532-8742-A465ADABCDDF}" type="presParOf" srcId="{22D62643-0B0C-4009-9E59-829FBA28D384}" destId="{0514CBBB-524C-44B6-8CFF-9E8C353AFFA2}" srcOrd="0" destOrd="0" presId="urn:microsoft.com/office/officeart/2017/3/layout/HorizontalLabelsTimeline"/>
    <dgm:cxn modelId="{A5413EA4-0434-44C3-B28C-CC820D2CB2D4}" type="presParOf" srcId="{22D62643-0B0C-4009-9E59-829FBA28D384}" destId="{B6D17318-869C-4129-A21A-C5218F9F3011}" srcOrd="1" destOrd="0" presId="urn:microsoft.com/office/officeart/2017/3/layout/HorizontalLabelsTimeline"/>
    <dgm:cxn modelId="{15CF7D9E-500F-487B-9685-E39E0F543B41}" type="presParOf" srcId="{B6D17318-869C-4129-A21A-C5218F9F3011}" destId="{4FB5810C-9282-4912-9FA8-160D6841B3A6}" srcOrd="0" destOrd="0" presId="urn:microsoft.com/office/officeart/2017/3/layout/HorizontalLabelsTimeline"/>
    <dgm:cxn modelId="{87BC0DBE-1DA9-48FE-B351-EA7961839E5B}" type="presParOf" srcId="{B6D17318-869C-4129-A21A-C5218F9F3011}" destId="{D60ECA16-6F71-4366-B966-30116FACD734}" srcOrd="1" destOrd="0" presId="urn:microsoft.com/office/officeart/2017/3/layout/HorizontalLabelsTimeline"/>
    <dgm:cxn modelId="{EB6F7731-DB07-4BE2-AAB1-EBC518EA43BC}" type="presParOf" srcId="{22D62643-0B0C-4009-9E59-829FBA28D384}" destId="{EDD3BD9D-B263-49EF-A321-1E02CAF28CE0}" srcOrd="2" destOrd="0" presId="urn:microsoft.com/office/officeart/2017/3/layout/HorizontalLabelsTimeline"/>
    <dgm:cxn modelId="{E1C27454-2A79-4004-BA1C-85C6EE9BCB0F}" type="presParOf" srcId="{22D62643-0B0C-4009-9E59-829FBA28D384}" destId="{A4207AAD-88DF-4517-A728-6745DFEAC878}" srcOrd="3" destOrd="0" presId="urn:microsoft.com/office/officeart/2017/3/layout/HorizontalLabelsTimeline"/>
    <dgm:cxn modelId="{545F58EA-FAAE-4096-AC67-B0E0B7CA09CA}" type="presParOf" srcId="{22D62643-0B0C-4009-9E59-829FBA28D384}" destId="{064241AA-32BB-4467-B7A4-3563A1BD5E7B}" srcOrd="4" destOrd="0" presId="urn:microsoft.com/office/officeart/2017/3/layout/HorizontalLabelsTimeline"/>
    <dgm:cxn modelId="{C532297E-4E9F-4918-A997-FE6BD56D9DFD}" type="presParOf" srcId="{4C5F54B5-504F-4069-AF1D-9A370FBD268C}" destId="{9BD0D184-0AC4-4BDA-90B3-8DE505DB6A4F}" srcOrd="7" destOrd="0" presId="urn:microsoft.com/office/officeart/2017/3/layout/HorizontalLabelsTimeline"/>
    <dgm:cxn modelId="{02308829-7062-43BC-8394-108096C35B10}" type="presParOf" srcId="{4C5F54B5-504F-4069-AF1D-9A370FBD268C}" destId="{4BDB2D9A-8CCD-4627-B11D-284D1486584E}" srcOrd="8" destOrd="0" presId="urn:microsoft.com/office/officeart/2017/3/layout/HorizontalLabelsTimeline"/>
    <dgm:cxn modelId="{4F2DCFCA-86FF-4D13-80C1-C948D216E72E}" type="presParOf" srcId="{4BDB2D9A-8CCD-4627-B11D-284D1486584E}" destId="{3C8DCD87-BA03-4CFF-A3D8-0137B3D6786E}" srcOrd="0" destOrd="0" presId="urn:microsoft.com/office/officeart/2017/3/layout/HorizontalLabelsTimeline"/>
    <dgm:cxn modelId="{44975A45-7A1F-43EE-852F-2B302DDD58E8}" type="presParOf" srcId="{4BDB2D9A-8CCD-4627-B11D-284D1486584E}" destId="{51C045F3-1AC8-4F60-ADFA-BD4A4450C633}" srcOrd="1" destOrd="0" presId="urn:microsoft.com/office/officeart/2017/3/layout/HorizontalLabelsTimeline"/>
    <dgm:cxn modelId="{020BF51C-81C1-49D0-B364-FDE4A50DC963}" type="presParOf" srcId="{51C045F3-1AC8-4F60-ADFA-BD4A4450C633}" destId="{C5640C9F-6F1A-4E9E-803C-C8215CD9E3E4}" srcOrd="0" destOrd="0" presId="urn:microsoft.com/office/officeart/2017/3/layout/HorizontalLabelsTimeline"/>
    <dgm:cxn modelId="{8C0C072E-851F-420B-8022-2342B4641452}" type="presParOf" srcId="{51C045F3-1AC8-4F60-ADFA-BD4A4450C633}" destId="{68A1A61D-E6DF-4865-B8AA-D0DDAE055D3F}" srcOrd="1" destOrd="0" presId="urn:microsoft.com/office/officeart/2017/3/layout/HorizontalLabelsTimeline"/>
    <dgm:cxn modelId="{20A53B00-46CF-43A4-8725-4B4D6BCC16DF}" type="presParOf" srcId="{4BDB2D9A-8CCD-4627-B11D-284D1486584E}" destId="{84F2E9AB-60CD-400A-B5D9-25E3926D517A}" srcOrd="2" destOrd="0" presId="urn:microsoft.com/office/officeart/2017/3/layout/HorizontalLabelsTimeline"/>
    <dgm:cxn modelId="{CECC0C13-CE22-4E3E-9E46-D8B7A27625DB}" type="presParOf" srcId="{4BDB2D9A-8CCD-4627-B11D-284D1486584E}" destId="{09766411-F982-444E-8F42-45CAD3F6C3BE}" srcOrd="3" destOrd="0" presId="urn:microsoft.com/office/officeart/2017/3/layout/HorizontalLabelsTimeline"/>
    <dgm:cxn modelId="{319C0899-90D7-411B-92F6-183FC583EA91}" type="presParOf" srcId="{4BDB2D9A-8CCD-4627-B11D-284D1486584E}" destId="{773228E3-A0C5-492A-AFE9-8B95095D6F77}" srcOrd="4" destOrd="0" presId="urn:microsoft.com/office/officeart/2017/3/layout/HorizontalLabelsTimeline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C4FA5-C697-49BD-9C4B-479E059CE836}">
      <dsp:nvSpPr>
        <dsp:cNvPr id="0" name=""/>
        <dsp:cNvSpPr/>
      </dsp:nvSpPr>
      <dsp:spPr>
        <a:xfrm>
          <a:off x="644586" y="140665"/>
          <a:ext cx="1817827" cy="1817827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2.Play</a:t>
          </a:r>
        </a:p>
      </dsp:txBody>
      <dsp:txXfrm>
        <a:off x="1602625" y="525871"/>
        <a:ext cx="649224" cy="541020"/>
      </dsp:txXfrm>
    </dsp:sp>
    <dsp:sp modelId="{15778F71-45DA-4BC1-98B3-9E8A8D647B86}">
      <dsp:nvSpPr>
        <dsp:cNvPr id="0" name=""/>
        <dsp:cNvSpPr/>
      </dsp:nvSpPr>
      <dsp:spPr>
        <a:xfrm>
          <a:off x="607148" y="205587"/>
          <a:ext cx="1817827" cy="1817827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 Evaluate</a:t>
          </a:r>
        </a:p>
      </dsp:txBody>
      <dsp:txXfrm>
        <a:off x="1039964" y="1385011"/>
        <a:ext cx="973836" cy="476097"/>
      </dsp:txXfrm>
    </dsp:sp>
    <dsp:sp modelId="{48155E21-D17B-44FE-BA42-91959208F15C}">
      <dsp:nvSpPr>
        <dsp:cNvPr id="0" name=""/>
        <dsp:cNvSpPr/>
      </dsp:nvSpPr>
      <dsp:spPr>
        <a:xfrm>
          <a:off x="569709" y="140665"/>
          <a:ext cx="1817827" cy="1817827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1.Plan</a:t>
          </a:r>
        </a:p>
      </dsp:txBody>
      <dsp:txXfrm>
        <a:off x="780274" y="525871"/>
        <a:ext cx="649224" cy="541020"/>
      </dsp:txXfrm>
    </dsp:sp>
    <dsp:sp modelId="{10EE02D2-98E1-4862-BB01-23B31D47A913}">
      <dsp:nvSpPr>
        <dsp:cNvPr id="0" name=""/>
        <dsp:cNvSpPr/>
      </dsp:nvSpPr>
      <dsp:spPr>
        <a:xfrm>
          <a:off x="532204" y="28133"/>
          <a:ext cx="2042891" cy="2042891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FF512-37CA-44CF-8F87-5ACEAE0ED04C}">
      <dsp:nvSpPr>
        <dsp:cNvPr id="0" name=""/>
        <dsp:cNvSpPr/>
      </dsp:nvSpPr>
      <dsp:spPr>
        <a:xfrm>
          <a:off x="494616" y="92940"/>
          <a:ext cx="2042891" cy="2042891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9E473-A914-4146-BA2D-AEDE543DA6AD}">
      <dsp:nvSpPr>
        <dsp:cNvPr id="0" name=""/>
        <dsp:cNvSpPr/>
      </dsp:nvSpPr>
      <dsp:spPr>
        <a:xfrm>
          <a:off x="457027" y="28133"/>
          <a:ext cx="2042891" cy="2042891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8B371-2815-4661-9209-F8A29814ADCC}">
      <dsp:nvSpPr>
        <dsp:cNvPr id="0" name=""/>
        <dsp:cNvSpPr/>
      </dsp:nvSpPr>
      <dsp:spPr>
        <a:xfrm>
          <a:off x="0" y="2103437"/>
          <a:ext cx="10543032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37A6A-8F95-4F28-92FC-1FE8089D7DAF}">
      <dsp:nvSpPr>
        <dsp:cNvPr id="0" name=""/>
        <dsp:cNvSpPr/>
      </dsp:nvSpPr>
      <dsp:spPr>
        <a:xfrm>
          <a:off x="215802" y="1304131"/>
          <a:ext cx="3089602" cy="504825"/>
        </a:xfrm>
        <a:prstGeom prst="rect">
          <a:avLst/>
        </a:prstGeom>
        <a:solidFill>
          <a:srgbClr val="D67065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Confirmed</a:t>
          </a:r>
        </a:p>
      </dsp:txBody>
      <dsp:txXfrm>
        <a:off x="215802" y="1304131"/>
        <a:ext cx="3089602" cy="504825"/>
      </dsp:txXfrm>
    </dsp:sp>
    <dsp:sp modelId="{255B3FC7-BD87-4810-87ED-7952D0F23157}">
      <dsp:nvSpPr>
        <dsp:cNvPr id="0" name=""/>
        <dsp:cNvSpPr/>
      </dsp:nvSpPr>
      <dsp:spPr>
        <a:xfrm>
          <a:off x="215802" y="731943"/>
          <a:ext cx="3089602" cy="572187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rtlCol="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“Natural talent” paradox.</a:t>
          </a:r>
          <a:endParaRPr lang="en-GB" sz="1700" kern="1200" dirty="0">
            <a:latin typeface="+mj-lt"/>
          </a:endParaRPr>
        </a:p>
      </dsp:txBody>
      <dsp:txXfrm>
        <a:off x="215802" y="731943"/>
        <a:ext cx="3089602" cy="572187"/>
      </dsp:txXfrm>
    </dsp:sp>
    <dsp:sp modelId="{DF478A7F-4668-4E0A-86F7-C1205CF5AA73}">
      <dsp:nvSpPr>
        <dsp:cNvPr id="0" name=""/>
        <dsp:cNvSpPr/>
      </dsp:nvSpPr>
      <dsp:spPr>
        <a:xfrm>
          <a:off x="1760603" y="1808956"/>
          <a:ext cx="0" cy="294481"/>
        </a:xfrm>
        <a:prstGeom prst="line">
          <a:avLst/>
        </a:prstGeom>
        <a:noFill/>
        <a:ln w="635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971D8-F05B-4392-88C0-D9921BB5F6B0}">
      <dsp:nvSpPr>
        <dsp:cNvPr id="0" name=""/>
        <dsp:cNvSpPr/>
      </dsp:nvSpPr>
      <dsp:spPr>
        <a:xfrm>
          <a:off x="1971258" y="2397918"/>
          <a:ext cx="3089602" cy="504825"/>
        </a:xfrm>
        <a:prstGeom prst="rect">
          <a:avLst/>
        </a:prstGeom>
        <a:solidFill>
          <a:srgbClr val="D67065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Raised</a:t>
          </a:r>
        </a:p>
      </dsp:txBody>
      <dsp:txXfrm>
        <a:off x="1971258" y="2397918"/>
        <a:ext cx="3089602" cy="504825"/>
      </dsp:txXfrm>
    </dsp:sp>
    <dsp:sp modelId="{1D60394B-1800-4790-9694-08B1C1D1B34D}">
      <dsp:nvSpPr>
        <dsp:cNvPr id="0" name=""/>
        <dsp:cNvSpPr/>
      </dsp:nvSpPr>
      <dsp:spPr>
        <a:xfrm>
          <a:off x="1971258" y="2902743"/>
          <a:ext cx="3089602" cy="1049010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rtlCol="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u="none" kern="1200" dirty="0">
              <a:latin typeface="+mj-lt"/>
            </a:rPr>
            <a:t>When? Singing practice across the day as spontaneous as well as deliberate and planned. </a:t>
          </a:r>
          <a:endParaRPr lang="en-GB" sz="1700" kern="1200" dirty="0">
            <a:latin typeface="+mj-lt"/>
          </a:endParaRPr>
        </a:p>
      </dsp:txBody>
      <dsp:txXfrm>
        <a:off x="1971258" y="2902743"/>
        <a:ext cx="3089602" cy="1049010"/>
      </dsp:txXfrm>
    </dsp:sp>
    <dsp:sp modelId="{59F1EF41-14EA-48EE-A559-118169DBDB24}">
      <dsp:nvSpPr>
        <dsp:cNvPr id="0" name=""/>
        <dsp:cNvSpPr/>
      </dsp:nvSpPr>
      <dsp:spPr>
        <a:xfrm>
          <a:off x="3516059" y="2103437"/>
          <a:ext cx="0" cy="294481"/>
        </a:xfrm>
        <a:prstGeom prst="line">
          <a:avLst/>
        </a:prstGeom>
        <a:noFill/>
        <a:ln w="635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F9BE3-3008-4E5E-96F3-C71D72649902}">
      <dsp:nvSpPr>
        <dsp:cNvPr id="0" name=""/>
        <dsp:cNvSpPr/>
      </dsp:nvSpPr>
      <dsp:spPr>
        <a:xfrm rot="2700000">
          <a:off x="1727882" y="2070715"/>
          <a:ext cx="65443" cy="65443"/>
        </a:xfrm>
        <a:prstGeom prst="rect">
          <a:avLst/>
        </a:prstGeom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947F0-E28B-4B2E-B1D6-BFEED1AF012B}">
      <dsp:nvSpPr>
        <dsp:cNvPr id="0" name=""/>
        <dsp:cNvSpPr/>
      </dsp:nvSpPr>
      <dsp:spPr>
        <a:xfrm rot="2700000">
          <a:off x="3483338" y="2070715"/>
          <a:ext cx="65443" cy="65443"/>
        </a:xfrm>
        <a:prstGeom prst="rect">
          <a:avLst/>
        </a:prstGeom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04B95-81DC-4C70-990B-FEE82F4C63E7}">
      <dsp:nvSpPr>
        <dsp:cNvPr id="0" name=""/>
        <dsp:cNvSpPr/>
      </dsp:nvSpPr>
      <dsp:spPr>
        <a:xfrm>
          <a:off x="3700792" y="1350963"/>
          <a:ext cx="3089602" cy="504825"/>
        </a:xfrm>
        <a:prstGeom prst="rect">
          <a:avLst/>
        </a:prstGeom>
        <a:solidFill>
          <a:srgbClr val="D67065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Confirmed</a:t>
          </a:r>
        </a:p>
      </dsp:txBody>
      <dsp:txXfrm>
        <a:off x="3700792" y="1350963"/>
        <a:ext cx="3089602" cy="504825"/>
      </dsp:txXfrm>
    </dsp:sp>
    <dsp:sp modelId="{725F2AEF-0925-4411-A89A-5976D96BC3B1}">
      <dsp:nvSpPr>
        <dsp:cNvPr id="0" name=""/>
        <dsp:cNvSpPr/>
      </dsp:nvSpPr>
      <dsp:spPr>
        <a:xfrm>
          <a:off x="3686055" y="534159"/>
          <a:ext cx="3089602" cy="810599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solidFill>
            <a:schemeClr val="accent2">
              <a:lumMod val="20000"/>
              <a:lumOff val="8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rtlCol="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u="none" kern="1200" dirty="0">
              <a:latin typeface="+mj-lt"/>
            </a:rPr>
            <a:t>The voice’s impact on practice, positives and negatives.</a:t>
          </a:r>
          <a:endParaRPr lang="en-GB" sz="1700" kern="1200" dirty="0">
            <a:latin typeface="+mj-lt"/>
          </a:endParaRPr>
        </a:p>
      </dsp:txBody>
      <dsp:txXfrm>
        <a:off x="3686055" y="534159"/>
        <a:ext cx="3089602" cy="810599"/>
      </dsp:txXfrm>
    </dsp:sp>
    <dsp:sp modelId="{3F1F843F-8CAA-4ECF-B5A2-211D6C43D3C6}">
      <dsp:nvSpPr>
        <dsp:cNvPr id="0" name=""/>
        <dsp:cNvSpPr/>
      </dsp:nvSpPr>
      <dsp:spPr>
        <a:xfrm>
          <a:off x="5245594" y="1855788"/>
          <a:ext cx="0" cy="294481"/>
        </a:xfrm>
        <a:prstGeom prst="line">
          <a:avLst/>
        </a:prstGeom>
        <a:noFill/>
        <a:ln w="635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14CBBB-524C-44B6-8CFF-9E8C353AFFA2}">
      <dsp:nvSpPr>
        <dsp:cNvPr id="0" name=""/>
        <dsp:cNvSpPr/>
      </dsp:nvSpPr>
      <dsp:spPr>
        <a:xfrm>
          <a:off x="5482201" y="2387756"/>
          <a:ext cx="3089602" cy="504825"/>
        </a:xfrm>
        <a:prstGeom prst="rect">
          <a:avLst/>
        </a:prstGeom>
        <a:solidFill>
          <a:srgbClr val="D67065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Confirmed</a:t>
          </a:r>
        </a:p>
      </dsp:txBody>
      <dsp:txXfrm>
        <a:off x="5482201" y="2387756"/>
        <a:ext cx="3089602" cy="504825"/>
      </dsp:txXfrm>
    </dsp:sp>
    <dsp:sp modelId="{4FB5810C-9282-4912-9FA8-160D6841B3A6}">
      <dsp:nvSpPr>
        <dsp:cNvPr id="0" name=""/>
        <dsp:cNvSpPr/>
      </dsp:nvSpPr>
      <dsp:spPr>
        <a:xfrm>
          <a:off x="5482170" y="2902743"/>
          <a:ext cx="3089602" cy="1049010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rtlCol="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The voice’s limitations impact practice, either restricting it or encouraging problem-solving.</a:t>
          </a:r>
          <a:endParaRPr lang="en-GB" sz="1700" kern="1200" dirty="0">
            <a:latin typeface="+mj-lt"/>
          </a:endParaRPr>
        </a:p>
      </dsp:txBody>
      <dsp:txXfrm>
        <a:off x="5482170" y="2902743"/>
        <a:ext cx="3089602" cy="1049010"/>
      </dsp:txXfrm>
    </dsp:sp>
    <dsp:sp modelId="{EDD3BD9D-B263-49EF-A321-1E02CAF28CE0}">
      <dsp:nvSpPr>
        <dsp:cNvPr id="0" name=""/>
        <dsp:cNvSpPr/>
      </dsp:nvSpPr>
      <dsp:spPr>
        <a:xfrm>
          <a:off x="7027002" y="2093275"/>
          <a:ext cx="0" cy="294481"/>
        </a:xfrm>
        <a:prstGeom prst="line">
          <a:avLst/>
        </a:prstGeom>
        <a:noFill/>
        <a:ln w="635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B98CC0-1029-46A6-8053-0933F88F7705}">
      <dsp:nvSpPr>
        <dsp:cNvPr id="0" name=""/>
        <dsp:cNvSpPr/>
      </dsp:nvSpPr>
      <dsp:spPr>
        <a:xfrm rot="2700000">
          <a:off x="5212872" y="2117548"/>
          <a:ext cx="65443" cy="65443"/>
        </a:xfrm>
        <a:prstGeom prst="rect">
          <a:avLst/>
        </a:prstGeom>
        <a:solidFill>
          <a:schemeClr val="accent3"/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07AAD-88DF-4517-A728-6745DFEAC878}">
      <dsp:nvSpPr>
        <dsp:cNvPr id="0" name=""/>
        <dsp:cNvSpPr/>
      </dsp:nvSpPr>
      <dsp:spPr>
        <a:xfrm rot="2700000">
          <a:off x="6994281" y="2060553"/>
          <a:ext cx="65443" cy="65443"/>
        </a:xfrm>
        <a:prstGeom prst="rect">
          <a:avLst/>
        </a:prstGeom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DCD87-BA03-4CFF-A3D8-0137B3D6786E}">
      <dsp:nvSpPr>
        <dsp:cNvPr id="0" name=""/>
        <dsp:cNvSpPr/>
      </dsp:nvSpPr>
      <dsp:spPr>
        <a:xfrm>
          <a:off x="7228110" y="1304131"/>
          <a:ext cx="3089602" cy="504825"/>
        </a:xfrm>
        <a:prstGeom prst="rect">
          <a:avLst/>
        </a:prstGeom>
        <a:solidFill>
          <a:srgbClr val="D67065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Raised</a:t>
          </a:r>
        </a:p>
      </dsp:txBody>
      <dsp:txXfrm>
        <a:off x="7228110" y="1304131"/>
        <a:ext cx="3089602" cy="504825"/>
      </dsp:txXfrm>
    </dsp:sp>
    <dsp:sp modelId="{C5640C9F-6F1A-4E9E-803C-C8215CD9E3E4}">
      <dsp:nvSpPr>
        <dsp:cNvPr id="0" name=""/>
        <dsp:cNvSpPr/>
      </dsp:nvSpPr>
      <dsp:spPr>
        <a:xfrm>
          <a:off x="7237626" y="255120"/>
          <a:ext cx="3089602" cy="1049010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rtlCol="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rPr>
            <a:t>Formal training a significant influence on practice strategy and method.</a:t>
          </a:r>
          <a:endParaRPr lang="en-GB" sz="1700" kern="1200" dirty="0">
            <a:latin typeface="+mj-lt"/>
          </a:endParaRPr>
        </a:p>
      </dsp:txBody>
      <dsp:txXfrm>
        <a:off x="7237626" y="255120"/>
        <a:ext cx="3089602" cy="1049010"/>
      </dsp:txXfrm>
    </dsp:sp>
    <dsp:sp modelId="{84F2E9AB-60CD-400A-B5D9-25E3926D517A}">
      <dsp:nvSpPr>
        <dsp:cNvPr id="0" name=""/>
        <dsp:cNvSpPr/>
      </dsp:nvSpPr>
      <dsp:spPr>
        <a:xfrm>
          <a:off x="8772912" y="1808956"/>
          <a:ext cx="0" cy="294481"/>
        </a:xfrm>
        <a:prstGeom prst="line">
          <a:avLst/>
        </a:prstGeom>
        <a:noFill/>
        <a:ln w="635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766411-F982-444E-8F42-45CAD3F6C3BE}">
      <dsp:nvSpPr>
        <dsp:cNvPr id="0" name=""/>
        <dsp:cNvSpPr/>
      </dsp:nvSpPr>
      <dsp:spPr>
        <a:xfrm rot="2700000">
          <a:off x="8740190" y="2070715"/>
          <a:ext cx="65443" cy="65443"/>
        </a:xfrm>
        <a:prstGeom prst="rect">
          <a:avLst/>
        </a:prstGeom>
        <a:solidFill>
          <a:schemeClr val="accent3"/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B54ECD4-C204-48D1-AD5F-745C8B6B9F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E3AB7-0ECF-421F-921A-6288C872CB4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4569DB-0CD1-4B24-B2F5-4DD9CABE10B9}" type="datetime1">
              <a:rPr lang="en-GB" smtClean="0"/>
              <a:t>12/07/2024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020C0-36AB-4A77-A03F-AC25B91606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D6C3D-5A1C-4403-A396-74F0A03041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14E1D4-42DD-4E4E-821B-0346F789BB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2271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3BAA534-27D6-4F11-957F-05BF7388E54E}" type="datetime1">
              <a:rPr lang="en-GB" smtClean="0"/>
              <a:t>12/07/2024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C92804-03A6-47F6-A893-4DDB8903A8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1735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C92804-03A6-47F6-A893-4DDB8903A808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FE2A3-B611-4763-89C7-5FC690BC243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FE45A98B-40F2-4023-9E81-EEF6A73DD149}" type="datetime1">
              <a:rPr lang="en-GB" smtClean="0"/>
              <a:t>12/07/2024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00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3BAA534-27D6-4F11-957F-05BF7388E54E}" type="datetime1">
              <a:rPr lang="en-GB" smtClean="0"/>
              <a:t>12/07/2024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719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Voluntary informed consent, the right to withdraw at any time and assurance of anonymity and GDPR.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3BAA534-27D6-4F11-957F-05BF7388E54E}" type="datetime1">
              <a:rPr lang="en-GB" smtClean="0"/>
              <a:t>12/07/2024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DC92804-03A6-47F6-A893-4DDB8903A808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433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DC0559-D619-4E56-BF6F-3712370C2150}" type="slidenum">
              <a:rPr lang="en-GB" smtClean="0"/>
              <a:t>18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FA46E3-58C6-493E-A3B6-2095E6BCDE04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2DF72F3-927C-43BB-83B0-626D8B0DB836}" type="datetime1">
              <a:rPr lang="en-GB" smtClean="0"/>
              <a:t>12/07/2024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238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C3AFB24-9188-4C0A-A512-E59E6F17D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565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D31D73-6FE4-4E4B-8D0B-E55FABBFA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524" y="4294290"/>
            <a:ext cx="12188952" cy="2586866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9A9F4D9-AE67-4B73-8B27-FD437564D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4476329"/>
            <a:ext cx="6467547" cy="1558680"/>
          </a:xfrm>
        </p:spPr>
        <p:txBody>
          <a:bodyPr rtlCol="0" anchor="ctr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Subtitle 24">
            <a:extLst>
              <a:ext uri="{FF2B5EF4-FFF2-40B4-BE49-F238E27FC236}">
                <a16:creationId xmlns:a16="http://schemas.microsoft.com/office/drawing/2014/main" id="{2A23FDD6-741A-4F02-B44B-70D85FCF5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924" y="4476328"/>
            <a:ext cx="4046957" cy="1558673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 sz="2200"/>
              <a:t>Click to edit Master subtitle style</a:t>
            </a:r>
            <a:endParaRPr lang="en-GB" sz="2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942B78C-790E-4881-96BA-169A876C67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4271133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381543-EC92-42BD-A142-81963D427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494040" y="4274977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A28D3FB-54EA-410D-A062-8F118E5D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593477A-1279-4BCC-8257-14CC2361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46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Background grey rectangle">
            <a:extLst>
              <a:ext uri="{FF2B5EF4-FFF2-40B4-BE49-F238E27FC236}">
                <a16:creationId xmlns:a16="http://schemas.microsoft.com/office/drawing/2014/main" id="{B586FD74-98AC-4CA5-9E62-97DAE4C19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C94E74-B403-4256-9D59-241B0C4E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836FB9-568E-408A-B183-65F9ABF6E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1787136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B5437444-7076-4AEE-AB96-9C6BB85DAD9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57777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536502EE-A891-4CB0-9BA5-B0AC7B9AA80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406215"/>
            <a:ext cx="258775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51D45778-D0A6-415B-AA4F-03D6E429EB9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651760" y="25777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93E1D509-0CBA-46BD-9192-C0403309FD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651760" y="4406575"/>
            <a:ext cx="1764792" cy="176479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994EC89-4FAE-445C-A6E8-D55E4A34D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122" y="2880452"/>
            <a:ext cx="6355998" cy="3095445"/>
          </a:xfrm>
        </p:spPr>
        <p:txBody>
          <a:bodyPr rtlCol="0" anchor="t" anchorCtr="0">
            <a:normAutofit/>
          </a:bodyPr>
          <a:lstStyle>
            <a:lvl1pPr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9E0CFE-F27B-4D50-AA2F-7146CA90E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15398" y="2577775"/>
            <a:ext cx="7676601" cy="359442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ECF93F-3E86-4C44-BAF1-ADE160CAD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BE8DAB8-6232-45C1-9BC3-E99A86BD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1439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0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408E76-0AE4-495F-87FB-5DD280A9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5610"/>
            <a:ext cx="708823" cy="713232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2EAD03C-7B1C-453F-9977-4E2DD813B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540167"/>
            <a:ext cx="4616981" cy="2135867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471630-9EC8-4C68-B4D8-D98C242DBE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50C66604-16E4-4B52-80AA-A0D73512D13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154680" y="685800"/>
            <a:ext cx="3072384" cy="548634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630934-DBD2-4535-961F-B198ABA2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2880452"/>
            <a:ext cx="4616981" cy="3095445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 baseline="0"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20D2A6-7700-487F-AC7E-A5A2C30DC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FC30D6A-6415-42E1-89E9-EF806C3FE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506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2EA47A-F66B-4005-A5A4-458E90C096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6" name="Subtitle 24">
            <a:extLst>
              <a:ext uri="{FF2B5EF4-FFF2-40B4-BE49-F238E27FC236}">
                <a16:creationId xmlns:a16="http://schemas.microsoft.com/office/drawing/2014/main" id="{FFA42F70-43EA-4954-AA43-22F43175CC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3764975"/>
            <a:ext cx="4977777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7" name="Rectangle 6" descr="Tag=AccentColor&#10;Flavor=Light&#10;Target=Fill">
            <a:extLst>
              <a:ext uri="{FF2B5EF4-FFF2-40B4-BE49-F238E27FC236}">
                <a16:creationId xmlns:a16="http://schemas.microsoft.com/office/drawing/2014/main" id="{F5FCF09E-0DE5-4155-9DC0-786737CF2E1B}"/>
              </a:ext>
            </a:extLst>
          </p:cNvPr>
          <p:cNvSpPr/>
          <p:nvPr userDrawn="1"/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AD3536A-3915-4B2E-B85A-9B494EEFBC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96" y="0"/>
            <a:ext cx="5020056" cy="6848856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3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946892" cy="4206383"/>
          </a:xfrm>
        </p:spPr>
        <p:txBody>
          <a:bodyPr rtlCol="0"/>
          <a:lstStyle>
            <a:lvl1pPr>
              <a:buNone/>
              <a:defRPr sz="2400"/>
            </a:lvl1pPr>
            <a:lvl2pPr>
              <a:buNone/>
              <a:defRPr sz="2200"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28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A992A1-D012-4834-9575-CF195C295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7BDB455-4C3A-4D7D-BA1B-53E54A2F8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76263"/>
            <a:ext cx="5206802" cy="2967606"/>
          </a:xfrm>
        </p:spPr>
        <p:txBody>
          <a:bodyPr rtlCol="0" anchor="b" anchorCtr="0">
            <a:normAutofit/>
          </a:bodyPr>
          <a:lstStyle/>
          <a:p>
            <a:pPr algn="l" rtl="0">
              <a:lnSpc>
                <a:spcPts val="5800"/>
              </a:lnSpc>
            </a:pPr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9" name="Subtitle 24">
            <a:extLst>
              <a:ext uri="{FF2B5EF4-FFF2-40B4-BE49-F238E27FC236}">
                <a16:creationId xmlns:a16="http://schemas.microsoft.com/office/drawing/2014/main" id="{D04D9E17-0E95-4027-8EDD-241B2BB1A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9" y="3764975"/>
            <a:ext cx="5206802" cy="2192683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algn="l" rtl="0">
              <a:lnSpc>
                <a:spcPts val="3200"/>
              </a:lnSpc>
            </a:pPr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26827B-04FD-424C-A601-BCAAD51F46B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64224" y="68580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51A43274-DD11-4214-8866-5163B788CD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61416" y="2559960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63E02E81-5AE8-46D6-942E-52D16C8CBE8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61416" y="4416192"/>
            <a:ext cx="5129784" cy="1746504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08B021-326C-466B-A929-7282AA793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72" y="685799"/>
            <a:ext cx="687327" cy="174790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733741E-9972-4C5E-B592-7570CD3CC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8C6A56C-39A6-4FDE-BD90-66B344C06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390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3" y="365760"/>
            <a:ext cx="11067089" cy="1325880"/>
          </a:xfrm>
        </p:spPr>
        <p:txBody>
          <a:bodyPr rtlCol="0" anchor="ctr">
            <a:normAutofit/>
          </a:bodyPr>
          <a:lstStyle>
            <a:lvl1pPr>
              <a:lnSpc>
                <a:spcPts val="2800"/>
              </a:lnSpc>
              <a:spcBef>
                <a:spcPts val="1000"/>
              </a:spcBef>
              <a:defRPr sz="5200" b="0" i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F2462114-8669-43BC-B4E2-2721F7F370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2062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588BD3B0-8831-43B7-B5A9-3F692192A2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0624" y="3971853"/>
            <a:ext cx="2642616" cy="877824"/>
          </a:xfrm>
        </p:spPr>
        <p:txBody>
          <a:bodyPr rtlCol="0" anchor="b" anchorCtr="0">
            <a:normAutofit/>
          </a:bodyPr>
          <a:lstStyle>
            <a:lvl1pPr>
              <a:buNone/>
              <a:defRPr sz="2000" b="1" baseline="0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0625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6" name="Picture Placeholder 34">
            <a:extLst>
              <a:ext uri="{FF2B5EF4-FFF2-40B4-BE49-F238E27FC236}">
                <a16:creationId xmlns:a16="http://schemas.microsoft.com/office/drawing/2014/main" id="{E9A9694E-7001-4575-9F4C-663629B0A7C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227832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44183588-657C-4472-8112-7A2B55E2E71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783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5900E07-5526-44B5-BD49-95414B120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322783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7" name="Picture Placeholder 34">
            <a:extLst>
              <a:ext uri="{FF2B5EF4-FFF2-40B4-BE49-F238E27FC236}">
                <a16:creationId xmlns:a16="http://schemas.microsoft.com/office/drawing/2014/main" id="{5AD1D716-DEC7-4756-8417-259B5EAA7EA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44184" y="2029968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5E05DC2B-9AC8-4E27-A870-E3E9BBCF4FB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44184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13C6B231-0427-4DBE-AE82-31CC424FC66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044184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8" name="Picture Placeholder 34">
            <a:extLst>
              <a:ext uri="{FF2B5EF4-FFF2-40B4-BE49-F238E27FC236}">
                <a16:creationId xmlns:a16="http://schemas.microsoft.com/office/drawing/2014/main" id="{67FC7F9C-D486-450B-B0F9-3EE9789C8964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851392" y="2020920"/>
            <a:ext cx="2642616" cy="189280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9A466F23-EDAE-477E-B8D1-C9E81E6D1B1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51392" y="3971853"/>
            <a:ext cx="2642616" cy="877824"/>
          </a:xfrm>
        </p:spPr>
        <p:txBody>
          <a:bodyPr rtlCol="0" anchor="b" anchorCtr="0"/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6C8ADF02-C47F-4077-865D-D057627A9E3F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8851392" y="4945456"/>
            <a:ext cx="264436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4360FCC-CBCE-4F8E-84A2-B29CA5DAD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CA6BF945-F985-4A89-9868-A82E90E10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1D8AF1F-4C5C-4C08-894E-00850C38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8599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 descr="Tag=AccentColor&#10;Flavor=Light&#10;Target=Fill">
            <a:extLst>
              <a:ext uri="{FF2B5EF4-FFF2-40B4-BE49-F238E27FC236}">
                <a16:creationId xmlns:a16="http://schemas.microsoft.com/office/drawing/2014/main" id="{A53A46AB-E26C-4F66-A0B8-4CDBD5F4011C}"/>
              </a:ext>
            </a:extLst>
          </p:cNvPr>
          <p:cNvSpPr/>
          <p:nvPr userDrawn="1"/>
        </p:nvSpPr>
        <p:spPr>
          <a:xfrm rot="10800000">
            <a:off x="11494040" y="4282928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3" name="Straight Connector 12" descr="Tag=AccentColor&#10;Flavor=Light&#10;Target=Line">
            <a:extLst>
              <a:ext uri="{FF2B5EF4-FFF2-40B4-BE49-F238E27FC236}">
                <a16:creationId xmlns:a16="http://schemas.microsoft.com/office/drawing/2014/main" id="{91B558DC-6718-44D0-992F-3EF710C6A72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 descr="Tag=AccentColor&#10;Flavor=Light&#10;Target=Line">
            <a:extLst>
              <a:ext uri="{FF2B5EF4-FFF2-40B4-BE49-F238E27FC236}">
                <a16:creationId xmlns:a16="http://schemas.microsoft.com/office/drawing/2014/main" id="{8957C00F-B052-4CA9-BD41-08B7B9AD505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58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 descr="Tag=AccentColor&#10;Flavor=Light&#10;Target=Fill">
            <a:extLst>
              <a:ext uri="{FF2B5EF4-FFF2-40B4-BE49-F238E27FC236}">
                <a16:creationId xmlns:a16="http://schemas.microsoft.com/office/drawing/2014/main" id="{3065995A-ADFA-424E-8E79-060CD9CD1880}"/>
              </a:ext>
            </a:extLst>
          </p:cNvPr>
          <p:cNvSpPr/>
          <p:nvPr userDrawn="1"/>
        </p:nvSpPr>
        <p:spPr>
          <a:xfrm rot="10800000">
            <a:off x="11492523" y="0"/>
            <a:ext cx="699477" cy="189880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073651" y="1690688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51" y="2514600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D0520DAB-C1D4-4D6C-A6DC-D7EC7DD52A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 descr="Tag=AccentColor&#10;Flavor=Light&#10;Target=Line">
            <a:extLst>
              <a:ext uri="{FF2B5EF4-FFF2-40B4-BE49-F238E27FC236}">
                <a16:creationId xmlns:a16="http://schemas.microsoft.com/office/drawing/2014/main" id="{C30EEEA8-859F-4EA5-BF79-BCCA444C5E96}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EA948393-0FB5-4969-8C1D-8D80A6884E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26679" y="1681163"/>
            <a:ext cx="329184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4ACFC3A6-17FC-4040-AC3E-76E9975C5A1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6679" y="2505075"/>
            <a:ext cx="3291840" cy="3526932"/>
          </a:xfrm>
        </p:spPr>
        <p:txBody>
          <a:bodyPr rtlCol="0">
            <a:normAutofit/>
          </a:bodyPr>
          <a:lstStyle>
            <a:lvl1pPr>
              <a:lnSpc>
                <a:spcPts val="2100"/>
              </a:lnSpc>
              <a:spcBef>
                <a:spcPts val="1000"/>
              </a:spcBef>
              <a:defRPr sz="1800"/>
            </a:lvl1pPr>
            <a:lvl2pPr>
              <a:lnSpc>
                <a:spcPts val="2100"/>
              </a:lnSpc>
              <a:spcBef>
                <a:spcPts val="1000"/>
              </a:spcBef>
              <a:defRPr sz="1800"/>
            </a:lvl2pPr>
            <a:lvl3pPr>
              <a:lnSpc>
                <a:spcPts val="2100"/>
              </a:lnSpc>
              <a:spcBef>
                <a:spcPts val="1000"/>
              </a:spcBef>
              <a:defRPr sz="1400"/>
            </a:lvl3pPr>
            <a:lvl4pPr>
              <a:lnSpc>
                <a:spcPts val="2100"/>
              </a:lnSpc>
              <a:spcBef>
                <a:spcPts val="1000"/>
              </a:spcBef>
              <a:defRPr sz="1200"/>
            </a:lvl4pPr>
            <a:lvl5pPr>
              <a:lnSpc>
                <a:spcPts val="2100"/>
              </a:lnSpc>
              <a:spcBef>
                <a:spcPts val="1000"/>
              </a:spcBef>
              <a:defRPr sz="11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400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BDB087A-3DA7-4017-A5B1-F130DC91F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F5A401-D6B7-4962-876B-5DB5840E4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907326-D737-439C-9190-476F49A5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5" y="539496"/>
            <a:ext cx="4907908" cy="2640432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800">
                <a:solidFill>
                  <a:schemeClr val="tx1"/>
                </a:solidFill>
              </a:rPr>
              <a:t>Click to edit Master title style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B68F67-401D-47DB-8256-A99FC6E99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3401" y="539496"/>
            <a:ext cx="4956417" cy="2640432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7F752DB1-6A0B-4783-9C40-800940EAFC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0624" y="3355848"/>
            <a:ext cx="5230368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4F09D8BB-76EC-4BB5-8860-21FBB2990A2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650992" y="3355848"/>
            <a:ext cx="5843016" cy="2816352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ADA8C2-1E19-4FCB-8656-240C92C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3352062"/>
            <a:ext cx="413642" cy="2820137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BF1133D-7CCD-4CD4-B2BA-F05FAE174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2B0F32-F444-4A9F-8575-96F5D13E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0962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8941816-7203-4339-8B31-60B4107A1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7A4606-69F4-4469-B7C4-4AF495ACE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9BDEB7A-D103-487A-8C1B-9145FB24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800"/>
              <a:t>Click to edit Master title style</a:t>
            </a:r>
            <a:endParaRPr lang="en-GB" sz="48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3017A3E-25F7-41D5-AABB-24D0E2673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ts val="2800"/>
              </a:lnSpc>
            </a:pPr>
            <a:r>
              <a:rPr lang="en-US" sz="180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62D696-4404-4062-9387-925D9687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6095999" y="695340"/>
            <a:ext cx="5391683" cy="5476855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15F07E-A8F5-473A-90AC-3BF5823C0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5C0C26-4C66-47DC-B079-5B94C22F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0FC374E-BABB-4A9C-A608-04A2B9C68F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20256" y="1243584"/>
            <a:ext cx="4361688" cy="4361688"/>
          </a:xfrm>
          <a:solidFill>
            <a:schemeClr val="accent3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349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 rtlCol="0"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 anchorCtr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 anchorCtr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fld id="{3A4F6043-7A67-491B-98BC-F933DED7226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71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 rtlCol="0"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06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 rtlCol="0"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 rtlCol="0"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197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478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 rtlCol="0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336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9000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rtlCol="0"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 rtlCol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513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698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3A4F6043-7A67-491B-98BC-F933DED7226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6" r:id="rId2"/>
    <p:sldLayoutId id="2147483808" r:id="rId3"/>
    <p:sldLayoutId id="2147483817" r:id="rId4"/>
    <p:sldLayoutId id="2147483795" r:id="rId5"/>
    <p:sldLayoutId id="2147483811" r:id="rId6"/>
    <p:sldLayoutId id="2147483816" r:id="rId7"/>
    <p:sldLayoutId id="2147483812" r:id="rId8"/>
    <p:sldLayoutId id="2147483813" r:id="rId9"/>
    <p:sldLayoutId id="2147483814" r:id="rId10"/>
    <p:sldLayoutId id="2147483815" r:id="rId11"/>
    <p:sldLayoutId id="2147483794" r:id="rId12"/>
    <p:sldLayoutId id="2147483796" r:id="rId13"/>
    <p:sldLayoutId id="2147483797" r:id="rId14"/>
    <p:sldLayoutId id="2147483798" r:id="rId15"/>
    <p:sldLayoutId id="2147483799" r:id="rId16"/>
    <p:sldLayoutId id="2147483800" r:id="rId17"/>
    <p:sldLayoutId id="2147483801" r:id="rId18"/>
    <p:sldLayoutId id="2147483802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ts val="28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ts val="28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0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8.jpg"/><Relationship Id="rId5" Type="http://schemas.openxmlformats.org/officeDocument/2006/relationships/image" Target="../media/image3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naturewise/6207542761/in/set-72157627595116865" TargetMode="External"/><Relationship Id="rId7" Type="http://schemas.openxmlformats.org/officeDocument/2006/relationships/hyperlink" Target="https://pixabay.com/en/honeybee-bee-insect-fly-honey-42907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1.png"/><Relationship Id="rId5" Type="http://schemas.openxmlformats.org/officeDocument/2006/relationships/hyperlink" Target="https://biomedicalephemera.tumblr.com/post/87025435336/bones-cartilage-and-muscles-of-the-larynx-the" TargetMode="External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honeybee-bee-insect-fly-honey-42907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79556&amp;picture=frau-husten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pikist.com/free-photo-slkdd" TargetMode="External"/><Relationship Id="rId4" Type="http://schemas.openxmlformats.org/officeDocument/2006/relationships/image" Target="../media/image2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versus-png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pixabay.com/fr/main-pointer-du-doigt-pointage-1923005/" TargetMode="External"/><Relationship Id="rId5" Type="http://schemas.openxmlformats.org/officeDocument/2006/relationships/image" Target="../media/image25.png"/><Relationship Id="rId4" Type="http://schemas.openxmlformats.org/officeDocument/2006/relationships/hyperlink" Target="https://creativecommons.org/licenses/by-nc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031950" TargetMode="External"/><Relationship Id="rId7" Type="http://schemas.openxmlformats.org/officeDocument/2006/relationships/hyperlink" Target="https://laspacciatricedilibri.blogspot.com/2019/04/5-cose-che-5-film-preferiti-che.html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8.gif"/><Relationship Id="rId5" Type="http://schemas.openxmlformats.org/officeDocument/2006/relationships/hyperlink" Target="https://www.flickr.com/photos/drurydrama/7166228365/" TargetMode="External"/><Relationship Id="rId4" Type="http://schemas.openxmlformats.org/officeDocument/2006/relationships/image" Target="../media/image2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krabat/8439302754/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aurhezkuntzaikt5.blogspot.com/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foto.wuestenigel.com/young-woman-suffering-from-pain-and-sitting-in-the-toilet-with-diarrhea-text-on-white-card/" TargetMode="External"/><Relationship Id="rId4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hadelliott2012/5659144073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6.sv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94257CD-11EF-4848-8D0C-C19CF6154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4476329"/>
            <a:ext cx="6467547" cy="1558680"/>
          </a:xfrm>
        </p:spPr>
        <p:txBody>
          <a:bodyPr rtlCol="0">
            <a:normAutofit/>
          </a:bodyPr>
          <a:lstStyle/>
          <a:p>
            <a:pPr rtl="0"/>
            <a:r>
              <a:rPr lang="en-GB" sz="3200" dirty="0"/>
              <a:t>What are the differences in approach to practice for actively performing singers and instrumentalists?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5E34824-B508-4F9B-9AF8-D7C38E7F37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6924" y="4476328"/>
            <a:ext cx="4046957" cy="1558673"/>
          </a:xfrm>
        </p:spPr>
        <p:txBody>
          <a:bodyPr rtlCol="0">
            <a:normAutofit/>
          </a:bodyPr>
          <a:lstStyle/>
          <a:p>
            <a:pPr rtl="0"/>
            <a:r>
              <a:rPr lang="en-GB" sz="3200" dirty="0">
                <a:solidFill>
                  <a:srgbClr val="FF5C5C"/>
                </a:solidFill>
              </a:rPr>
              <a:t>Jennifer Maslin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A3154E3-48EB-46F9-97E2-357522ECA9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5604" b="31835"/>
          <a:stretch/>
        </p:blipFill>
        <p:spPr>
          <a:xfrm>
            <a:off x="3048" y="0"/>
            <a:ext cx="12188952" cy="4271133"/>
          </a:xfrm>
        </p:spPr>
      </p:pic>
      <p:pic>
        <p:nvPicPr>
          <p:cNvPr id="5" name="Picture 4" descr="A logo for a company&#10;&#10;Description automatically generated">
            <a:extLst>
              <a:ext uri="{FF2B5EF4-FFF2-40B4-BE49-F238E27FC236}">
                <a16:creationId xmlns:a16="http://schemas.microsoft.com/office/drawing/2014/main" id="{50A9C2A3-6E5C-B939-58CF-B39B6E97F7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1149" y="4271133"/>
            <a:ext cx="1901450" cy="1901450"/>
          </a:xfrm>
          <a:prstGeom prst="rect">
            <a:avLst/>
          </a:prstGeom>
        </p:spPr>
      </p:pic>
      <p:pic>
        <p:nvPicPr>
          <p:cNvPr id="8" name="Picture 7" descr="A close-up of a sign&#10;&#10;Description automatically generated">
            <a:extLst>
              <a:ext uri="{FF2B5EF4-FFF2-40B4-BE49-F238E27FC236}">
                <a16:creationId xmlns:a16="http://schemas.microsoft.com/office/drawing/2014/main" id="{A21663C5-A13F-800A-6B69-B96DE85547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5360" y="6193633"/>
            <a:ext cx="1403718" cy="625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32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689D8-CDAC-4215-96CD-8548432CE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8"/>
            <a:ext cx="10624949" cy="1787136"/>
          </a:xfrm>
        </p:spPr>
        <p:txBody>
          <a:bodyPr rtlCol="0"/>
          <a:lstStyle/>
          <a:p>
            <a:pPr rtl="0"/>
            <a:r>
              <a:rPr lang="en-GB" dirty="0"/>
              <a:t>Agenda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1E6B9D47-876D-44E2-BD81-CA6326B97B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0" y="2577775"/>
            <a:ext cx="2587752" cy="1764792"/>
          </a:xfrm>
        </p:spPr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62D3582E-2508-4DFB-ABB9-DC49A430214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grayscl/>
          </a:blip>
          <a:srcRect t="27267" b="27267"/>
          <a:stretch/>
        </p:blipFill>
        <p:spPr>
          <a:xfrm>
            <a:off x="0" y="4406215"/>
            <a:ext cx="2587752" cy="1764792"/>
          </a:xfrm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0C3AC05D-D67B-4E82-931B-6049D7AFB53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/>
          <a:stretch/>
        </p:blipFill>
        <p:spPr>
          <a:xfrm>
            <a:off x="2651760" y="2577775"/>
            <a:ext cx="1764792" cy="1764792"/>
          </a:xfrm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030725C-201C-4F03-B83B-2FC83EFE5B9A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/>
          <a:srcRect l="16667" r="16667"/>
          <a:stretch/>
        </p:blipFill>
        <p:spPr>
          <a:xfrm>
            <a:off x="2651760" y="4406575"/>
            <a:ext cx="1764792" cy="1764792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0502F-36D4-4E60-B6E9-08628B2C5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122" y="2880452"/>
            <a:ext cx="6355998" cy="3095445"/>
          </a:xfrm>
        </p:spPr>
        <p:txBody>
          <a:bodyPr numCol="2" rtlCol="0"/>
          <a:lstStyle/>
          <a:p>
            <a:pPr marL="457200" indent="-457200" rtl="0">
              <a:buFont typeface="+mj-lt"/>
              <a:buAutoNum type="arabicPeriod"/>
            </a:pPr>
            <a:r>
              <a:rPr lang="en-GB" i="1" dirty="0"/>
              <a:t>Why</a:t>
            </a:r>
            <a:r>
              <a:rPr lang="en-GB" dirty="0"/>
              <a:t> this research?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i="1" dirty="0"/>
              <a:t>What?  </a:t>
            </a:r>
            <a:r>
              <a:rPr lang="en-GB" dirty="0"/>
              <a:t>Aims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i="1" dirty="0"/>
              <a:t>How?  </a:t>
            </a:r>
            <a:r>
              <a:rPr lang="en-GB" dirty="0"/>
              <a:t>Methodology</a:t>
            </a:r>
            <a:endParaRPr lang="en-GB" i="1" dirty="0"/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Ethical considerations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Findings &amp; discussion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Summary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Evaluation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Questions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References</a:t>
            </a:r>
          </a:p>
          <a:p>
            <a:pPr rtl="0"/>
            <a:endParaRPr lang="en-GB" dirty="0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7E04B0E-40F7-4745-B762-934BAE25CD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FAF00753-16A6-4826-97EB-67D8291BE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62F07E0-F82E-47FF-AC43-8C4327B8E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309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91794-986C-4679-93EA-5F3C3EE6C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2551" y="540167"/>
            <a:ext cx="4616981" cy="2135867"/>
          </a:xfrm>
        </p:spPr>
        <p:txBody>
          <a:bodyPr rtlCol="0"/>
          <a:lstStyle/>
          <a:p>
            <a:pPr rtl="0"/>
            <a:r>
              <a:rPr lang="en-GB" i="1" dirty="0"/>
              <a:t>Why?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A9B7612-A482-4B9C-A3B3-F8F6633DD3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47240" t="10560" r="21222" b="4964"/>
          <a:stretch/>
        </p:blipFill>
        <p:spPr>
          <a:xfrm>
            <a:off x="0" y="685800"/>
            <a:ext cx="3072384" cy="5486344"/>
          </a:xfr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FDB84F1B-D77D-4765-963E-774A4301656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7014" t="12891" r="19905"/>
          <a:stretch/>
        </p:blipFill>
        <p:spPr>
          <a:xfrm>
            <a:off x="3154680" y="685800"/>
            <a:ext cx="3072384" cy="5486344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5403B-F6A5-4855-B204-4A9D1F5B2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2551" y="2880452"/>
            <a:ext cx="4616981" cy="3095445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Personal: As a singer-instrumentalist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Professional: As a singing teacher who observes instrumental tuition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EB4CE206-F42E-4D3A-BF53-47DAC78718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DCB402D-A6C5-458C-9A07-A86DAE2F5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5AA3B13-D804-4BFF-A675-B65B813F8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2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2BAD7B4-5997-4A95-A2A9-773DF1F4C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846137"/>
          </a:xfrm>
        </p:spPr>
        <p:txBody>
          <a:bodyPr rtlCol="0"/>
          <a:lstStyle/>
          <a:p>
            <a:pPr rtl="0"/>
            <a:r>
              <a:rPr lang="en-GB" dirty="0"/>
              <a:t>Academic </a:t>
            </a:r>
            <a:r>
              <a:rPr lang="en-GB" i="1" dirty="0"/>
              <a:t>why?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552F1CF-68AA-447B-B5B0-C65BB72A5D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8" y="1422400"/>
            <a:ext cx="5449582" cy="4859337"/>
          </a:xfrm>
        </p:spPr>
        <p:txBody>
          <a:bodyPr rtlCol="0">
            <a:normAutofit fontScale="70000" lnSpcReduction="20000"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/>
              <a:t>The “natural talent” paradox. </a:t>
            </a:r>
            <a:r>
              <a:rPr lang="en-GB" sz="1800" dirty="0"/>
              <a:t>(</a:t>
            </a:r>
            <a:r>
              <a:rPr lang="en-GB" sz="1800" dirty="0">
                <a:effectLst/>
                <a:ea typeface="Aptos" panose="020B0004020202020204" pitchFamily="34" charset="0"/>
              </a:rPr>
              <a:t>Caplan, 2013; </a:t>
            </a:r>
            <a:r>
              <a:rPr lang="en-GB" sz="1800" dirty="0" err="1">
                <a:effectLst/>
                <a:ea typeface="Aptos" panose="020B0004020202020204" pitchFamily="34" charset="0"/>
              </a:rPr>
              <a:t>Duschak</a:t>
            </a:r>
            <a:r>
              <a:rPr lang="en-GB" sz="1800" dirty="0">
                <a:effectLst/>
                <a:ea typeface="Aptos" panose="020B0004020202020204" pitchFamily="34" charset="0"/>
              </a:rPr>
              <a:t>, 1962b; </a:t>
            </a:r>
            <a:r>
              <a:rPr lang="en-GB" sz="1800" dirty="0" err="1">
                <a:effectLst/>
                <a:ea typeface="Aptos" panose="020B0004020202020204" pitchFamily="34" charset="0"/>
              </a:rPr>
              <a:t>McKoy</a:t>
            </a:r>
            <a:r>
              <a:rPr lang="en-GB" sz="1800" dirty="0">
                <a:effectLst/>
                <a:ea typeface="Aptos" panose="020B0004020202020204" pitchFamily="34" charset="0"/>
              </a:rPr>
              <a:t>, 2016)</a:t>
            </a: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 voice is a unique instrument requiring special consideration. </a:t>
            </a:r>
            <a:r>
              <a:rPr lang="en-GB" sz="1800" dirty="0">
                <a:effectLst/>
                <a:ea typeface="Aptos" panose="020B0004020202020204" pitchFamily="34" charset="0"/>
              </a:rPr>
              <a:t>(Kemp, 1996; </a:t>
            </a:r>
            <a:r>
              <a:rPr lang="en-GB" sz="1800" dirty="0"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Theiler &amp; Lipman, 1995</a:t>
            </a:r>
            <a:r>
              <a:rPr lang="en-GB" sz="1800" dirty="0">
                <a:effectLst/>
                <a:ea typeface="Aptos" panose="020B0004020202020204" pitchFamily="34" charset="0"/>
              </a:rPr>
              <a:t>)</a:t>
            </a:r>
            <a:endParaRPr lang="en-GB" sz="18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/>
              <a:t>Only 3.7% of research on music practice includes singers/ singing. </a:t>
            </a:r>
            <a:r>
              <a:rPr lang="en-GB" sz="1800" dirty="0"/>
              <a:t>(</a:t>
            </a:r>
            <a:r>
              <a:rPr lang="en-GB" sz="1800" dirty="0">
                <a:effectLst/>
                <a:ea typeface="Aptos" panose="020B0004020202020204" pitchFamily="34" charset="0"/>
              </a:rPr>
              <a:t>How et al.,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Advancements in neuroscience: Self-regulated learning and the cyclical feedback loop. </a:t>
            </a:r>
            <a:r>
              <a:rPr lang="en-GB" sz="2000" dirty="0"/>
              <a:t>(Araújo, 2016; (Ericsson et al., 1993; </a:t>
            </a:r>
            <a:r>
              <a:rPr lang="en-GB" sz="2000" dirty="0" err="1"/>
              <a:t>Mornell</a:t>
            </a:r>
            <a:r>
              <a:rPr lang="en-GB" sz="2000" dirty="0"/>
              <a:t> et al., 2020; Zimmerman, 2002)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800" dirty="0"/>
              <a:t>Teaching how to practise. </a:t>
            </a:r>
            <a:r>
              <a:rPr lang="en-GB" sz="1800" dirty="0">
                <a:effectLst/>
                <a:ea typeface="Aptos" panose="020B0004020202020204" pitchFamily="34" charset="0"/>
              </a:rPr>
              <a:t>(Baughman, 2015)</a:t>
            </a:r>
            <a:endParaRPr lang="en-GB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E63B8A5B-EB32-49B6-9A1F-EBAD959CFB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8558" t="-134" r="32596" b="134"/>
          <a:stretch/>
        </p:blipFill>
        <p:spPr>
          <a:xfrm>
            <a:off x="6483096" y="0"/>
            <a:ext cx="5020056" cy="6859016"/>
          </a:xfr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179EF09-9B0D-8CF7-C081-D95B30CBE3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6449659"/>
              </p:ext>
            </p:extLst>
          </p:nvPr>
        </p:nvGraphicFramePr>
        <p:xfrm>
          <a:off x="5400675" y="3352800"/>
          <a:ext cx="3032124" cy="2164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3689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6B8F1-3FBB-656F-8A7E-923F7F8DE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/>
          <a:p>
            <a:r>
              <a:rPr lang="en-GB" i="1" dirty="0"/>
              <a:t>What? </a:t>
            </a:r>
            <a:br>
              <a:rPr lang="en-GB" i="1" dirty="0"/>
            </a:br>
            <a:r>
              <a:rPr lang="en-GB" dirty="0"/>
              <a:t>Research aims</a:t>
            </a:r>
          </a:p>
        </p:txBody>
      </p:sp>
      <p:pic>
        <p:nvPicPr>
          <p:cNvPr id="9" name="Picture Placeholder 8" descr="Directional sign with colorful arrows">
            <a:extLst>
              <a:ext uri="{FF2B5EF4-FFF2-40B4-BE49-F238E27FC236}">
                <a16:creationId xmlns:a16="http://schemas.microsoft.com/office/drawing/2014/main" id="{B79E8B5C-D9E2-5B22-A049-2F9D2955484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15463" b="-2"/>
          <a:stretch/>
        </p:blipFill>
        <p:spPr>
          <a:xfrm>
            <a:off x="5183188" y="987425"/>
            <a:ext cx="6172200" cy="4873625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E9AA8D-C675-905A-1284-36FF9FD8E5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Multidisciplinary approaches to practice.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Influencing factors and potential differences in strategy and method.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Uniqueness of the voice and its impact on practice.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98443-F338-BDC2-AF0A-2A839E2F45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/>
              <a:t>Monday 15 July 2024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C92AC9-7B55-E9EF-960F-334152BEC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8D299-9AB8-F19A-B241-B7D1DC267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56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11030-BA71-70BB-D5C4-9E4D37EB3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How? </a:t>
            </a:r>
            <a:r>
              <a:rPr lang="en-GB" dirty="0"/>
              <a:t>Methodology</a:t>
            </a:r>
          </a:p>
        </p:txBody>
      </p:sp>
      <p:pic>
        <p:nvPicPr>
          <p:cNvPr id="19" name="Picture Placeholder 18" descr="Child hiding in bushes">
            <a:extLst>
              <a:ext uri="{FF2B5EF4-FFF2-40B4-BE49-F238E27FC236}">
                <a16:creationId xmlns:a16="http://schemas.microsoft.com/office/drawing/2014/main" id="{24146843-3AAC-3716-D0BE-0D601A83A72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2"/>
          <a:srcRect l="3460" r="3460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1BB964-E3C0-EE76-0C4B-ED7CE93A3E2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>
            <a:normAutofit/>
          </a:bodyPr>
          <a:lstStyle/>
          <a:p>
            <a:pPr algn="r"/>
            <a:r>
              <a:rPr lang="en-GB" b="0" dirty="0"/>
              <a:t>Positionality</a:t>
            </a:r>
            <a:r>
              <a:rPr lang="en-GB" dirty="0"/>
              <a:t>		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DE4DD6-FCC0-6B62-4551-6350065336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Insider-researcher 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sz="1400" dirty="0">
                <a:solidFill>
                  <a:schemeClr val="tx2"/>
                </a:solidFill>
                <a:effectLst/>
                <a:ea typeface="Aptos" panose="020B0004020202020204" pitchFamily="34" charset="0"/>
              </a:rPr>
              <a:t>(Creswell, 2007)</a:t>
            </a:r>
            <a:endParaRPr lang="en-GB" sz="1400" dirty="0">
              <a:solidFill>
                <a:schemeClr val="tx2"/>
              </a:solidFill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3F3B556-1914-E85F-6219-39A83DAC5208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227832" y="5380236"/>
            <a:ext cx="2644360" cy="30712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Call out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A0431CE-1BC1-0100-4960-27F6C08CA974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044184" y="5380236"/>
            <a:ext cx="2644360" cy="307124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Practice diary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E1DE88A-A63C-552B-7CC0-5296289B5AB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0" dirty="0"/>
              <a:t>Semi-structured interviews &amp; thematic analysis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1E6352D-C18F-6D06-5B6B-FD0042B6024C}"/>
              </a:ext>
            </a:extLst>
          </p:cNvPr>
          <p:cNvSpPr>
            <a:spLocks noGrp="1"/>
          </p:cNvSpPr>
          <p:nvPr>
            <p:ph type="body" idx="15"/>
          </p:nvPr>
        </p:nvSpPr>
        <p:spPr/>
        <p:txBody>
          <a:bodyPr/>
          <a:lstStyle/>
          <a:p>
            <a:pPr algn="ctr"/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(Weiss, 1994)</a:t>
            </a:r>
            <a:endParaRPr lang="en-GB" sz="1400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8EB86D78-95BD-9FC2-82EA-8968200A9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650BEA4-9BD1-116D-C6D9-24B129B9B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011FA19-12BB-2F9E-263B-530E23EF2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6</a:t>
            </a:fld>
            <a:endParaRPr lang="en-GB" dirty="0"/>
          </a:p>
        </p:txBody>
      </p:sp>
      <p:pic>
        <p:nvPicPr>
          <p:cNvPr id="37" name="Picture Placeholder 36" descr="A poster for a music school&#10;&#10;Description automatically generated">
            <a:extLst>
              <a:ext uri="{FF2B5EF4-FFF2-40B4-BE49-F238E27FC236}">
                <a16:creationId xmlns:a16="http://schemas.microsoft.com/office/drawing/2014/main" id="{88610E82-762F-215E-4F78-A783D2DDB836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3"/>
          <a:srcRect l="3050" r="3050"/>
          <a:stretch>
            <a:fillRect/>
          </a:stretch>
        </p:blipFill>
        <p:spPr>
          <a:xfrm>
            <a:off x="3227832" y="1311275"/>
            <a:ext cx="2643187" cy="3981450"/>
          </a:xfrm>
        </p:spPr>
      </p:pic>
      <p:pic>
        <p:nvPicPr>
          <p:cNvPr id="56" name="Picture Placeholder 55" descr="Woman in virtual therapy">
            <a:extLst>
              <a:ext uri="{FF2B5EF4-FFF2-40B4-BE49-F238E27FC236}">
                <a16:creationId xmlns:a16="http://schemas.microsoft.com/office/drawing/2014/main" id="{E9B5CB8B-CAF6-263B-9338-8392C79E7F22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/>
          <a:srcRect l="3444" r="3444"/>
          <a:stretch>
            <a:fillRect/>
          </a:stretch>
        </p:blipFill>
        <p:spPr/>
      </p:pic>
      <p:pic>
        <p:nvPicPr>
          <p:cNvPr id="67" name="Picture Placeholder 66" descr="A close-up of a document&#10;&#10;Description automatically generated">
            <a:extLst>
              <a:ext uri="{FF2B5EF4-FFF2-40B4-BE49-F238E27FC236}">
                <a16:creationId xmlns:a16="http://schemas.microsoft.com/office/drawing/2014/main" id="{B4EB9083-2C0A-904F-EEDF-129559042235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5"/>
          <a:srcRect l="3059" r="3059"/>
          <a:stretch>
            <a:fillRect/>
          </a:stretch>
        </p:blipFill>
        <p:spPr>
          <a:xfrm>
            <a:off x="6043613" y="1311275"/>
            <a:ext cx="2643187" cy="3981450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5561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8" grpId="0" build="p"/>
      <p:bldP spid="11" grpId="0" build="p"/>
      <p:bldP spid="13" grpId="0" build="p"/>
      <p:bldP spid="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14106-72DF-1474-9098-A3DD213D7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32E4F-1150-9E80-3AE2-686561C637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0785" y="1690688"/>
            <a:ext cx="3291840" cy="82391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Ethical approval</a:t>
            </a:r>
          </a:p>
        </p:txBody>
      </p:sp>
      <p:pic>
        <p:nvPicPr>
          <p:cNvPr id="13" name="Content Placeholder 12" descr="A blue circle with red text&#10;&#10;Description automatically generated">
            <a:extLst>
              <a:ext uri="{FF2B5EF4-FFF2-40B4-BE49-F238E27FC236}">
                <a16:creationId xmlns:a16="http://schemas.microsoft.com/office/drawing/2014/main" id="{AEADA561-4129-350C-8F6B-5FC1D127C9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348170" y="2645920"/>
            <a:ext cx="1566160" cy="156616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5FC03D-21C0-54C7-CAF0-AF59EF5489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Participant packs</a:t>
            </a:r>
          </a:p>
        </p:txBody>
      </p:sp>
      <p:pic>
        <p:nvPicPr>
          <p:cNvPr id="17" name="Content Placeholder 16" descr="Safety professional in front of power plant">
            <a:extLst>
              <a:ext uri="{FF2B5EF4-FFF2-40B4-BE49-F238E27FC236}">
                <a16:creationId xmlns:a16="http://schemas.microsoft.com/office/drawing/2014/main" id="{75CA3818-283D-3663-14F4-6EB4D66795C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7726679" y="3098664"/>
            <a:ext cx="3292475" cy="2198394"/>
          </a:xfr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1B17B7-F998-DA68-9401-8926720C2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AC261C-D16A-2189-700E-1D6798820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74526"/>
            <a:ext cx="7196328" cy="640080"/>
          </a:xfrm>
        </p:spPr>
        <p:txBody>
          <a:bodyPr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E34694-92B3-FF12-C2A7-1829B88ED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51F0D29-55F6-60C9-F119-3E024240E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GB" dirty="0"/>
              <a:t>And throughout!</a:t>
            </a:r>
          </a:p>
        </p:txBody>
      </p:sp>
      <p:pic>
        <p:nvPicPr>
          <p:cNvPr id="15" name="Content Placeholder 14" descr="A close-up of a sign&#10;&#10;Description automatically generated">
            <a:extLst>
              <a:ext uri="{FF2B5EF4-FFF2-40B4-BE49-F238E27FC236}">
                <a16:creationId xmlns:a16="http://schemas.microsoft.com/office/drawing/2014/main" id="{972023A2-3616-4722-86D3-343F0820EFE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5"/>
          <a:stretch>
            <a:fillRect/>
          </a:stretch>
        </p:blipFill>
        <p:spPr>
          <a:xfrm>
            <a:off x="474853" y="4415541"/>
            <a:ext cx="3292475" cy="1467597"/>
          </a:xfrm>
        </p:spPr>
      </p:pic>
      <p:pic>
        <p:nvPicPr>
          <p:cNvPr id="18" name="Content Placeholder 16">
            <a:extLst>
              <a:ext uri="{FF2B5EF4-FFF2-40B4-BE49-F238E27FC236}">
                <a16:creationId xmlns:a16="http://schemas.microsoft.com/office/drawing/2014/main" id="{010DB0EF-B4CD-96BF-742F-620AA808146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022342" y="3098664"/>
            <a:ext cx="3107157" cy="2198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98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B458798-14B3-4E65-8F8B-DCED649CB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/>
          <a:lstStyle/>
          <a:p>
            <a:pPr rtl="0"/>
            <a:r>
              <a:rPr lang="en-GB" dirty="0"/>
              <a:t>Sample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7504F82-FC6E-46EB-9563-5D11B0A2C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2CFEC54-1925-4DC4-A784-10178D1C5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A45A8F8-1D54-4C25-8E98-314128BA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8</a:t>
            </a:fld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25E6472-2E1D-298C-EDC6-05EC32204B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810423"/>
              </p:ext>
            </p:extLst>
          </p:nvPr>
        </p:nvGraphicFramePr>
        <p:xfrm>
          <a:off x="420624" y="1690688"/>
          <a:ext cx="11082526" cy="37155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76">
                  <a:extLst>
                    <a:ext uri="{9D8B030D-6E8A-4147-A177-3AD203B41FA5}">
                      <a16:colId xmlns:a16="http://schemas.microsoft.com/office/drawing/2014/main" val="3773726450"/>
                    </a:ext>
                  </a:extLst>
                </a:gridCol>
                <a:gridCol w="2682240">
                  <a:extLst>
                    <a:ext uri="{9D8B030D-6E8A-4147-A177-3AD203B41FA5}">
                      <a16:colId xmlns:a16="http://schemas.microsoft.com/office/drawing/2014/main" val="2904448449"/>
                    </a:ext>
                  </a:extLst>
                </a:gridCol>
                <a:gridCol w="5313680">
                  <a:extLst>
                    <a:ext uri="{9D8B030D-6E8A-4147-A177-3AD203B41FA5}">
                      <a16:colId xmlns:a16="http://schemas.microsoft.com/office/drawing/2014/main" val="2082191447"/>
                    </a:ext>
                  </a:extLst>
                </a:gridCol>
                <a:gridCol w="958789">
                  <a:extLst>
                    <a:ext uri="{9D8B030D-6E8A-4147-A177-3AD203B41FA5}">
                      <a16:colId xmlns:a16="http://schemas.microsoft.com/office/drawing/2014/main" val="4226481028"/>
                    </a:ext>
                  </a:extLst>
                </a:gridCol>
                <a:gridCol w="770441">
                  <a:extLst>
                    <a:ext uri="{9D8B030D-6E8A-4147-A177-3AD203B41FA5}">
                      <a16:colId xmlns:a16="http://schemas.microsoft.com/office/drawing/2014/main" val="25008500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Participant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Pseudonym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Singer/ Instrumental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Gender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40123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Singer-instrumentalist 1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Professional jazz singer, guitarist &amp; pianist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11086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Singer-instrumentalist 2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GCSE music student, jazz &amp; pop singer &amp; flautist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51456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Instrumentalist 1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Concert violinist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39744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Singer 1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10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Amateur choral singer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05312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Singer 2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Professional singer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97762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Instrumentalist 2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1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Concert pianist</a:t>
                      </a:r>
                      <a:endParaRPr lang="en-GB" sz="21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100" dirty="0">
                          <a:latin typeface="+mn-lt"/>
                        </a:rPr>
                        <a:t>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13488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5392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CF380-D4BB-458F-8BF7-99EA335FA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300" dirty="0"/>
              <a:t>Findings</a:t>
            </a:r>
            <a:br>
              <a:rPr lang="en-GB" sz="4200" dirty="0"/>
            </a:br>
            <a:r>
              <a:rPr lang="en-GB" sz="4200" dirty="0"/>
              <a:t>Theme 1: </a:t>
            </a:r>
            <a:r>
              <a:rPr lang="en-GB" sz="4200" kern="100" dirty="0">
                <a:solidFill>
                  <a:srgbClr val="D67065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 the instrument’s nature affects practice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85868-1105-B36C-98D2-1F345F4C75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800" dirty="0">
                <a:solidFill>
                  <a:srgbClr val="D67065"/>
                </a:solidFill>
                <a:latin typeface="+mj-lt"/>
              </a:rPr>
              <a:t>1.</a:t>
            </a:r>
            <a:endParaRPr lang="en-GB" sz="3800" dirty="0">
              <a:solidFill>
                <a:srgbClr val="D67065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EC6D8-EBB4-B07C-6B92-F65C19571A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800" dirty="0"/>
              <a:t> </a:t>
            </a:r>
            <a:r>
              <a:rPr lang="en-GB" sz="3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No matter the instrument, hard work is required</a:t>
            </a:r>
            <a:endParaRPr lang="en-GB" sz="3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1E8219-F16C-B254-E105-9670F625DC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800" dirty="0">
                <a:solidFill>
                  <a:srgbClr val="D67065"/>
                </a:solidFill>
                <a:latin typeface="+mj-lt"/>
              </a:rPr>
              <a:t>2. </a:t>
            </a:r>
            <a:endParaRPr lang="en-GB" sz="3800" dirty="0">
              <a:solidFill>
                <a:srgbClr val="D67065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35048E-4DB7-6D87-4B22-C68ACB4C0C6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800" kern="100" dirty="0">
                <a:ea typeface="Aptos" panose="020B0004020202020204" pitchFamily="34" charset="0"/>
                <a:cs typeface="Times New Roman" panose="02020603050405020304" pitchFamily="18" charset="0"/>
              </a:rPr>
              <a:t>Considerations for a living instrument</a:t>
            </a:r>
            <a:endParaRPr lang="en-GB" sz="38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C89358-9F11-2013-43F4-CE6D0FC70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AB46B-727D-E9EA-B26D-7273E65A4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109147-DCDF-CC16-41BC-7055E051E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40A1DCF-70E3-277C-1542-7270A3E3E57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800" kern="100" dirty="0">
                <a:solidFill>
                  <a:srgbClr val="D67065"/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3. </a:t>
            </a:r>
            <a:endParaRPr lang="en-GB" sz="3800" dirty="0">
              <a:solidFill>
                <a:srgbClr val="D67065"/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FD2040E-C1DD-C56C-3CCA-2BA4121AEFFF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800" kern="100" dirty="0">
                <a:ea typeface="Aptos" panose="020B0004020202020204" pitchFamily="34" charset="0"/>
                <a:cs typeface="Times New Roman" panose="02020603050405020304" pitchFamily="18" charset="0"/>
              </a:rPr>
              <a:t>Efficiency is key</a:t>
            </a:r>
            <a:endParaRPr lang="en-GB" sz="3800" dirty="0"/>
          </a:p>
        </p:txBody>
      </p:sp>
      <p:pic>
        <p:nvPicPr>
          <p:cNvPr id="19" name="Picture 18" descr="A chart of energy efficiency&#10;&#10;Description automatically generated">
            <a:extLst>
              <a:ext uri="{FF2B5EF4-FFF2-40B4-BE49-F238E27FC236}">
                <a16:creationId xmlns:a16="http://schemas.microsoft.com/office/drawing/2014/main" id="{19943902-9FF7-1B6B-E1F8-07DFCAD6AF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83219" y="3753825"/>
            <a:ext cx="2778759" cy="2454570"/>
          </a:xfrm>
          <a:prstGeom prst="rect">
            <a:avLst/>
          </a:prstGeom>
        </p:spPr>
      </p:pic>
      <p:pic>
        <p:nvPicPr>
          <p:cNvPr id="24" name="Picture 23" descr="A diagram of the human body&#10;&#10;Description automatically generated with medium confidence">
            <a:extLst>
              <a:ext uri="{FF2B5EF4-FFF2-40B4-BE49-F238E27FC236}">
                <a16:creationId xmlns:a16="http://schemas.microsoft.com/office/drawing/2014/main" id="{354D647E-9DC4-11B6-5C76-D1DD9ACF11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417978" y="4278066"/>
            <a:ext cx="2603186" cy="1866972"/>
          </a:xfrm>
          <a:prstGeom prst="rect">
            <a:avLst/>
          </a:prstGeom>
        </p:spPr>
      </p:pic>
      <p:pic>
        <p:nvPicPr>
          <p:cNvPr id="27" name="Picture 26" descr="A close up of a bee&#10;&#10;Description automatically generated">
            <a:extLst>
              <a:ext uri="{FF2B5EF4-FFF2-40B4-BE49-F238E27FC236}">
                <a16:creationId xmlns:a16="http://schemas.microsoft.com/office/drawing/2014/main" id="{38BB4645-104E-CD6F-BBDD-87846456BE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99744" y="4826071"/>
            <a:ext cx="2133600" cy="1346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24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19AF5-F063-154E-27A7-1A4B20D39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Confirmed: </a:t>
            </a:r>
            <a:r>
              <a:rPr lang="en-GB" dirty="0">
                <a:solidFill>
                  <a:srgbClr val="D67065"/>
                </a:solidFill>
              </a:rPr>
              <a:t>The “natural talent” paradox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33E6DB-540F-B7A6-0F9D-891592C463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3260873"/>
            <a:ext cx="5549697" cy="277113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3600" i="1" dirty="0">
                <a:solidFill>
                  <a:srgbClr val="D67065"/>
                </a:solidFill>
              </a:rPr>
              <a:t>Hard work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3600" i="1" dirty="0">
                <a:solidFill>
                  <a:srgbClr val="D67065"/>
                </a:solidFill>
              </a:rPr>
              <a:t>Talent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3600" i="1" dirty="0">
                <a:solidFill>
                  <a:srgbClr val="D67065"/>
                </a:solidFill>
              </a:rPr>
              <a:t>Skill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3600" i="1" dirty="0">
                <a:solidFill>
                  <a:srgbClr val="D67065"/>
                </a:solidFill>
              </a:rPr>
              <a:t>Artistry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7BC7D4-0A23-64CB-18BA-AB36BF33B9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sz="3600" dirty="0">
                <a:solidFill>
                  <a:srgbClr val="D67065"/>
                </a:solidFill>
              </a:rPr>
              <a:t>It’s complex</a:t>
            </a:r>
            <a:r>
              <a:rPr lang="en-GB" dirty="0">
                <a:solidFill>
                  <a:srgbClr val="D67065"/>
                </a:solidFill>
              </a:rPr>
              <a:t>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69AE7-660E-19A1-13F4-FF4BCFBB185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effectLst/>
                <a:ea typeface="Aptos" panose="020B0004020202020204" pitchFamily="34" charset="0"/>
              </a:rPr>
              <a:t>Talent development = the interaction between specific tasks and social environment, including opportunities, challenges, socio-cultural resources, tools and values. </a:t>
            </a:r>
            <a:r>
              <a:rPr lang="en-GB" sz="1400" dirty="0">
                <a:effectLst/>
                <a:ea typeface="Aptos" panose="020B0004020202020204" pitchFamily="34" charset="0"/>
              </a:rPr>
              <a:t>(Dai, 2020).</a:t>
            </a:r>
          </a:p>
          <a:p>
            <a:r>
              <a:rPr lang="en-GB" sz="2000" dirty="0"/>
              <a:t>Estill “attractor state” = </a:t>
            </a:r>
            <a:r>
              <a:rPr lang="en-GB" sz="2000" dirty="0">
                <a:effectLst/>
                <a:ea typeface="Aptos" panose="020B0004020202020204" pitchFamily="34" charset="0"/>
              </a:rPr>
              <a:t>informed by “mother language, dialect, peer language, predetermined anatomy habits and skills acquired via imitation and tuition” </a:t>
            </a:r>
            <a:r>
              <a:rPr lang="en-GB" sz="1400" dirty="0">
                <a:effectLst/>
                <a:ea typeface="Aptos" panose="020B0004020202020204" pitchFamily="34" charset="0"/>
              </a:rPr>
              <a:t>(Marko et al., 2021, p.6)</a:t>
            </a:r>
            <a:endParaRPr lang="en-GB" sz="14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8D9013-62DB-231B-4721-979F63E29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F54B9B-C4BC-70E6-3816-55B6AF681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0D89AB-41EB-0C63-6C73-57A40C836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10</a:t>
            </a:fld>
            <a:endParaRPr lang="en-GB" dirty="0"/>
          </a:p>
        </p:txBody>
      </p:sp>
      <p:pic>
        <p:nvPicPr>
          <p:cNvPr id="13" name="Picture 12" descr="A close up of a bee&#10;&#10;Description automatically generated">
            <a:extLst>
              <a:ext uri="{FF2B5EF4-FFF2-40B4-BE49-F238E27FC236}">
                <a16:creationId xmlns:a16="http://schemas.microsoft.com/office/drawing/2014/main" id="{56567E87-4165-AD08-CBF5-A775AD6C3A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924649">
            <a:off x="2428500" y="3962018"/>
            <a:ext cx="2200738" cy="1389216"/>
          </a:xfrm>
          <a:prstGeom prst="rect">
            <a:avLst/>
          </a:prstGeom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38224223-03DD-3AF8-1A6F-C61BD76A6166}"/>
              </a:ext>
            </a:extLst>
          </p:cNvPr>
          <p:cNvSpPr/>
          <p:nvPr/>
        </p:nvSpPr>
        <p:spPr>
          <a:xfrm>
            <a:off x="789938" y="1672551"/>
            <a:ext cx="4811065" cy="1210423"/>
          </a:xfrm>
          <a:prstGeom prst="wedgeRoundRectCallout">
            <a:avLst>
              <a:gd name="adj1" fmla="val 14535"/>
              <a:gd name="adj2" fmla="val 142702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i="1" dirty="0">
                <a:effectLst/>
                <a:ea typeface="Aptos" panose="020B0004020202020204" pitchFamily="34" charset="0"/>
              </a:rPr>
              <a:t>“Hard work beats talent when talent doesn't work hard.” </a:t>
            </a:r>
          </a:p>
        </p:txBody>
      </p:sp>
    </p:spTree>
    <p:extLst>
      <p:ext uri="{BB962C8B-B14F-4D97-AF65-F5344CB8AC3E}">
        <p14:creationId xmlns:p14="http://schemas.microsoft.com/office/powerpoint/2010/main" val="2303464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FB394-DF68-1D11-4A6B-92EE904E2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300" dirty="0"/>
              <a:t>Confirmed: </a:t>
            </a:r>
            <a:r>
              <a:rPr lang="en-GB" sz="4300" dirty="0">
                <a:solidFill>
                  <a:srgbClr val="D67065"/>
                </a:solidFill>
              </a:rPr>
              <a:t>The impact of the voice on practice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DE2E0-1ABF-7691-D694-AFC83D3F29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518428"/>
            <a:ext cx="3291840" cy="823912"/>
          </a:xfrm>
        </p:spPr>
        <p:txBody>
          <a:bodyPr/>
          <a:lstStyle/>
          <a:p>
            <a:r>
              <a:rPr lang="en-GB" dirty="0">
                <a:solidFill>
                  <a:srgbClr val="D67065"/>
                </a:solidFill>
              </a:rPr>
              <a:t>Vulnerabilities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184FD-DF12-F64C-932F-EFF801A8D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342340"/>
            <a:ext cx="3291840" cy="368966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200" dirty="0"/>
              <a:t>Physical</a:t>
            </a:r>
          </a:p>
          <a:p>
            <a:pPr>
              <a:lnSpc>
                <a:spcPct val="100000"/>
              </a:lnSpc>
            </a:pPr>
            <a:r>
              <a:rPr lang="en-GB" sz="2200" dirty="0"/>
              <a:t>Psychological &amp; emotional </a:t>
            </a:r>
            <a:r>
              <a:rPr lang="en-GB" sz="1400" dirty="0"/>
              <a:t>(O’Hara et al., 2011)</a:t>
            </a:r>
          </a:p>
          <a:p>
            <a:pPr>
              <a:lnSpc>
                <a:spcPct val="100000"/>
              </a:lnSpc>
            </a:pPr>
            <a:r>
              <a:rPr lang="en-GB" sz="2200" dirty="0"/>
              <a:t>Threat to consistency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14A8C2-3477-61CD-522B-1F2E9DD98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073650" y="1518428"/>
            <a:ext cx="3393949" cy="8239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D67065"/>
                </a:solidFill>
              </a:rPr>
              <a:t>Vocal pacing </a:t>
            </a:r>
            <a:r>
              <a:rPr lang="en-GB" sz="1600" dirty="0">
                <a:solidFill>
                  <a:srgbClr val="D67065"/>
                </a:solidFill>
              </a:rPr>
              <a:t>(</a:t>
            </a:r>
            <a:r>
              <a:rPr lang="en-GB" sz="1600" dirty="0" err="1">
                <a:solidFill>
                  <a:srgbClr val="D67065"/>
                </a:solidFill>
                <a:ea typeface="Aptos" panose="020B0004020202020204" pitchFamily="34" charset="0"/>
              </a:rPr>
              <a:t>Zuim</a:t>
            </a:r>
            <a:r>
              <a:rPr lang="en-GB" sz="1600" dirty="0">
                <a:solidFill>
                  <a:srgbClr val="D67065"/>
                </a:solidFill>
                <a:ea typeface="Aptos" panose="020B0004020202020204" pitchFamily="34" charset="0"/>
              </a:rPr>
              <a:t>, 2023)</a:t>
            </a:r>
            <a:endParaRPr lang="en-GB" sz="1600" dirty="0">
              <a:solidFill>
                <a:srgbClr val="D67065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EF4367-51D8-A347-D76C-99BFC87554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971544" y="2342339"/>
            <a:ext cx="3597655" cy="382541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2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“A singer can only go on so long before they have to rest their voice or things just stop working.” </a:t>
            </a:r>
            <a:r>
              <a:rPr lang="en-GB" sz="3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- Instrumentalist 2</a:t>
            </a: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3CD4B-2EE8-9325-3C65-E071593FB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D80A65-C270-BF79-8882-FBD92EC74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EF7B73-573B-586E-DA9C-379F3A601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4F21F8-239F-5865-BF7E-0E50FE72BAD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26679" y="1522865"/>
            <a:ext cx="3291840" cy="823912"/>
          </a:xfrm>
        </p:spPr>
        <p:txBody>
          <a:bodyPr/>
          <a:lstStyle/>
          <a:p>
            <a:r>
              <a:rPr lang="en-GB" dirty="0">
                <a:solidFill>
                  <a:srgbClr val="D67065"/>
                </a:solidFill>
              </a:rPr>
              <a:t>Mixed benefits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F6B0005-8AEC-DCD8-4E95-FB79EC1DCD4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6679" y="2346777"/>
            <a:ext cx="3291840" cy="368523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200" dirty="0"/>
              <a:t>Accessible</a:t>
            </a:r>
          </a:p>
          <a:p>
            <a:pPr>
              <a:lnSpc>
                <a:spcPct val="100000"/>
              </a:lnSpc>
            </a:pPr>
            <a:r>
              <a:rPr lang="en-GB" sz="2200" dirty="0"/>
              <a:t>Intuitive but intangible!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Heightened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ea typeface="Aptos" panose="020B0004020202020204" pitchFamily="34" charset="0"/>
              </a:rPr>
              <a:t>sensitivity =&gt; more kinaesthetic style of learning. 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ea typeface="Aptos" panose="020B0004020202020204" pitchFamily="34" charset="0"/>
              </a:rPr>
              <a:t>(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Theiler &amp; Lipman, 1995)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25" name="Picture 24" descr="A person sitting in bed with a scarf&#10;&#10;Description automatically generated">
            <a:extLst>
              <a:ext uri="{FF2B5EF4-FFF2-40B4-BE49-F238E27FC236}">
                <a16:creationId xmlns:a16="http://schemas.microsoft.com/office/drawing/2014/main" id="{BAE57E78-2D35-141F-613D-813B6C9179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609742" y="4267199"/>
            <a:ext cx="2856352" cy="1908563"/>
          </a:xfrm>
          <a:prstGeom prst="rect">
            <a:avLst/>
          </a:prstGeom>
        </p:spPr>
      </p:pic>
      <p:pic>
        <p:nvPicPr>
          <p:cNvPr id="27" name="Picture 26" descr="A person covering her mouth with her hands&#10;&#10;Description automatically generated">
            <a:extLst>
              <a:ext uri="{FF2B5EF4-FFF2-40B4-BE49-F238E27FC236}">
                <a16:creationId xmlns:a16="http://schemas.microsoft.com/office/drawing/2014/main" id="{2CF59CEB-01BB-756F-596A-6C9BABD862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07680" y="4392617"/>
            <a:ext cx="2661196" cy="1775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81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19AF5-F063-154E-27A7-1A4B20D39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900" dirty="0"/>
              <a:t>Raised: </a:t>
            </a:r>
            <a:r>
              <a:rPr lang="en-GB" sz="3900" dirty="0">
                <a:solidFill>
                  <a:srgbClr val="D67065"/>
                </a:solidFill>
              </a:rPr>
              <a:t>The impact of the formal training on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4650D-2EA4-D4D9-698D-9FA8F1C04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377087"/>
            <a:ext cx="5549697" cy="823912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800" dirty="0">
                <a:solidFill>
                  <a:srgbClr val="D67065"/>
                </a:solidFill>
              </a:rPr>
              <a:t>Efficiency is key but…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33E6DB-540F-B7A6-0F9D-891592C463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302599"/>
            <a:ext cx="5549697" cy="372940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en-GB" sz="2700" i="1" dirty="0">
              <a:effectLst/>
              <a:ea typeface="Aptos" panose="020B0004020202020204" pitchFamily="34" charset="0"/>
            </a:endParaRPr>
          </a:p>
          <a:p>
            <a:pPr marL="0" indent="0" algn="ctr">
              <a:buNone/>
            </a:pPr>
            <a:endParaRPr lang="en-GB" sz="2700" i="1" dirty="0">
              <a:ea typeface="Aptos" panose="020B0004020202020204" pitchFamily="34" charset="0"/>
            </a:endParaRPr>
          </a:p>
          <a:p>
            <a:pPr marL="0" indent="0" algn="ctr">
              <a:buNone/>
            </a:pPr>
            <a:r>
              <a:rPr lang="en-GB" sz="2700" i="1" dirty="0">
                <a:effectLst/>
                <a:ea typeface="Aptos" panose="020B0004020202020204" pitchFamily="34" charset="0"/>
              </a:rPr>
              <a:t>“I just float over there and do this.”  </a:t>
            </a:r>
          </a:p>
          <a:p>
            <a:pPr algn="ctr">
              <a:buFontTx/>
              <a:buChar char="-"/>
            </a:pPr>
            <a:r>
              <a:rPr lang="en-GB" sz="2700" dirty="0"/>
              <a:t>Singer-instrumentalist 1</a:t>
            </a:r>
          </a:p>
          <a:p>
            <a:pPr algn="ctr">
              <a:buFontTx/>
              <a:buChar char="-"/>
            </a:pPr>
            <a:endParaRPr lang="en-GB" sz="2700" i="1" dirty="0"/>
          </a:p>
          <a:p>
            <a:pPr algn="ctr">
              <a:buFontTx/>
              <a:buChar char="-"/>
            </a:pPr>
            <a:endParaRPr lang="en-GB" sz="270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ea typeface="Aptos" panose="020B0004020202020204" pitchFamily="34" charset="0"/>
              </a:rPr>
              <a:t>Training informs a specific approach to learning </a:t>
            </a:r>
            <a:r>
              <a:rPr lang="en-GB" sz="1800" dirty="0">
                <a:effectLst/>
                <a:ea typeface="Aptos" panose="020B0004020202020204" pitchFamily="34" charset="0"/>
              </a:rPr>
              <a:t>(</a:t>
            </a:r>
            <a:r>
              <a:rPr lang="en-GB" sz="1800" dirty="0" err="1">
                <a:effectLst/>
                <a:ea typeface="Aptos" panose="020B0004020202020204" pitchFamily="34" charset="0"/>
              </a:rPr>
              <a:t>Tzou</a:t>
            </a:r>
            <a:r>
              <a:rPr lang="en-GB" sz="1800" dirty="0">
                <a:effectLst/>
                <a:ea typeface="Aptos" panose="020B0004020202020204" pitchFamily="34" charset="0"/>
              </a:rPr>
              <a:t> et al., 2016)</a:t>
            </a:r>
            <a:endParaRPr lang="en-GB" sz="2700" i="1" dirty="0"/>
          </a:p>
          <a:p>
            <a:pPr marL="0" indent="0">
              <a:buNone/>
            </a:pPr>
            <a:endParaRPr lang="en-GB" sz="2700" i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7BC7D4-0A23-64CB-18BA-AB36BF33B9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0" y="1377087"/>
            <a:ext cx="4993335" cy="823912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solidFill>
                  <a:srgbClr val="D67065"/>
                </a:solidFill>
              </a:rPr>
              <a:t>…requires training and reflexivity.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69AE7-660E-19A1-13F4-FF4BCFBB18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302599"/>
            <a:ext cx="4993335" cy="372940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27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“I just didn't really practise efficiently. […] Because he was a spoon feeder, and my previous teacher had been all about teaching me to teach myself, I switched off for those final four years of school […]. And then I'd lost the ability to practise and to hear what I was doing by the time I was at music college.” </a:t>
            </a:r>
            <a:r>
              <a:rPr lang="en-GB" sz="27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– Instrumentalist 1</a:t>
            </a:r>
          </a:p>
          <a:p>
            <a:r>
              <a:rPr lang="en-GB" sz="2800" kern="100" dirty="0">
                <a:ea typeface="Aptos" panose="020B0004020202020204" pitchFamily="34" charset="0"/>
                <a:cs typeface="Times New Roman" panose="02020603050405020304" pitchFamily="18" charset="0"/>
              </a:rPr>
              <a:t>Estill “target practice” – Singer 2</a:t>
            </a:r>
            <a:endParaRPr lang="en-GB" sz="28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8D9013-62DB-231B-4721-979F63E29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F54B9B-C4BC-70E6-3816-55B6AF681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0D89AB-41EB-0C63-6C73-57A40C836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12</a:t>
            </a:fld>
            <a:endParaRPr lang="en-GB" dirty="0"/>
          </a:p>
        </p:txBody>
      </p:sp>
      <p:pic>
        <p:nvPicPr>
          <p:cNvPr id="11" name="Picture 10" descr="A screen shot of a screen with a red and yellow lightning bolt&#10;&#10;Description automatically generated">
            <a:extLst>
              <a:ext uri="{FF2B5EF4-FFF2-40B4-BE49-F238E27FC236}">
                <a16:creationId xmlns:a16="http://schemas.microsoft.com/office/drawing/2014/main" id="{E96A4010-428C-C5B0-3D21-2CA0F0F0C6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17023" y="2565166"/>
            <a:ext cx="1211390" cy="23180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09FBC83-2BCB-F2AF-7644-DB8C07A7C796}"/>
              </a:ext>
            </a:extLst>
          </p:cNvPr>
          <p:cNvSpPr txBox="1"/>
          <p:nvPr/>
        </p:nvSpPr>
        <p:spPr>
          <a:xfrm>
            <a:off x="3773729" y="6959600"/>
            <a:ext cx="358388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ngall.com/versus-pn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4" name="Picture 13" descr="A hand pointing with a finger&#10;&#10;Description automatically generated">
            <a:extLst>
              <a:ext uri="{FF2B5EF4-FFF2-40B4-BE49-F238E27FC236}">
                <a16:creationId xmlns:a16="http://schemas.microsoft.com/office/drawing/2014/main" id="{4BB88EFF-045A-4AB3-71D6-B25BC89AF3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H="1">
            <a:off x="5162753" y="5189193"/>
            <a:ext cx="965660" cy="72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91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7EF73-2467-C966-131F-8FB80C30F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200" dirty="0"/>
              <a:t>Theme 2: </a:t>
            </a:r>
            <a:r>
              <a:rPr lang="en-GB" sz="4200" dirty="0">
                <a:solidFill>
                  <a:srgbClr val="D67065"/>
                </a:solidFill>
              </a:rPr>
              <a:t>Determining when practice is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866EE-C89A-59FD-C7E9-D469A91C3A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800" dirty="0">
                <a:solidFill>
                  <a:srgbClr val="D67065"/>
                </a:solidFill>
              </a:rPr>
              <a:t>1. </a:t>
            </a:r>
          </a:p>
          <a:p>
            <a:pPr algn="ctr">
              <a:lnSpc>
                <a:spcPct val="100000"/>
              </a:lnSpc>
            </a:pPr>
            <a:r>
              <a:rPr lang="en-GB" sz="3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Is deliberate singing practice common practice for singers?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38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A21F64-221F-704E-C839-8D12C503F6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800" dirty="0">
                <a:solidFill>
                  <a:srgbClr val="D67065"/>
                </a:solidFill>
              </a:rPr>
              <a:t>2.</a:t>
            </a:r>
          </a:p>
          <a:p>
            <a:pPr algn="ctr">
              <a:lnSpc>
                <a:spcPct val="100000"/>
              </a:lnSpc>
            </a:pPr>
            <a:r>
              <a:rPr lang="en-GB" sz="3800" dirty="0"/>
              <a:t>Practising when our instrument is silent</a:t>
            </a:r>
          </a:p>
          <a:p>
            <a:pPr algn="ctr"/>
            <a:endParaRPr lang="en-GB" sz="3800" dirty="0">
              <a:solidFill>
                <a:srgbClr val="D67065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AD75E4-5788-2B8F-8493-53D22865B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02F179-AC6C-9420-ECBF-B90AAB79F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F4097C-83D1-BDD9-E2EF-842154A9E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13</a:t>
            </a:fld>
            <a:endParaRPr lang="en-GB" dirty="0"/>
          </a:p>
        </p:txBody>
      </p:sp>
      <p:pic>
        <p:nvPicPr>
          <p:cNvPr id="12" name="Picture 11" descr="A person with his hands on his chin&#10;&#10;Description automatically generated">
            <a:extLst>
              <a:ext uri="{FF2B5EF4-FFF2-40B4-BE49-F238E27FC236}">
                <a16:creationId xmlns:a16="http://schemas.microsoft.com/office/drawing/2014/main" id="{13266E4E-3EAB-379E-84EE-D06CF07D0D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18972" y="3647440"/>
            <a:ext cx="2744684" cy="2042160"/>
          </a:xfrm>
          <a:prstGeom prst="rect">
            <a:avLst/>
          </a:prstGeom>
        </p:spPr>
      </p:pic>
      <p:pic>
        <p:nvPicPr>
          <p:cNvPr id="14" name="Picture 13" descr="A person with white gloves and face paint&#10;&#10;Description automatically generated">
            <a:extLst>
              <a:ext uri="{FF2B5EF4-FFF2-40B4-BE49-F238E27FC236}">
                <a16:creationId xmlns:a16="http://schemas.microsoft.com/office/drawing/2014/main" id="{A9023915-FE40-4A18-2A90-5EBD0F0DA4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73962" y="4416567"/>
            <a:ext cx="2754216" cy="1828800"/>
          </a:xfrm>
          <a:prstGeom prst="rect">
            <a:avLst/>
          </a:prstGeom>
        </p:spPr>
      </p:pic>
      <p:pic>
        <p:nvPicPr>
          <p:cNvPr id="25" name="Picture 24" descr="A person standing in the rain&#10;&#10;Description automatically generated">
            <a:extLst>
              <a:ext uri="{FF2B5EF4-FFF2-40B4-BE49-F238E27FC236}">
                <a16:creationId xmlns:a16="http://schemas.microsoft.com/office/drawing/2014/main" id="{99F3941E-C449-FF45-9D6E-3C5963CB92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074944" y="4378467"/>
            <a:ext cx="2714625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470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19AF5-F063-154E-27A7-1A4B20D39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Raised: </a:t>
            </a:r>
            <a:r>
              <a:rPr lang="en-GB" dirty="0">
                <a:solidFill>
                  <a:srgbClr val="D67065"/>
                </a:solidFill>
              </a:rPr>
              <a:t>When is practice “practice”?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7BC7D4-0A23-64CB-18BA-AB36BF33B9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3291840" cy="823912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rgbClr val="D67065"/>
                </a:solidFill>
              </a:rPr>
              <a:t>Singers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69AE7-660E-19A1-13F4-FF4BCFBB1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26679" y="2589460"/>
            <a:ext cx="3291840" cy="3526932"/>
          </a:xfrm>
        </p:spPr>
        <p:txBody>
          <a:bodyPr>
            <a:noAutofit/>
          </a:bodyPr>
          <a:lstStyle/>
          <a:p>
            <a:r>
              <a:rPr lang="en-GB" sz="1900" dirty="0">
                <a:effectLst/>
              </a:rPr>
              <a:t>Repertoire playlists on-the-go</a:t>
            </a:r>
          </a:p>
          <a:p>
            <a:r>
              <a:rPr lang="en-GB" sz="1900" dirty="0"/>
              <a:t>L</a:t>
            </a:r>
            <a:r>
              <a:rPr lang="en-GB" sz="1900" dirty="0">
                <a:effectLst/>
              </a:rPr>
              <a:t>istening as a memory aid for lyrics</a:t>
            </a:r>
          </a:p>
          <a:p>
            <a:r>
              <a:rPr lang="en-GB" sz="1900" dirty="0"/>
              <a:t>W</a:t>
            </a:r>
            <a:r>
              <a:rPr lang="en-GB" sz="1900" dirty="0">
                <a:effectLst/>
              </a:rPr>
              <a:t>atching YouTube videos</a:t>
            </a:r>
          </a:p>
          <a:p>
            <a:r>
              <a:rPr lang="en-GB" sz="1900" dirty="0">
                <a:effectLst/>
              </a:rPr>
              <a:t>“Audiation” (using the internal voice rather than aloud) </a:t>
            </a:r>
          </a:p>
          <a:p>
            <a:r>
              <a:rPr lang="en-GB" sz="1900" dirty="0"/>
              <a:t>M</a:t>
            </a:r>
            <a:r>
              <a:rPr lang="en-GB" sz="1900" dirty="0">
                <a:effectLst/>
              </a:rPr>
              <a:t>imicking physical hand or vocal manipulations without making a sound</a:t>
            </a:r>
          </a:p>
          <a:p>
            <a:r>
              <a:rPr lang="en-GB" sz="1900" dirty="0"/>
              <a:t>E</a:t>
            </a:r>
            <a:r>
              <a:rPr lang="en-GB" sz="1900" dirty="0">
                <a:effectLst/>
              </a:rPr>
              <a:t>xamining music scores</a:t>
            </a:r>
            <a:endParaRPr lang="en-GB" sz="1900" dirty="0"/>
          </a:p>
        </p:txBody>
      </p:sp>
      <p:pic>
        <p:nvPicPr>
          <p:cNvPr id="15" name="Picture 14" descr="A young child wearing glasses and headphones&#10;&#10;Description automatically generated">
            <a:extLst>
              <a:ext uri="{FF2B5EF4-FFF2-40B4-BE49-F238E27FC236}">
                <a16:creationId xmlns:a16="http://schemas.microsoft.com/office/drawing/2014/main" id="{9E98F317-97EC-1C78-2608-32A2199E0C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592" r="2340" b="-1"/>
          <a:stretch/>
        </p:blipFill>
        <p:spPr>
          <a:xfrm flipH="1">
            <a:off x="4073651" y="2514600"/>
            <a:ext cx="3291840" cy="3526932"/>
          </a:xfrm>
          <a:prstGeom prst="rect">
            <a:avLst/>
          </a:prstGeom>
          <a:noFill/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8D9013-62DB-231B-4721-979F63E295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F54B9B-C4BC-70E6-3816-55B6AF681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What are the differences in approach to practice for actively performing singers and instrumentalists?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0D89AB-41EB-0C63-6C73-57A40C836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14</a:t>
            </a:fld>
            <a:endParaRPr lang="en-GB"/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C68626C6-9972-2F5A-6E2D-FD83301CB8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26679" y="1681163"/>
            <a:ext cx="3291840" cy="82391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rgbClr val="D67065"/>
                </a:solidFill>
              </a:rPr>
              <a:t>Singers &amp; instrumentalists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33E6DB-540F-B7A6-0F9D-891592C4632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0623" y="2500630"/>
            <a:ext cx="3291840" cy="35269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 dirty="0"/>
              <a:t>The voice’s immediacy removes boundaries of demarcated practice.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 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Conscious, deliberate </a:t>
            </a:r>
            <a:r>
              <a:rPr lang="en-GB" sz="1400" dirty="0"/>
              <a:t>(Ericsson et al., 1993)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Unconscious, spontaneous &amp; the importance of play </a:t>
            </a:r>
            <a:r>
              <a:rPr lang="en-GB" sz="1400" dirty="0"/>
              <a:t>(Moss Erickson, 2022). </a:t>
            </a:r>
          </a:p>
        </p:txBody>
      </p:sp>
    </p:spTree>
    <p:extLst>
      <p:ext uri="{BB962C8B-B14F-4D97-AF65-F5344CB8AC3E}">
        <p14:creationId xmlns:p14="http://schemas.microsoft.com/office/powerpoint/2010/main" val="273161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7EF73-2467-C966-131F-8FB80C30F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200" dirty="0"/>
              <a:t>Theme 3: </a:t>
            </a:r>
            <a:r>
              <a:rPr lang="en-GB" sz="4200" kern="100" dirty="0">
                <a:solidFill>
                  <a:srgbClr val="D67065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 limitations can negatively impact </a:t>
            </a:r>
            <a:br>
              <a:rPr lang="en-GB" sz="4200" kern="100" dirty="0">
                <a:solidFill>
                  <a:srgbClr val="D67065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200" kern="100" dirty="0">
                <a:solidFill>
                  <a:srgbClr val="D67065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&amp; creatively shape practice</a:t>
            </a:r>
            <a:endParaRPr lang="en-GB" sz="4200" dirty="0">
              <a:solidFill>
                <a:srgbClr val="D67065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866EE-C89A-59FD-C7E9-D469A91C3A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800" dirty="0">
                <a:solidFill>
                  <a:srgbClr val="D67065"/>
                </a:solidFill>
              </a:rPr>
              <a:t>1.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Negative impacts upon practice: Travel, time, inhibitions, mental health problems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A21F64-221F-704E-C839-8D12C503F6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800" dirty="0">
                <a:solidFill>
                  <a:srgbClr val="D67065"/>
                </a:solidFill>
              </a:rPr>
              <a:t>2.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Using your limitations to practise creatively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AD75E4-5788-2B8F-8493-53D22865B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02F179-AC6C-9420-ECBF-B90AAB79F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F4097C-83D1-BDD9-E2EF-842154A9E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15</a:t>
            </a:fld>
            <a:endParaRPr lang="en-GB" dirty="0"/>
          </a:p>
        </p:txBody>
      </p:sp>
      <p:pic>
        <p:nvPicPr>
          <p:cNvPr id="11" name="Picture 10" descr="Several crumpled paper balls&#10;&#10;Description automatically generated">
            <a:extLst>
              <a:ext uri="{FF2B5EF4-FFF2-40B4-BE49-F238E27FC236}">
                <a16:creationId xmlns:a16="http://schemas.microsoft.com/office/drawing/2014/main" id="{A7E18DB5-D013-DB31-AE7B-4E4B7CE5C7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11824" y="3810512"/>
            <a:ext cx="5105400" cy="2221495"/>
          </a:xfrm>
          <a:prstGeom prst="rect">
            <a:avLst/>
          </a:prstGeom>
        </p:spPr>
      </p:pic>
      <p:pic>
        <p:nvPicPr>
          <p:cNvPr id="16" name="Picture 15" descr="A person lying on a bed&#10;&#10;Description automatically generated">
            <a:extLst>
              <a:ext uri="{FF2B5EF4-FFF2-40B4-BE49-F238E27FC236}">
                <a16:creationId xmlns:a16="http://schemas.microsoft.com/office/drawing/2014/main" id="{5DC03661-EE73-83AB-08A5-560F0B5CC0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680464" y="3849929"/>
            <a:ext cx="3271520" cy="2182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33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19AF5-F063-154E-27A7-1A4B20D39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Confirmed: </a:t>
            </a:r>
            <a:r>
              <a:rPr lang="en-GB" dirty="0">
                <a:solidFill>
                  <a:srgbClr val="D67065"/>
                </a:solidFill>
              </a:rPr>
              <a:t>Dealing with limitations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4650D-2EA4-D4D9-698D-9FA8F1C048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800" dirty="0">
                <a:solidFill>
                  <a:srgbClr val="D67065"/>
                </a:solidFill>
              </a:rPr>
              <a:t>Roadblocks</a:t>
            </a:r>
            <a:r>
              <a:rPr lang="en-GB" dirty="0">
                <a:solidFill>
                  <a:srgbClr val="D67065"/>
                </a:solidFill>
              </a:rPr>
              <a:t>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33E6DB-540F-B7A6-0F9D-891592C4632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800" dirty="0">
                <a:effectLst/>
                <a:ea typeface="Aptos" panose="020B0004020202020204" pitchFamily="34" charset="0"/>
              </a:rPr>
              <a:t>travel</a:t>
            </a:r>
          </a:p>
          <a:p>
            <a:pPr>
              <a:lnSpc>
                <a:spcPct val="100000"/>
              </a:lnSpc>
            </a:pPr>
            <a:r>
              <a:rPr lang="en-GB" sz="3800" dirty="0">
                <a:ea typeface="Aptos" panose="020B0004020202020204" pitchFamily="34" charset="0"/>
              </a:rPr>
              <a:t>t</a:t>
            </a:r>
            <a:r>
              <a:rPr lang="en-GB" sz="3800" dirty="0">
                <a:effectLst/>
                <a:ea typeface="Aptos" panose="020B0004020202020204" pitchFamily="34" charset="0"/>
              </a:rPr>
              <a:t>ime (around performing)</a:t>
            </a:r>
          </a:p>
          <a:p>
            <a:pPr>
              <a:lnSpc>
                <a:spcPct val="100000"/>
              </a:lnSpc>
            </a:pPr>
            <a:r>
              <a:rPr lang="en-GB" sz="3800" dirty="0">
                <a:effectLst/>
                <a:ea typeface="Aptos" panose="020B0004020202020204" pitchFamily="34" charset="0"/>
              </a:rPr>
              <a:t>inhibitions</a:t>
            </a:r>
          </a:p>
          <a:p>
            <a:pPr>
              <a:lnSpc>
                <a:spcPct val="100000"/>
              </a:lnSpc>
            </a:pPr>
            <a:r>
              <a:rPr lang="en-GB" sz="3800" dirty="0">
                <a:effectLst/>
                <a:ea typeface="Aptos" panose="020B0004020202020204" pitchFamily="34" charset="0"/>
              </a:rPr>
              <a:t>mental health problems</a:t>
            </a:r>
          </a:p>
          <a:p>
            <a:pPr>
              <a:lnSpc>
                <a:spcPct val="100000"/>
              </a:lnSpc>
            </a:pPr>
            <a:r>
              <a:rPr lang="en-GB" sz="3800" dirty="0"/>
              <a:t>voice loss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7BC7D4-0A23-64CB-18BA-AB36BF33B9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3800" dirty="0">
                <a:solidFill>
                  <a:srgbClr val="D67065"/>
                </a:solidFill>
              </a:rPr>
              <a:t>Creative problem-solving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8D9013-62DB-231B-4721-979F63E29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F54B9B-C4BC-70E6-3816-55B6AF681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0D89AB-41EB-0C63-6C73-57A40C836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16</a:t>
            </a:fld>
            <a:endParaRPr lang="en-GB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189E3076-70B6-30C4-8062-A2502532165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en-GB" sz="2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“I did masses and masses of either silent practice or lots and lots of thin fold noodling singing. Obviously it was an extended period. […] As a result of it, the one sort of silver lining to all of that isolation was that my relationship to my thyroid tilt completely changed. As a result, my belt suddenly is so much more comfortable, so much easier. Just everything!.” 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 Singer 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7849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6B8F1-3FBB-656F-8A7E-923F7F8DE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/>
          <a:p>
            <a:r>
              <a:rPr lang="en-GB" dirty="0"/>
              <a:t>Research aims</a:t>
            </a:r>
          </a:p>
        </p:txBody>
      </p:sp>
      <p:pic>
        <p:nvPicPr>
          <p:cNvPr id="9" name="Picture Placeholder 8" descr="Directional sign with colorful arrows">
            <a:extLst>
              <a:ext uri="{FF2B5EF4-FFF2-40B4-BE49-F238E27FC236}">
                <a16:creationId xmlns:a16="http://schemas.microsoft.com/office/drawing/2014/main" id="{B79E8B5C-D9E2-5B22-A049-2F9D2955484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15463" b="-2"/>
          <a:stretch/>
        </p:blipFill>
        <p:spPr>
          <a:xfrm>
            <a:off x="5183188" y="987425"/>
            <a:ext cx="6172200" cy="4873625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E9AA8D-C675-905A-1284-36FF9FD8E5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Multidisciplinary approaches to practice.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Influencing factors and potential differences in strategy and method.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Uniqueness of the voice and its impact on practice.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98443-F338-BDC2-AF0A-2A839E2F45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C92AC9-7B55-E9EF-960F-334152BEC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8D299-9AB8-F19A-B241-B7D1DC267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469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72C3252-FA06-4F2E-B4DB-7D6FDC030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/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4DF1C2-BD63-4205-A7E5-4EC50EED77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A7A86-2E19-4DE0-8F0F-2A44A12AD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7D0914-BCD6-4D10-A362-91F2B426D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18</a:t>
            </a:fld>
            <a:endParaRPr lang="en-GB" dirty="0"/>
          </a:p>
        </p:txBody>
      </p:sp>
      <p:graphicFrame>
        <p:nvGraphicFramePr>
          <p:cNvPr id="9" name="Content Placeholder 3" descr="Timeline SmartArt Graphic">
            <a:extLst>
              <a:ext uri="{FF2B5EF4-FFF2-40B4-BE49-F238E27FC236}">
                <a16:creationId xmlns:a16="http://schemas.microsoft.com/office/drawing/2014/main" id="{31ADBA4A-FC9C-4148-8A50-60B9A68899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8783590"/>
              </p:ext>
            </p:extLst>
          </p:nvPr>
        </p:nvGraphicFramePr>
        <p:xfrm>
          <a:off x="850392" y="1825625"/>
          <a:ext cx="10543032" cy="4206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64798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15832-3B88-48CF-8043-95E6A4907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 anchor="ctr">
            <a:normAutofit/>
          </a:bodyPr>
          <a:lstStyle/>
          <a:p>
            <a:pPr algn="ctr" rtl="0"/>
            <a:r>
              <a:rPr lang="en-GB" dirty="0"/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4EF738-C546-48C9-8CF1-CCC2D0FA09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73651" y="1690688"/>
            <a:ext cx="3291840" cy="4350844"/>
          </a:xfrm>
        </p:spPr>
        <p:txBody>
          <a:bodyPr rtlCol="0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sz="3200" dirty="0"/>
              <a:t>Cannot be generalised.</a:t>
            </a:r>
          </a:p>
          <a:p>
            <a:pPr rtl="0">
              <a:lnSpc>
                <a:spcPct val="100000"/>
              </a:lnSpc>
            </a:pPr>
            <a:r>
              <a:rPr lang="en-GB" sz="3200" dirty="0"/>
              <a:t>Practical &amp; time restrictions.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560A2-758E-48F8-8C47-E858FB0B00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7571D-3E03-47C9-A7DF-738BADE13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71D59-3C1F-48C1-A842-77AA29E06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19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F9F1-02F2-4FD4-A3BF-42428815EF2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6679" y="1690688"/>
            <a:ext cx="3291840" cy="4341319"/>
          </a:xfrm>
        </p:spPr>
        <p:txBody>
          <a:bodyPr rtlCol="0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sz="3200" dirty="0"/>
              <a:t>Sample size.</a:t>
            </a:r>
            <a:br>
              <a:rPr lang="en-GB" sz="3200" dirty="0"/>
            </a:br>
            <a:endParaRPr lang="en-GB" sz="3200" dirty="0"/>
          </a:p>
          <a:p>
            <a:pPr rtl="0">
              <a:lnSpc>
                <a:spcPct val="100000"/>
              </a:lnSpc>
            </a:pPr>
            <a:r>
              <a:rPr lang="en-GB" sz="3200" dirty="0"/>
              <a:t>Focus group to discuss issues in greater depth = increase rigor against insider-researcher biases. 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18" name="Picture 17" descr="A speed limit sign with trees in the background&#10;&#10;Description automatically generated">
            <a:extLst>
              <a:ext uri="{FF2B5EF4-FFF2-40B4-BE49-F238E27FC236}">
                <a16:creationId xmlns:a16="http://schemas.microsoft.com/office/drawing/2014/main" id="{35857288-3CFF-AB3D-D9E2-7CC48F14BB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0624" y="1778882"/>
            <a:ext cx="3291840" cy="4350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972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15832-3B88-48CF-8043-95E6A4907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/>
          <a:lstStyle/>
          <a:p>
            <a:pPr algn="ctr" rtl="0"/>
            <a:r>
              <a:rPr lang="en-GB" dirty="0"/>
              <a:t>Recommendations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F9F1-02F2-4FD4-A3BF-42428815E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1681163"/>
            <a:ext cx="5549697" cy="4350844"/>
          </a:xfrm>
        </p:spPr>
        <p:txBody>
          <a:bodyPr rtlCol="0">
            <a:no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 elite singers achieve consistency when challenged by the voice’s vulnerabilities and limitations?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3200" kern="100" dirty="0">
                <a:solidFill>
                  <a:srgbClr val="D67065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What are the differences in practice strategy between trained and untrained singers?</a:t>
            </a:r>
            <a:endParaRPr lang="en-GB" sz="3200" dirty="0">
              <a:solidFill>
                <a:srgbClr val="D67065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4EF738-C546-48C9-8CF1-CCC2D0FA09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1681163"/>
            <a:ext cx="4993335" cy="4350844"/>
          </a:xfrm>
        </p:spPr>
        <p:txBody>
          <a:bodyPr rtlCol="0">
            <a:no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3200" kern="100" dirty="0">
                <a:solidFill>
                  <a:srgbClr val="D67065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 do singers consolidate learning?</a:t>
            </a:r>
            <a:br>
              <a:rPr lang="en-GB" sz="3200" kern="100" dirty="0">
                <a:solidFill>
                  <a:srgbClr val="D67065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200" kern="100" dirty="0">
              <a:solidFill>
                <a:srgbClr val="D67065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3200" kern="100" dirty="0">
                <a:ea typeface="Aptos" panose="020B0004020202020204" pitchFamily="34" charset="0"/>
                <a:cs typeface="Times New Roman" panose="02020603050405020304" pitchFamily="18" charset="0"/>
              </a:rPr>
              <a:t>What are t</a:t>
            </a:r>
            <a:r>
              <a:rPr lang="en-GB" sz="32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he differences in practice strategy and approach between vocal disciplines?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560A2-758E-48F8-8C47-E858FB0B00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7571D-3E03-47C9-A7DF-738BADE13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71D59-3C1F-48C1-A842-77AA29E06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20</a:t>
            </a:fld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74B1425-3302-04AA-F2D7-AE6A537E04A0}"/>
              </a:ext>
            </a:extLst>
          </p:cNvPr>
          <p:cNvSpPr/>
          <p:nvPr/>
        </p:nvSpPr>
        <p:spPr>
          <a:xfrm>
            <a:off x="88197" y="2083396"/>
            <a:ext cx="58821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Consistent hard work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CA634E4-FA00-6D20-917D-95A776311393}"/>
              </a:ext>
            </a:extLst>
          </p:cNvPr>
          <p:cNvSpPr/>
          <p:nvPr/>
        </p:nvSpPr>
        <p:spPr>
          <a:xfrm>
            <a:off x="861550" y="4253507"/>
            <a:ext cx="43354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tx2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Formal training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9A9782D-FE45-49EC-B283-8D8BB638C0E7}"/>
              </a:ext>
            </a:extLst>
          </p:cNvPr>
          <p:cNvSpPr/>
          <p:nvPr/>
        </p:nvSpPr>
        <p:spPr>
          <a:xfrm>
            <a:off x="7822420" y="1690688"/>
            <a:ext cx="1289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tx2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SRL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0B8866-CA91-935A-550E-D192560A72B3}"/>
              </a:ext>
            </a:extLst>
          </p:cNvPr>
          <p:cNvSpPr/>
          <p:nvPr/>
        </p:nvSpPr>
        <p:spPr>
          <a:xfrm>
            <a:off x="6229036" y="3493475"/>
            <a:ext cx="447590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Cross-discipline </a:t>
            </a:r>
          </a:p>
          <a:p>
            <a:pPr algn="ctr"/>
            <a:r>
              <a:rPr lang="en-US" sz="5400" b="1" cap="none" spc="0" dirty="0">
                <a:ln w="12700">
                  <a:solidFill>
                    <a:schemeClr val="tx2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differences</a:t>
            </a:r>
            <a:r>
              <a:rPr lang="en-US" sz="5400" b="1" dirty="0">
                <a:ln w="12700">
                  <a:solidFill>
                    <a:schemeClr val="tx2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  <a:endParaRPr lang="en-US" sz="5400" b="1" cap="none" spc="0" dirty="0">
              <a:ln w="12700">
                <a:solidFill>
                  <a:schemeClr val="tx2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768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3366-097D-49B2-BEEA-81A815AD3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6"/>
            <a:ext cx="10543032" cy="685800"/>
          </a:xfrm>
        </p:spPr>
        <p:txBody>
          <a:bodyPr rtlCol="0" anchor="ctr">
            <a:normAutofit/>
          </a:bodyPr>
          <a:lstStyle/>
          <a:p>
            <a:pPr algn="ctr" rtl="0"/>
            <a:r>
              <a:rPr lang="en-GB" sz="3800" dirty="0">
                <a:solidFill>
                  <a:srgbClr val="D67065"/>
                </a:solidFill>
              </a:rPr>
              <a:t>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0A8D4-7BF4-4460-BA9F-D140977872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236840"/>
            <a:ext cx="5599176" cy="4795168"/>
          </a:xfrm>
        </p:spPr>
        <p:txBody>
          <a:bodyPr rtlCol="0">
            <a:noAutofit/>
          </a:bodyPr>
          <a:lstStyle/>
          <a:p>
            <a:pPr marL="457200" indent="-457200" rtl="0">
              <a:buFont typeface="+mj-lt"/>
              <a:buAutoNum type="arabicPeriod"/>
            </a:pPr>
            <a:r>
              <a:rPr lang="en-GB" dirty="0"/>
              <a:t>Work with voice’s nature to mitigate vulnerabilities and its harness benefits: voice hygiene, planning, vocal pacing, silent/ mental practice.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Aim for consistency when possible.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Don’t stop learning! 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Plan strategy into practice (stage 1) : long- &amp; short term, practice diary, practice app.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Acknowledge the value in spontaneous and playful practice across the day. Enjoy it! Perhaps we do more than we give ourselves credit for.</a:t>
            </a:r>
          </a:p>
        </p:txBody>
      </p:sp>
      <p:pic>
        <p:nvPicPr>
          <p:cNvPr id="39" name="Picture 38" descr="A diagram of a diagram&#10;&#10;Description automatically generated">
            <a:extLst>
              <a:ext uri="{FF2B5EF4-FFF2-40B4-BE49-F238E27FC236}">
                <a16:creationId xmlns:a16="http://schemas.microsoft.com/office/drawing/2014/main" id="{0932AF2C-46F4-0A89-FE28-3C7B3EAA8E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0" y="1572915"/>
            <a:ext cx="4145279" cy="4130836"/>
          </a:xfrm>
          <a:prstGeom prst="rect">
            <a:avLst/>
          </a:prstGeom>
          <a:noFill/>
        </p:spPr>
      </p:pic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6AA940CA-4F98-4E5C-B1C8-81F8FC0997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48C17DC-528C-4D3E-95D0-CCFE9F635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A2C7052-C5E5-47FE-B977-930D156AA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96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15832-3B88-48CF-8043-95E6A4907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dirty="0">
                <a:solidFill>
                  <a:srgbClr val="D67065"/>
                </a:solidFill>
              </a:rPr>
              <a:t>Personal reflections on learning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F9F1-02F2-4FD4-A3BF-42428815E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 rtlCol="0">
            <a:norm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Discover best practice across disciplines to inform the researcher’s teaching practice.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Consider a clear, systematic approach to practising singing to create future student resources and share with peers.</a:t>
            </a:r>
          </a:p>
          <a:p>
            <a:pPr rtl="0"/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4EF738-C546-48C9-8CF1-CCC2D0FA09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09817" y="2505075"/>
            <a:ext cx="4993335" cy="3526932"/>
          </a:xfrm>
        </p:spPr>
        <p:txBody>
          <a:bodyPr rtlCol="0">
            <a:norm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Acquire skills in conducting surveys, interviews and focus groups.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Develop a comprehensive knowledge of thematic content analysis coding.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560A2-758E-48F8-8C47-E858FB0B00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/>
          <a:lstStyle/>
          <a:p>
            <a:pPr rtl="0"/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7571D-3E03-47C9-A7DF-738BADE13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71D59-3C1F-48C1-A842-77AA29E06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/>
          <a:lstStyle/>
          <a:p>
            <a:pPr rtl="0"/>
            <a:fld id="{3A4F6043-7A67-491B-98BC-F933DED7226D}" type="slidenum">
              <a:rPr lang="en-GB" smtClean="0"/>
              <a:pPr rtl="0"/>
              <a:t>22</a:t>
            </a:fld>
            <a:endParaRPr lang="en-GB" dirty="0"/>
          </a:p>
        </p:txBody>
      </p:sp>
      <p:pic>
        <p:nvPicPr>
          <p:cNvPr id="11" name="Graphic 10" descr="Shield Tick with solid fill">
            <a:extLst>
              <a:ext uri="{FF2B5EF4-FFF2-40B4-BE49-F238E27FC236}">
                <a16:creationId xmlns:a16="http://schemas.microsoft.com/office/drawing/2014/main" id="{B382AD6B-F34A-E51C-5973-95FFB32531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3792362"/>
            <a:ext cx="914400" cy="914400"/>
          </a:xfrm>
          <a:prstGeom prst="rect">
            <a:avLst/>
          </a:prstGeom>
        </p:spPr>
      </p:pic>
      <p:pic>
        <p:nvPicPr>
          <p:cNvPr id="12" name="Graphic 11" descr="Shield Tick with solid fill">
            <a:extLst>
              <a:ext uri="{FF2B5EF4-FFF2-40B4-BE49-F238E27FC236}">
                <a16:creationId xmlns:a16="http://schemas.microsoft.com/office/drawing/2014/main" id="{07A09CA3-79F3-98FB-2240-00A6370B4A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2564005"/>
            <a:ext cx="914400" cy="914400"/>
          </a:xfrm>
          <a:prstGeom prst="rect">
            <a:avLst/>
          </a:prstGeom>
        </p:spPr>
      </p:pic>
      <p:pic>
        <p:nvPicPr>
          <p:cNvPr id="13" name="Graphic 12" descr="Shield Tick with solid fill">
            <a:extLst>
              <a:ext uri="{FF2B5EF4-FFF2-40B4-BE49-F238E27FC236}">
                <a16:creationId xmlns:a16="http://schemas.microsoft.com/office/drawing/2014/main" id="{F4D1399A-E905-030E-242B-B068F1FD12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811341"/>
            <a:ext cx="914400" cy="914400"/>
          </a:xfrm>
          <a:prstGeom prst="rect">
            <a:avLst/>
          </a:prstGeom>
        </p:spPr>
      </p:pic>
      <p:pic>
        <p:nvPicPr>
          <p:cNvPr id="14" name="Graphic 13" descr="Shield Tick with solid fill">
            <a:extLst>
              <a:ext uri="{FF2B5EF4-FFF2-40B4-BE49-F238E27FC236}">
                <a16:creationId xmlns:a16="http://schemas.microsoft.com/office/drawing/2014/main" id="{82C1882C-1B10-5FB2-F06D-7A2A6C442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255801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808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F1F15-46F5-4A2B-AF38-34F3B8027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7" y="539496"/>
            <a:ext cx="5228393" cy="269719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800" dirty="0"/>
              <a:t>Thank you! </a:t>
            </a:r>
            <a:br>
              <a:rPr lang="en-GB" sz="4800" dirty="0"/>
            </a:br>
            <a:br>
              <a:rPr lang="en-GB" sz="4800" dirty="0"/>
            </a:br>
            <a:r>
              <a:rPr lang="en-GB" sz="4800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A4C54-B3B2-4B02-A340-C72E57FEE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7" y="3354749"/>
            <a:ext cx="5228392" cy="2582470"/>
          </a:xfrm>
        </p:spPr>
        <p:txBody>
          <a:bodyPr rtlCol="0">
            <a:normAutofit/>
          </a:bodyPr>
          <a:lstStyle/>
          <a:p>
            <a:pPr rtl="0"/>
            <a:endParaRPr lang="en-GB" sz="1800" dirty="0"/>
          </a:p>
          <a:p>
            <a:pPr rtl="0"/>
            <a:endParaRPr lang="en-GB" sz="1800" dirty="0"/>
          </a:p>
          <a:p>
            <a:pPr algn="r" rtl="0"/>
            <a:r>
              <a:rPr lang="en-GB" dirty="0"/>
              <a:t>Jennifer Maslin</a:t>
            </a:r>
          </a:p>
          <a:p>
            <a:pPr algn="r" rtl="0"/>
            <a:r>
              <a:rPr lang="en-GB" dirty="0">
                <a:solidFill>
                  <a:srgbClr val="D67065"/>
                </a:solidFill>
              </a:rPr>
              <a:t>info@jennifermaslin.co.uk</a:t>
            </a:r>
          </a:p>
          <a:p>
            <a:pPr algn="r" rtl="0"/>
            <a:r>
              <a:rPr lang="en-GB" dirty="0"/>
              <a:t>www.jennifermaslin.co.uk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D88F9B6-8295-40BD-BE4A-5724B9E309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4625" r="28625" b="1"/>
          <a:stretch/>
        </p:blipFill>
        <p:spPr>
          <a:xfrm>
            <a:off x="6620256" y="1243584"/>
            <a:ext cx="4361688" cy="4361688"/>
          </a:xfrm>
          <a:noFill/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645985-45F9-4BAE-831E-BE78B8D400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/>
              <a:t>Monday 15 July 2024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6AA6E5-2EF7-4786-9E1A-4FAB76BF1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What are the differences in approach to practice for actively performing singers and instrumentalists?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6D5C7B-55D2-44E5-9F45-7BA7BEDE5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A4F6043-7A67-491B-98BC-F933DED7226D}" type="slidenum">
              <a:rPr lang="en-GB" smtClean="0"/>
              <a:pPr rtl="0">
                <a:spcAft>
                  <a:spcPts val="600"/>
                </a:spcAft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345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FE1C5-02EE-196B-2E18-ADBA92240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E9EA24-2D9B-1D01-16FF-2D6FDE9AAE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Araújo, M. (2016) ‘Measuring self-regulated practice behaviours in highly skilled musicians’,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Psychology of music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44(2), pp.278–292.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Baughman, M. (2015) ‘An Examination of Methods Used to Teach Practice Strategies in the College Voice Studio’,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Update : applications of research in music education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35(2), pp.15–22. </a:t>
            </a:r>
          </a:p>
          <a:p>
            <a:pPr>
              <a:lnSpc>
                <a:spcPct val="100000"/>
              </a:lnSpc>
            </a:pP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Caplan, B. (2013) ‘An instrumental approach to singing’, </a:t>
            </a:r>
            <a:r>
              <a:rPr lang="en-GB" sz="1400" i="1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Canadian musician</a:t>
            </a: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. Toronto: Norris-Whitney Communications, p.32. </a:t>
            </a:r>
          </a:p>
          <a:p>
            <a:pPr>
              <a:lnSpc>
                <a:spcPct val="100000"/>
              </a:lnSpc>
            </a:pP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Creswell, J. (2007</a:t>
            </a:r>
            <a:r>
              <a:rPr lang="en-GB" sz="1400" i="1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), Qualitative Inquiry and Research Design, </a:t>
            </a: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400" kern="100" baseline="30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edition. Thousand Oaks, London, New Delhi: SAGE Publications.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400" dirty="0"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Dai, D. (2020) ‘Rethinking Human Potential From a Talent Development Perspective’, </a:t>
            </a:r>
            <a:r>
              <a:rPr lang="en-GB" sz="1400" i="1" dirty="0"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Journal for the education of the gifted</a:t>
            </a:r>
            <a:r>
              <a:rPr lang="en-GB" sz="1400" dirty="0"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43(1), pp.19–37. </a:t>
            </a:r>
          </a:p>
          <a:p>
            <a:pPr>
              <a:lnSpc>
                <a:spcPct val="100000"/>
              </a:lnSpc>
            </a:pPr>
            <a:r>
              <a:rPr lang="en-GB" sz="1400" kern="1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Duschak</a:t>
            </a: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, A. (1962b) ‘Influence of instrumental playing on singing and vice versa part II’ </a:t>
            </a:r>
            <a:r>
              <a:rPr lang="en-GB" sz="1400" i="1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The American Music Teacher </a:t>
            </a:r>
            <a:r>
              <a:rPr lang="en-GB" sz="14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Cincinnati, Ohio 11(4) p.22.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079270C-92E8-1EE8-A4D1-4CF100F870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Ericsson, K.,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Krampe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R. and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Tesch-Römer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C. (1993) ‘The Role of Deliberate Practice in the Acquisition of Expert Performance’, </a:t>
            </a:r>
            <a:r>
              <a:rPr lang="en-GB" sz="20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Psychological review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100(3), pp.363–406.</a:t>
            </a:r>
            <a:endParaRPr lang="en-GB" sz="20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How, E., Tan, L. and Miksza, P. (2022) ‘A PRISMA review of research on music practice’, </a:t>
            </a:r>
            <a:r>
              <a:rPr lang="en-GB" sz="20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Musicae scientiae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26(3), pp. 75–697. </a:t>
            </a:r>
          </a:p>
          <a:p>
            <a:pPr>
              <a:lnSpc>
                <a:spcPct val="120000"/>
              </a:lnSpc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Kemp, A. (1996)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Musical Temperament. 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New York: Oxford University Press.</a:t>
            </a:r>
            <a:endParaRPr lang="en-GB" sz="20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Theiler, A. and Lippman, L. (1995) ‘Effects of Mental Practice and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Modeling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 on Guitar and Vocal Performance’, </a:t>
            </a:r>
            <a:r>
              <a:rPr lang="en-GB" sz="20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The Journal of general psychology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122(4), pp.329–343.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Marko, G., O’Connor, </a:t>
            </a:r>
            <a:r>
              <a:rPr lang="en-GB" sz="20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Dr.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 J. and Phillipson, Assoc. Prof. S. (2021) </a:t>
            </a:r>
            <a:r>
              <a:rPr lang="en-GB" sz="20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Measuring Efficiency in Vocal Architecture: A Perceptual Rating Instrument for Ecological Voice Evaluation and the Impact on Student Feedback</a:t>
            </a:r>
            <a:r>
              <a:rPr lang="en-GB" sz="20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. PhD thesis. Monash University.</a:t>
            </a:r>
          </a:p>
          <a:p>
            <a:pPr>
              <a:lnSpc>
                <a:spcPct val="120000"/>
              </a:lnSpc>
            </a:pPr>
            <a:r>
              <a:rPr lang="en-GB" sz="20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McCoy (2016) ‘One trick pony’, </a:t>
            </a:r>
            <a:r>
              <a:rPr lang="en-GB" sz="2000" i="1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Journal of singing: the official journal of the National Association of Teachers of Singing</a:t>
            </a:r>
            <a:r>
              <a:rPr lang="en-GB" sz="20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, 72(3).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39FA54-0564-DC6F-C00B-AAD24166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A7FDCA-E4A1-F324-8AE2-BC97A922C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88B835-8C82-D736-265B-D8D237834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0266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FE1C5-02EE-196B-2E18-ADBA92240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E9EA24-2D9B-1D01-16FF-2D6FDE9AAE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14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Mornell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A., Osborne, M. and McPherson, G. (2020) ‘Evaluating practice strategies, </a:t>
            </a:r>
            <a:r>
              <a:rPr lang="en-GB" sz="14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behavior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 and learning progress in elite performers: An exploratory study’,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Musicae scientiae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24(1), pp.130–135.</a:t>
            </a:r>
            <a:endParaRPr lang="en-GB" sz="1400" kern="100" dirty="0">
              <a:solidFill>
                <a:srgbClr val="000000"/>
              </a:solidFill>
              <a:effectLst/>
              <a:highlight>
                <a:srgbClr val="FFFFFF"/>
              </a:highlight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Moss Erickson, H. (2022) ‘Making 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Play 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a part of 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Practice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’, 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Inter Nos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 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newsletter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Spring, pp.18-19. </a:t>
            </a:r>
          </a:p>
          <a:p>
            <a:pPr>
              <a:lnSpc>
                <a:spcPct val="1200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O’Hara, J., Miller, T., Carding, P., Wilson, J. and Deary, V.  (2011) ‘Relationship between Fatigue, Perfectionism, and Functional Dysphonia’,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Otolaryngology-head and neck surgery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144(6), pp.921–926. </a:t>
            </a:r>
          </a:p>
          <a:p>
            <a:pPr>
              <a:lnSpc>
                <a:spcPct val="120000"/>
              </a:lnSpc>
            </a:pPr>
            <a:r>
              <a:rPr lang="en-GB" sz="14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Tzou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 Y., Vaid, J. and Chen, H. (2016) ‘Does formal training in translation/interpreting affect translation strategy? Evidence from idiom translation’,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Bilingualism (Cambridge, England)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20(3), pp.632–641. </a:t>
            </a:r>
          </a:p>
          <a:p>
            <a:pPr>
              <a:lnSpc>
                <a:spcPct val="120000"/>
              </a:lnSpc>
            </a:pP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Weiss, R. (1994) </a:t>
            </a:r>
            <a:r>
              <a:rPr lang="en-GB" sz="1400" i="1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Learning from strangers</a:t>
            </a:r>
            <a:r>
              <a:rPr lang="en-GB" sz="14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. New York: The Free Press.</a:t>
            </a:r>
          </a:p>
          <a:p>
            <a:pPr>
              <a:lnSpc>
                <a:spcPct val="120000"/>
              </a:lnSpc>
            </a:pPr>
            <a:endParaRPr lang="en-GB" sz="1400" dirty="0">
              <a:solidFill>
                <a:srgbClr val="000000"/>
              </a:solidFill>
              <a:effectLst/>
              <a:highlight>
                <a:srgbClr val="FFFFFF"/>
              </a:highlight>
              <a:ea typeface="Aptos" panose="020B0004020202020204" pitchFamily="34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079270C-92E8-1EE8-A4D1-4CF100F870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Zimmerman, B. (2002) ‘Becoming a Self-Regulated Learner: An Overview’,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Theory into practice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41(2), pp.64–70. </a:t>
            </a:r>
          </a:p>
          <a:p>
            <a:pPr>
              <a:lnSpc>
                <a:spcPct val="120000"/>
              </a:lnSpc>
            </a:pPr>
            <a:r>
              <a:rPr lang="en-GB" sz="14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Zuim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A., Stewart, C. and </a:t>
            </a:r>
            <a:r>
              <a:rPr lang="en-GB" sz="14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Titze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, I. (2023) ‘Vocal Demands of Musical Theatre Rehearsals: A Dosimetry Study’,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Journal of voice</a:t>
            </a:r>
            <a:r>
              <a:rPr lang="en-GB" sz="14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ptos" panose="020B0004020202020204" pitchFamily="34" charset="0"/>
              </a:rPr>
              <a:t> [Preprint].</a:t>
            </a:r>
            <a:endParaRPr lang="en-GB" sz="1400" kern="100" dirty="0">
              <a:solidFill>
                <a:srgbClr val="000000"/>
              </a:solidFill>
              <a:effectLst/>
              <a:highlight>
                <a:srgbClr val="FFFFFF"/>
              </a:highlight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endParaRPr lang="en-GB" sz="2400" kern="100" dirty="0">
              <a:solidFill>
                <a:srgbClr val="000000"/>
              </a:solidFill>
              <a:effectLst/>
              <a:highlight>
                <a:srgbClr val="FFFFFF"/>
              </a:highlight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39FA54-0564-DC6F-C00B-AAD24166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dirty="0"/>
              <a:t>Monday 15 July 2024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A7FDCA-E4A1-F324-8AE2-BC97A922C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What are the differences in approach to practice for actively performing singers and instrumentalists?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88B835-8C82-D736-265B-D8D237834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4F6043-7A67-491B-98BC-F933DED7226D}" type="slidenum">
              <a:rPr lang="en-GB" smtClean="0"/>
              <a:pPr rtl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160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Custom 20">
      <a:dk1>
        <a:srgbClr val="000000"/>
      </a:dk1>
      <a:lt1>
        <a:sysClr val="window" lastClr="FFFFFF"/>
      </a:lt1>
      <a:dk2>
        <a:srgbClr val="2C3948"/>
      </a:dk2>
      <a:lt2>
        <a:srgbClr val="F4F4F4"/>
      </a:lt2>
      <a:accent1>
        <a:srgbClr val="F49D90"/>
      </a:accent1>
      <a:accent2>
        <a:srgbClr val="D6947C"/>
      </a:accent2>
      <a:accent3>
        <a:srgbClr val="BF8484"/>
      </a:accent3>
      <a:accent4>
        <a:srgbClr val="96A9AA"/>
      </a:accent4>
      <a:accent5>
        <a:srgbClr val="DD796C"/>
      </a:accent5>
      <a:accent6>
        <a:srgbClr val="D09145"/>
      </a:accent6>
      <a:hlink>
        <a:srgbClr val="DF686A"/>
      </a:hlink>
      <a:folHlink>
        <a:srgbClr val="F93F1C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16.tgt.Office_50301584_TF67338807_Win32_OJ112196133" id="{758149FD-FDE6-496F-A319-9A8B6DCB2CE4}" vid="{EC83E4A7-2CFA-47B3-B7BE-E17707B5F4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A4E27A5-29EC-44AC-A353-55638DDBC5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89259C4-AC71-4849-BC68-7545A45536D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37D1C0D-D4CE-465C-8DB2-7B2571F371B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{57EB6546-0F87-4270-A81B-62E4324092B9}tf67338807_win32</Template>
  <TotalTime>0</TotalTime>
  <Words>2341</Words>
  <Application>Microsoft Office PowerPoint</Application>
  <PresentationFormat>Widescreen</PresentationFormat>
  <Paragraphs>295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Aptos</vt:lpstr>
      <vt:lpstr>Arial</vt:lpstr>
      <vt:lpstr>Calibri</vt:lpstr>
      <vt:lpstr>Dante</vt:lpstr>
      <vt:lpstr>Dante (Headings)2</vt:lpstr>
      <vt:lpstr>Helvetica Neue Medium</vt:lpstr>
      <vt:lpstr>Symbol</vt:lpstr>
      <vt:lpstr>Times New Roman</vt:lpstr>
      <vt:lpstr>Wingdings 2</vt:lpstr>
      <vt:lpstr>OffsetVTI</vt:lpstr>
      <vt:lpstr>What are the differences in approach to practice for actively performing singers and instrumentalists?</vt:lpstr>
      <vt:lpstr>Agenda</vt:lpstr>
      <vt:lpstr>Why?</vt:lpstr>
      <vt:lpstr>Academic why?</vt:lpstr>
      <vt:lpstr>What?  Research aims</vt:lpstr>
      <vt:lpstr>How? Methodology</vt:lpstr>
      <vt:lpstr>Ethical considerations</vt:lpstr>
      <vt:lpstr>Sample</vt:lpstr>
      <vt:lpstr>Findings Theme 1: How the instrument’s nature affects practice</vt:lpstr>
      <vt:lpstr>Confirmed: The “natural talent” paradox</vt:lpstr>
      <vt:lpstr>Confirmed: The impact of the voice on practice</vt:lpstr>
      <vt:lpstr>Raised: The impact of the formal training on strategy</vt:lpstr>
      <vt:lpstr>Theme 2: Determining when practice is practice</vt:lpstr>
      <vt:lpstr>Raised: When is practice “practice”?</vt:lpstr>
      <vt:lpstr>Theme 3: How limitations can negatively impact  &amp; creatively shape practice</vt:lpstr>
      <vt:lpstr>Confirmed: Dealing with limitations</vt:lpstr>
      <vt:lpstr>Research aims</vt:lpstr>
      <vt:lpstr>Summary</vt:lpstr>
      <vt:lpstr>Limitations</vt:lpstr>
      <vt:lpstr>Recommendations</vt:lpstr>
      <vt:lpstr>Application</vt:lpstr>
      <vt:lpstr>Personal reflections on learning outcomes</vt:lpstr>
      <vt:lpstr>Thank you!   Any questions?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 Maslin</dc:creator>
  <cp:lastModifiedBy>Chris Maslin</cp:lastModifiedBy>
  <cp:revision>18</cp:revision>
  <dcterms:created xsi:type="dcterms:W3CDTF">2024-07-04T08:21:09Z</dcterms:created>
  <dcterms:modified xsi:type="dcterms:W3CDTF">2024-07-12T11:12:21Z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