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1" r:id="rId3"/>
    <p:sldId id="265" r:id="rId4"/>
    <p:sldId id="267" r:id="rId5"/>
    <p:sldId id="271" r:id="rId6"/>
    <p:sldId id="268" r:id="rId7"/>
    <p:sldId id="273" r:id="rId8"/>
    <p:sldId id="272" r:id="rId9"/>
    <p:sldId id="270" r:id="rId10"/>
    <p:sldId id="262" r:id="rId11"/>
    <p:sldId id="274" r:id="rId12"/>
    <p:sldId id="275" r:id="rId13"/>
    <p:sldId id="276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6A3CBD1-33BB-40DE-8FE2-3C55E07CD88F}">
          <p14:sldIdLst>
            <p14:sldId id="256"/>
            <p14:sldId id="261"/>
            <p14:sldId id="265"/>
            <p14:sldId id="267"/>
            <p14:sldId id="271"/>
            <p14:sldId id="268"/>
            <p14:sldId id="273"/>
            <p14:sldId id="272"/>
            <p14:sldId id="270"/>
            <p14:sldId id="262"/>
            <p14:sldId id="274"/>
            <p14:sldId id="275"/>
            <p14:sldId id="276"/>
          </p14:sldIdLst>
        </p14:section>
        <p14:section name="Untitled Section" id="{97A47002-AD0F-4A62-A5FA-DD856A2C4DC7}">
          <p14:sldIdLst/>
        </p14:section>
      </p14:sectionLst>
    </p:ex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=""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6" autoAdjust="0"/>
    <p:restoredTop sz="94660" autoAdjust="0"/>
  </p:normalViewPr>
  <p:slideViewPr>
    <p:cSldViewPr snapToGrid="0">
      <p:cViewPr varScale="1">
        <p:scale>
          <a:sx n="86" d="100"/>
          <a:sy n="86" d="100"/>
        </p:scale>
        <p:origin x="-120" y="-128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microsoft.com/office/2015/10/relationships/revisionInfo" Target="revisionInfo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printerSettings" Target="printerSettings/printerSettings1.bin"/><Relationship Id="rId16" Type="http://schemas.openxmlformats.org/officeDocument/2006/relationships/presProps" Target="presProps.xml"/><Relationship Id="rId17" Type="http://schemas.openxmlformats.org/officeDocument/2006/relationships/viewProps" Target="viewProps.xml"/><Relationship Id="rId18" Type="http://schemas.openxmlformats.org/officeDocument/2006/relationships/theme" Target="theme/theme1.xml"/><Relationship Id="rId1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31/01/18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31/01/18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31/01/18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31/01/18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31/01/18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31/01/18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31/01/18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31/01/18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31/01/18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31/01/18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31/01/18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31/01/18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image" Target="../media/image3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g"/><Relationship Id="rId3" Type="http://schemas.openxmlformats.org/officeDocument/2006/relationships/image" Target="../media/image4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image" Target="../media/image5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image" Target="../media/image6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="" xmlns:a16="http://schemas.microsoft.com/office/drawing/2014/main" id="{4B61EBEC-D0CA-456C-98A6-EDA1AC9FB0D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="" xmlns:a16="http://schemas.microsoft.com/office/drawing/2014/main" id="{718A71EB-D327-4458-85FB-26336B2BA01B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" name="Group 19">
            <a:extLst>
              <a:ext uri="{FF2B5EF4-FFF2-40B4-BE49-F238E27FC236}">
                <a16:creationId xmlns="" xmlns:a16="http://schemas.microsoft.com/office/drawing/2014/main" id="{AED92372-F778-4E96-9E90-4E63BAF3CAD3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GrpSpPr>
        <p:grpSpPr>
          <a:xfrm>
            <a:off x="2308087" y="463827"/>
            <a:ext cx="9231417" cy="5167446"/>
            <a:chOff x="5791956" y="564904"/>
            <a:chExt cx="9231417" cy="5200390"/>
          </a:xfrm>
        </p:grpSpPr>
        <p:sp>
          <p:nvSpPr>
            <p:cNvPr id="21" name="Rectangle 20">
              <a:extLst>
                <a:ext uri="{FF2B5EF4-FFF2-40B4-BE49-F238E27FC236}">
                  <a16:creationId xmlns="" xmlns:a16="http://schemas.microsoft.com/office/drawing/2014/main" id="{EB4EC089-8B60-43F4-9BF5-1F0B0E398E27}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5791956" y="564904"/>
              <a:ext cx="9231417" cy="5200390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="" xmlns:a16="http://schemas.microsoft.com/office/drawing/2014/main" id="{1C0BAC91-1725-4E5A-92CE-F5A2EB0661A8}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6101173" y="915807"/>
              <a:ext cx="8603423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TextBox 4"/>
          <p:cNvSpPr txBox="1"/>
          <p:nvPr/>
        </p:nvSpPr>
        <p:spPr>
          <a:xfrm>
            <a:off x="2623803" y="3534588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2794000" y="1269544"/>
            <a:ext cx="8116957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US" sz="3200" b="1" baseline="30000" dirty="0" smtClean="0"/>
          </a:p>
          <a:p>
            <a:pPr algn="ctr"/>
            <a:r>
              <a:rPr lang="en-US" sz="4400" b="1" baseline="30000" dirty="0" smtClean="0"/>
              <a:t>TRTR6002 Religion </a:t>
            </a:r>
            <a:r>
              <a:rPr lang="en-US" sz="4400" b="1" baseline="30000" dirty="0"/>
              <a:t>and Film </a:t>
            </a:r>
            <a:endParaRPr lang="en-US" sz="4400" b="1" baseline="30000" dirty="0" smtClean="0"/>
          </a:p>
          <a:p>
            <a:pPr algn="ctr"/>
            <a:r>
              <a:rPr lang="en-US" sz="4400" b="1" baseline="30000" dirty="0" smtClean="0"/>
              <a:t>TRTR6002C </a:t>
            </a:r>
            <a:r>
              <a:rPr lang="en-US" sz="4400" b="1" baseline="30000" dirty="0" err="1" smtClean="0"/>
              <a:t>Crefydd</a:t>
            </a:r>
            <a:r>
              <a:rPr lang="en-US" sz="4400" b="1" baseline="30000" dirty="0" smtClean="0"/>
              <a:t> </a:t>
            </a:r>
            <a:r>
              <a:rPr lang="en-US" sz="4400" b="1" baseline="30000" dirty="0"/>
              <a:t>a </a:t>
            </a:r>
            <a:r>
              <a:rPr lang="en-US" sz="4400" b="1" baseline="30000" dirty="0" err="1"/>
              <a:t>Ffilm</a:t>
            </a: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141783651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473293" y="91426"/>
            <a:ext cx="5532328" cy="659531"/>
          </a:xfrm>
        </p:spPr>
        <p:txBody>
          <a:bodyPr/>
          <a:lstStyle/>
          <a:p>
            <a:pPr algn="ctr"/>
            <a:r>
              <a:rPr lang="en-US" dirty="0" smtClean="0"/>
              <a:t>My Brainstorming!</a:t>
            </a:r>
            <a:endParaRPr lang="en-US" dirty="0"/>
          </a:p>
        </p:txBody>
      </p:sp>
      <p:pic>
        <p:nvPicPr>
          <p:cNvPr id="7" name="Picture Placeholder 6" descr="exploding brain.png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9260" b="-19260"/>
          <a:stretch>
            <a:fillRect/>
          </a:stretch>
        </p:blipFill>
        <p:spPr/>
      </p:pic>
      <p:sp>
        <p:nvSpPr>
          <p:cNvPr id="6" name="Text Placeholder 5"/>
          <p:cNvSpPr>
            <a:spLocks noGrp="1"/>
          </p:cNvSpPr>
          <p:nvPr>
            <p:ph type="body" sz="half" idx="2"/>
          </p:nvPr>
        </p:nvSpPr>
        <p:spPr>
          <a:xfrm>
            <a:off x="165652" y="828262"/>
            <a:ext cx="7112000" cy="2230782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What is the film about?</a:t>
            </a:r>
          </a:p>
          <a:p>
            <a:r>
              <a:rPr lang="en-US" dirty="0" smtClean="0"/>
              <a:t>Who is the director </a:t>
            </a:r>
            <a:r>
              <a:rPr lang="mr-IN" dirty="0" smtClean="0"/>
              <a:t>–</a:t>
            </a:r>
            <a:r>
              <a:rPr lang="en-US" dirty="0" smtClean="0"/>
              <a:t> background, personal life</a:t>
            </a:r>
          </a:p>
          <a:p>
            <a:r>
              <a:rPr lang="en-US" dirty="0" smtClean="0"/>
              <a:t>Context of the film</a:t>
            </a:r>
          </a:p>
          <a:p>
            <a:r>
              <a:rPr lang="en-US" dirty="0" smtClean="0"/>
              <a:t>Fact or fiction</a:t>
            </a:r>
          </a:p>
          <a:p>
            <a:r>
              <a:rPr lang="en-US" dirty="0" smtClean="0"/>
              <a:t>Responses to film, banned?</a:t>
            </a:r>
            <a:endParaRPr lang="en-US" dirty="0"/>
          </a:p>
        </p:txBody>
      </p:sp>
      <p:sp>
        <p:nvSpPr>
          <p:cNvPr id="8" name="Text Placeholder 5"/>
          <p:cNvSpPr txBox="1">
            <a:spLocks/>
          </p:cNvSpPr>
          <p:nvPr/>
        </p:nvSpPr>
        <p:spPr>
          <a:xfrm>
            <a:off x="229450" y="3373116"/>
            <a:ext cx="7112000" cy="22307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0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0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0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11" name="Text Placeholder 5"/>
          <p:cNvSpPr txBox="1">
            <a:spLocks/>
          </p:cNvSpPr>
          <p:nvPr/>
        </p:nvSpPr>
        <p:spPr>
          <a:xfrm>
            <a:off x="155615" y="3461726"/>
            <a:ext cx="7112000" cy="22307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0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0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0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What is the film about?</a:t>
            </a:r>
          </a:p>
          <a:p>
            <a:r>
              <a:rPr lang="en-US" dirty="0" smtClean="0"/>
              <a:t>About religion?</a:t>
            </a:r>
          </a:p>
          <a:p>
            <a:r>
              <a:rPr lang="en-US" dirty="0" smtClean="0"/>
              <a:t>Implicit religion?</a:t>
            </a:r>
          </a:p>
          <a:p>
            <a:r>
              <a:rPr lang="en-US" dirty="0" smtClean="0"/>
              <a:t>Reading too much into it?</a:t>
            </a:r>
          </a:p>
        </p:txBody>
      </p:sp>
    </p:spTree>
    <p:extLst>
      <p:ext uri="{BB962C8B-B14F-4D97-AF65-F5344CB8AC3E}">
        <p14:creationId xmlns:p14="http://schemas.microsoft.com/office/powerpoint/2010/main" val="270958511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My Brainstorming!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Cinema rivalling the Church – as theatre did in the 19</a:t>
            </a:r>
            <a:r>
              <a:rPr lang="en-GB" baseline="30000" dirty="0"/>
              <a:t>th</a:t>
            </a:r>
            <a:r>
              <a:rPr lang="en-GB" dirty="0"/>
              <a:t>-century (warmer, more interesting, alcohol, escapism (same as public houses), not being told burn in hell).  Many churches opposed to theatre – taking away from congregations, opening people up to the immoral/giving them </a:t>
            </a:r>
            <a:r>
              <a:rPr lang="en-GB" dirty="0" err="1"/>
              <a:t>unChristian</a:t>
            </a:r>
            <a:r>
              <a:rPr lang="en-GB" dirty="0"/>
              <a:t> ideas.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78152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My Brainstorming!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Consumer society.  We are consumers of religion, consumers of spirituality,  and consumers of film.  </a:t>
            </a:r>
          </a:p>
          <a:p>
            <a:r>
              <a:rPr lang="en-GB" dirty="0"/>
              <a:t>Pick and mix religion.  See what is on at the cinema.  Look at the What’s On and look at different </a:t>
            </a:r>
            <a:r>
              <a:rPr lang="en-GB" dirty="0" err="1"/>
              <a:t>spiritualities</a:t>
            </a:r>
            <a:r>
              <a:rPr lang="en-GB" dirty="0"/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636543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473293" y="91426"/>
            <a:ext cx="5532328" cy="659531"/>
          </a:xfrm>
        </p:spPr>
        <p:txBody>
          <a:bodyPr/>
          <a:lstStyle/>
          <a:p>
            <a:pPr algn="ctr"/>
            <a:r>
              <a:rPr lang="en-US" dirty="0" smtClean="0"/>
              <a:t>My Brainstorming!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half" idx="2"/>
          </p:nvPr>
        </p:nvSpPr>
        <p:spPr>
          <a:xfrm>
            <a:off x="165652" y="828262"/>
            <a:ext cx="7112000" cy="223078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Cinema in groups or </a:t>
            </a:r>
            <a:r>
              <a:rPr lang="en-GB" dirty="0" smtClean="0"/>
              <a:t>alone</a:t>
            </a:r>
          </a:p>
          <a:p>
            <a:r>
              <a:rPr lang="en-GB" dirty="0" smtClean="0"/>
              <a:t>An ‘event’, usually planned</a:t>
            </a:r>
            <a:endParaRPr lang="en-GB" dirty="0"/>
          </a:p>
          <a:p>
            <a:r>
              <a:rPr lang="en-GB" dirty="0"/>
              <a:t>Food, popcorn</a:t>
            </a:r>
          </a:p>
          <a:p>
            <a:r>
              <a:rPr lang="en-GB" dirty="0"/>
              <a:t>Audience in a congregation/audience in a cinema</a:t>
            </a:r>
          </a:p>
          <a:p>
            <a:r>
              <a:rPr lang="en-GB" dirty="0"/>
              <a:t>Listening to the priest/listening to the actors portraying the story</a:t>
            </a:r>
          </a:p>
          <a:p>
            <a:endParaRPr lang="en-US" dirty="0"/>
          </a:p>
        </p:txBody>
      </p:sp>
      <p:pic>
        <p:nvPicPr>
          <p:cNvPr id="3" name="Picture Placeholder 2" descr="figure_at_3d_movie_md_wm.jpg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16" r="13916"/>
          <a:stretch>
            <a:fillRect/>
          </a:stretch>
        </p:blipFill>
        <p:spPr>
          <a:xfrm>
            <a:off x="8124825" y="1122363"/>
            <a:ext cx="2790825" cy="3867150"/>
          </a:xfrm>
        </p:spPr>
      </p:pic>
      <p:sp>
        <p:nvSpPr>
          <p:cNvPr id="5" name="TextBox 4"/>
          <p:cNvSpPr txBox="1"/>
          <p:nvPr/>
        </p:nvSpPr>
        <p:spPr>
          <a:xfrm>
            <a:off x="203674" y="3786203"/>
            <a:ext cx="696086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Hollywood (1910), Bollywood (1913), Hammer </a:t>
            </a:r>
            <a:r>
              <a:rPr lang="en-GB" dirty="0"/>
              <a:t>House of </a:t>
            </a:r>
            <a:r>
              <a:rPr lang="en-GB" dirty="0" smtClean="0"/>
              <a:t>Horror (1934, 1950s-1970s), Disney (1923), </a:t>
            </a:r>
            <a:r>
              <a:rPr lang="en-GB" dirty="0"/>
              <a:t>Drive-</a:t>
            </a:r>
            <a:r>
              <a:rPr lang="en-GB" dirty="0" smtClean="0"/>
              <a:t>ins (1950s, 1960s).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755815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My Brainstorming!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Cinema – Home movies (reels of film, black and white then colour) - Video rental/buying – DVD rental/buying – </a:t>
            </a:r>
            <a:r>
              <a:rPr lang="en-GB" dirty="0" err="1"/>
              <a:t>BluRay</a:t>
            </a:r>
            <a:r>
              <a:rPr lang="en-GB" dirty="0"/>
              <a:t> – digital streaming – Sky Movies - Netflix – YouTube – we can now make films and be the stars of our own films (</a:t>
            </a:r>
            <a:r>
              <a:rPr lang="en-GB" dirty="0" err="1"/>
              <a:t>selfies</a:t>
            </a:r>
            <a:r>
              <a:rPr lang="en-GB" dirty="0"/>
              <a:t>) –  </a:t>
            </a:r>
            <a:r>
              <a:rPr lang="en-GB" dirty="0" err="1"/>
              <a:t>Vidcasts</a:t>
            </a:r>
            <a:r>
              <a:rPr lang="en-GB" dirty="0"/>
              <a:t> - blogs to </a:t>
            </a:r>
            <a:r>
              <a:rPr lang="en-GB" dirty="0" err="1"/>
              <a:t>vlogs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858231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="" xmlns:a16="http://schemas.microsoft.com/office/drawing/2014/main" id="{4B61EBEC-D0CA-456C-98A6-EDA1AC9FB0D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="" xmlns:a16="http://schemas.microsoft.com/office/drawing/2014/main" id="{718A71EB-D327-4458-85FB-26336B2BA01B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" name="Group 19">
            <a:extLst>
              <a:ext uri="{FF2B5EF4-FFF2-40B4-BE49-F238E27FC236}">
                <a16:creationId xmlns="" xmlns:a16="http://schemas.microsoft.com/office/drawing/2014/main" id="{AED92372-F778-4E96-9E90-4E63BAF3CAD3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GrpSpPr>
        <p:grpSpPr>
          <a:xfrm>
            <a:off x="2854466" y="330913"/>
            <a:ext cx="9231417" cy="5167446"/>
            <a:chOff x="6338335" y="431143"/>
            <a:chExt cx="9231417" cy="5200390"/>
          </a:xfrm>
        </p:grpSpPr>
        <p:sp>
          <p:nvSpPr>
            <p:cNvPr id="21" name="Rectangle 20">
              <a:extLst>
                <a:ext uri="{FF2B5EF4-FFF2-40B4-BE49-F238E27FC236}">
                  <a16:creationId xmlns="" xmlns:a16="http://schemas.microsoft.com/office/drawing/2014/main" id="{EB4EC089-8B60-43F4-9BF5-1F0B0E398E27}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6338335" y="431143"/>
              <a:ext cx="9231417" cy="5200390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="" xmlns:a16="http://schemas.microsoft.com/office/drawing/2014/main" id="{1C0BAC91-1725-4E5A-92CE-F5A2EB0661A8}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7470958" y="915807"/>
              <a:ext cx="599539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TextBox 4"/>
          <p:cNvSpPr txBox="1"/>
          <p:nvPr/>
        </p:nvSpPr>
        <p:spPr>
          <a:xfrm>
            <a:off x="2623803" y="3534588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2" name="Picture 1" descr="jedi_religion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6366" y="863601"/>
            <a:ext cx="5946590" cy="4381894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398709" y="2023248"/>
            <a:ext cx="218551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Films inspiring religion, </a:t>
            </a:r>
            <a:r>
              <a:rPr lang="en-US" sz="3200" dirty="0" err="1" smtClean="0"/>
              <a:t>Eg</a:t>
            </a:r>
            <a:r>
              <a:rPr lang="en-US" sz="3200" dirty="0" smtClean="0"/>
              <a:t> </a:t>
            </a:r>
            <a:r>
              <a:rPr lang="en-US" sz="3200" dirty="0" err="1" smtClean="0"/>
              <a:t>Jediism</a:t>
            </a:r>
            <a:r>
              <a:rPr lang="en-US" sz="3200" dirty="0" smtClean="0"/>
              <a:t>, </a:t>
            </a:r>
            <a:r>
              <a:rPr lang="en-US" sz="3200" dirty="0" err="1" smtClean="0"/>
              <a:t>Matrixism</a:t>
            </a:r>
            <a:endParaRPr lang="en-US" sz="3200" dirty="0"/>
          </a:p>
        </p:txBody>
      </p:sp>
      <p:sp>
        <p:nvSpPr>
          <p:cNvPr id="6" name="TextBox 5"/>
          <p:cNvSpPr txBox="1"/>
          <p:nvPr/>
        </p:nvSpPr>
        <p:spPr>
          <a:xfrm>
            <a:off x="428243" y="561193"/>
            <a:ext cx="20967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smtClean="0"/>
              <a:t>My Brainstorming!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17468339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473293" y="91426"/>
            <a:ext cx="5532328" cy="659531"/>
          </a:xfrm>
        </p:spPr>
        <p:txBody>
          <a:bodyPr/>
          <a:lstStyle/>
          <a:p>
            <a:pPr algn="ctr"/>
            <a:r>
              <a:rPr lang="en-US" dirty="0" smtClean="0"/>
              <a:t>MY BRAINSTORMING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half" idx="2"/>
          </p:nvPr>
        </p:nvSpPr>
        <p:spPr>
          <a:xfrm>
            <a:off x="165652" y="828262"/>
            <a:ext cx="7112000" cy="2230782"/>
          </a:xfrm>
        </p:spPr>
        <p:txBody>
          <a:bodyPr>
            <a:normAutofit lnSpcReduction="10000"/>
          </a:bodyPr>
          <a:lstStyle/>
          <a:p>
            <a:r>
              <a:rPr lang="en-US" sz="4000" dirty="0" smtClean="0"/>
              <a:t>Film </a:t>
            </a:r>
            <a:r>
              <a:rPr lang="en-US" sz="4000" u="sng" dirty="0" smtClean="0"/>
              <a:t>as</a:t>
            </a:r>
            <a:r>
              <a:rPr lang="en-US" sz="4000" dirty="0" smtClean="0"/>
              <a:t> religion</a:t>
            </a:r>
          </a:p>
          <a:p>
            <a:r>
              <a:rPr lang="en-US" sz="4000" dirty="0" smtClean="0"/>
              <a:t>Focus, fixation, attendance, moral compass, </a:t>
            </a:r>
            <a:r>
              <a:rPr lang="en-US" sz="4000" dirty="0" err="1" smtClean="0"/>
              <a:t>idolise</a:t>
            </a:r>
            <a:endParaRPr lang="en-US" sz="4000" dirty="0"/>
          </a:p>
        </p:txBody>
      </p:sp>
      <p:pic>
        <p:nvPicPr>
          <p:cNvPr id="5" name="Picture Placeholder 4" descr="film as religion.jpg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65" b="3765"/>
          <a:stretch>
            <a:fillRect/>
          </a:stretch>
        </p:blipFill>
        <p:spPr>
          <a:xfrm>
            <a:off x="8124825" y="1122363"/>
            <a:ext cx="2790825" cy="3867150"/>
          </a:xfrm>
        </p:spPr>
      </p:pic>
    </p:spTree>
    <p:extLst>
      <p:ext uri="{BB962C8B-B14F-4D97-AF65-F5344CB8AC3E}">
        <p14:creationId xmlns:p14="http://schemas.microsoft.com/office/powerpoint/2010/main" val="73554232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/>
          <p:cNvSpPr>
            <a:spLocks noGrp="1"/>
          </p:cNvSpPr>
          <p:nvPr>
            <p:ph type="body" sz="half" idx="2"/>
          </p:nvPr>
        </p:nvSpPr>
        <p:spPr>
          <a:xfrm>
            <a:off x="165652" y="828262"/>
            <a:ext cx="7112000" cy="870085"/>
          </a:xfrm>
        </p:spPr>
        <p:txBody>
          <a:bodyPr/>
          <a:lstStyle/>
          <a:p>
            <a:r>
              <a:rPr lang="en-GB" dirty="0" smtClean="0"/>
              <a:t>Wright</a:t>
            </a:r>
            <a:r>
              <a:rPr lang="en-GB" dirty="0"/>
              <a:t>, </a:t>
            </a:r>
            <a:r>
              <a:rPr lang="en-GB" dirty="0" smtClean="0"/>
              <a:t>Melanie J, </a:t>
            </a:r>
            <a:r>
              <a:rPr lang="en-GB" i="1" dirty="0" smtClean="0"/>
              <a:t>Religion </a:t>
            </a:r>
            <a:r>
              <a:rPr lang="en-GB" i="1" dirty="0"/>
              <a:t>and Film: An Introduction</a:t>
            </a:r>
            <a:r>
              <a:rPr lang="en-GB" dirty="0"/>
              <a:t> (London and New York: I. B. Taurus, 2007).</a:t>
            </a:r>
          </a:p>
          <a:p>
            <a:endParaRPr lang="en-US" dirty="0"/>
          </a:p>
        </p:txBody>
      </p:sp>
      <p:pic>
        <p:nvPicPr>
          <p:cNvPr id="3" name="Picture Placeholder 2" descr="wright religion and film.jpg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0581" r="-10581"/>
          <a:stretch>
            <a:fillRect/>
          </a:stretch>
        </p:blipFill>
        <p:spPr/>
      </p:pic>
      <p:sp>
        <p:nvSpPr>
          <p:cNvPr id="5" name="TextBox 4"/>
          <p:cNvSpPr txBox="1"/>
          <p:nvPr/>
        </p:nvSpPr>
        <p:spPr>
          <a:xfrm>
            <a:off x="251038" y="1772188"/>
            <a:ext cx="6659915" cy="14773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400" dirty="0" smtClean="0"/>
              <a:t>Key concepts</a:t>
            </a:r>
          </a:p>
          <a:p>
            <a:pPr marL="342900" indent="-342900">
              <a:buFont typeface="Arial"/>
              <a:buChar char="•"/>
            </a:pPr>
            <a:r>
              <a:rPr lang="en-US" sz="2400" dirty="0" smtClean="0"/>
              <a:t>Questions</a:t>
            </a:r>
          </a:p>
          <a:p>
            <a:pPr marL="342900" indent="-342900">
              <a:buFont typeface="Arial"/>
              <a:buChar char="•"/>
            </a:pPr>
            <a:r>
              <a:rPr lang="en-US" sz="2400" dirty="0" smtClean="0"/>
              <a:t>Themes</a:t>
            </a:r>
          </a:p>
          <a:p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285302" y="3711544"/>
            <a:ext cx="665991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400" dirty="0" smtClean="0"/>
              <a:t>An interdisciplinary approach: Religious Studies, Film Studies, Cinema Studies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331487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Not just about the film </a:t>
            </a:r>
            <a:r>
              <a:rPr lang="mr-IN" dirty="0" smtClean="0"/>
              <a:t>–</a:t>
            </a:r>
            <a:r>
              <a:rPr lang="en-US" dirty="0" smtClean="0"/>
              <a:t> producer, distributor, audience, actors.</a:t>
            </a:r>
          </a:p>
          <a:p>
            <a:endParaRPr lang="en-US" dirty="0"/>
          </a:p>
          <a:p>
            <a:r>
              <a:rPr lang="en-GB" dirty="0"/>
              <a:t>Travelling fairground attraction – becoming an art form and an industry</a:t>
            </a:r>
            <a:r>
              <a:rPr lang="en-GB" dirty="0" smtClean="0"/>
              <a:t>. (Wright, 2007, 1)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609602" y="3618218"/>
            <a:ext cx="8756828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charset="2"/>
              <a:buChar char=""/>
            </a:pPr>
            <a:r>
              <a:rPr lang="en-GB" sz="2000" dirty="0"/>
              <a:t>‘…film is an enormously popular medium.  It shapes and </a:t>
            </a:r>
            <a:r>
              <a:rPr lang="en-GB" sz="2000" dirty="0" err="1"/>
              <a:t>reclects</a:t>
            </a:r>
            <a:r>
              <a:rPr lang="en-GB" sz="2000" dirty="0"/>
              <a:t> a range of cultural, </a:t>
            </a:r>
            <a:r>
              <a:rPr lang="en-GB" sz="2000" dirty="0" err="1"/>
              <a:t>ecomonic</a:t>
            </a:r>
            <a:r>
              <a:rPr lang="en-GB" sz="2000" dirty="0"/>
              <a:t>, religious and social practices and positions in modern society’ (Wright, 2007, 1)</a:t>
            </a:r>
            <a:r>
              <a:rPr lang="en-GB" sz="2000" dirty="0" smtClean="0"/>
              <a:t>.</a:t>
            </a:r>
          </a:p>
          <a:p>
            <a:endParaRPr lang="en-GB" sz="2000" dirty="0" smtClean="0"/>
          </a:p>
          <a:p>
            <a:pPr marL="342900" indent="-342900">
              <a:buFont typeface="Arial"/>
              <a:buChar char="•"/>
            </a:pPr>
            <a:r>
              <a:rPr lang="en-GB" sz="2000" dirty="0"/>
              <a:t>Mid 20</a:t>
            </a:r>
            <a:r>
              <a:rPr lang="en-GB" sz="2000" baseline="30000" dirty="0"/>
              <a:t>th</a:t>
            </a:r>
            <a:r>
              <a:rPr lang="en-GB" sz="2000" dirty="0"/>
              <a:t>-century ‘going to the pictures’ (‘going to the movies’) (</a:t>
            </a:r>
            <a:r>
              <a:rPr lang="en-GB" sz="2000" dirty="0" err="1"/>
              <a:t>ie</a:t>
            </a:r>
            <a:r>
              <a:rPr lang="en-GB" sz="2000" dirty="0"/>
              <a:t> it wasn’t radio and it moved) was a key </a:t>
            </a:r>
            <a:r>
              <a:rPr lang="en-GB" sz="2000" dirty="0" smtClean="0"/>
              <a:t>pass-time </a:t>
            </a:r>
            <a:r>
              <a:rPr lang="en-GB" sz="2000" dirty="0"/>
              <a:t>in the ‘West’, spreading worldwide.  </a:t>
            </a:r>
          </a:p>
          <a:p>
            <a:endParaRPr lang="en-GB" sz="20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607904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old as the cinema itself, is the cinema’s relationship with religion (Wright, 2007, 1).</a:t>
            </a:r>
          </a:p>
          <a:p>
            <a:r>
              <a:rPr lang="en-GB" dirty="0"/>
              <a:t>‘Religious ideas, rituals and communities are represented or alluded to in a dizzying number of films’ (Wright, 2007, 2).  Early 20</a:t>
            </a:r>
            <a:r>
              <a:rPr lang="en-GB" baseline="30000" dirty="0"/>
              <a:t>th</a:t>
            </a:r>
            <a:r>
              <a:rPr lang="en-GB" dirty="0"/>
              <a:t>-century North America and Europe – re-presentation of biblical stories (same later – India – Hinduism).</a:t>
            </a:r>
          </a:p>
          <a:p>
            <a:r>
              <a:rPr lang="en-GB" dirty="0"/>
              <a:t>1930s- 19602 the morality code that regulated Hollywood (Wright, 2007, 3) was initially written by a Roman Catholic priest and then implemented by a Presbyterian church leader.  1970s in Iran, 180 cinemas were burned by those who enforced </a:t>
            </a:r>
            <a:r>
              <a:rPr lang="en-GB" dirty="0" err="1"/>
              <a:t>shariah</a:t>
            </a:r>
            <a:r>
              <a:rPr lang="en-GB" dirty="0"/>
              <a:t> (Islamic religious law) (Wright, 2007, 3). 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409958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Collaboration -  </a:t>
            </a:r>
            <a:r>
              <a:rPr lang="en-GB" dirty="0"/>
              <a:t>The </a:t>
            </a:r>
            <a:r>
              <a:rPr lang="en-GB" dirty="0" err="1"/>
              <a:t>DaVinci</a:t>
            </a:r>
            <a:r>
              <a:rPr lang="en-GB" dirty="0"/>
              <a:t> Code (Ron </a:t>
            </a:r>
            <a:r>
              <a:rPr lang="en-GB" dirty="0" err="1"/>
              <a:t>Horard</a:t>
            </a:r>
            <a:r>
              <a:rPr lang="en-GB" dirty="0"/>
              <a:t>, 2006</a:t>
            </a:r>
            <a:r>
              <a:rPr lang="en-GB" dirty="0" smtClean="0"/>
              <a:t>) - Westminster Abbey.  Lincoln Cathedral.  Fictional story  (Wright</a:t>
            </a:r>
            <a:r>
              <a:rPr lang="en-GB" dirty="0"/>
              <a:t>, 2007, 3).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489044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Religious studies and film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Religious </a:t>
            </a:r>
            <a:r>
              <a:rPr lang="en-GB" dirty="0" smtClean="0"/>
              <a:t>Studies– </a:t>
            </a:r>
            <a:r>
              <a:rPr lang="en-GB" dirty="0"/>
              <a:t>a critical examination </a:t>
            </a:r>
            <a:r>
              <a:rPr lang="en-GB" dirty="0" smtClean="0"/>
              <a:t>not </a:t>
            </a:r>
            <a:r>
              <a:rPr lang="en-GB" dirty="0"/>
              <a:t>a judgemental one (although academic Theology should be the same!). </a:t>
            </a:r>
            <a:r>
              <a:rPr lang="en-GB" dirty="0" smtClean="0"/>
              <a:t> Looks </a:t>
            </a:r>
            <a:r>
              <a:rPr lang="en-GB" dirty="0"/>
              <a:t>at all things religious in the light of how they function, what they do, etc.  Concepts of the divine, function, - community, ritual, ethics, social, myth, </a:t>
            </a:r>
            <a:r>
              <a:rPr lang="en-GB" dirty="0" err="1"/>
              <a:t>etc</a:t>
            </a:r>
            <a:r>
              <a:rPr lang="en-GB" dirty="0"/>
              <a:t>, (Wright, 2007, 5).</a:t>
            </a:r>
          </a:p>
          <a:p>
            <a:r>
              <a:rPr lang="en-US" dirty="0" smtClean="0"/>
              <a:t>Late 1990s interest in the study grew, but early scholars tended to </a:t>
            </a:r>
            <a:r>
              <a:rPr lang="en-US" dirty="0" err="1" smtClean="0"/>
              <a:t>apologise</a:t>
            </a:r>
            <a:r>
              <a:rPr lang="en-US" dirty="0" smtClean="0"/>
              <a:t> for their work</a:t>
            </a:r>
            <a:r>
              <a:rPr lang="mr-IN" dirty="0" smtClean="0"/>
              <a:t>…</a:t>
            </a:r>
            <a:r>
              <a:rPr lang="cy-GB" dirty="0" smtClean="0"/>
              <a:t> in a less traditional/well-respected area </a:t>
            </a:r>
            <a:r>
              <a:rPr lang="en-GB" dirty="0" smtClean="0"/>
              <a:t>(Wright, 2007, 11) </a:t>
            </a:r>
          </a:p>
          <a:p>
            <a:r>
              <a:rPr lang="en-GB" dirty="0"/>
              <a:t>Motivation: 1) </a:t>
            </a:r>
            <a:r>
              <a:rPr lang="en-GB" dirty="0" smtClean="0"/>
              <a:t>Driven </a:t>
            </a:r>
            <a:r>
              <a:rPr lang="en-GB" dirty="0"/>
              <a:t>by market forces.  2) </a:t>
            </a:r>
            <a:r>
              <a:rPr lang="en-GB" dirty="0" smtClean="0"/>
              <a:t>Find </a:t>
            </a:r>
            <a:r>
              <a:rPr lang="en-GB" dirty="0"/>
              <a:t>it interesting and </a:t>
            </a:r>
            <a:r>
              <a:rPr lang="en-GB" dirty="0" smtClean="0"/>
              <a:t>relevant.  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377172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1315</TotalTime>
  <Words>766</Words>
  <Application>Microsoft Macintosh PowerPoint</Application>
  <PresentationFormat>Custom</PresentationFormat>
  <Paragraphs>51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Gallery</vt:lpstr>
      <vt:lpstr>PowerPoint Presentation</vt:lpstr>
      <vt:lpstr>My Brainstorming!</vt:lpstr>
      <vt:lpstr>My Brainstorming!</vt:lpstr>
      <vt:lpstr>My Brainstorming!</vt:lpstr>
      <vt:lpstr>My Brainstorming!</vt:lpstr>
      <vt:lpstr>My Brainstorming!</vt:lpstr>
      <vt:lpstr>PowerPoint Presentation</vt:lpstr>
      <vt:lpstr>MY BRAINSTORMING</vt:lpstr>
      <vt:lpstr>PowerPoint Presentation</vt:lpstr>
      <vt:lpstr>PowerPoint Presentation</vt:lpstr>
      <vt:lpstr>PowerPoint Presentation</vt:lpstr>
      <vt:lpstr>PowerPoint Presentation</vt:lpstr>
      <vt:lpstr>Religious studies and film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Amma  </dc:title>
  <dc:creator>Cameron Watson (1604872)</dc:creator>
  <cp:lastModifiedBy>Sarah</cp:lastModifiedBy>
  <cp:revision>78</cp:revision>
  <dcterms:created xsi:type="dcterms:W3CDTF">2017-12-04T18:26:18Z</dcterms:created>
  <dcterms:modified xsi:type="dcterms:W3CDTF">2018-01-31T23:04:55Z</dcterms:modified>
</cp:coreProperties>
</file>