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8" r:id="rId5"/>
    <p:sldId id="277" r:id="rId6"/>
    <p:sldId id="284" r:id="rId7"/>
    <p:sldId id="324" r:id="rId8"/>
    <p:sldId id="321" r:id="rId9"/>
    <p:sldId id="613" r:id="rId10"/>
    <p:sldId id="616" r:id="rId11"/>
    <p:sldId id="328" r:id="rId12"/>
    <p:sldId id="317" r:id="rId13"/>
    <p:sldId id="301" r:id="rId14"/>
    <p:sldId id="598" r:id="rId15"/>
    <p:sldId id="597" r:id="rId16"/>
    <p:sldId id="601" r:id="rId17"/>
    <p:sldId id="617" r:id="rId18"/>
    <p:sldId id="602" r:id="rId19"/>
    <p:sldId id="614" r:id="rId20"/>
    <p:sldId id="320" r:id="rId21"/>
    <p:sldId id="300" r:id="rId22"/>
    <p:sldId id="618" r:id="rId23"/>
    <p:sldId id="599" r:id="rId24"/>
    <p:sldId id="322" r:id="rId25"/>
    <p:sldId id="620" r:id="rId26"/>
    <p:sldId id="323" r:id="rId27"/>
    <p:sldId id="604" r:id="rId28"/>
    <p:sldId id="325" r:id="rId29"/>
    <p:sldId id="605" r:id="rId30"/>
    <p:sldId id="621" r:id="rId31"/>
    <p:sldId id="606" r:id="rId32"/>
    <p:sldId id="615" r:id="rId33"/>
    <p:sldId id="608" r:id="rId34"/>
    <p:sldId id="622" r:id="rId35"/>
    <p:sldId id="609" r:id="rId36"/>
    <p:sldId id="610" r:id="rId37"/>
    <p:sldId id="612" r:id="rId38"/>
    <p:sldId id="319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081551-D0ED-4349-AABE-2B267FB0D81D}" v="7" dt="2026-07-03T21:32:15.0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53" autoAdjust="0"/>
    <p:restoredTop sz="78944" autoAdjust="0"/>
  </p:normalViewPr>
  <p:slideViewPr>
    <p:cSldViewPr>
      <p:cViewPr varScale="1">
        <p:scale>
          <a:sx n="65" d="100"/>
          <a:sy n="65" d="100"/>
        </p:scale>
        <p:origin x="192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surani" userId="0c89b7dc58ba05c7" providerId="LiveId" clId="{633D0E4D-177C-4605-947F-312036DBBE28}"/>
    <pc:docChg chg="undo custSel addSld delSld modSld sldOrd">
      <pc:chgData name="laila surani" userId="0c89b7dc58ba05c7" providerId="LiveId" clId="{633D0E4D-177C-4605-947F-312036DBBE28}" dt="2026-07-03T21:32:32.260" v="474" actId="255"/>
      <pc:docMkLst>
        <pc:docMk/>
      </pc:docMkLst>
      <pc:sldChg chg="modSp mod">
        <pc:chgData name="laila surani" userId="0c89b7dc58ba05c7" providerId="LiveId" clId="{633D0E4D-177C-4605-947F-312036DBBE28}" dt="2026-07-03T21:23:47.753" v="426" actId="1076"/>
        <pc:sldMkLst>
          <pc:docMk/>
          <pc:sldMk cId="298822494" sldId="300"/>
        </pc:sldMkLst>
        <pc:spChg chg="mod">
          <ac:chgData name="laila surani" userId="0c89b7dc58ba05c7" providerId="LiveId" clId="{633D0E4D-177C-4605-947F-312036DBBE28}" dt="2026-07-03T21:23:47.753" v="426" actId="1076"/>
          <ac:spMkLst>
            <pc:docMk/>
            <pc:sldMk cId="298822494" sldId="300"/>
            <ac:spMk id="4" creationId="{D09B1332-C840-A276-ED94-28871C802CD1}"/>
          </ac:spMkLst>
        </pc:spChg>
      </pc:sldChg>
      <pc:sldChg chg="modSp mod">
        <pc:chgData name="laila surani" userId="0c89b7dc58ba05c7" providerId="LiveId" clId="{633D0E4D-177C-4605-947F-312036DBBE28}" dt="2026-07-03T21:27:12.918" v="447" actId="27636"/>
        <pc:sldMkLst>
          <pc:docMk/>
          <pc:sldMk cId="3031426337" sldId="325"/>
        </pc:sldMkLst>
        <pc:spChg chg="mod">
          <ac:chgData name="laila surani" userId="0c89b7dc58ba05c7" providerId="LiveId" clId="{633D0E4D-177C-4605-947F-312036DBBE28}" dt="2026-07-03T21:26:56.645" v="441" actId="27636"/>
          <ac:spMkLst>
            <pc:docMk/>
            <pc:sldMk cId="3031426337" sldId="325"/>
            <ac:spMk id="2" creationId="{8539B8EA-EE62-4487-AEB9-E6F62EFE7520}"/>
          </ac:spMkLst>
        </pc:spChg>
        <pc:spChg chg="mod">
          <ac:chgData name="laila surani" userId="0c89b7dc58ba05c7" providerId="LiveId" clId="{633D0E4D-177C-4605-947F-312036DBBE28}" dt="2026-07-03T21:27:12.918" v="447" actId="27636"/>
          <ac:spMkLst>
            <pc:docMk/>
            <pc:sldMk cId="3031426337" sldId="325"/>
            <ac:spMk id="3" creationId="{760E45C9-19A8-2C3D-453C-D450588A92D1}"/>
          </ac:spMkLst>
        </pc:spChg>
      </pc:sldChg>
      <pc:sldChg chg="modSp mod">
        <pc:chgData name="laila surani" userId="0c89b7dc58ba05c7" providerId="LiveId" clId="{633D0E4D-177C-4605-947F-312036DBBE28}" dt="2026-07-03T21:19:20.892" v="402" actId="14100"/>
        <pc:sldMkLst>
          <pc:docMk/>
          <pc:sldMk cId="2314713211" sldId="328"/>
        </pc:sldMkLst>
        <pc:spChg chg="mod">
          <ac:chgData name="laila surani" userId="0c89b7dc58ba05c7" providerId="LiveId" clId="{633D0E4D-177C-4605-947F-312036DBBE28}" dt="2026-07-03T21:19:14.989" v="401" actId="1076"/>
          <ac:spMkLst>
            <pc:docMk/>
            <pc:sldMk cId="2314713211" sldId="328"/>
            <ac:spMk id="2" creationId="{94356EC6-2C07-C465-0922-6D152013D686}"/>
          </ac:spMkLst>
        </pc:spChg>
        <pc:spChg chg="mod">
          <ac:chgData name="laila surani" userId="0c89b7dc58ba05c7" providerId="LiveId" clId="{633D0E4D-177C-4605-947F-312036DBBE28}" dt="2026-07-03T21:19:20.892" v="402" actId="14100"/>
          <ac:spMkLst>
            <pc:docMk/>
            <pc:sldMk cId="2314713211" sldId="328"/>
            <ac:spMk id="3" creationId="{779C724B-CA19-2973-4B14-4DDBB6E3D482}"/>
          </ac:spMkLst>
        </pc:spChg>
      </pc:sldChg>
      <pc:sldChg chg="modSp mod">
        <pc:chgData name="laila surani" userId="0c89b7dc58ba05c7" providerId="LiveId" clId="{633D0E4D-177C-4605-947F-312036DBBE28}" dt="2026-07-03T21:25:44.612" v="435" actId="255"/>
        <pc:sldMkLst>
          <pc:docMk/>
          <pc:sldMk cId="581959476" sldId="599"/>
        </pc:sldMkLst>
        <pc:spChg chg="mod">
          <ac:chgData name="laila surani" userId="0c89b7dc58ba05c7" providerId="LiveId" clId="{633D0E4D-177C-4605-947F-312036DBBE28}" dt="2026-07-03T21:25:44.612" v="435" actId="255"/>
          <ac:spMkLst>
            <pc:docMk/>
            <pc:sldMk cId="581959476" sldId="599"/>
            <ac:spMk id="6" creationId="{8321AED5-4650-166F-58A6-73DDAA5F4744}"/>
          </ac:spMkLst>
        </pc:spChg>
      </pc:sldChg>
      <pc:sldChg chg="modSp mod">
        <pc:chgData name="laila surani" userId="0c89b7dc58ba05c7" providerId="LiveId" clId="{633D0E4D-177C-4605-947F-312036DBBE28}" dt="2026-07-03T21:21:25.823" v="420" actId="1076"/>
        <pc:sldMkLst>
          <pc:docMk/>
          <pc:sldMk cId="1792254799" sldId="602"/>
        </pc:sldMkLst>
        <pc:spChg chg="mod">
          <ac:chgData name="laila surani" userId="0c89b7dc58ba05c7" providerId="LiveId" clId="{633D0E4D-177C-4605-947F-312036DBBE28}" dt="2026-07-03T21:21:19.631" v="418" actId="27636"/>
          <ac:spMkLst>
            <pc:docMk/>
            <pc:sldMk cId="1792254799" sldId="602"/>
            <ac:spMk id="2" creationId="{7B91E505-B7ED-4518-D2CD-F4BC2202B612}"/>
          </ac:spMkLst>
        </pc:spChg>
        <pc:spChg chg="mod">
          <ac:chgData name="laila surani" userId="0c89b7dc58ba05c7" providerId="LiveId" clId="{633D0E4D-177C-4605-947F-312036DBBE28}" dt="2026-07-03T21:21:25.823" v="420" actId="1076"/>
          <ac:spMkLst>
            <pc:docMk/>
            <pc:sldMk cId="1792254799" sldId="602"/>
            <ac:spMk id="3" creationId="{95D1798D-D0B5-749F-FF6A-67E4C70B9080}"/>
          </ac:spMkLst>
        </pc:spChg>
      </pc:sldChg>
      <pc:sldChg chg="delSp modSp mod">
        <pc:chgData name="laila surani" userId="0c89b7dc58ba05c7" providerId="LiveId" clId="{633D0E4D-177C-4605-947F-312036DBBE28}" dt="2026-07-03T21:30:20.742" v="461"/>
        <pc:sldMkLst>
          <pc:docMk/>
          <pc:sldMk cId="2384095624" sldId="605"/>
        </pc:sldMkLst>
        <pc:spChg chg="mod">
          <ac:chgData name="laila surani" userId="0c89b7dc58ba05c7" providerId="LiveId" clId="{633D0E4D-177C-4605-947F-312036DBBE28}" dt="2026-07-03T21:29:42.896" v="457" actId="14100"/>
          <ac:spMkLst>
            <pc:docMk/>
            <pc:sldMk cId="2384095624" sldId="605"/>
            <ac:spMk id="3" creationId="{99754204-3FA2-C151-9E77-F8E7CB697464}"/>
          </ac:spMkLst>
        </pc:spChg>
        <pc:spChg chg="del mod">
          <ac:chgData name="laila surani" userId="0c89b7dc58ba05c7" providerId="LiveId" clId="{633D0E4D-177C-4605-947F-312036DBBE28}" dt="2026-07-03T21:30:20.742" v="461"/>
          <ac:spMkLst>
            <pc:docMk/>
            <pc:sldMk cId="2384095624" sldId="605"/>
            <ac:spMk id="5" creationId="{5DA92F3A-7D86-D633-FDDD-BBF12376DFE9}"/>
          </ac:spMkLst>
        </pc:spChg>
        <pc:picChg chg="mod">
          <ac:chgData name="laila surani" userId="0c89b7dc58ba05c7" providerId="LiveId" clId="{633D0E4D-177C-4605-947F-312036DBBE28}" dt="2026-07-03T21:30:19.411" v="459" actId="1076"/>
          <ac:picMkLst>
            <pc:docMk/>
            <pc:sldMk cId="2384095624" sldId="605"/>
            <ac:picMk id="7" creationId="{2AF4893B-E14A-F85D-0DD3-250BE9EFAFD5}"/>
          </ac:picMkLst>
        </pc:picChg>
      </pc:sldChg>
      <pc:sldChg chg="modSp mod">
        <pc:chgData name="laila surani" userId="0c89b7dc58ba05c7" providerId="LiveId" clId="{633D0E4D-177C-4605-947F-312036DBBE28}" dt="2026-07-03T21:30:31.883" v="462" actId="20577"/>
        <pc:sldMkLst>
          <pc:docMk/>
          <pc:sldMk cId="1994922991" sldId="606"/>
        </pc:sldMkLst>
        <pc:spChg chg="mod">
          <ac:chgData name="laila surani" userId="0c89b7dc58ba05c7" providerId="LiveId" clId="{633D0E4D-177C-4605-947F-312036DBBE28}" dt="2026-07-03T21:30:31.883" v="462" actId="20577"/>
          <ac:spMkLst>
            <pc:docMk/>
            <pc:sldMk cId="1994922991" sldId="606"/>
            <ac:spMk id="5" creationId="{5CFB9234-07E9-6527-C848-2E306673D157}"/>
          </ac:spMkLst>
        </pc:spChg>
      </pc:sldChg>
      <pc:sldChg chg="modSp mod">
        <pc:chgData name="laila surani" userId="0c89b7dc58ba05c7" providerId="LiveId" clId="{633D0E4D-177C-4605-947F-312036DBBE28}" dt="2026-07-03T21:31:33.058" v="468" actId="255"/>
        <pc:sldMkLst>
          <pc:docMk/>
          <pc:sldMk cId="3362007214" sldId="609"/>
        </pc:sldMkLst>
        <pc:spChg chg="mod">
          <ac:chgData name="laila surani" userId="0c89b7dc58ba05c7" providerId="LiveId" clId="{633D0E4D-177C-4605-947F-312036DBBE28}" dt="2026-07-03T21:31:33.058" v="468" actId="255"/>
          <ac:spMkLst>
            <pc:docMk/>
            <pc:sldMk cId="3362007214" sldId="609"/>
            <ac:spMk id="5" creationId="{3EC2442E-CE07-F9FA-128C-6DEC208B5716}"/>
          </ac:spMkLst>
        </pc:spChg>
      </pc:sldChg>
      <pc:sldChg chg="modSp mod">
        <pc:chgData name="laila surani" userId="0c89b7dc58ba05c7" providerId="LiveId" clId="{633D0E4D-177C-4605-947F-312036DBBE28}" dt="2026-07-03T21:32:32.260" v="474" actId="255"/>
        <pc:sldMkLst>
          <pc:docMk/>
          <pc:sldMk cId="3666957663" sldId="610"/>
        </pc:sldMkLst>
        <pc:spChg chg="mod">
          <ac:chgData name="laila surani" userId="0c89b7dc58ba05c7" providerId="LiveId" clId="{633D0E4D-177C-4605-947F-312036DBBE28}" dt="2026-07-03T21:31:46.408" v="469" actId="255"/>
          <ac:spMkLst>
            <pc:docMk/>
            <pc:sldMk cId="3666957663" sldId="610"/>
            <ac:spMk id="2" creationId="{CFFFF5F9-D063-5B08-ECA5-9D2E21840C22}"/>
          </ac:spMkLst>
        </pc:spChg>
        <pc:spChg chg="mod">
          <ac:chgData name="laila surani" userId="0c89b7dc58ba05c7" providerId="LiveId" clId="{633D0E4D-177C-4605-947F-312036DBBE28}" dt="2026-07-03T21:32:32.260" v="474" actId="255"/>
          <ac:spMkLst>
            <pc:docMk/>
            <pc:sldMk cId="3666957663" sldId="610"/>
            <ac:spMk id="5" creationId="{40E25BCE-BF76-857B-1E5D-738564AC5C6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486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8295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8872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5990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FB5605F-EA57-4E39-AB7C-1B5F2F13C8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AE94EA5-AAA4-46F0-BF59-F898FC90511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D409801-8169-44D5-8876-94CB889F09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9CACF7D-019C-44F4-8C51-E5EF05998590}" type="slidenum">
              <a:rPr lang="en-GB" altLang="en-US" smtClean="0">
                <a:latin typeface="Calibri" panose="020F0502020204030204" pitchFamily="34" charset="0"/>
              </a:rPr>
              <a:pPr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36370D-149F-436E-ACCB-700DBC1923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36F264A3-68A2-4DD9-BD7B-46BDC83FB8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F7D970B2-B261-4527-B3ED-9542EEDE2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151054B-6BDD-4553-B280-A819ACC98E30}" type="slidenum">
              <a:rPr lang="en-GB" altLang="en-US" smtClean="0">
                <a:latin typeface="Calibri" panose="020F0502020204030204" pitchFamily="34" charset="0"/>
              </a:rPr>
              <a:pPr/>
              <a:t>12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28666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36370D-149F-436E-ACCB-700DBC1923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36F264A3-68A2-4DD9-BD7B-46BDC83FB8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F7D970B2-B261-4527-B3ED-9542EEDE2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151054B-6BDD-4553-B280-A819ACC98E30}" type="slidenum">
              <a:rPr lang="en-GB" altLang="en-US" smtClean="0">
                <a:latin typeface="Calibri" panose="020F0502020204030204" pitchFamily="34" charset="0"/>
              </a:rPr>
              <a:pPr/>
              <a:t>20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3188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373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in headings, text and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99591" y="689701"/>
            <a:ext cx="7886700" cy="10111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7A739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899591" y="1700808"/>
            <a:ext cx="6551612" cy="4608512"/>
          </a:xfrm>
          <a:prstGeom prst="rect">
            <a:avLst/>
          </a:prstGeom>
        </p:spPr>
        <p:txBody>
          <a:bodyPr lIns="0" tIns="0" rIns="0" bIns="0"/>
          <a:lstStyle>
            <a:lvl1pPr marL="266700" indent="-257175">
              <a:buClr>
                <a:srgbClr val="7A7392"/>
              </a:buClr>
              <a:tabLst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1pPr>
            <a:lvl2pPr marL="541338" indent="-274638">
              <a:buClr>
                <a:srgbClr val="7A7392"/>
              </a:buClr>
              <a:buFont typeface="Courier New" panose="02070309020205020404" pitchFamily="49" charset="0"/>
              <a:buChar char="o"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2pPr>
            <a:lvl3pPr marL="808038" indent="-266700">
              <a:buClr>
                <a:srgbClr val="7A7392"/>
              </a:buClr>
              <a:buFont typeface="Arial" panose="020B0604020202020204" pitchFamily="34" charset="0"/>
              <a:buChar char="̶"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3pPr>
            <a:lvl4pPr>
              <a:defRPr sz="160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4pPr>
            <a:lvl5pPr>
              <a:defRPr sz="160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583003300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qO8kWkGG9s" TargetMode="Externa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nomicsengland.co.uk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14DD2-4A84-4A38-9C18-84E3FDFA6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>
            <a:normAutofit fontScale="90000"/>
          </a:bodyPr>
          <a:lstStyle/>
          <a:p>
            <a:b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</a:br>
            <a:b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</a:br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Digital Transformation in the Health and Care Professionals</a:t>
            </a:r>
            <a:b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</a:br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BMHP6026_LON</a:t>
            </a:r>
            <a:endParaRPr lang="en-GB" sz="3200" i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BC8BCD-C032-47DB-8881-416DA81CAE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7664" y="4077072"/>
            <a:ext cx="6400800" cy="1752600"/>
          </a:xfrm>
        </p:spPr>
        <p:txBody>
          <a:bodyPr/>
          <a:lstStyle/>
          <a:p>
            <a:endParaRPr lang="en-GB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endParaRPr lang="en-GB" dirty="0"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41E7F5-8D1F-4694-5F7B-54DC6A67B496}"/>
              </a:ext>
            </a:extLst>
          </p:cNvPr>
          <p:cNvSpPr txBox="1"/>
          <p:nvPr/>
        </p:nvSpPr>
        <p:spPr>
          <a:xfrm>
            <a:off x="1255676" y="3068684"/>
            <a:ext cx="698477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sz="3200" b="1" i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Week 5: Application to Public Health, Community Benefits</a:t>
            </a:r>
          </a:p>
        </p:txBody>
      </p:sp>
    </p:spTree>
    <p:extLst>
      <p:ext uri="{BB962C8B-B14F-4D97-AF65-F5344CB8AC3E}">
        <p14:creationId xmlns:p14="http://schemas.microsoft.com/office/powerpoint/2010/main" val="2318802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DB3C4-3F59-4C7C-ACE6-9A37673DE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91C84-3ECE-4AF6-A866-3E1A9091A5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Upon successful completion of this module, you should be able to: </a:t>
            </a:r>
            <a:endParaRPr lang="en-GB" sz="2600" dirty="0"/>
          </a:p>
          <a:p>
            <a:r>
              <a:rPr lang="en-GB" sz="2600" kern="0" dirty="0">
                <a:effectLst/>
                <a:ea typeface="Times New Roman" panose="02020603050405020304" pitchFamily="18" charset="0"/>
              </a:rPr>
              <a:t>Understand the Role of Digital Health Innovations</a:t>
            </a:r>
            <a:r>
              <a:rPr lang="en-GB" sz="2600" dirty="0">
                <a:effectLst/>
              </a:rPr>
              <a:t> </a:t>
            </a:r>
          </a:p>
          <a:p>
            <a:r>
              <a:rPr lang="en-GB" sz="2600" kern="0" dirty="0">
                <a:effectLst/>
                <a:ea typeface="Times New Roman" panose="02020603050405020304" pitchFamily="18" charset="0"/>
              </a:rPr>
              <a:t>Evaluate the NHS App and Other Digital Health Tools</a:t>
            </a:r>
            <a:r>
              <a:rPr lang="en-GB" sz="2600" dirty="0">
                <a:effectLst/>
              </a:rPr>
              <a:t> </a:t>
            </a:r>
          </a:p>
          <a:p>
            <a:r>
              <a:rPr lang="en-GB" sz="2600" kern="0" dirty="0">
                <a:effectLst/>
                <a:ea typeface="Times New Roman" panose="02020603050405020304" pitchFamily="18" charset="0"/>
              </a:rPr>
              <a:t>Assess the Impact of Genomic Research in Public Health</a:t>
            </a:r>
            <a:r>
              <a:rPr lang="en-GB" sz="2600" dirty="0">
                <a:effectLst/>
              </a:rPr>
              <a:t> </a:t>
            </a:r>
          </a:p>
          <a:p>
            <a:r>
              <a:rPr lang="en-GB" sz="2600" kern="0" dirty="0">
                <a:effectLst/>
                <a:ea typeface="Times New Roman" panose="02020603050405020304" pitchFamily="18" charset="0"/>
              </a:rPr>
              <a:t>Examine the Community Benefits of Digital Health Innovations</a:t>
            </a:r>
            <a:r>
              <a:rPr lang="en-GB" sz="2600" dirty="0">
                <a:effectLst/>
              </a:rPr>
              <a:t> </a:t>
            </a:r>
          </a:p>
          <a:p>
            <a:r>
              <a:rPr lang="en-GB" sz="2600" kern="0" dirty="0">
                <a:effectLst/>
                <a:ea typeface="Times New Roman" panose="02020603050405020304" pitchFamily="18" charset="0"/>
              </a:rPr>
              <a:t>Engage in Critical Reflection and Group Discussion</a:t>
            </a:r>
            <a:r>
              <a:rPr lang="en-GB" sz="2600" dirty="0">
                <a:effectLst/>
              </a:rPr>
              <a:t> 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633727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704"/>
            <a:ext cx="7772400" cy="1362075"/>
          </a:xfrm>
        </p:spPr>
        <p:txBody>
          <a:bodyPr>
            <a:noAutofit/>
          </a:bodyPr>
          <a:lstStyle/>
          <a:p>
            <a:pPr algn="ctr"/>
            <a:r>
              <a:rPr lang="en-GB" sz="3200" kern="0" dirty="0">
                <a:effectLst/>
                <a:latin typeface="+mn-lt"/>
                <a:ea typeface="Times New Roman" panose="02020603050405020304" pitchFamily="18" charset="0"/>
              </a:rPr>
              <a:t>What is Digital Health Innovation/Transformation?</a:t>
            </a:r>
            <a:r>
              <a:rPr lang="en-GB" sz="3200" dirty="0">
                <a:effectLst/>
                <a:latin typeface="+mn-lt"/>
              </a:rPr>
              <a:t> </a:t>
            </a:r>
            <a:endParaRPr lang="en-GB" sz="3200" i="1" dirty="0">
              <a:latin typeface="+mn-lt"/>
            </a:endParaRP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3717032"/>
            <a:ext cx="1979712" cy="2002074"/>
          </a:xfrm>
          <a:prstGeom prst="rect">
            <a:avLst/>
          </a:prstGeom>
        </p:spPr>
      </p:pic>
      <p:pic>
        <p:nvPicPr>
          <p:cNvPr id="6" name="Picture 5" descr="A hand touching a screen with icons&#10;&#10;Description automatically generated">
            <a:extLst>
              <a:ext uri="{FF2B5EF4-FFF2-40B4-BE49-F238E27FC236}">
                <a16:creationId xmlns:a16="http://schemas.microsoft.com/office/drawing/2014/main" id="{885BC28A-ABF5-8D07-92AF-842C6AAFB2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922321"/>
            <a:ext cx="8280920" cy="1794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606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09FD2-56BB-A159-8F19-AFB7F4BFD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kumimoji="0" lang="en-GB" sz="3600" b="1" u="none" strike="noStrike" kern="1200" cap="all" spc="0" normalizeH="0" baseline="0" noProof="0" dirty="0">
                <a:ln>
                  <a:noFill/>
                </a:ln>
                <a:effectLst/>
                <a:uLnTx/>
                <a:uFillTx/>
              </a:rPr>
              <a:t>What is digital health innovation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E8294-8BE4-5655-02B6-47204C4F7C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991743"/>
            <a:ext cx="5184576" cy="4597497"/>
          </a:xfrm>
        </p:spPr>
        <p:txBody>
          <a:bodyPr>
            <a:noAutofit/>
          </a:bodyPr>
          <a:lstStyle/>
          <a:p>
            <a:pPr marL="457200" lvl="1" indent="0">
              <a:lnSpc>
                <a:spcPct val="9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GB" b="1" kern="0" dirty="0">
                <a:effectLst/>
                <a:latin typeface="+mj-lt"/>
              </a:rPr>
              <a:t>Definition:</a:t>
            </a:r>
            <a:r>
              <a:rPr lang="en-GB" kern="0" dirty="0">
                <a:effectLst/>
                <a:latin typeface="+mj-lt"/>
              </a:rPr>
              <a:t> Digital health innovation refers to the </a:t>
            </a:r>
            <a:r>
              <a:rPr lang="en-GB" b="1" kern="0" dirty="0">
                <a:effectLst/>
                <a:latin typeface="+mj-lt"/>
              </a:rPr>
              <a:t>integration of advanced technologies </a:t>
            </a:r>
            <a:r>
              <a:rPr lang="en-GB" kern="0" dirty="0">
                <a:effectLst/>
                <a:latin typeface="+mj-lt"/>
              </a:rPr>
              <a:t>such as </a:t>
            </a:r>
            <a:r>
              <a:rPr lang="en-GB" b="1" kern="0" dirty="0">
                <a:effectLst/>
                <a:latin typeface="+mj-lt"/>
              </a:rPr>
              <a:t>artificial intelligence (AI), mobile health (mHealth) apps, telemedicine, wearables, and genomics </a:t>
            </a:r>
            <a:r>
              <a:rPr lang="en-GB" kern="0" dirty="0">
                <a:effectLst/>
                <a:latin typeface="+mj-lt"/>
              </a:rPr>
              <a:t>(</a:t>
            </a:r>
            <a:r>
              <a:rPr lang="en-GB" sz="1600" kern="0" dirty="0">
                <a:effectLst/>
                <a:latin typeface="+mj-lt"/>
              </a:rPr>
              <a:t>Genomics is the large-scale study of groups of genes, including all the genes of an organism or multiple organisms) </a:t>
            </a:r>
            <a:r>
              <a:rPr lang="en-GB" kern="0" dirty="0">
                <a:effectLst/>
                <a:latin typeface="+mj-lt"/>
              </a:rPr>
              <a:t>to enhance healthcare delivery and public health outcomes.</a:t>
            </a:r>
            <a:endParaRPr lang="en-GB" kern="100" dirty="0">
              <a:effectLst/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FB109F-308C-16D8-35CC-5A1ED8B08F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3501008"/>
            <a:ext cx="3528392" cy="1970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900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15AE7-15FB-F72B-D34F-A9C15796F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11139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Key Technologies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EC996-2DAA-DB20-E5F9-F0E9E3176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828882"/>
            <a:ext cx="4752527" cy="4760351"/>
          </a:xfrm>
        </p:spPr>
        <p:txBody>
          <a:bodyPr>
            <a:normAutofit fontScale="77500" lnSpcReduction="20000"/>
          </a:bodyPr>
          <a:lstStyle/>
          <a:p>
            <a:pPr marL="914400" lvl="2" indent="0">
              <a:lnSpc>
                <a:spcPct val="115000"/>
              </a:lnSpc>
              <a:spcAft>
                <a:spcPts val="800"/>
              </a:spcAft>
              <a:buSzPts val="1000"/>
              <a:buNone/>
              <a:tabLst>
                <a:tab pos="1371600" algn="l"/>
              </a:tabLst>
            </a:pP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Artificial Intelligence (AI):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Used for predictive analytics, diagnosis, and personalized care.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914400" lvl="2" indent="0">
              <a:lnSpc>
                <a:spcPct val="115000"/>
              </a:lnSpc>
              <a:spcAft>
                <a:spcPts val="800"/>
              </a:spcAft>
              <a:buSzPts val="1000"/>
              <a:buNone/>
              <a:tabLst>
                <a:tab pos="1371600" algn="l"/>
              </a:tabLst>
            </a:pP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mHealth Apps: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Mobile applications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that offer 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healthcare information, services, and self-management tools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914400" lvl="2" indent="0">
              <a:lnSpc>
                <a:spcPct val="115000"/>
              </a:lnSpc>
              <a:spcAft>
                <a:spcPts val="800"/>
              </a:spcAft>
              <a:buSzPts val="1000"/>
              <a:buNone/>
              <a:tabLst>
                <a:tab pos="1371600" algn="l"/>
              </a:tabLst>
            </a:pP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Wearable Devices: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Gadgets like fitness trackers and smartwatches that monitor health metrics in real time.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BBA486-4C8D-AF10-B216-7241EEEC58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275" y="764994"/>
            <a:ext cx="1940101" cy="1210623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FEFE8A8-8C40-6109-298D-250DADC93A0A}"/>
              </a:ext>
            </a:extLst>
          </p:cNvPr>
          <p:cNvCxnSpPr/>
          <p:nvPr/>
        </p:nvCxnSpPr>
        <p:spPr>
          <a:xfrm>
            <a:off x="4860032" y="1340768"/>
            <a:ext cx="72008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0CFDD09E-0B28-3249-6577-47938EA795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6176" y="2104487"/>
            <a:ext cx="1368152" cy="16334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96C006-063B-E4B8-16C5-D7923DB1B1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4047" y="3024595"/>
            <a:ext cx="798645" cy="15851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974C044-C28D-E2B7-5064-67DB590469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7780" y="3915967"/>
            <a:ext cx="1408690" cy="167326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83CA3A9-25F7-5A27-37F1-77EA376BFE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4046" y="4581128"/>
            <a:ext cx="798645" cy="158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187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AEBFA-BB38-A219-E5C4-0053F385A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Key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BA295-F923-FEA4-9AA7-66C11205B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4690864" cy="439248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600" b="1" dirty="0"/>
              <a:t>Telemedicine</a:t>
            </a:r>
            <a:r>
              <a:rPr lang="en-GB" sz="2600" dirty="0"/>
              <a:t>: Remote healthcare services that connect patients and healthcare professionals using digital communication tools.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b="1" dirty="0"/>
              <a:t>Genomics:</a:t>
            </a:r>
            <a:r>
              <a:rPr lang="en-GB" sz="2600" dirty="0"/>
              <a:t> The use of genomic data for personalised medicine, disease prevention, and public health policy.</a:t>
            </a:r>
          </a:p>
          <a:p>
            <a:pPr marL="0" indent="0">
              <a:buNone/>
            </a:pPr>
            <a:r>
              <a:rPr lang="en-GB" sz="2600" dirty="0"/>
              <a:t>(A genome is an organism's complete set of DNA, including all its genes. In contrast to genetics, which refers to the study of </a:t>
            </a:r>
            <a:r>
              <a:rPr lang="en-GB" sz="2600" b="1" dirty="0"/>
              <a:t>individual genes and their roles in inheritance, genomics aims at the collective characterization and quantification </a:t>
            </a:r>
            <a:r>
              <a:rPr lang="en-GB" sz="2600" dirty="0"/>
              <a:t>of all of an organism's genes, their interrelations and influence on the organism.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343B64-2175-FC37-1410-522D7ACB2F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4673" y="1164146"/>
            <a:ext cx="2617949" cy="20488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B6CB67B-3F0D-90AC-727C-CF3C21F4F5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2060673"/>
            <a:ext cx="798645" cy="1585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3C76E0A-2688-9C19-7CF8-56AD4B8308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5349" y="3601654"/>
            <a:ext cx="2700538" cy="15263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78E5D20-81EF-805D-F560-2DA70758E5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064" y="4364849"/>
            <a:ext cx="798645" cy="158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830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E6692-9836-E475-8247-E314019BB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technology helps in public health ?</a:t>
            </a:r>
          </a:p>
        </p:txBody>
      </p:sp>
    </p:spTree>
    <p:extLst>
      <p:ext uri="{BB962C8B-B14F-4D97-AF65-F5344CB8AC3E}">
        <p14:creationId xmlns:p14="http://schemas.microsoft.com/office/powerpoint/2010/main" val="367160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56EC6-2C07-C465-0922-6D152013D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90066"/>
          </a:xfrm>
        </p:spPr>
        <p:txBody>
          <a:bodyPr anchor="ctr">
            <a:normAutofit fontScale="90000"/>
          </a:bodyPr>
          <a:lstStyle/>
          <a:p>
            <a:r>
              <a:rPr lang="en-GB" sz="3600" b="1" dirty="0"/>
              <a:t>Purpose in Public Health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C724B-CA19-2973-4B14-4DDBB6E3D4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8229600" cy="468051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Improve healthcare accessibility. </a:t>
            </a:r>
          </a:p>
          <a:p>
            <a:r>
              <a:rPr lang="en-GB" dirty="0"/>
              <a:t>Support early diagnosis and preventive care. </a:t>
            </a:r>
          </a:p>
          <a:p>
            <a:r>
              <a:rPr lang="en-GB" dirty="0"/>
              <a:t>Enhance patient engagement and self-management. </a:t>
            </a:r>
          </a:p>
          <a:p>
            <a:r>
              <a:rPr lang="en-GB" dirty="0"/>
              <a:t>Promote health equity by reaching underserved populations. </a:t>
            </a:r>
          </a:p>
          <a:p>
            <a:r>
              <a:rPr lang="en-GB" dirty="0"/>
              <a:t>Provide accessible, cost-effective, and personalised care. </a:t>
            </a:r>
          </a:p>
          <a:p>
            <a:r>
              <a:rPr lang="en-GB" dirty="0"/>
              <a:t>Help address chronic diseases, health inequalities, and public health emergencies. </a:t>
            </a:r>
          </a:p>
          <a:p>
            <a:pPr marL="457200" lvl="1" indent="0">
              <a:lnSpc>
                <a:spcPct val="9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endParaRPr lang="en-GB" kern="1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14713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F5DDC4D5-91EA-EC16-CF8A-774CFD0F2A6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703F0692-3C70-6A35-05B2-EFFD330E3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kern="0" dirty="0"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kern="0" dirty="0"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kern="0" dirty="0"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kern="0" dirty="0"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kern="0" dirty="0"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kern="0" dirty="0"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kern="0" dirty="0"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GB" sz="44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ow does these innovations impact healthcare efficiency and patient outcomes.</a:t>
            </a:r>
            <a:br>
              <a:rPr lang="en-GB" b="1" dirty="0"/>
            </a:b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9954329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36A6E88B-6D08-4BB7-B291-562C471EE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 anchor="ctr">
            <a:normAutofit fontScale="90000"/>
          </a:bodyPr>
          <a:lstStyle/>
          <a:p>
            <a:pPr>
              <a:spcAft>
                <a:spcPts val="800"/>
              </a:spcAft>
            </a:pPr>
            <a:r>
              <a:rPr lang="en-GB" sz="3600" b="1" kern="0" dirty="0">
                <a:effectLst/>
              </a:rPr>
              <a:t>NHS App (2019)</a:t>
            </a:r>
            <a:endParaRPr lang="en-GB" sz="3600" kern="100" dirty="0">
              <a:effectLst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68837-9BA9-486C-9515-A4273CBCB8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9552" y="1484784"/>
            <a:ext cx="4536503" cy="36290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sz="2000" dirty="0">
              <a:effectLst/>
            </a:endParaRPr>
          </a:p>
          <a:p>
            <a:pPr marL="457200" lvl="1" indent="0">
              <a:lnSpc>
                <a:spcPct val="9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GB" kern="0" dirty="0">
                <a:effectLst/>
              </a:rPr>
              <a:t>The NHS App, launched in </a:t>
            </a:r>
            <a:r>
              <a:rPr lang="en-GB" b="1" kern="0" dirty="0">
                <a:effectLst/>
              </a:rPr>
              <a:t>2019, </a:t>
            </a:r>
            <a:r>
              <a:rPr lang="en-GB" kern="0" dirty="0">
                <a:effectLst/>
              </a:rPr>
              <a:t>is a digital platform that provides citizens of the UK with </a:t>
            </a:r>
            <a:r>
              <a:rPr lang="en-GB" b="1" kern="0" dirty="0">
                <a:effectLst/>
              </a:rPr>
              <a:t>direct access to healthcare services</a:t>
            </a:r>
            <a:r>
              <a:rPr lang="en-GB" kern="0" dirty="0">
                <a:effectLst/>
              </a:rPr>
              <a:t>. It was developed as part of the NHS’s digital health strategy to </a:t>
            </a:r>
            <a:r>
              <a:rPr lang="en-GB" b="1" kern="0" dirty="0">
                <a:effectLst/>
              </a:rPr>
              <a:t>enhance healthcare accessibility and promote </a:t>
            </a:r>
            <a:r>
              <a:rPr lang="en-GB" kern="0" dirty="0">
                <a:effectLst/>
              </a:rPr>
              <a:t>public health.</a:t>
            </a:r>
            <a:endParaRPr lang="en-GB" kern="100" dirty="0">
              <a:effectLst/>
            </a:endParaRPr>
          </a:p>
          <a:p>
            <a:pPr marL="0" indent="0">
              <a:lnSpc>
                <a:spcPct val="90000"/>
              </a:lnSpc>
              <a:buClrTx/>
              <a:buNone/>
              <a:defRPr/>
            </a:pPr>
            <a:endParaRPr lang="en-GB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A081CB1-77EC-89BA-95A4-D59AE8E5B2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0456" y="1916832"/>
            <a:ext cx="3096344" cy="263470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498973"/>
            <a:ext cx="7772400" cy="930027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What are the key features of the </a:t>
            </a:r>
            <a:r>
              <a:rPr lang="en-GB" i="1" dirty="0" err="1"/>
              <a:t>nhs</a:t>
            </a:r>
            <a:r>
              <a:rPr lang="en-GB" i="1" dirty="0"/>
              <a:t> app (2019)?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75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70C86A98-6DFF-4BCB-8ED8-071B2170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32656"/>
            <a:ext cx="7886700" cy="1011108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chemeClr val="tx1"/>
                </a:solidFill>
              </a:rPr>
              <a:t>Key Features of NHS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59CE6-4CDC-4A69-AEC8-99A4CA0BDCA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51520" y="1343764"/>
            <a:ext cx="8022171" cy="4188428"/>
          </a:xfrm>
        </p:spPr>
        <p:txBody>
          <a:bodyPr>
            <a:normAutofit/>
          </a:bodyPr>
          <a:lstStyle/>
          <a:p>
            <a:endParaRPr lang="en-GB" dirty="0">
              <a:effectLst/>
            </a:endParaRPr>
          </a:p>
          <a:p>
            <a:pPr marL="1143000" lvl="2" indent="-228600">
              <a:lnSpc>
                <a:spcPct val="115000"/>
              </a:lnSpc>
              <a:spcAft>
                <a:spcPts val="800"/>
              </a:spcAft>
              <a:buSzPts val="1000"/>
              <a:buFont typeface="Wingdings" pitchFamily="2" charset="2"/>
              <a:buChar char=""/>
              <a:tabLst>
                <a:tab pos="1371600" algn="l"/>
              </a:tabLst>
            </a:pP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GP Appointment Booking: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Users can book, cancel, and manage appointments with their General Practitioners (GPs) online, reducing the need for in-person visits.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15000"/>
              </a:lnSpc>
              <a:spcAft>
                <a:spcPts val="800"/>
              </a:spcAft>
              <a:buSzPts val="1000"/>
              <a:buFont typeface="Wingdings" pitchFamily="2" charset="2"/>
              <a:buChar char=""/>
              <a:tabLst>
                <a:tab pos="1371600" algn="l"/>
              </a:tabLst>
            </a:pP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Repeat Prescriptions: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Patients can order repeat prescriptions through the app, which is sent directly to their chosen pharmacy.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15000"/>
              </a:lnSpc>
              <a:spcAft>
                <a:spcPts val="800"/>
              </a:spcAft>
              <a:buSzPts val="1000"/>
              <a:buFont typeface="Wingdings" pitchFamily="2" charset="2"/>
              <a:buChar char=""/>
              <a:tabLst>
                <a:tab pos="1371600" algn="l"/>
              </a:tabLst>
            </a:pP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Access to Medical Records: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Users can view their medical records, including past treatments and medications, giving them more control over their health.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buClrTx/>
              <a:buFont typeface="Wingdings" panose="05000000000000000000" pitchFamily="2" charset="2"/>
              <a:buChar char="§"/>
              <a:defRPr/>
            </a:pPr>
            <a:endParaRPr lang="en-US" sz="2800" dirty="0"/>
          </a:p>
          <a:p>
            <a:pPr marL="0" indent="0">
              <a:buClrTx/>
              <a:buNone/>
              <a:defRPr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879898603"/>
      </p:ext>
    </p:extLst>
  </p:cSld>
  <p:clrMapOvr>
    <a:masterClrMapping/>
  </p:clrMapOvr>
  <p:transition spd="slow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b="1" i="1" cap="none" dirty="0"/>
              <a:t>Key Features Of The NHS App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ABCF69-8151-94DA-D793-3132865CFC60}"/>
              </a:ext>
            </a:extLst>
          </p:cNvPr>
          <p:cNvSpPr txBox="1"/>
          <p:nvPr/>
        </p:nvSpPr>
        <p:spPr>
          <a:xfrm>
            <a:off x="196462" y="980728"/>
            <a:ext cx="4663570" cy="398904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US" dirty="0">
              <a:effectLst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800"/>
              </a:spcAft>
              <a:buSzPts val="1000"/>
              <a:buFont typeface="Arial" pitchFamily="34" charset="0"/>
              <a:buChar char="•"/>
              <a:tabLst>
                <a:tab pos="1371600" algn="l"/>
              </a:tabLst>
            </a:pPr>
            <a:r>
              <a:rPr lang="en-US" sz="2000" b="1" dirty="0">
                <a:effectLst/>
              </a:rPr>
              <a:t>Health Information and Advice:</a:t>
            </a:r>
            <a:r>
              <a:rPr lang="en-US" sz="2000" dirty="0">
                <a:effectLst/>
              </a:rPr>
              <a:t> The app provides verified information on a range of health conditions, enabling users to make informed decisions about their health.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800"/>
              </a:spcAft>
              <a:buSzPts val="1000"/>
              <a:buFont typeface="Arial" pitchFamily="34" charset="0"/>
              <a:buChar char="•"/>
              <a:tabLst>
                <a:tab pos="1371600" algn="l"/>
              </a:tabLst>
            </a:pPr>
            <a:r>
              <a:rPr lang="en-US" sz="2000" b="1" dirty="0">
                <a:effectLst/>
              </a:rPr>
              <a:t>COVID-19 Pandemic Support:</a:t>
            </a:r>
            <a:r>
              <a:rPr lang="en-US" sz="2000" dirty="0">
                <a:effectLst/>
              </a:rPr>
              <a:t> During the COVID-19 pandemic, the NHS App played a critical role in symptom tracking, booking vaccination appointments, and providing access to digital vaccine passports.</a:t>
            </a:r>
          </a:p>
        </p:txBody>
      </p:sp>
      <p:pic>
        <p:nvPicPr>
          <p:cNvPr id="8" name="Picture 7" descr="A screen shot of a cell phone&#10;&#10;Description automatically generated">
            <a:extLst>
              <a:ext uri="{FF2B5EF4-FFF2-40B4-BE49-F238E27FC236}">
                <a16:creationId xmlns:a16="http://schemas.microsoft.com/office/drawing/2014/main" id="{36C44D5B-7718-57EA-2532-0BE705E14EE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7227" y="2060848"/>
            <a:ext cx="3620311" cy="33458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278490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4D653-0A7D-54FB-E91B-C057384E9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28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could be the benefits of NHS app in public health? Discuss in pair for 10 min</a:t>
            </a:r>
          </a:p>
        </p:txBody>
      </p:sp>
    </p:spTree>
    <p:extLst>
      <p:ext uri="{BB962C8B-B14F-4D97-AF65-F5344CB8AC3E}">
        <p14:creationId xmlns:p14="http://schemas.microsoft.com/office/powerpoint/2010/main" val="6264007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1E505-B7ED-4518-D2CD-F4BC2202B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Public Health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1798D-D0B5-749F-FF6A-67E4C70B9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896" y="980728"/>
            <a:ext cx="8136904" cy="4320480"/>
          </a:xfrm>
        </p:spPr>
        <p:txBody>
          <a:bodyPr>
            <a:normAutofit fontScale="92500" lnSpcReduction="20000"/>
          </a:bodyPr>
          <a:lstStyle/>
          <a:p>
            <a:endParaRPr lang="en-GB" dirty="0">
              <a:effectLst/>
            </a:endParaRPr>
          </a:p>
          <a:p>
            <a:r>
              <a:rPr lang="en-GB" b="1" dirty="0"/>
              <a:t>Improves access</a:t>
            </a:r>
            <a:r>
              <a:rPr lang="en-GB" dirty="0"/>
              <a:t> to healthcare, particularly for people in remote areas or with mobility limitations.</a:t>
            </a:r>
          </a:p>
          <a:p>
            <a:r>
              <a:rPr lang="en-GB" b="1" dirty="0"/>
              <a:t>Increases healthcare efficiency</a:t>
            </a:r>
            <a:r>
              <a:rPr lang="en-GB" dirty="0"/>
              <a:t> by reducing waiting times and streamlining appointments and prescription services. </a:t>
            </a:r>
          </a:p>
          <a:p>
            <a:r>
              <a:rPr lang="en-GB" b="1" dirty="0"/>
              <a:t>Empowers patients</a:t>
            </a:r>
            <a:r>
              <a:rPr lang="en-GB" dirty="0"/>
              <a:t> to manage their health through access to medical records and personalised health information.</a:t>
            </a:r>
          </a:p>
        </p:txBody>
      </p:sp>
    </p:spTree>
    <p:extLst>
      <p:ext uri="{BB962C8B-B14F-4D97-AF65-F5344CB8AC3E}">
        <p14:creationId xmlns:p14="http://schemas.microsoft.com/office/powerpoint/2010/main" val="17922547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3D443-A6A7-27DF-AFF1-907A5F3F7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task: 20 min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B3B08-06C0-1AA3-291F-17DC132BAB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Analyse how apps like the NHS App can help </a:t>
            </a:r>
            <a:r>
              <a:rPr lang="en-GB" b="1" dirty="0"/>
              <a:t>reduce health inequalities </a:t>
            </a:r>
            <a:r>
              <a:rPr lang="en-GB" dirty="0"/>
              <a:t>and improve healthcare delivery for underserved communities.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Read this article in your spare time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Wadhawan, M., Vu, Z.N., Linden, B., Barry, C. and Abiola, A., 2023. Digital apps and reducing ethnic health inequalities.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25079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D5551-BEE7-58F8-DEA8-3C9789A24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kern="0" dirty="0">
                <a:effectLst/>
              </a:rPr>
              <a:t>Babylon Health and AI-powered GP Consultations</a:t>
            </a:r>
            <a:r>
              <a:rPr lang="en-GB" sz="3700" dirty="0">
                <a:effectLst/>
              </a:rPr>
              <a:t> </a:t>
            </a:r>
            <a:endParaRPr lang="en-GB" sz="3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38954-41DD-FF7E-C3BD-21D279BF3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2078146"/>
            <a:ext cx="4978896" cy="31732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2200" dirty="0">
              <a:effectLst/>
            </a:endParaRPr>
          </a:p>
          <a:p>
            <a:pPr marL="457200" lvl="1" indent="0">
              <a:lnSpc>
                <a:spcPct val="9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GB" sz="2200" b="1" kern="0" dirty="0">
                <a:effectLst/>
              </a:rPr>
              <a:t>Babylon Health </a:t>
            </a:r>
            <a:r>
              <a:rPr lang="en-GB" sz="2200" kern="0" dirty="0">
                <a:effectLst/>
              </a:rPr>
              <a:t>is a </a:t>
            </a:r>
            <a:r>
              <a:rPr lang="en-GB" sz="2200" b="1" kern="0" dirty="0">
                <a:effectLst/>
              </a:rPr>
              <a:t>digital health service that offers virtual GP consultations and AI-driven healthcare services.</a:t>
            </a:r>
            <a:r>
              <a:rPr lang="en-GB" sz="2200" kern="0" dirty="0">
                <a:effectLst/>
              </a:rPr>
              <a:t> Launched in 2017, it aims to </a:t>
            </a:r>
            <a:r>
              <a:rPr lang="en-GB" sz="2200" b="1" kern="0" dirty="0">
                <a:effectLst/>
              </a:rPr>
              <a:t>increase access to healthcare and provide faster, more efficient patient care</a:t>
            </a:r>
            <a:r>
              <a:rPr lang="en-GB" sz="2200" kern="0" dirty="0">
                <a:effectLst/>
              </a:rPr>
              <a:t>.</a:t>
            </a:r>
            <a:endParaRPr lang="en-GB" sz="2200" kern="100" dirty="0">
              <a:effectLst/>
            </a:endParaRP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6" name="Picture 5" descr="A screenshot of a phone&#10;&#10;Description automatically generated">
            <a:extLst>
              <a:ext uri="{FF2B5EF4-FFF2-40B4-BE49-F238E27FC236}">
                <a16:creationId xmlns:a16="http://schemas.microsoft.com/office/drawing/2014/main" id="{88AAA50E-F123-CB91-5443-4B9350DCFF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559" t="7938" r="4195"/>
          <a:stretch/>
        </p:blipFill>
        <p:spPr>
          <a:xfrm>
            <a:off x="5796136" y="2078146"/>
            <a:ext cx="2746648" cy="31732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644826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32656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sz="3600" b="1" kern="0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Key Features</a:t>
            </a:r>
            <a:r>
              <a:rPr lang="en-GB" sz="3600" cap="none" dirty="0">
                <a:effectLst/>
              </a:rPr>
              <a:t> </a:t>
            </a:r>
            <a:endParaRPr lang="en-GB" sz="3600" i="1" cap="none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9B1332-C840-A276-ED94-28871C802CD1}"/>
              </a:ext>
            </a:extLst>
          </p:cNvPr>
          <p:cNvSpPr txBox="1"/>
          <p:nvPr/>
        </p:nvSpPr>
        <p:spPr>
          <a:xfrm>
            <a:off x="682352" y="1484784"/>
            <a:ext cx="7345324" cy="34526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57300" lvl="2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§"/>
              <a:tabLst>
                <a:tab pos="1371600" algn="l"/>
              </a:tabLst>
            </a:pPr>
            <a:r>
              <a:rPr lang="en-GB" sz="2000" b="1" dirty="0"/>
              <a:t>Virtual GP consultations:</a:t>
            </a:r>
            <a:r>
              <a:rPr lang="en-GB" sz="2000" dirty="0"/>
              <a:t> 24/7 video appointments with NHS-registered doctors, improving access and reducing the need for in-person visits. </a:t>
            </a:r>
          </a:p>
          <a:p>
            <a:pPr marL="1257300" lvl="2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§"/>
              <a:tabLst>
                <a:tab pos="1371600" algn="l"/>
              </a:tabLst>
            </a:pPr>
            <a:r>
              <a:rPr lang="en-GB" sz="2000" b="1" dirty="0"/>
              <a:t>AI symptom checker:</a:t>
            </a:r>
            <a:r>
              <a:rPr lang="en-GB" sz="2000" dirty="0"/>
              <a:t> Provides preliminary health advice based on users' symptoms to support early assessment. </a:t>
            </a:r>
          </a:p>
          <a:p>
            <a:pPr marL="1257300" lvl="2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§"/>
              <a:tabLst>
                <a:tab pos="1371600" algn="l"/>
              </a:tabLst>
            </a:pPr>
            <a:r>
              <a:rPr lang="en-GB" sz="2000" b="1" dirty="0"/>
              <a:t>Health monitoring:</a:t>
            </a:r>
            <a:r>
              <a:rPr lang="en-GB" sz="2000" dirty="0"/>
              <a:t> Tracks chronic conditions such as diabetes and hypertension, enabling early intervention and improved disease management.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8224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40388-2EE1-BAAF-27B7-5E7F148A3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584" y="2066925"/>
            <a:ext cx="7772400" cy="1362075"/>
          </a:xfrm>
        </p:spPr>
        <p:txBody>
          <a:bodyPr/>
          <a:lstStyle/>
          <a:p>
            <a:r>
              <a:rPr lang="en-GB" dirty="0"/>
              <a:t>What could be the public health benefits ?</a:t>
            </a:r>
          </a:p>
        </p:txBody>
      </p:sp>
    </p:spTree>
    <p:extLst>
      <p:ext uri="{BB962C8B-B14F-4D97-AF65-F5344CB8AC3E}">
        <p14:creationId xmlns:p14="http://schemas.microsoft.com/office/powerpoint/2010/main" val="19290668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70C86A98-6DFF-4BCB-8ED8-071B2170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8830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sz="3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Public Health Benefits</a:t>
            </a:r>
            <a:r>
              <a:rPr lang="en-GB" sz="3600" dirty="0">
                <a:effectLst/>
              </a:rPr>
              <a:t> </a:t>
            </a:r>
            <a:endParaRPr lang="en-GB" altLang="en-US" sz="36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21AED5-4650-166F-58A6-73DDAA5F4744}"/>
              </a:ext>
            </a:extLst>
          </p:cNvPr>
          <p:cNvSpPr txBox="1"/>
          <p:nvPr/>
        </p:nvSpPr>
        <p:spPr>
          <a:xfrm>
            <a:off x="0" y="1253346"/>
            <a:ext cx="86868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Increases accessibility</a:t>
            </a:r>
            <a:r>
              <a:rPr lang="en-GB" sz="2800" dirty="0"/>
              <a:t> by overcoming geographical and transport barriers through virtual consultations.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Reduces healthcare costs</a:t>
            </a:r>
            <a:r>
              <a:rPr lang="en-GB" sz="2800" dirty="0"/>
              <a:t> by providing AI-supported preliminary assessments and minimising unnecessary in-person visits.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Promotes proactive health management</a:t>
            </a:r>
            <a:r>
              <a:rPr lang="en-GB" sz="2800" dirty="0"/>
              <a:t> through continuous monitoring and early intervention for chronic conditions</a:t>
            </a:r>
            <a:endParaRPr lang="en-GB" sz="2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819594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66925"/>
            <a:ext cx="7772400" cy="136207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kern="0" cap="none" dirty="0">
                <a:ea typeface="Times New Roman" panose="02020603050405020304" pitchFamily="18" charset="0"/>
                <a:cs typeface="Times New Roman" panose="02020603050405020304" pitchFamily="18" charset="0"/>
              </a:rPr>
              <a:t>Are there</a:t>
            </a:r>
            <a:r>
              <a:rPr lang="en-GB" sz="4000" kern="0" cap="none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ethical and privacy concerns associated with AI in healthcare?</a:t>
            </a:r>
            <a:br>
              <a:rPr lang="en-GB" sz="4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i="1" dirty="0"/>
            </a:br>
            <a:endParaRPr lang="en-GB" i="1" dirty="0"/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0724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9059E-01F0-02DF-AE5D-987A9554C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and Privacy Concerns of AI in Healthcare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4B50-5075-2BFE-E756-7A3AC425C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795320" cy="4637111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5000" b="1" dirty="0"/>
          </a:p>
          <a:p>
            <a:pPr marL="0" indent="0">
              <a:buNone/>
            </a:pPr>
            <a:r>
              <a:rPr lang="en-GB" sz="5000" b="1" dirty="0"/>
              <a:t>1. Data Privacy &amp; Confidentiality </a:t>
            </a:r>
            <a:br>
              <a:rPr lang="en-GB" sz="5000" dirty="0"/>
            </a:br>
            <a:r>
              <a:rPr lang="en-GB" sz="5000" dirty="0"/>
              <a:t>AI requires large amounts of patient data, which raises risks of </a:t>
            </a:r>
            <a:r>
              <a:rPr lang="en-GB" sz="5000" b="1" dirty="0"/>
              <a:t>data breaches, misuse, and unauthorized access</a:t>
            </a:r>
            <a:r>
              <a:rPr lang="en-GB" sz="5000" dirty="0"/>
              <a:t> to sensitive health information.</a:t>
            </a:r>
          </a:p>
          <a:p>
            <a:pPr marL="0" indent="0">
              <a:buNone/>
            </a:pPr>
            <a:r>
              <a:rPr lang="en-GB" sz="5000" b="1" dirty="0"/>
              <a:t>2. Informed Consent </a:t>
            </a:r>
            <a:br>
              <a:rPr lang="en-GB" sz="5000" dirty="0"/>
            </a:br>
            <a:r>
              <a:rPr lang="en-GB" sz="5000" dirty="0"/>
              <a:t>Patients may not always know that </a:t>
            </a:r>
            <a:r>
              <a:rPr lang="en-GB" sz="5000" b="1" dirty="0"/>
              <a:t>their health data is being used to train AI systems</a:t>
            </a:r>
            <a:r>
              <a:rPr lang="en-GB" sz="5000" dirty="0"/>
              <a:t> or assist in medical decision-making.</a:t>
            </a:r>
          </a:p>
          <a:p>
            <a:pPr marL="0" indent="0">
              <a:buNone/>
            </a:pPr>
            <a:r>
              <a:rPr lang="en-GB" sz="5000" b="1" dirty="0"/>
              <a:t>3. Bias and Health Inequalities </a:t>
            </a:r>
            <a:br>
              <a:rPr lang="en-GB" sz="5000" dirty="0"/>
            </a:br>
            <a:r>
              <a:rPr lang="en-GB" sz="5000" dirty="0"/>
              <a:t>AI trained on </a:t>
            </a:r>
            <a:r>
              <a:rPr lang="en-GB" sz="5000" b="1" dirty="0"/>
              <a:t>biased or limited datasets</a:t>
            </a:r>
            <a:r>
              <a:rPr lang="en-GB" sz="5000" dirty="0"/>
              <a:t> may produce inaccurate results for certain groups, especially </a:t>
            </a:r>
            <a:r>
              <a:rPr lang="en-GB" sz="5000" b="1" dirty="0"/>
              <a:t>ethnic minorities or underrepresented populations</a:t>
            </a:r>
            <a:r>
              <a:rPr lang="en-GB" sz="5000" dirty="0"/>
              <a:t>.</a:t>
            </a:r>
          </a:p>
          <a:p>
            <a:pPr marL="0" indent="0">
              <a:buNone/>
            </a:pPr>
            <a:r>
              <a:rPr lang="en-GB" sz="5000" b="1" dirty="0"/>
              <a:t>4. Trust in Healthcare </a:t>
            </a:r>
            <a:br>
              <a:rPr lang="en-GB" sz="5000" dirty="0"/>
            </a:br>
            <a:r>
              <a:rPr lang="en-GB" sz="5000" dirty="0"/>
              <a:t>Concerns about privacy and automation may </a:t>
            </a:r>
            <a:r>
              <a:rPr lang="en-GB" sz="5000" b="1" dirty="0"/>
              <a:t>reduce patient trust</a:t>
            </a:r>
            <a:r>
              <a:rPr lang="en-GB" sz="5000" dirty="0"/>
              <a:t> in healthcare systems.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2716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685B7-14BD-AF8A-459E-0911260AC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6630"/>
          </a:xfrm>
        </p:spPr>
        <p:txBody>
          <a:bodyPr>
            <a:normAutofit fontScale="90000"/>
          </a:bodyPr>
          <a:lstStyle/>
          <a:p>
            <a:r>
              <a:rPr lang="en-GB" sz="3600" b="1" kern="0" dirty="0">
                <a:effectLst/>
                <a:ea typeface="Times New Roman" panose="02020603050405020304" pitchFamily="18" charset="0"/>
              </a:rPr>
              <a:t>COVID-19 Contact Tracing Apps</a:t>
            </a:r>
            <a:r>
              <a:rPr lang="en-GB" sz="3600" dirty="0">
                <a:effectLst/>
              </a:rPr>
              <a:t> 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2FAC3-BDFE-461E-5CCF-2D18B3769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534" y="1346813"/>
            <a:ext cx="4330824" cy="3917032"/>
          </a:xfrm>
        </p:spPr>
        <p:txBody>
          <a:bodyPr>
            <a:normAutofit/>
          </a:bodyPr>
          <a:lstStyle/>
          <a:p>
            <a:endParaRPr lang="en-GB" dirty="0">
              <a:effectLst/>
            </a:endParaRP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COVID-19 pandemic saw a surge in the use of digital </a:t>
            </a: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contact tracing apps, including the NHS COVID-19 App. 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These apps influence Bluetooth technology to track users’ close contacts and notify them of potential exposure to the virus.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person holding a phone&#10;&#10;Description automatically generated">
            <a:extLst>
              <a:ext uri="{FF2B5EF4-FFF2-40B4-BE49-F238E27FC236}">
                <a16:creationId xmlns:a16="http://schemas.microsoft.com/office/drawing/2014/main" id="{16347C72-07C7-E3F1-8857-DF03BBE1DA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853689"/>
            <a:ext cx="3168353" cy="3150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2672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A538C1A-8284-A8C0-1421-C0DCAA1FA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Key Features</a:t>
            </a:r>
            <a:r>
              <a:rPr lang="en-GB" sz="3600" dirty="0">
                <a:effectLst/>
              </a:rPr>
              <a:t> 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698C1F-ECCA-E5D3-693E-B090177DA08E}"/>
              </a:ext>
            </a:extLst>
          </p:cNvPr>
          <p:cNvSpPr txBox="1"/>
          <p:nvPr/>
        </p:nvSpPr>
        <p:spPr>
          <a:xfrm>
            <a:off x="0" y="899592"/>
            <a:ext cx="8868598" cy="4540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effectLst/>
            </a:endParaRPr>
          </a:p>
          <a:p>
            <a:pPr lvl="2">
              <a:lnSpc>
                <a:spcPct val="115000"/>
              </a:lnSpc>
              <a:spcAft>
                <a:spcPts val="800"/>
              </a:spcAft>
              <a:buSzPts val="1000"/>
              <a:tabLst>
                <a:tab pos="1371600" algn="l"/>
              </a:tabLst>
            </a:pP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Exposure Notification: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app alerts users when they have been in close contact with someone who has tested positive for COVID-19, 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advising them to self-isolate and reduce further transmission.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2">
              <a:lnSpc>
                <a:spcPct val="115000"/>
              </a:lnSpc>
              <a:spcAft>
                <a:spcPts val="800"/>
              </a:spcAft>
              <a:buSzPts val="1000"/>
              <a:tabLst>
                <a:tab pos="1371600" algn="l"/>
              </a:tabLst>
            </a:pP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Symptom Reporting: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Users can report symptoms through the app, allowing them to access testing and healthcare services quickly.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2">
              <a:lnSpc>
                <a:spcPct val="115000"/>
              </a:lnSpc>
              <a:spcAft>
                <a:spcPts val="800"/>
              </a:spcAft>
              <a:buSzPts val="1000"/>
              <a:tabLst>
                <a:tab pos="1371600" algn="l"/>
              </a:tabLst>
            </a:pP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Testing and Vaccination Access: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The app provides users with information on testing locations and vaccine availability, making it easier to access critical services.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2">
              <a:lnSpc>
                <a:spcPct val="115000"/>
              </a:lnSpc>
              <a:spcAft>
                <a:spcPts val="800"/>
              </a:spcAft>
              <a:buSzPts val="1000"/>
              <a:tabLst>
                <a:tab pos="1371600" algn="l"/>
              </a:tabLst>
            </a:pP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Local Outbreak Data: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The app delivers real-time updates on local outbreaks, helping users stay informed about the risks in their area.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1128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9B8EA-EE62-4487-AEB9-E6F62EFE7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sz="3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Public Health Benefits</a:t>
            </a:r>
            <a:r>
              <a:rPr lang="en-GB" sz="3600" dirty="0">
                <a:effectLst/>
              </a:rPr>
              <a:t> 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E45C9-19A8-2C3D-453C-D450588A9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008" y="908720"/>
            <a:ext cx="8749480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Supports disease control</a:t>
            </a:r>
            <a:r>
              <a:rPr lang="en-GB" dirty="0"/>
              <a:t> by enabling early exposure notifications and preventive actions such as self-isolation. </a:t>
            </a:r>
          </a:p>
          <a:p>
            <a:pPr marL="0" indent="0">
              <a:buNone/>
            </a:pPr>
            <a:r>
              <a:rPr lang="en-GB" b="1" dirty="0"/>
              <a:t>Informs public health decisions</a:t>
            </a:r>
            <a:r>
              <a:rPr lang="en-GB" dirty="0"/>
              <a:t> through real-time data on disease transmission trends. </a:t>
            </a:r>
          </a:p>
          <a:p>
            <a:pPr marL="0" indent="0">
              <a:buNone/>
            </a:pPr>
            <a:r>
              <a:rPr lang="en-GB" b="1" dirty="0"/>
              <a:t>Strengthens pandemic preparedness</a:t>
            </a:r>
            <a:r>
              <a:rPr lang="en-GB" dirty="0"/>
              <a:t> by demonstrating the value of digital contact tracing for future infectious disease outbreaks.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314263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84B91-AE09-4EED-0FE9-C45DDA52A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spcAft>
                <a:spcPts val="800"/>
              </a:spcAft>
            </a:pPr>
            <a:r>
              <a:rPr lang="en-GB" sz="3600" b="1" dirty="0">
                <a:effectLst/>
              </a:rPr>
              <a:t>Genomics and Public Health</a:t>
            </a:r>
            <a:endParaRPr lang="en-GB" sz="3600" dirty="0">
              <a:effectLst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754204-3FA2-C151-9E77-F8E7CB697464}"/>
              </a:ext>
            </a:extLst>
          </p:cNvPr>
          <p:cNvSpPr txBox="1"/>
          <p:nvPr/>
        </p:nvSpPr>
        <p:spPr>
          <a:xfrm>
            <a:off x="179512" y="1483998"/>
            <a:ext cx="4114800" cy="34163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000" dirty="0"/>
              <a:t>It studies people’s genes to understand rare diseases and cancer better.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000" dirty="0"/>
              <a:t>It helps doctors find the right diagnosis earlier.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000" dirty="0"/>
              <a:t>It supports more personalised treatment for each patient.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000" dirty="0"/>
              <a:t>It helps prevent future health problems by identifying risks early.</a:t>
            </a:r>
            <a:endParaRPr lang="en-US" sz="2000" dirty="0">
              <a:effectLst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F4893B-E14A-F85D-0DD3-250BE9EFAF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01" b="6951"/>
          <a:stretch/>
        </p:blipFill>
        <p:spPr>
          <a:xfrm>
            <a:off x="5364088" y="1772816"/>
            <a:ext cx="2852379" cy="2366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0956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21D32-BF8C-DC3A-54F2-1C2A949CE7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787208" cy="3989040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https://www.youtube.com/watch?v=yqO8kWkGG9s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40697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7FD08-29DF-8F62-9631-9A0991A3F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7843" y="188640"/>
            <a:ext cx="3008313" cy="874018"/>
          </a:xfrm>
        </p:spPr>
        <p:txBody>
          <a:bodyPr anchor="b">
            <a:normAutofit/>
          </a:bodyPr>
          <a:lstStyle/>
          <a:p>
            <a:r>
              <a:rPr lang="en-GB" sz="3600" b="1" kern="0" dirty="0">
                <a:effectLst/>
                <a:ea typeface="Times New Roman" panose="02020603050405020304" pitchFamily="18" charset="0"/>
              </a:rPr>
              <a:t>Key Features</a:t>
            </a:r>
            <a:r>
              <a:rPr lang="en-GB" sz="3600" dirty="0">
                <a:effectLst/>
              </a:rPr>
              <a:t> </a:t>
            </a:r>
            <a:endParaRPr lang="en-GB" sz="36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FB9234-07E9-6527-C848-2E306673D157}"/>
              </a:ext>
            </a:extLst>
          </p:cNvPr>
          <p:cNvSpPr txBox="1"/>
          <p:nvPr/>
        </p:nvSpPr>
        <p:spPr>
          <a:xfrm>
            <a:off x="251520" y="836712"/>
            <a:ext cx="7920880" cy="37296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effectLst/>
            </a:endParaRPr>
          </a:p>
          <a:p>
            <a:pPr marL="1143000" lvl="2" indent="-228600">
              <a:lnSpc>
                <a:spcPct val="115000"/>
              </a:lnSpc>
              <a:spcAft>
                <a:spcPts val="800"/>
              </a:spcAft>
              <a:buSzPts val="1000"/>
              <a:buFont typeface="Wingdings" pitchFamily="2" charset="2"/>
              <a:buChar char=""/>
              <a:tabLst>
                <a:tab pos="1371600" algn="l"/>
              </a:tabLst>
            </a:pP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Genome Sequencing: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The project focuses on </a:t>
            </a: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identifying genetic alternatives that may contribute to the development of rare diseases and cancers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143000" lvl="2" indent="-228600">
              <a:lnSpc>
                <a:spcPct val="115000"/>
              </a:lnSpc>
              <a:spcAft>
                <a:spcPts val="800"/>
              </a:spcAft>
              <a:buSzPts val="1000"/>
              <a:buFont typeface="Wingdings" pitchFamily="2" charset="2"/>
              <a:buChar char=""/>
              <a:tabLst>
                <a:tab pos="1371600" algn="l"/>
              </a:tabLst>
            </a:pP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15000"/>
              </a:lnSpc>
              <a:spcAft>
                <a:spcPts val="800"/>
              </a:spcAft>
              <a:buSzPts val="1000"/>
              <a:buFont typeface="Wingdings" pitchFamily="2" charset="2"/>
              <a:buChar char=""/>
              <a:tabLst>
                <a:tab pos="1371600" algn="l"/>
              </a:tabLst>
            </a:pP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Research and Public Health Policy: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The data generated by the project is used to support research into the causes of diseases, </a:t>
            </a: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helping public health authorities develop policies that can prevent the spread of genetic disorders.</a:t>
            </a:r>
            <a:endParaRPr lang="en-GB" sz="2000" b="1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49229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B9D76-D99B-834A-F9EC-EEB673E71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3F07C-CB71-ECCE-73DE-E34A205831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/>
              <a:t>Genomics: what are Public Health Benefits?</a:t>
            </a:r>
          </a:p>
        </p:txBody>
      </p:sp>
    </p:spTree>
    <p:extLst>
      <p:ext uri="{BB962C8B-B14F-4D97-AF65-F5344CB8AC3E}">
        <p14:creationId xmlns:p14="http://schemas.microsoft.com/office/powerpoint/2010/main" val="15916794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48FAF-A72E-A863-8CFB-7CC282AFE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5736" y="116632"/>
            <a:ext cx="5050904" cy="730002"/>
          </a:xfrm>
        </p:spPr>
        <p:txBody>
          <a:bodyPr>
            <a:noAutofit/>
          </a:bodyPr>
          <a:lstStyle/>
          <a:p>
            <a:r>
              <a:rPr lang="en-GB" sz="3600" b="1" kern="0" dirty="0">
                <a:effectLst/>
                <a:ea typeface="Times New Roman" panose="02020603050405020304" pitchFamily="18" charset="0"/>
              </a:rPr>
              <a:t>Public Health Benefits</a:t>
            </a:r>
            <a:r>
              <a:rPr lang="en-GB" sz="3600" dirty="0">
                <a:effectLst/>
              </a:rPr>
              <a:t> 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99A5A3-613A-24C2-6570-E81266961F42}"/>
              </a:ext>
            </a:extLst>
          </p:cNvPr>
          <p:cNvSpPr txBox="1"/>
          <p:nvPr/>
        </p:nvSpPr>
        <p:spPr>
          <a:xfrm>
            <a:off x="251520" y="980728"/>
            <a:ext cx="8136904" cy="3729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effectLst/>
            </a:endParaRPr>
          </a:p>
          <a:p>
            <a:pPr marL="1143000" lvl="2" indent="-228600">
              <a:lnSpc>
                <a:spcPct val="115000"/>
              </a:lnSpc>
              <a:spcAft>
                <a:spcPts val="800"/>
              </a:spcAft>
              <a:buSzPts val="1000"/>
              <a:buFont typeface="Wingdings" pitchFamily="2" charset="2"/>
              <a:buChar char=""/>
              <a:tabLst>
                <a:tab pos="1371600" algn="l"/>
              </a:tabLst>
            </a:pP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Improved Diagnostics: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Genome sequencing can lead to earlier diagnosis of genetic diseases, allowing for timely treatment and better health outcomes.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15000"/>
              </a:lnSpc>
              <a:spcAft>
                <a:spcPts val="800"/>
              </a:spcAft>
              <a:buSzPts val="1000"/>
              <a:buFont typeface="Wingdings" pitchFamily="2" charset="2"/>
              <a:buChar char=""/>
              <a:tabLst>
                <a:tab pos="1371600" algn="l"/>
              </a:tabLst>
            </a:pP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Preventive Health: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Genomic data can help predict an individual's susceptibility to certain diseases, enabling preventive measures and health promotion strategies.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15000"/>
              </a:lnSpc>
              <a:spcAft>
                <a:spcPts val="800"/>
              </a:spcAft>
              <a:buSzPts val="1000"/>
              <a:buFont typeface="Wingdings" pitchFamily="2" charset="2"/>
              <a:buChar char=""/>
              <a:tabLst>
                <a:tab pos="1371600" algn="l"/>
              </a:tabLst>
            </a:pPr>
            <a:r>
              <a:rPr lang="en-GB" sz="20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Support for Research: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The project contributes to a vast genomic database that can support future public health research and improve healthcare systems worldwide.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59519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B491B-C3DB-DB1D-D67A-B644A68D6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592" y="2348880"/>
            <a:ext cx="7787208" cy="3096343"/>
          </a:xfrm>
        </p:spPr>
        <p:txBody>
          <a:bodyPr/>
          <a:lstStyle/>
          <a:p>
            <a:pPr marL="0" indent="0">
              <a:buNone/>
            </a:pPr>
            <a:r>
              <a:rPr lang="en-GB" b="1" kern="0" dirty="0">
                <a:latin typeface="Times New Roman" panose="02020603050405020304" pitchFamily="18" charset="0"/>
                <a:ea typeface="Times New Roman" panose="02020603050405020304" pitchFamily="18" charset="0"/>
              </a:rPr>
              <a:t>What impact Digital </a:t>
            </a:r>
            <a:r>
              <a:rPr lang="en-GB" b="1" kern="0">
                <a:latin typeface="Times New Roman" panose="02020603050405020304" pitchFamily="18" charset="0"/>
                <a:ea typeface="Times New Roman" panose="02020603050405020304" pitchFamily="18" charset="0"/>
              </a:rPr>
              <a:t>Health innovations</a:t>
            </a:r>
            <a:r>
              <a:rPr lang="en-GB"/>
              <a:t> </a:t>
            </a:r>
            <a:r>
              <a:rPr lang="en-GB" b="1" kern="0" dirty="0">
                <a:latin typeface="Times New Roman" panose="02020603050405020304" pitchFamily="18" charset="0"/>
              </a:rPr>
              <a:t>have on </a:t>
            </a:r>
            <a:r>
              <a:rPr lang="en-GB" b="1" kern="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</a:t>
            </a:r>
            <a:r>
              <a:rPr lang="en-GB" b="1" kern="0">
                <a:latin typeface="Times New Roman" panose="02020603050405020304" pitchFamily="18" charset="0"/>
                <a:ea typeface="Times New Roman" panose="02020603050405020304" pitchFamily="18" charset="0"/>
              </a:rPr>
              <a:t>Community Benefits?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54362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D6678-3515-C4CA-0D14-A85CE95F3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264" cy="1162050"/>
          </a:xfrm>
        </p:spPr>
        <p:txBody>
          <a:bodyPr>
            <a:noAutofit/>
          </a:bodyPr>
          <a:lstStyle/>
          <a:p>
            <a:pPr algn="ctr"/>
            <a:r>
              <a:rPr lang="en-GB" sz="3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Community Benefits of Digital Health Innovations</a:t>
            </a:r>
            <a:r>
              <a:rPr lang="en-GB" sz="3600" dirty="0">
                <a:effectLst/>
              </a:rPr>
              <a:t> 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C2442E-CE07-F9FA-128C-6DEC208B5716}"/>
              </a:ext>
            </a:extLst>
          </p:cNvPr>
          <p:cNvSpPr txBox="1"/>
          <p:nvPr/>
        </p:nvSpPr>
        <p:spPr>
          <a:xfrm>
            <a:off x="176926" y="1772816"/>
            <a:ext cx="87901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Improves access to healthcare:</a:t>
            </a:r>
            <a:r>
              <a:rPr lang="en-GB" sz="2400" dirty="0"/>
              <a:t> Digital tools such as health apps, telemedicine, and wearable devices make healthcare easier to access, especially for people in remote areas or with limited mobility. </a:t>
            </a:r>
          </a:p>
          <a:p>
            <a:endParaRPr lang="en-GB" sz="2400" b="1" dirty="0"/>
          </a:p>
          <a:p>
            <a:r>
              <a:rPr lang="en-GB" sz="2400" b="1" dirty="0"/>
              <a:t>Improves health knowledge:</a:t>
            </a:r>
            <a:r>
              <a:rPr lang="en-GB" sz="2400" dirty="0"/>
              <a:t> Health apps and online portals provide trusted information, helping people understand their health and manage it better.</a:t>
            </a:r>
            <a:endParaRPr lang="en-GB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620072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0E25BCE-BF76-857B-1E5D-738564AC5C61}"/>
              </a:ext>
            </a:extLst>
          </p:cNvPr>
          <p:cNvSpPr txBox="1"/>
          <p:nvPr/>
        </p:nvSpPr>
        <p:spPr>
          <a:xfrm>
            <a:off x="-5154" y="1124744"/>
            <a:ext cx="9011308" cy="40836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15000"/>
              </a:lnSpc>
              <a:spcAft>
                <a:spcPts val="800"/>
              </a:spcAft>
              <a:buSzPts val="1000"/>
              <a:tabLst>
                <a:tab pos="914400" algn="l"/>
              </a:tabLst>
            </a:pPr>
            <a:r>
              <a:rPr lang="en-GB" sz="2400" b="1" dirty="0"/>
              <a:t>Empowers patients:</a:t>
            </a:r>
            <a:r>
              <a:rPr lang="en-GB" sz="2400" dirty="0"/>
              <a:t> Wearable devices and health apps help people monitor their health and encourage healthier lifestyles. </a:t>
            </a:r>
          </a:p>
          <a:p>
            <a:pPr lvl="1">
              <a:lnSpc>
                <a:spcPct val="115000"/>
              </a:lnSpc>
              <a:spcAft>
                <a:spcPts val="800"/>
              </a:spcAft>
              <a:buSzPts val="1000"/>
              <a:tabLst>
                <a:tab pos="914400" algn="l"/>
              </a:tabLst>
            </a:pPr>
            <a:r>
              <a:rPr lang="en-GB" sz="2400" b="1" dirty="0"/>
              <a:t>Improves public health response:</a:t>
            </a:r>
            <a:r>
              <a:rPr lang="en-GB" sz="2400" dirty="0"/>
              <a:t> Digital tools support faster responses to disease outbreaks through contact tracing, remote consultations, and health monitoring. </a:t>
            </a:r>
          </a:p>
          <a:p>
            <a:pPr lvl="1">
              <a:lnSpc>
                <a:spcPct val="115000"/>
              </a:lnSpc>
              <a:spcAft>
                <a:spcPts val="800"/>
              </a:spcAft>
              <a:buSzPts val="1000"/>
              <a:tabLst>
                <a:tab pos="914400" algn="l"/>
              </a:tabLst>
            </a:pPr>
            <a:r>
              <a:rPr lang="en-GB" sz="2400" b="1" dirty="0"/>
              <a:t>Supports chronic disease management:</a:t>
            </a:r>
            <a:r>
              <a:rPr lang="en-GB" sz="2400" dirty="0"/>
              <a:t> Continuous monitoring helps people manage long-term conditions, reducing hospital visits and improving quality of life.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FFFF5F9-D063-5B08-ECA5-9D2E21840C22}"/>
              </a:ext>
            </a:extLst>
          </p:cNvPr>
          <p:cNvSpPr/>
          <p:nvPr/>
        </p:nvSpPr>
        <p:spPr>
          <a:xfrm>
            <a:off x="179258" y="548680"/>
            <a:ext cx="8856984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b="1" dirty="0"/>
              <a:t>Community Benefits of Digital Health Innovations </a:t>
            </a:r>
          </a:p>
        </p:txBody>
      </p:sp>
    </p:spTree>
    <p:extLst>
      <p:ext uri="{BB962C8B-B14F-4D97-AF65-F5344CB8AC3E}">
        <p14:creationId xmlns:p14="http://schemas.microsoft.com/office/powerpoint/2010/main" val="36669576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person with a red question mark&#10;&#10;Description automatically generated">
            <a:extLst>
              <a:ext uri="{FF2B5EF4-FFF2-40B4-BE49-F238E27FC236}">
                <a16:creationId xmlns:a16="http://schemas.microsoft.com/office/drawing/2014/main" id="{8FF46875-D1EE-046A-06BA-D55447EBA4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3178" y="1600201"/>
            <a:ext cx="4257644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019989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968C1-A61E-0F30-66CA-4892C3BC5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63058-D81D-DA28-164E-CFA41D7D65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>
            <a:normAutofit fontScale="85000" lnSpcReduction="10000"/>
          </a:bodyPr>
          <a:lstStyle/>
          <a:p>
            <a:endParaRPr lang="en-GB" dirty="0">
              <a:effectLst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Griffin, S., Davies, B., Feder, G., &amp; Gold, N. (2022). </a:t>
            </a:r>
            <a:r>
              <a:rPr lang="en-GB" sz="2000" i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Uptake and adoption of the NHS App in England: An observational study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British Journal of General Practice, 72(718), e156-e165.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Horton, T., Hardie, T., Mahadeva, S., &amp; Warburton, W. (2021). </a:t>
            </a:r>
            <a:r>
              <a:rPr lang="en-GB" sz="2000" i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Digital-first primary care: The challenges of scaling Babylon GP at Hand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Journal of Medical Internet Research, 23(3), e24620.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kern="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Wymant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C., Ferretti, L., </a:t>
            </a:r>
            <a:r>
              <a:rPr lang="en-GB" sz="2000" kern="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Tsallis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D., et al. (2021). </a:t>
            </a:r>
            <a:r>
              <a:rPr lang="en-GB" sz="2000" i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epidemiological impact of the NHS COVID-19 app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The Lancet Public Health, 6(8), e552-e559.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Genomics England. (n.d.). </a:t>
            </a:r>
            <a:r>
              <a:rPr lang="en-GB" sz="2000" i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100,000 Genomes Project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2000" kern="0" dirty="0">
                <a:solidFill>
                  <a:srgbClr val="0000FF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https://www.genomicsengland.co.uk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6816827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1040</TotalTime>
  <Words>1702</Words>
  <Application>Microsoft Office PowerPoint</Application>
  <PresentationFormat>On-screen Show (4:3)</PresentationFormat>
  <Paragraphs>129</Paragraphs>
  <Slides>35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Aptos</vt:lpstr>
      <vt:lpstr>Arial</vt:lpstr>
      <vt:lpstr>Calibri</vt:lpstr>
      <vt:lpstr>Courier New</vt:lpstr>
      <vt:lpstr>Myriad Pro</vt:lpstr>
      <vt:lpstr>Tahoma</vt:lpstr>
      <vt:lpstr>Times New Roman</vt:lpstr>
      <vt:lpstr>Wingdings</vt:lpstr>
      <vt:lpstr>20140311PresentationUWTSDTemplate</vt:lpstr>
      <vt:lpstr>  Digital Transformation in the Health and Care Professionals BMHP6026_LON</vt:lpstr>
      <vt:lpstr>Learning outcomes</vt:lpstr>
      <vt:lpstr>What is Digital Health Innovation/Transformation? </vt:lpstr>
      <vt:lpstr>What is digital health innovation</vt:lpstr>
      <vt:lpstr>Key Technologies</vt:lpstr>
      <vt:lpstr>Key Technologies</vt:lpstr>
      <vt:lpstr>How technology helps in public health ?</vt:lpstr>
      <vt:lpstr>Purpose in Public Health</vt:lpstr>
      <vt:lpstr>       How does these innovations impact healthcare efficiency and patient outcomes. </vt:lpstr>
      <vt:lpstr>NHS App (2019)</vt:lpstr>
      <vt:lpstr>What are the key features of the nhs app (2019)?</vt:lpstr>
      <vt:lpstr>Key Features of NHS App</vt:lpstr>
      <vt:lpstr>Key Features Of The NHS App</vt:lpstr>
      <vt:lpstr>What could be the benefits of NHS app in public health? Discuss in pair for 10 min</vt:lpstr>
      <vt:lpstr>Public Health Benefits</vt:lpstr>
      <vt:lpstr>Group task: 20 min</vt:lpstr>
      <vt:lpstr>Babylon Health and AI-powered GP Consultations </vt:lpstr>
      <vt:lpstr>Key Features </vt:lpstr>
      <vt:lpstr>What could be the public health benefits ?</vt:lpstr>
      <vt:lpstr>Public Health Benefits </vt:lpstr>
      <vt:lpstr>Are there ethical and privacy concerns associated with AI in healthcare?  </vt:lpstr>
      <vt:lpstr>Ethical and Privacy Concerns of AI in Healthcare </vt:lpstr>
      <vt:lpstr>COVID-19 Contact Tracing Apps </vt:lpstr>
      <vt:lpstr>Key Features </vt:lpstr>
      <vt:lpstr>Public Health Benefits </vt:lpstr>
      <vt:lpstr>Genomics and Public Health</vt:lpstr>
      <vt:lpstr>PowerPoint Presentation</vt:lpstr>
      <vt:lpstr>Key Features </vt:lpstr>
      <vt:lpstr>PowerPoint Presentation</vt:lpstr>
      <vt:lpstr>Public Health Benefits </vt:lpstr>
      <vt:lpstr>PowerPoint Presentation</vt:lpstr>
      <vt:lpstr>Community Benefits of Digital Health Innovations 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laila surani</cp:lastModifiedBy>
  <cp:revision>60</cp:revision>
  <dcterms:created xsi:type="dcterms:W3CDTF">2015-04-14T15:21:28Z</dcterms:created>
  <dcterms:modified xsi:type="dcterms:W3CDTF">2026-07-03T21:32:33Z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