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7" r:id="rId6"/>
    <p:sldId id="268" r:id="rId7"/>
    <p:sldId id="269" r:id="rId8"/>
    <p:sldId id="263" r:id="rId9"/>
    <p:sldId id="264" r:id="rId10"/>
    <p:sldId id="261" r:id="rId11"/>
    <p:sldId id="265" r:id="rId12"/>
    <p:sldId id="266" r:id="rId13"/>
    <p:sldId id="262" r:id="rId14"/>
    <p:sldId id="260" r:id="rId15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9" d="100"/>
          <a:sy n="69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C75FE-5AA5-4A4F-A825-4AF4FC8B6B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C75FE-5AA5-4A4F-A825-4AF4FC8B6B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C75FE-5AA5-4A4F-A825-4AF4FC8B6B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C75FE-5AA5-4A4F-A825-4AF4FC8B6B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C75FE-5AA5-4A4F-A825-4AF4FC8B6B37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C75FE-5AA5-4A4F-A825-4AF4FC8B6B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C75FE-5AA5-4A4F-A825-4AF4FC8B6B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C75FE-5AA5-4A4F-A825-4AF4FC8B6B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C75FE-5AA5-4A4F-A825-4AF4FC8B6B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C75FE-5AA5-4A4F-A825-4AF4FC8B6B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C75FE-5AA5-4A4F-A825-4AF4FC8B6B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8977536-3242-B149-B16B-BD90AD9ED23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E0C75FE-5AA5-4A4F-A825-4AF4FC8B6B3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Introduction to Fieldwork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Introduction and Briefing Session</a:t>
            </a:r>
            <a:endParaRPr lang="en-GB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 to the experience of ‘doing anthropology’ </a:t>
            </a:r>
          </a:p>
          <a:p>
            <a:r>
              <a:rPr lang="en-GB" dirty="0" smtClean="0"/>
              <a:t>Introduction to methods and ethics of research </a:t>
            </a:r>
          </a:p>
          <a:p>
            <a:r>
              <a:rPr lang="en-GB" dirty="0" smtClean="0"/>
              <a:t>Opportunity to design your own project and write your own mini-ethnography </a:t>
            </a:r>
          </a:p>
          <a:p>
            <a:r>
              <a:rPr lang="en-GB" dirty="0" smtClean="0"/>
              <a:t>Based on primary research as </a:t>
            </a:r>
            <a:r>
              <a:rPr lang="en-GB" dirty="0" err="1" smtClean="0"/>
              <a:t>Skanda</a:t>
            </a:r>
            <a:r>
              <a:rPr lang="en-GB" dirty="0" smtClean="0"/>
              <a:t> Vale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Design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Independent Study and Experience </a:t>
            </a:r>
          </a:p>
          <a:p>
            <a:r>
              <a:rPr lang="en-GB" dirty="0" smtClean="0"/>
              <a:t>Workshops and fieldtrip, rather than formal lectures</a:t>
            </a:r>
          </a:p>
          <a:p>
            <a:r>
              <a:rPr lang="en-GB" dirty="0" smtClean="0"/>
              <a:t>The emphasis is on you </a:t>
            </a:r>
          </a:p>
          <a:p>
            <a:pPr lvl="1"/>
            <a:r>
              <a:rPr lang="en-GB" dirty="0" smtClean="0"/>
              <a:t>Design your own project / research question</a:t>
            </a:r>
          </a:p>
          <a:p>
            <a:pPr lvl="1"/>
            <a:r>
              <a:rPr lang="en-GB" dirty="0" smtClean="0"/>
              <a:t>Find your own sources and compile your own reading list </a:t>
            </a:r>
          </a:p>
          <a:p>
            <a:pPr lvl="1"/>
            <a:r>
              <a:rPr lang="en-GB" dirty="0" smtClean="0"/>
              <a:t>Undertake your own primary research </a:t>
            </a:r>
          </a:p>
          <a:p>
            <a:r>
              <a:rPr lang="en-GB" dirty="0" smtClean="0"/>
              <a:t>With support</a:t>
            </a:r>
          </a:p>
          <a:p>
            <a:pPr lvl="1"/>
            <a:r>
              <a:rPr lang="en-GB" dirty="0" smtClean="0"/>
              <a:t>Workshops, drop-in, post fieldwork debrief, office hours</a:t>
            </a:r>
          </a:p>
          <a:p>
            <a:pPr lvl="1"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Schedule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/>
          <a:lstStyle/>
          <a:p>
            <a:r>
              <a:rPr lang="en-GB" dirty="0" smtClean="0"/>
              <a:t>Mon 11</a:t>
            </a:r>
            <a:r>
              <a:rPr lang="en-GB" baseline="30000" dirty="0" smtClean="0"/>
              <a:t>th</a:t>
            </a:r>
            <a:r>
              <a:rPr lang="en-GB" dirty="0" smtClean="0"/>
              <a:t> Feb (4.15): Preparing for Fieldwork</a:t>
            </a:r>
          </a:p>
          <a:p>
            <a:pPr lvl="1"/>
            <a:r>
              <a:rPr lang="en-GB" dirty="0" smtClean="0"/>
              <a:t>Possible topics, methods you’re going to use, and ethics </a:t>
            </a:r>
          </a:p>
          <a:p>
            <a:r>
              <a:rPr lang="en-GB" dirty="0" smtClean="0"/>
              <a:t>Tues 26</a:t>
            </a:r>
            <a:r>
              <a:rPr lang="en-GB" baseline="30000" dirty="0" smtClean="0"/>
              <a:t>th</a:t>
            </a:r>
            <a:r>
              <a:rPr lang="en-GB" dirty="0" smtClean="0"/>
              <a:t> Feb (2-5pm): Pre Fieldwork Workshop </a:t>
            </a:r>
          </a:p>
          <a:p>
            <a:r>
              <a:rPr lang="en-GB" dirty="0" smtClean="0"/>
              <a:t>Wed 27</a:t>
            </a:r>
            <a:r>
              <a:rPr lang="en-GB" baseline="30000" dirty="0" smtClean="0"/>
              <a:t>th</a:t>
            </a:r>
            <a:r>
              <a:rPr lang="en-GB" dirty="0" smtClean="0"/>
              <a:t> – Thurs 28</a:t>
            </a:r>
            <a:r>
              <a:rPr lang="en-GB" baseline="30000" dirty="0" smtClean="0"/>
              <a:t>th</a:t>
            </a:r>
            <a:r>
              <a:rPr lang="en-GB" dirty="0" smtClean="0"/>
              <a:t>: </a:t>
            </a:r>
            <a:r>
              <a:rPr lang="en-GB" dirty="0" err="1" smtClean="0"/>
              <a:t>Skanda</a:t>
            </a:r>
            <a:r>
              <a:rPr lang="en-GB" dirty="0" smtClean="0"/>
              <a:t> Vale</a:t>
            </a:r>
          </a:p>
          <a:p>
            <a:r>
              <a:rPr lang="en-GB" dirty="0" smtClean="0"/>
              <a:t>Mon 4</a:t>
            </a:r>
            <a:r>
              <a:rPr lang="en-GB" baseline="30000" dirty="0" smtClean="0"/>
              <a:t>th</a:t>
            </a:r>
            <a:r>
              <a:rPr lang="en-GB" dirty="0" smtClean="0"/>
              <a:t> March (4.15): Post Fieldwork Workshop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Aft>
                <a:spcPts val="0"/>
              </a:spcAft>
            </a:pPr>
            <a:r>
              <a:rPr lang="en-GB" b="1" dirty="0" smtClean="0">
                <a:ea typeface="Cambria"/>
                <a:cs typeface="Times New Roman"/>
              </a:rPr>
              <a:t>Reflexive Journal (50%, 2000 words). Due 22</a:t>
            </a:r>
            <a:r>
              <a:rPr lang="en-GB" b="1" baseline="30000" dirty="0" smtClean="0">
                <a:ea typeface="Cambria"/>
                <a:cs typeface="Times New Roman"/>
              </a:rPr>
              <a:t>nd</a:t>
            </a:r>
            <a:r>
              <a:rPr lang="en-GB" b="1" dirty="0" smtClean="0">
                <a:ea typeface="Cambria"/>
                <a:cs typeface="Times New Roman"/>
              </a:rPr>
              <a:t> March </a:t>
            </a:r>
            <a:endParaRPr lang="en-GB" dirty="0" smtClean="0">
              <a:ea typeface="Cambria"/>
              <a:cs typeface="Times New Roman"/>
            </a:endParaRPr>
          </a:p>
          <a:p>
            <a:pPr algn="just">
              <a:spcAft>
                <a:spcPts val="0"/>
              </a:spcAft>
            </a:pPr>
            <a:r>
              <a:rPr lang="en-GB" dirty="0" smtClean="0">
                <a:ea typeface="Cambria"/>
                <a:cs typeface="Times New Roman"/>
              </a:rPr>
              <a:t>Should be started early in the module, and added to as you read and do your research. </a:t>
            </a:r>
          </a:p>
          <a:p>
            <a:pPr algn="just">
              <a:spcAft>
                <a:spcPts val="0"/>
              </a:spcAft>
            </a:pPr>
            <a:r>
              <a:rPr lang="en-GB" dirty="0" smtClean="0">
                <a:ea typeface="Cambria"/>
                <a:cs typeface="Times New Roman"/>
              </a:rPr>
              <a:t>A coherent account of your experiences, in which you evaluate your own subject position, assumptions, and the limitations and advantages of your approach. </a:t>
            </a:r>
          </a:p>
          <a:p>
            <a:pPr algn="just">
              <a:spcAft>
                <a:spcPts val="0"/>
              </a:spcAft>
            </a:pPr>
            <a:r>
              <a:rPr lang="en-GB" dirty="0" smtClean="0">
                <a:ea typeface="Cambria"/>
                <a:cs typeface="Times New Roman"/>
              </a:rPr>
              <a:t>Don’t just describe your emotions and experiences, but evaluate how they may shaped your data and your analysis</a:t>
            </a:r>
          </a:p>
          <a:p>
            <a:pPr algn="just">
              <a:spcAft>
                <a:spcPts val="0"/>
              </a:spcAft>
            </a:pPr>
            <a:endParaRPr lang="en-GB" dirty="0" smtClean="0">
              <a:latin typeface="Times New Roman"/>
              <a:ea typeface="Cambria"/>
              <a:cs typeface="Times New Roman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675150"/>
            <a:ext cx="7610476" cy="5591179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 smtClean="0"/>
              <a:t>Research Report  (50%, 2000 words). Due  7</a:t>
            </a:r>
            <a:r>
              <a:rPr lang="en-GB" sz="2400" b="1" baseline="30000" dirty="0" smtClean="0"/>
              <a:t>th</a:t>
            </a:r>
            <a:r>
              <a:rPr lang="en-GB" sz="2400" b="1" dirty="0" smtClean="0"/>
              <a:t> May (2pm)</a:t>
            </a:r>
            <a:endParaRPr lang="en-GB" sz="2400" dirty="0" smtClean="0"/>
          </a:p>
          <a:p>
            <a:r>
              <a:rPr lang="en-GB" dirty="0" smtClean="0"/>
              <a:t>The findings of your research;  a mini-ethnography.</a:t>
            </a:r>
          </a:p>
          <a:p>
            <a:r>
              <a:rPr lang="en-GB" b="1" dirty="0" smtClean="0"/>
              <a:t>You must also submit a mini-proposal by 2pm, Fri 22</a:t>
            </a:r>
            <a:r>
              <a:rPr lang="en-GB" b="1" baseline="30000" dirty="0" smtClean="0"/>
              <a:t>nd</a:t>
            </a:r>
            <a:r>
              <a:rPr lang="en-GB" b="1" dirty="0" smtClean="0"/>
              <a:t> February </a:t>
            </a:r>
            <a:r>
              <a:rPr lang="en-GB" dirty="0" smtClean="0"/>
              <a:t>(in preparation for our pre-field workshop)</a:t>
            </a:r>
          </a:p>
          <a:p>
            <a:r>
              <a:rPr lang="en-GB" dirty="0" smtClean="0"/>
              <a:t>One A4 page and should include: </a:t>
            </a:r>
          </a:p>
          <a:p>
            <a:pPr lvl="1"/>
            <a:r>
              <a:rPr lang="en-GB" dirty="0" smtClean="0"/>
              <a:t>The title of your project </a:t>
            </a:r>
          </a:p>
          <a:p>
            <a:pPr lvl="1"/>
            <a:r>
              <a:rPr lang="en-GB" dirty="0" smtClean="0"/>
              <a:t>The aims and objectives of your project (your research question)</a:t>
            </a:r>
          </a:p>
          <a:p>
            <a:pPr lvl="1"/>
            <a:r>
              <a:rPr lang="en-GB" dirty="0" smtClean="0"/>
              <a:t>A discussion of how you chose this topic and why you think it is relevant to </a:t>
            </a:r>
            <a:r>
              <a:rPr lang="en-GB" dirty="0" err="1" smtClean="0"/>
              <a:t>Skanda</a:t>
            </a:r>
            <a:r>
              <a:rPr lang="en-GB" dirty="0" smtClean="0"/>
              <a:t> Vale.</a:t>
            </a:r>
          </a:p>
          <a:p>
            <a:pPr lvl="1"/>
            <a:r>
              <a:rPr lang="en-GB" dirty="0" smtClean="0"/>
              <a:t>A consideration of the data you intend to collect and the methods you will be using.</a:t>
            </a:r>
          </a:p>
          <a:p>
            <a:pPr lvl="2"/>
            <a:r>
              <a:rPr lang="en-GB" dirty="0" smtClean="0"/>
              <a:t>who you need to speak to and why, how you will spend your time</a:t>
            </a:r>
          </a:p>
          <a:p>
            <a:pPr lvl="1"/>
            <a:r>
              <a:rPr lang="en-GB" dirty="0" smtClean="0"/>
              <a:t>An overview of any ethical or other concerns you have</a:t>
            </a:r>
          </a:p>
          <a:p>
            <a:pPr lvl="1"/>
            <a:r>
              <a:rPr lang="en-GB" dirty="0" smtClean="0"/>
              <a:t>A bibliography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Our </a:t>
            </a:r>
            <a:r>
              <a:rPr lang="en-GB" dirty="0" err="1" smtClean="0"/>
              <a:t>Fieldsite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www. skandavale.org/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424" y="3352145"/>
            <a:ext cx="4311650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7466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what will be doing there?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35510"/>
            <a:ext cx="7610476" cy="3930819"/>
          </a:xfrm>
        </p:spPr>
        <p:txBody>
          <a:bodyPr>
            <a:normAutofit fontScale="92500" lnSpcReduction="10000"/>
          </a:bodyPr>
          <a:lstStyle/>
          <a:p>
            <a:pPr algn="just">
              <a:spcAft>
                <a:spcPts val="0"/>
              </a:spcAft>
            </a:pPr>
            <a:r>
              <a:rPr lang="en-GB" sz="2595" b="1" dirty="0" err="1" smtClean="0">
                <a:ea typeface="Cambria"/>
                <a:cs typeface="Times New Roman"/>
              </a:rPr>
              <a:t>Pujas</a:t>
            </a:r>
            <a:endParaRPr lang="en-GB" sz="2595" dirty="0" smtClean="0">
              <a:ea typeface="Cambria"/>
              <a:cs typeface="Times New Roman"/>
            </a:endParaRPr>
          </a:p>
          <a:p>
            <a:pPr algn="just">
              <a:spcAft>
                <a:spcPts val="0"/>
              </a:spcAft>
            </a:pPr>
            <a:r>
              <a:rPr lang="en-GB" dirty="0" smtClean="0">
                <a:ea typeface="Cambria"/>
                <a:cs typeface="Times New Roman"/>
              </a:rPr>
              <a:t>Worship offered in the form of chants, prayers and </a:t>
            </a:r>
            <a:r>
              <a:rPr lang="en-GB" dirty="0" err="1" smtClean="0">
                <a:ea typeface="Cambria"/>
                <a:cs typeface="Times New Roman"/>
              </a:rPr>
              <a:t>bhajans</a:t>
            </a:r>
            <a:r>
              <a:rPr lang="en-GB" dirty="0" smtClean="0">
                <a:ea typeface="Cambria"/>
                <a:cs typeface="Times New Roman"/>
              </a:rPr>
              <a:t> (devotional songs): called </a:t>
            </a:r>
            <a:r>
              <a:rPr lang="en-GB" dirty="0" err="1" smtClean="0">
                <a:ea typeface="Cambria"/>
                <a:cs typeface="Times New Roman"/>
              </a:rPr>
              <a:t>Bhakti</a:t>
            </a:r>
            <a:r>
              <a:rPr lang="en-GB" dirty="0" smtClean="0">
                <a:ea typeface="Cambria"/>
                <a:cs typeface="Times New Roman"/>
              </a:rPr>
              <a:t> Yoga</a:t>
            </a:r>
          </a:p>
          <a:p>
            <a:pPr algn="just">
              <a:spcAft>
                <a:spcPts val="0"/>
              </a:spcAft>
            </a:pPr>
            <a:r>
              <a:rPr lang="en-GB" dirty="0" smtClean="0">
                <a:ea typeface="Cambria"/>
                <a:cs typeface="Times New Roman"/>
              </a:rPr>
              <a:t>Three compulsory </a:t>
            </a:r>
            <a:r>
              <a:rPr lang="en-GB" dirty="0" err="1" smtClean="0">
                <a:ea typeface="Cambria"/>
                <a:cs typeface="Times New Roman"/>
              </a:rPr>
              <a:t>pujas</a:t>
            </a:r>
            <a:endParaRPr lang="en-GB" dirty="0" smtClean="0">
              <a:ea typeface="Cambria"/>
              <a:cs typeface="Times New Roman"/>
            </a:endParaRPr>
          </a:p>
          <a:p>
            <a:pPr algn="just">
              <a:spcAft>
                <a:spcPts val="0"/>
              </a:spcAft>
            </a:pPr>
            <a:r>
              <a:rPr lang="en-GB" dirty="0" smtClean="0">
                <a:ea typeface="Cambria"/>
                <a:cs typeface="Times New Roman"/>
              </a:rPr>
              <a:t>Al the </a:t>
            </a:r>
            <a:r>
              <a:rPr lang="en-GB" dirty="0" err="1" smtClean="0">
                <a:ea typeface="Cambria"/>
                <a:cs typeface="Times New Roman"/>
              </a:rPr>
              <a:t>pujas</a:t>
            </a:r>
            <a:r>
              <a:rPr lang="en-GB" dirty="0" smtClean="0">
                <a:ea typeface="Cambria"/>
                <a:cs typeface="Times New Roman"/>
              </a:rPr>
              <a:t> in the </a:t>
            </a:r>
            <a:r>
              <a:rPr lang="en-GB" dirty="0" err="1" smtClean="0">
                <a:ea typeface="Cambria"/>
                <a:cs typeface="Times New Roman"/>
              </a:rPr>
              <a:t>Murugan</a:t>
            </a:r>
            <a:r>
              <a:rPr lang="en-GB" dirty="0" smtClean="0">
                <a:ea typeface="Cambria"/>
                <a:cs typeface="Times New Roman"/>
              </a:rPr>
              <a:t> Temple: </a:t>
            </a:r>
            <a:r>
              <a:rPr lang="en-GB" b="1" dirty="0" smtClean="0">
                <a:ea typeface="Cambria"/>
                <a:cs typeface="Times New Roman"/>
              </a:rPr>
              <a:t>1.30pm, 9pm and 5am. </a:t>
            </a:r>
            <a:endParaRPr lang="en-GB" dirty="0" smtClean="0">
              <a:ea typeface="Cambria"/>
              <a:cs typeface="Times New Roman"/>
            </a:endParaRPr>
          </a:p>
          <a:p>
            <a:pPr algn="just">
              <a:spcAft>
                <a:spcPts val="0"/>
              </a:spcAft>
            </a:pPr>
            <a:r>
              <a:rPr lang="en-GB" dirty="0" smtClean="0">
                <a:ea typeface="Cambria"/>
                <a:cs typeface="Times New Roman"/>
              </a:rPr>
              <a:t>Optional </a:t>
            </a:r>
            <a:r>
              <a:rPr lang="en-GB" dirty="0" err="1" smtClean="0">
                <a:ea typeface="Cambria"/>
                <a:cs typeface="Times New Roman"/>
              </a:rPr>
              <a:t>pujas</a:t>
            </a:r>
            <a:r>
              <a:rPr lang="en-GB" dirty="0" smtClean="0">
                <a:ea typeface="Cambria"/>
                <a:cs typeface="Times New Roman"/>
              </a:rPr>
              <a:t> are at 6.30am and 6pm (</a:t>
            </a:r>
            <a:r>
              <a:rPr lang="en-GB" dirty="0" err="1" smtClean="0">
                <a:ea typeface="Cambria"/>
                <a:cs typeface="Times New Roman"/>
              </a:rPr>
              <a:t>Shakti</a:t>
            </a:r>
            <a:r>
              <a:rPr lang="en-GB" dirty="0" smtClean="0">
                <a:ea typeface="Cambria"/>
                <a:cs typeface="Times New Roman"/>
              </a:rPr>
              <a:t> Temple) and 9.30am (Sri </a:t>
            </a:r>
            <a:r>
              <a:rPr lang="en-GB" dirty="0" err="1" smtClean="0">
                <a:ea typeface="Cambria"/>
                <a:cs typeface="Times New Roman"/>
              </a:rPr>
              <a:t>Ranganatha</a:t>
            </a:r>
            <a:r>
              <a:rPr lang="en-GB" dirty="0" smtClean="0">
                <a:ea typeface="Cambria"/>
                <a:cs typeface="Times New Roman"/>
              </a:rPr>
              <a:t> Temple). </a:t>
            </a:r>
          </a:p>
          <a:p>
            <a:pPr algn="just">
              <a:spcAft>
                <a:spcPts val="0"/>
              </a:spcAft>
            </a:pPr>
            <a:r>
              <a:rPr lang="en-GB" dirty="0" smtClean="0">
                <a:ea typeface="Cambria"/>
                <a:cs typeface="Times New Roman"/>
              </a:rPr>
              <a:t>The </a:t>
            </a:r>
            <a:r>
              <a:rPr lang="en-GB" dirty="0" err="1" smtClean="0">
                <a:ea typeface="Cambria"/>
                <a:cs typeface="Times New Roman"/>
              </a:rPr>
              <a:t>Shakti</a:t>
            </a:r>
            <a:r>
              <a:rPr lang="en-GB" dirty="0" smtClean="0">
                <a:ea typeface="Cambria"/>
                <a:cs typeface="Times New Roman"/>
              </a:rPr>
              <a:t> and </a:t>
            </a:r>
            <a:r>
              <a:rPr lang="en-GB" dirty="0" err="1" smtClean="0">
                <a:ea typeface="Cambria"/>
                <a:cs typeface="Times New Roman"/>
              </a:rPr>
              <a:t>Murugan</a:t>
            </a:r>
            <a:r>
              <a:rPr lang="en-GB" dirty="0" smtClean="0">
                <a:ea typeface="Cambria"/>
                <a:cs typeface="Times New Roman"/>
              </a:rPr>
              <a:t> Temples are only open for </a:t>
            </a:r>
            <a:r>
              <a:rPr lang="en-GB" dirty="0" err="1" smtClean="0">
                <a:ea typeface="Cambria"/>
                <a:cs typeface="Times New Roman"/>
              </a:rPr>
              <a:t>pujas</a:t>
            </a:r>
            <a:r>
              <a:rPr lang="en-GB" dirty="0" smtClean="0">
                <a:ea typeface="Cambria"/>
                <a:cs typeface="Times New Roman"/>
              </a:rPr>
              <a:t>: the Sri </a:t>
            </a:r>
            <a:r>
              <a:rPr lang="en-GB" dirty="0" err="1" smtClean="0">
                <a:ea typeface="Cambria"/>
                <a:cs typeface="Times New Roman"/>
              </a:rPr>
              <a:t>Ranganatha</a:t>
            </a:r>
            <a:r>
              <a:rPr lang="en-GB" dirty="0" smtClean="0">
                <a:ea typeface="Cambria"/>
                <a:cs typeface="Times New Roman"/>
              </a:rPr>
              <a:t> Temple is open at all times. </a:t>
            </a:r>
          </a:p>
          <a:p>
            <a:pPr algn="just">
              <a:spcAft>
                <a:spcPts val="0"/>
              </a:spcAft>
              <a:buNone/>
            </a:pPr>
            <a:endParaRPr lang="en-GB" dirty="0" smtClean="0">
              <a:latin typeface="Times New Roman"/>
              <a:ea typeface="Cambria"/>
              <a:cs typeface="Times New Roman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19401" y="1065321"/>
            <a:ext cx="3864359" cy="3953978"/>
          </a:xfrm>
        </p:spPr>
        <p:txBody>
          <a:bodyPr>
            <a:normAutofit/>
          </a:bodyPr>
          <a:lstStyle/>
          <a:p>
            <a:r>
              <a:rPr lang="en-GB" sz="2000" b="1" dirty="0" err="1" smtClean="0"/>
              <a:t>Seva</a:t>
            </a:r>
            <a:r>
              <a:rPr lang="en-GB" sz="2000" b="1" dirty="0" smtClean="0"/>
              <a:t>: </a:t>
            </a:r>
          </a:p>
          <a:p>
            <a:pPr lvl="1"/>
            <a:r>
              <a:rPr lang="en-GB" sz="2000" dirty="0" smtClean="0"/>
              <a:t>Voluntary Work </a:t>
            </a:r>
          </a:p>
          <a:p>
            <a:pPr lvl="1"/>
            <a:r>
              <a:rPr lang="en-GB" sz="2000" dirty="0" smtClean="0"/>
              <a:t>Series of supervised activities</a:t>
            </a:r>
          </a:p>
          <a:p>
            <a:pPr lvl="1"/>
            <a:r>
              <a:rPr lang="en-GB" sz="2000" dirty="0" smtClean="0"/>
              <a:t>Central part of the spiritual tradition</a:t>
            </a:r>
          </a:p>
          <a:p>
            <a:r>
              <a:rPr lang="en-GB" sz="2000" b="1" dirty="0" smtClean="0"/>
              <a:t>Q&amp;A with a </a:t>
            </a:r>
            <a:r>
              <a:rPr lang="en-GB" sz="2000" b="1" i="1" dirty="0" smtClean="0"/>
              <a:t>swami</a:t>
            </a:r>
            <a:r>
              <a:rPr lang="en-GB" sz="2000" b="1" dirty="0" smtClean="0"/>
              <a:t> (priest)</a:t>
            </a:r>
          </a:p>
          <a:p>
            <a:r>
              <a:rPr lang="en-GB" sz="2000" dirty="0" smtClean="0"/>
              <a:t>Free time to pursue your own interests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008988" y="1337887"/>
            <a:ext cx="3566160" cy="3681412"/>
          </a:xfrm>
        </p:spPr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4122" y="1065321"/>
            <a:ext cx="3344335" cy="445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Our Fieldwork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Clothing</a:t>
            </a:r>
          </a:p>
          <a:p>
            <a:pPr lvl="1"/>
            <a:r>
              <a:rPr lang="en-GB" dirty="0" smtClean="0"/>
              <a:t>Warm, waterproof, modest and sensible </a:t>
            </a:r>
          </a:p>
          <a:p>
            <a:r>
              <a:rPr lang="en-GB" dirty="0" smtClean="0"/>
              <a:t>Accommodation</a:t>
            </a:r>
          </a:p>
          <a:p>
            <a:pPr lvl="1"/>
            <a:r>
              <a:rPr lang="en-GB" dirty="0" smtClean="0"/>
              <a:t>Shared, basic, bring your own bedding (and £1 coins)</a:t>
            </a:r>
          </a:p>
          <a:p>
            <a:r>
              <a:rPr lang="en-GB" dirty="0" smtClean="0"/>
              <a:t>Food </a:t>
            </a:r>
          </a:p>
          <a:p>
            <a:pPr lvl="1"/>
            <a:r>
              <a:rPr lang="en-GB" dirty="0" smtClean="0"/>
              <a:t>Simple, structured meals</a:t>
            </a:r>
          </a:p>
          <a:p>
            <a:pPr lvl="1"/>
            <a:r>
              <a:rPr lang="en-GB" b="1" dirty="0" smtClean="0"/>
              <a:t>Do not consume any meat, poultry, fish, alcohol or illegal drugs for at least three days before we arrive</a:t>
            </a:r>
            <a:endParaRPr lang="en-GB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15024"/>
            <a:ext cx="7610476" cy="3951306"/>
          </a:xfrm>
        </p:spPr>
        <p:txBody>
          <a:bodyPr/>
          <a:lstStyle/>
          <a:p>
            <a:r>
              <a:rPr lang="en-GB" dirty="0" smtClean="0"/>
              <a:t>Medical Forms </a:t>
            </a:r>
          </a:p>
          <a:p>
            <a:r>
              <a:rPr lang="en-GB" dirty="0" smtClean="0"/>
              <a:t>Dietary Requirements and Mobility Issues</a:t>
            </a:r>
          </a:p>
          <a:p>
            <a:r>
              <a:rPr lang="en-GB" dirty="0" smtClean="0"/>
              <a:t>To bring: </a:t>
            </a:r>
          </a:p>
          <a:p>
            <a:pPr lvl="1"/>
            <a:r>
              <a:rPr lang="en-GB" dirty="0" smtClean="0"/>
              <a:t>Sleeping bag, duvet, sheets etc</a:t>
            </a:r>
          </a:p>
          <a:p>
            <a:pPr lvl="1"/>
            <a:r>
              <a:rPr lang="en-GB" dirty="0" smtClean="0"/>
              <a:t>£1 coins</a:t>
            </a:r>
          </a:p>
          <a:p>
            <a:pPr lvl="1"/>
            <a:r>
              <a:rPr lang="en-GB" dirty="0" smtClean="0"/>
              <a:t>A torch and an alarm clock </a:t>
            </a:r>
          </a:p>
          <a:p>
            <a:pPr lvl="1"/>
            <a:r>
              <a:rPr lang="en-GB" dirty="0" smtClean="0"/>
              <a:t>Warm clothing and sensible shoes </a:t>
            </a:r>
          </a:p>
          <a:p>
            <a:pPr lvl="1"/>
            <a:r>
              <a:rPr lang="en-GB" dirty="0" smtClean="0"/>
              <a:t>Voluntary donations </a:t>
            </a:r>
          </a:p>
          <a:p>
            <a:pPr lvl="1"/>
            <a:r>
              <a:rPr lang="en-GB" dirty="0" smtClean="0"/>
              <a:t>Notepad and pens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Restrictions and Regulations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15024"/>
            <a:ext cx="7610476" cy="3951306"/>
          </a:xfrm>
        </p:spPr>
        <p:txBody>
          <a:bodyPr>
            <a:normAutofit/>
          </a:bodyPr>
          <a:lstStyle/>
          <a:p>
            <a:r>
              <a:rPr lang="en-GB" b="1" dirty="0" smtClean="0"/>
              <a:t>Mobile phones and tablets </a:t>
            </a:r>
            <a:r>
              <a:rPr lang="en-GB" dirty="0" smtClean="0"/>
              <a:t>are not allowed</a:t>
            </a:r>
          </a:p>
          <a:p>
            <a:r>
              <a:rPr lang="en-GB" b="1" dirty="0" smtClean="0"/>
              <a:t>No cameras</a:t>
            </a:r>
            <a:r>
              <a:rPr lang="en-GB" dirty="0" smtClean="0"/>
              <a:t> are allowed</a:t>
            </a:r>
          </a:p>
          <a:p>
            <a:r>
              <a:rPr lang="en-GB" b="1" dirty="0" smtClean="0"/>
              <a:t>Smoking </a:t>
            </a:r>
            <a:r>
              <a:rPr lang="en-GB" dirty="0" smtClean="0"/>
              <a:t>is not permitted</a:t>
            </a:r>
          </a:p>
          <a:p>
            <a:r>
              <a:rPr lang="en-GB" b="1" dirty="0" smtClean="0"/>
              <a:t>Men and women</a:t>
            </a:r>
            <a:r>
              <a:rPr lang="en-GB" dirty="0" smtClean="0"/>
              <a:t> sit separately </a:t>
            </a:r>
          </a:p>
          <a:p>
            <a:r>
              <a:rPr lang="en-GB" b="1" dirty="0" smtClean="0"/>
              <a:t>The grounds </a:t>
            </a:r>
            <a:r>
              <a:rPr lang="en-GB" dirty="0" smtClean="0"/>
              <a:t>are sacred. </a:t>
            </a:r>
          </a:p>
          <a:p>
            <a:r>
              <a:rPr lang="en-GB" dirty="0" smtClean="0"/>
              <a:t>You will not be able to enter some temples or participate in some </a:t>
            </a:r>
            <a:r>
              <a:rPr lang="en-GB" dirty="0" err="1" smtClean="0"/>
              <a:t>pujas</a:t>
            </a:r>
            <a:r>
              <a:rPr lang="en-GB" dirty="0" smtClean="0"/>
              <a:t> (or have to sit at the back / on the terrace) if you do not respect the food / smoking prohibitions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Series of Rules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might not like them…. </a:t>
            </a:r>
          </a:p>
          <a:p>
            <a:r>
              <a:rPr lang="en-GB" dirty="0" smtClean="0"/>
              <a:t>But as an anthropologist you might want to think about </a:t>
            </a:r>
          </a:p>
          <a:p>
            <a:pPr lvl="1"/>
            <a:r>
              <a:rPr lang="en-GB" dirty="0" smtClean="0"/>
              <a:t>Why these rules exist </a:t>
            </a:r>
          </a:p>
          <a:p>
            <a:pPr lvl="1"/>
            <a:r>
              <a:rPr lang="en-GB" dirty="0" smtClean="0"/>
              <a:t>What are there consequences </a:t>
            </a:r>
          </a:p>
          <a:p>
            <a:r>
              <a:rPr lang="en-GB" dirty="0" smtClean="0"/>
              <a:t>You might also want to reflect on your own response to,  and experience of, the rules</a:t>
            </a:r>
          </a:p>
          <a:p>
            <a:pPr lvl="1"/>
            <a:r>
              <a:rPr lang="en-GB" dirty="0" smtClean="0"/>
              <a:t>Do you find them controlling </a:t>
            </a:r>
          </a:p>
          <a:p>
            <a:pPr lvl="1"/>
            <a:r>
              <a:rPr lang="en-GB" dirty="0" smtClean="0"/>
              <a:t>Do you think it’s important to respect them</a:t>
            </a:r>
          </a:p>
          <a:p>
            <a:pPr lvl="1"/>
            <a:r>
              <a:rPr lang="en-GB" dirty="0" smtClean="0"/>
              <a:t>Do you find them slightly odd or do they make sense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 what about the next two weeks?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Research </a:t>
            </a:r>
            <a:r>
              <a:rPr lang="en-GB" dirty="0" err="1" smtClean="0"/>
              <a:t>Skanda</a:t>
            </a:r>
            <a:r>
              <a:rPr lang="en-GB" dirty="0" smtClean="0"/>
              <a:t> Vale </a:t>
            </a:r>
          </a:p>
          <a:p>
            <a:pPr lvl="1"/>
            <a:r>
              <a:rPr lang="en-GB" dirty="0" smtClean="0"/>
              <a:t>Pilgrims’ Guide. ‘Learn’, and ‘Get Involved’ </a:t>
            </a:r>
          </a:p>
          <a:p>
            <a:r>
              <a:rPr lang="en-GB" dirty="0" smtClean="0"/>
              <a:t>Think about what interests you about </a:t>
            </a:r>
            <a:r>
              <a:rPr lang="en-GB" dirty="0" err="1" smtClean="0"/>
              <a:t>Skanda</a:t>
            </a:r>
            <a:r>
              <a:rPr lang="en-GB" dirty="0" smtClean="0"/>
              <a:t> Vale (what you would like to research)</a:t>
            </a:r>
          </a:p>
          <a:p>
            <a:pPr lvl="1"/>
            <a:r>
              <a:rPr lang="en-GB" b="1" dirty="0" smtClean="0"/>
              <a:t>Rituals, gender, prohibitions, use of space, charity work, life and death, hierarchy, community, human-animal relations</a:t>
            </a:r>
          </a:p>
          <a:p>
            <a:pPr lvl="1"/>
            <a:r>
              <a:rPr lang="en-GB" dirty="0" smtClean="0"/>
              <a:t>And be prepared to talk about them in the next session </a:t>
            </a:r>
          </a:p>
          <a:p>
            <a:r>
              <a:rPr lang="en-GB" dirty="0" smtClean="0"/>
              <a:t>Start to compile a bibliography / read around the topic</a:t>
            </a:r>
          </a:p>
          <a:p>
            <a:r>
              <a:rPr lang="en-GB" dirty="0" smtClean="0"/>
              <a:t>Read the Key Readings</a:t>
            </a:r>
          </a:p>
          <a:p>
            <a:r>
              <a:rPr lang="en-GB" b="1" dirty="0" smtClean="0"/>
              <a:t>Read the course handbook!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333333"/>
      </a:dk2>
      <a:lt2>
        <a:srgbClr val="BBC0AC"/>
      </a:lt2>
      <a:accent1>
        <a:srgbClr val="A2C816"/>
      </a:accent1>
      <a:accent2>
        <a:srgbClr val="E07602"/>
      </a:accent2>
      <a:accent3>
        <a:srgbClr val="E4C402"/>
      </a:accent3>
      <a:accent4>
        <a:srgbClr val="7DC1EF"/>
      </a:accent4>
      <a:accent5>
        <a:srgbClr val="21449B"/>
      </a:accent5>
      <a:accent6>
        <a:srgbClr val="A2B170"/>
      </a:accent6>
      <a:hlink>
        <a:srgbClr val="8DA440"/>
      </a:hlink>
      <a:folHlink>
        <a:srgbClr val="4C4F3F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94</TotalTime>
  <Words>781</Words>
  <Application>Microsoft Office PowerPoint</Application>
  <PresentationFormat>On-screen Show (4:3)</PresentationFormat>
  <Paragraphs>96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Perspective</vt:lpstr>
      <vt:lpstr>Introduction to Fieldwork </vt:lpstr>
      <vt:lpstr>Aims </vt:lpstr>
      <vt:lpstr>Module Design </vt:lpstr>
      <vt:lpstr>Schedule </vt:lpstr>
      <vt:lpstr>Assignments</vt:lpstr>
      <vt:lpstr>PowerPoint Presentation</vt:lpstr>
      <vt:lpstr>Our Fieldsite</vt:lpstr>
      <vt:lpstr>So what will be doing there?</vt:lpstr>
      <vt:lpstr>PowerPoint Presentation</vt:lpstr>
      <vt:lpstr>Our Fieldwork</vt:lpstr>
      <vt:lpstr>Practicalities</vt:lpstr>
      <vt:lpstr>Restrictions and Regulations</vt:lpstr>
      <vt:lpstr>A Series of Rules </vt:lpstr>
      <vt:lpstr>So what about the next two weeks?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Fieldwork </dc:title>
  <dc:creator>Emma-Jayne Abbots</dc:creator>
  <cp:lastModifiedBy>Emma-Jayne Abbots</cp:lastModifiedBy>
  <cp:revision>6</cp:revision>
  <dcterms:created xsi:type="dcterms:W3CDTF">2013-01-27T13:45:08Z</dcterms:created>
  <dcterms:modified xsi:type="dcterms:W3CDTF">2013-01-28T13:25:25Z</dcterms:modified>
</cp:coreProperties>
</file>