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70" r:id="rId2"/>
    <p:sldId id="271" r:id="rId3"/>
    <p:sldId id="273" r:id="rId4"/>
    <p:sldId id="274" r:id="rId5"/>
    <p:sldId id="276" r:id="rId6"/>
    <p:sldId id="275" r:id="rId7"/>
    <p:sldId id="257" r:id="rId8"/>
    <p:sldId id="258" r:id="rId9"/>
    <p:sldId id="286" r:id="rId10"/>
    <p:sldId id="287" r:id="rId11"/>
    <p:sldId id="259" r:id="rId12"/>
    <p:sldId id="260" r:id="rId13"/>
    <p:sldId id="261" r:id="rId14"/>
    <p:sldId id="262" r:id="rId15"/>
    <p:sldId id="277" r:id="rId16"/>
    <p:sldId id="265" r:id="rId17"/>
    <p:sldId id="264" r:id="rId18"/>
    <p:sldId id="263" r:id="rId19"/>
    <p:sldId id="278" r:id="rId20"/>
    <p:sldId id="279" r:id="rId21"/>
    <p:sldId id="280" r:id="rId22"/>
    <p:sldId id="289" r:id="rId23"/>
    <p:sldId id="290" r:id="rId24"/>
    <p:sldId id="291" r:id="rId25"/>
    <p:sldId id="292" r:id="rId26"/>
    <p:sldId id="282" r:id="rId27"/>
    <p:sldId id="281" r:id="rId28"/>
    <p:sldId id="283" r:id="rId29"/>
    <p:sldId id="284" r:id="rId30"/>
    <p:sldId id="285" r:id="rId31"/>
    <p:sldId id="266" r:id="rId32"/>
    <p:sldId id="267" r:id="rId33"/>
    <p:sldId id="268" r:id="rId34"/>
    <p:sldId id="293" r:id="rId35"/>
    <p:sldId id="272" r:id="rId36"/>
    <p:sldId id="294" r:id="rId37"/>
    <p:sldId id="26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677" autoAdjust="0"/>
  </p:normalViewPr>
  <p:slideViewPr>
    <p:cSldViewPr snapToGrid="0">
      <p:cViewPr varScale="1">
        <p:scale>
          <a:sx n="71" d="100"/>
          <a:sy n="71" d="100"/>
        </p:scale>
        <p:origin x="2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A139B8-4551-4823-9B84-AEC67C96AD6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8C13D99-4129-4AD2-BFF4-EA543D23A4A5}">
      <dgm:prSet/>
      <dgm:spPr/>
      <dgm:t>
        <a:bodyPr/>
        <a:lstStyle/>
        <a:p>
          <a:r>
            <a:rPr lang="en-GB" b="1"/>
            <a:t>Group 1: </a:t>
          </a:r>
          <a:r>
            <a:rPr lang="en-GB"/>
            <a:t>seized a phone which is locked (Smartphone – switched on – Charger available). </a:t>
          </a:r>
          <a:endParaRPr lang="en-US"/>
        </a:p>
      </dgm:t>
    </dgm:pt>
    <dgm:pt modelId="{E261C2A2-57FE-4B1E-A6FB-9BFBD8C12464}" type="parTrans" cxnId="{5E569496-F9DB-42DF-B430-EACFE3B098B0}">
      <dgm:prSet/>
      <dgm:spPr/>
      <dgm:t>
        <a:bodyPr/>
        <a:lstStyle/>
        <a:p>
          <a:endParaRPr lang="en-US"/>
        </a:p>
      </dgm:t>
    </dgm:pt>
    <dgm:pt modelId="{B4AEC76F-85E7-467B-A165-67D3E3151B2A}" type="sibTrans" cxnId="{5E569496-F9DB-42DF-B430-EACFE3B098B0}">
      <dgm:prSet/>
      <dgm:spPr/>
      <dgm:t>
        <a:bodyPr/>
        <a:lstStyle/>
        <a:p>
          <a:endParaRPr lang="en-US"/>
        </a:p>
      </dgm:t>
    </dgm:pt>
    <dgm:pt modelId="{3CE0A834-6EC5-4A9A-A5AF-A41801BF478D}">
      <dgm:prSet/>
      <dgm:spPr/>
      <dgm:t>
        <a:bodyPr/>
        <a:lstStyle/>
        <a:p>
          <a:r>
            <a:rPr lang="en-GB" b="1"/>
            <a:t>Group 2:</a:t>
          </a:r>
          <a:r>
            <a:rPr lang="en-GB"/>
            <a:t> seized a phone which is on and unlocked (Smartphone – 15% battery) .</a:t>
          </a:r>
          <a:endParaRPr lang="en-US"/>
        </a:p>
      </dgm:t>
    </dgm:pt>
    <dgm:pt modelId="{3F359F8E-ED21-4093-A48C-3BF66354984B}" type="parTrans" cxnId="{F2241C60-8160-4BE6-9DFB-3CB79447EF2A}">
      <dgm:prSet/>
      <dgm:spPr/>
      <dgm:t>
        <a:bodyPr/>
        <a:lstStyle/>
        <a:p>
          <a:endParaRPr lang="en-US"/>
        </a:p>
      </dgm:t>
    </dgm:pt>
    <dgm:pt modelId="{CEB5B6E4-54F8-4B0B-8F2C-53A21B1E0891}" type="sibTrans" cxnId="{F2241C60-8160-4BE6-9DFB-3CB79447EF2A}">
      <dgm:prSet/>
      <dgm:spPr/>
      <dgm:t>
        <a:bodyPr/>
        <a:lstStyle/>
        <a:p>
          <a:endParaRPr lang="en-US"/>
        </a:p>
      </dgm:t>
    </dgm:pt>
    <dgm:pt modelId="{E0CAF15D-F21C-4448-8AF0-4C50A49B40D7}">
      <dgm:prSet/>
      <dgm:spPr/>
      <dgm:t>
        <a:bodyPr/>
        <a:lstStyle/>
        <a:p>
          <a:r>
            <a:rPr lang="en-GB" b="1"/>
            <a:t>Group 3:</a:t>
          </a:r>
          <a:r>
            <a:rPr lang="en-GB"/>
            <a:t> seized an old-fashioned phone – no internet access - so minimal threat of loss by remote wipe.</a:t>
          </a:r>
          <a:endParaRPr lang="en-US"/>
        </a:p>
      </dgm:t>
    </dgm:pt>
    <dgm:pt modelId="{A5D74CA1-D852-4569-B030-02B30F4EB80C}" type="parTrans" cxnId="{4613CA68-0360-48C2-AC4A-52AFC6FF5277}">
      <dgm:prSet/>
      <dgm:spPr/>
      <dgm:t>
        <a:bodyPr/>
        <a:lstStyle/>
        <a:p>
          <a:endParaRPr lang="en-US"/>
        </a:p>
      </dgm:t>
    </dgm:pt>
    <dgm:pt modelId="{C7A7D5BC-7BBD-4AA0-B272-B246C591C611}" type="sibTrans" cxnId="{4613CA68-0360-48C2-AC4A-52AFC6FF5277}">
      <dgm:prSet/>
      <dgm:spPr/>
      <dgm:t>
        <a:bodyPr/>
        <a:lstStyle/>
        <a:p>
          <a:endParaRPr lang="en-US"/>
        </a:p>
      </dgm:t>
    </dgm:pt>
    <dgm:pt modelId="{E1DE09E7-2DDE-4555-B4C6-862CA0186D1B}" type="pres">
      <dgm:prSet presAssocID="{5BA139B8-4551-4823-9B84-AEC67C96AD66}" presName="vert0" presStyleCnt="0">
        <dgm:presLayoutVars>
          <dgm:dir/>
          <dgm:animOne val="branch"/>
          <dgm:animLvl val="lvl"/>
        </dgm:presLayoutVars>
      </dgm:prSet>
      <dgm:spPr/>
    </dgm:pt>
    <dgm:pt modelId="{5E6BFF5D-6B16-4D88-BDFE-DD76759851A9}" type="pres">
      <dgm:prSet presAssocID="{48C13D99-4129-4AD2-BFF4-EA543D23A4A5}" presName="thickLine" presStyleLbl="alignNode1" presStyleIdx="0" presStyleCnt="3"/>
      <dgm:spPr/>
    </dgm:pt>
    <dgm:pt modelId="{A8B4943B-B91A-4077-910C-DBDFA768A1F0}" type="pres">
      <dgm:prSet presAssocID="{48C13D99-4129-4AD2-BFF4-EA543D23A4A5}" presName="horz1" presStyleCnt="0"/>
      <dgm:spPr/>
    </dgm:pt>
    <dgm:pt modelId="{FEF600F8-319C-4FB2-8933-1BE19D66CC26}" type="pres">
      <dgm:prSet presAssocID="{48C13D99-4129-4AD2-BFF4-EA543D23A4A5}" presName="tx1" presStyleLbl="revTx" presStyleIdx="0" presStyleCnt="3"/>
      <dgm:spPr/>
    </dgm:pt>
    <dgm:pt modelId="{FD562928-EFC2-484F-A3D6-88CE0D5A096C}" type="pres">
      <dgm:prSet presAssocID="{48C13D99-4129-4AD2-BFF4-EA543D23A4A5}" presName="vert1" presStyleCnt="0"/>
      <dgm:spPr/>
    </dgm:pt>
    <dgm:pt modelId="{02DE416F-6C1F-4019-82B9-D2A5815D6668}" type="pres">
      <dgm:prSet presAssocID="{3CE0A834-6EC5-4A9A-A5AF-A41801BF478D}" presName="thickLine" presStyleLbl="alignNode1" presStyleIdx="1" presStyleCnt="3"/>
      <dgm:spPr/>
    </dgm:pt>
    <dgm:pt modelId="{67557BAB-168B-41AB-97CC-5B51747BB86A}" type="pres">
      <dgm:prSet presAssocID="{3CE0A834-6EC5-4A9A-A5AF-A41801BF478D}" presName="horz1" presStyleCnt="0"/>
      <dgm:spPr/>
    </dgm:pt>
    <dgm:pt modelId="{4B85343D-0C58-4F63-A70B-A22495C3209C}" type="pres">
      <dgm:prSet presAssocID="{3CE0A834-6EC5-4A9A-A5AF-A41801BF478D}" presName="tx1" presStyleLbl="revTx" presStyleIdx="1" presStyleCnt="3"/>
      <dgm:spPr/>
    </dgm:pt>
    <dgm:pt modelId="{C5EB189E-5DDC-4C07-9444-7C6D82483B8D}" type="pres">
      <dgm:prSet presAssocID="{3CE0A834-6EC5-4A9A-A5AF-A41801BF478D}" presName="vert1" presStyleCnt="0"/>
      <dgm:spPr/>
    </dgm:pt>
    <dgm:pt modelId="{2C983E0B-9CFB-42AB-AFA1-CF0D8DEB08AE}" type="pres">
      <dgm:prSet presAssocID="{E0CAF15D-F21C-4448-8AF0-4C50A49B40D7}" presName="thickLine" presStyleLbl="alignNode1" presStyleIdx="2" presStyleCnt="3"/>
      <dgm:spPr/>
    </dgm:pt>
    <dgm:pt modelId="{F6479AF5-4EEB-49DD-B9CE-E8D43D80BF58}" type="pres">
      <dgm:prSet presAssocID="{E0CAF15D-F21C-4448-8AF0-4C50A49B40D7}" presName="horz1" presStyleCnt="0"/>
      <dgm:spPr/>
    </dgm:pt>
    <dgm:pt modelId="{A3FD8DBE-EBC0-4D54-889D-65E50B8C8F16}" type="pres">
      <dgm:prSet presAssocID="{E0CAF15D-F21C-4448-8AF0-4C50A49B40D7}" presName="tx1" presStyleLbl="revTx" presStyleIdx="2" presStyleCnt="3"/>
      <dgm:spPr/>
    </dgm:pt>
    <dgm:pt modelId="{2A77428B-9B6D-4BF8-87BC-9310D8CFE71D}" type="pres">
      <dgm:prSet presAssocID="{E0CAF15D-F21C-4448-8AF0-4C50A49B40D7}" presName="vert1" presStyleCnt="0"/>
      <dgm:spPr/>
    </dgm:pt>
  </dgm:ptLst>
  <dgm:cxnLst>
    <dgm:cxn modelId="{B8E75C19-4B5C-41BC-8B7F-15EEF66F936D}" type="presOf" srcId="{5BA139B8-4551-4823-9B84-AEC67C96AD66}" destId="{E1DE09E7-2DDE-4555-B4C6-862CA0186D1B}" srcOrd="0" destOrd="0" presId="urn:microsoft.com/office/officeart/2008/layout/LinedList"/>
    <dgm:cxn modelId="{F2241C60-8160-4BE6-9DFB-3CB79447EF2A}" srcId="{5BA139B8-4551-4823-9B84-AEC67C96AD66}" destId="{3CE0A834-6EC5-4A9A-A5AF-A41801BF478D}" srcOrd="1" destOrd="0" parTransId="{3F359F8E-ED21-4093-A48C-3BF66354984B}" sibTransId="{CEB5B6E4-54F8-4B0B-8F2C-53A21B1E0891}"/>
    <dgm:cxn modelId="{4613CA68-0360-48C2-AC4A-52AFC6FF5277}" srcId="{5BA139B8-4551-4823-9B84-AEC67C96AD66}" destId="{E0CAF15D-F21C-4448-8AF0-4C50A49B40D7}" srcOrd="2" destOrd="0" parTransId="{A5D74CA1-D852-4569-B030-02B30F4EB80C}" sibTransId="{C7A7D5BC-7BBD-4AA0-B272-B246C591C611}"/>
    <dgm:cxn modelId="{AA4A8F8D-4843-4C42-B555-2E90B55F12B0}" type="presOf" srcId="{E0CAF15D-F21C-4448-8AF0-4C50A49B40D7}" destId="{A3FD8DBE-EBC0-4D54-889D-65E50B8C8F16}" srcOrd="0" destOrd="0" presId="urn:microsoft.com/office/officeart/2008/layout/LinedList"/>
    <dgm:cxn modelId="{5E569496-F9DB-42DF-B430-EACFE3B098B0}" srcId="{5BA139B8-4551-4823-9B84-AEC67C96AD66}" destId="{48C13D99-4129-4AD2-BFF4-EA543D23A4A5}" srcOrd="0" destOrd="0" parTransId="{E261C2A2-57FE-4B1E-A6FB-9BFBD8C12464}" sibTransId="{B4AEC76F-85E7-467B-A165-67D3E3151B2A}"/>
    <dgm:cxn modelId="{545CD8B7-43ED-4997-875E-CF6835EAC8AA}" type="presOf" srcId="{48C13D99-4129-4AD2-BFF4-EA543D23A4A5}" destId="{FEF600F8-319C-4FB2-8933-1BE19D66CC26}" srcOrd="0" destOrd="0" presId="urn:microsoft.com/office/officeart/2008/layout/LinedList"/>
    <dgm:cxn modelId="{372648CA-1DEE-4171-AC37-593AF1CEE2EF}" type="presOf" srcId="{3CE0A834-6EC5-4A9A-A5AF-A41801BF478D}" destId="{4B85343D-0C58-4F63-A70B-A22495C3209C}" srcOrd="0" destOrd="0" presId="urn:microsoft.com/office/officeart/2008/layout/LinedList"/>
    <dgm:cxn modelId="{931ED747-9861-4DCA-8860-D2F98C4EE877}" type="presParOf" srcId="{E1DE09E7-2DDE-4555-B4C6-862CA0186D1B}" destId="{5E6BFF5D-6B16-4D88-BDFE-DD76759851A9}" srcOrd="0" destOrd="0" presId="urn:microsoft.com/office/officeart/2008/layout/LinedList"/>
    <dgm:cxn modelId="{9E96A19B-C21E-4DDD-9FF8-AB2FBDED4309}" type="presParOf" srcId="{E1DE09E7-2DDE-4555-B4C6-862CA0186D1B}" destId="{A8B4943B-B91A-4077-910C-DBDFA768A1F0}" srcOrd="1" destOrd="0" presId="urn:microsoft.com/office/officeart/2008/layout/LinedList"/>
    <dgm:cxn modelId="{E3475154-CFA7-4B5B-9797-421EBB4A4148}" type="presParOf" srcId="{A8B4943B-B91A-4077-910C-DBDFA768A1F0}" destId="{FEF600F8-319C-4FB2-8933-1BE19D66CC26}" srcOrd="0" destOrd="0" presId="urn:microsoft.com/office/officeart/2008/layout/LinedList"/>
    <dgm:cxn modelId="{1D7E94A8-F3AE-4799-B654-118EB5288BB5}" type="presParOf" srcId="{A8B4943B-B91A-4077-910C-DBDFA768A1F0}" destId="{FD562928-EFC2-484F-A3D6-88CE0D5A096C}" srcOrd="1" destOrd="0" presId="urn:microsoft.com/office/officeart/2008/layout/LinedList"/>
    <dgm:cxn modelId="{5256EABA-2E3B-4331-86C7-9A88A4EF11EA}" type="presParOf" srcId="{E1DE09E7-2DDE-4555-B4C6-862CA0186D1B}" destId="{02DE416F-6C1F-4019-82B9-D2A5815D6668}" srcOrd="2" destOrd="0" presId="urn:microsoft.com/office/officeart/2008/layout/LinedList"/>
    <dgm:cxn modelId="{E8D76424-BA3C-476E-BA09-1AE4511D3213}" type="presParOf" srcId="{E1DE09E7-2DDE-4555-B4C6-862CA0186D1B}" destId="{67557BAB-168B-41AB-97CC-5B51747BB86A}" srcOrd="3" destOrd="0" presId="urn:microsoft.com/office/officeart/2008/layout/LinedList"/>
    <dgm:cxn modelId="{F49F7E0D-926A-4649-A92E-7CF665B97CFB}" type="presParOf" srcId="{67557BAB-168B-41AB-97CC-5B51747BB86A}" destId="{4B85343D-0C58-4F63-A70B-A22495C3209C}" srcOrd="0" destOrd="0" presId="urn:microsoft.com/office/officeart/2008/layout/LinedList"/>
    <dgm:cxn modelId="{2C0C1EDE-9D64-4228-B045-5107DDCAAA0E}" type="presParOf" srcId="{67557BAB-168B-41AB-97CC-5B51747BB86A}" destId="{C5EB189E-5DDC-4C07-9444-7C6D82483B8D}" srcOrd="1" destOrd="0" presId="urn:microsoft.com/office/officeart/2008/layout/LinedList"/>
    <dgm:cxn modelId="{23BC99AA-9FDB-4E06-B4A3-ADF2FD0D6F17}" type="presParOf" srcId="{E1DE09E7-2DDE-4555-B4C6-862CA0186D1B}" destId="{2C983E0B-9CFB-42AB-AFA1-CF0D8DEB08AE}" srcOrd="4" destOrd="0" presId="urn:microsoft.com/office/officeart/2008/layout/LinedList"/>
    <dgm:cxn modelId="{3A76302F-E402-48CC-BFEC-8E963F6BC405}" type="presParOf" srcId="{E1DE09E7-2DDE-4555-B4C6-862CA0186D1B}" destId="{F6479AF5-4EEB-49DD-B9CE-E8D43D80BF58}" srcOrd="5" destOrd="0" presId="urn:microsoft.com/office/officeart/2008/layout/LinedList"/>
    <dgm:cxn modelId="{149EE6CB-FA83-429B-9071-D0E335036E81}" type="presParOf" srcId="{F6479AF5-4EEB-49DD-B9CE-E8D43D80BF58}" destId="{A3FD8DBE-EBC0-4D54-889D-65E50B8C8F16}" srcOrd="0" destOrd="0" presId="urn:microsoft.com/office/officeart/2008/layout/LinedList"/>
    <dgm:cxn modelId="{B52B4567-9317-459F-BA62-C15241568184}" type="presParOf" srcId="{F6479AF5-4EEB-49DD-B9CE-E8D43D80BF58}" destId="{2A77428B-9B6D-4BF8-87BC-9310D8CFE71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BFF5D-6B16-4D88-BDFE-DD76759851A9}">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600F8-319C-4FB2-8933-1BE19D66CC26}">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a:t>Group 1: </a:t>
          </a:r>
          <a:r>
            <a:rPr lang="en-GB" sz="3200" kern="1200"/>
            <a:t>seized a phone which is locked (Smartphone – switched on – Charger available). </a:t>
          </a:r>
          <a:endParaRPr lang="en-US" sz="3200" kern="1200"/>
        </a:p>
      </dsp:txBody>
      <dsp:txXfrm>
        <a:off x="0" y="2703"/>
        <a:ext cx="6900512" cy="1843578"/>
      </dsp:txXfrm>
    </dsp:sp>
    <dsp:sp modelId="{02DE416F-6C1F-4019-82B9-D2A5815D6668}">
      <dsp:nvSpPr>
        <dsp:cNvPr id="0" name=""/>
        <dsp:cNvSpPr/>
      </dsp:nvSpPr>
      <dsp:spPr>
        <a:xfrm>
          <a:off x="0" y="184628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5343D-0C58-4F63-A70B-A22495C3209C}">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a:t>Group 2:</a:t>
          </a:r>
          <a:r>
            <a:rPr lang="en-GB" sz="3200" kern="1200"/>
            <a:t> seized a phone which is on and unlocked (Smartphone – 15% battery) .</a:t>
          </a:r>
          <a:endParaRPr lang="en-US" sz="3200" kern="1200"/>
        </a:p>
      </dsp:txBody>
      <dsp:txXfrm>
        <a:off x="0" y="1846281"/>
        <a:ext cx="6900512" cy="1843578"/>
      </dsp:txXfrm>
    </dsp:sp>
    <dsp:sp modelId="{2C983E0B-9CFB-42AB-AFA1-CF0D8DEB08AE}">
      <dsp:nvSpPr>
        <dsp:cNvPr id="0" name=""/>
        <dsp:cNvSpPr/>
      </dsp:nvSpPr>
      <dsp:spPr>
        <a:xfrm>
          <a:off x="0" y="3689859"/>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FD8DBE-EBC0-4D54-889D-65E50B8C8F16}">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a:t>Group 3:</a:t>
          </a:r>
          <a:r>
            <a:rPr lang="en-GB" sz="3200" kern="1200"/>
            <a:t> seized an old-fashioned phone – no internet access - so minimal threat of loss by remote wipe.</a:t>
          </a:r>
          <a:endParaRPr lang="en-US" sz="32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760111-3953-4D56-AE7A-0EBDF7E0E573}" type="datetimeFigureOut">
              <a:rPr lang="en-GB" smtClean="0"/>
              <a:t>27/11/2024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0373A6-F280-4666-A1E5-44051D6141EE}" type="slidenum">
              <a:rPr lang="en-GB" smtClean="0"/>
              <a:t>‹#›</a:t>
            </a:fld>
            <a:endParaRPr lang="en-GB"/>
          </a:p>
        </p:txBody>
      </p:sp>
    </p:spTree>
    <p:extLst>
      <p:ext uri="{BB962C8B-B14F-4D97-AF65-F5344CB8AC3E}">
        <p14:creationId xmlns:p14="http://schemas.microsoft.com/office/powerpoint/2010/main" val="751789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4</a:t>
            </a:fld>
            <a:endParaRPr lang="en-GB"/>
          </a:p>
        </p:txBody>
      </p:sp>
    </p:spTree>
    <p:extLst>
      <p:ext uri="{BB962C8B-B14F-4D97-AF65-F5344CB8AC3E}">
        <p14:creationId xmlns:p14="http://schemas.microsoft.com/office/powerpoint/2010/main" val="847513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9</a:t>
            </a:fld>
            <a:endParaRPr lang="en-GB"/>
          </a:p>
        </p:txBody>
      </p:sp>
    </p:spTree>
    <p:extLst>
      <p:ext uri="{BB962C8B-B14F-4D97-AF65-F5344CB8AC3E}">
        <p14:creationId xmlns:p14="http://schemas.microsoft.com/office/powerpoint/2010/main" val="95062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sector competition for experience and specialists makes recruitment hard. </a:t>
            </a:r>
          </a:p>
        </p:txBody>
      </p:sp>
      <p:sp>
        <p:nvSpPr>
          <p:cNvPr id="4" name="Slide Number Placeholder 3"/>
          <p:cNvSpPr>
            <a:spLocks noGrp="1"/>
          </p:cNvSpPr>
          <p:nvPr>
            <p:ph type="sldNum" sz="quarter" idx="5"/>
          </p:nvPr>
        </p:nvSpPr>
        <p:spPr/>
        <p:txBody>
          <a:bodyPr/>
          <a:lstStyle/>
          <a:p>
            <a:fld id="{700373A6-F280-4666-A1E5-44051D6141EE}" type="slidenum">
              <a:rPr lang="en-GB" smtClean="0"/>
              <a:t>13</a:t>
            </a:fld>
            <a:endParaRPr lang="en-GB"/>
          </a:p>
        </p:txBody>
      </p:sp>
    </p:spTree>
    <p:extLst>
      <p:ext uri="{BB962C8B-B14F-4D97-AF65-F5344CB8AC3E}">
        <p14:creationId xmlns:p14="http://schemas.microsoft.com/office/powerpoint/2010/main" val="141280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16</a:t>
            </a:fld>
            <a:endParaRPr lang="en-GB"/>
          </a:p>
        </p:txBody>
      </p:sp>
    </p:spTree>
    <p:extLst>
      <p:ext uri="{BB962C8B-B14F-4D97-AF65-F5344CB8AC3E}">
        <p14:creationId xmlns:p14="http://schemas.microsoft.com/office/powerpoint/2010/main" val="509206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17</a:t>
            </a:fld>
            <a:endParaRPr lang="en-GB"/>
          </a:p>
        </p:txBody>
      </p:sp>
    </p:spTree>
    <p:extLst>
      <p:ext uri="{BB962C8B-B14F-4D97-AF65-F5344CB8AC3E}">
        <p14:creationId xmlns:p14="http://schemas.microsoft.com/office/powerpoint/2010/main" val="1016804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21</a:t>
            </a:fld>
            <a:endParaRPr lang="en-GB"/>
          </a:p>
        </p:txBody>
      </p:sp>
    </p:spTree>
    <p:extLst>
      <p:ext uri="{BB962C8B-B14F-4D97-AF65-F5344CB8AC3E}">
        <p14:creationId xmlns:p14="http://schemas.microsoft.com/office/powerpoint/2010/main" val="4068365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Investigatory powers commissioner's office</a:t>
            </a:r>
          </a:p>
        </p:txBody>
      </p:sp>
      <p:sp>
        <p:nvSpPr>
          <p:cNvPr id="4" name="Slide Number Placeholder 3"/>
          <p:cNvSpPr>
            <a:spLocks noGrp="1"/>
          </p:cNvSpPr>
          <p:nvPr>
            <p:ph type="sldNum" sz="quarter" idx="5"/>
          </p:nvPr>
        </p:nvSpPr>
        <p:spPr/>
        <p:txBody>
          <a:bodyPr/>
          <a:lstStyle/>
          <a:p>
            <a:fld id="{700373A6-F280-4666-A1E5-44051D6141EE}" type="slidenum">
              <a:rPr lang="en-GB" smtClean="0"/>
              <a:t>24</a:t>
            </a:fld>
            <a:endParaRPr lang="en-GB"/>
          </a:p>
        </p:txBody>
      </p:sp>
    </p:spTree>
    <p:extLst>
      <p:ext uri="{BB962C8B-B14F-4D97-AF65-F5344CB8AC3E}">
        <p14:creationId xmlns:p14="http://schemas.microsoft.com/office/powerpoint/2010/main" val="3178105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32</a:t>
            </a:fld>
            <a:endParaRPr lang="en-GB"/>
          </a:p>
        </p:txBody>
      </p:sp>
    </p:spTree>
    <p:extLst>
      <p:ext uri="{BB962C8B-B14F-4D97-AF65-F5344CB8AC3E}">
        <p14:creationId xmlns:p14="http://schemas.microsoft.com/office/powerpoint/2010/main" val="636518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Although digital images are a useful source of evidence for criminal justice purposes, they should not take primacy over other types of evidence, such as a statement from a police officer or another eyewitness. The police service and other criminal justice agencies should resist any suggestions that an absence of digital images in a case in any way weakens it.</a:t>
            </a:r>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35</a:t>
            </a:fld>
            <a:endParaRPr lang="en-GB"/>
          </a:p>
        </p:txBody>
      </p:sp>
    </p:spTree>
    <p:extLst>
      <p:ext uri="{BB962C8B-B14F-4D97-AF65-F5344CB8AC3E}">
        <p14:creationId xmlns:p14="http://schemas.microsoft.com/office/powerpoint/2010/main" val="2197840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C34D0-8B98-F58C-66AC-5B9A21D619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C4136F-F09C-298A-4582-984B91AF1D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AB2D32-CEBA-D3CD-E9A5-B22B226E9566}"/>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5" name="Footer Placeholder 4">
            <a:extLst>
              <a:ext uri="{FF2B5EF4-FFF2-40B4-BE49-F238E27FC236}">
                <a16:creationId xmlns:a16="http://schemas.microsoft.com/office/drawing/2014/main" id="{722CB363-C67C-6ECE-6817-C2F89A5DAD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D42690-92D6-779D-8C32-AC8918E2EBBD}"/>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821174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55132-47FE-F472-64E9-488EE0EF55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6553BD-31FD-5E52-D813-1580491B49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CCD349-AAE5-EF33-7DBA-600966650091}"/>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5" name="Footer Placeholder 4">
            <a:extLst>
              <a:ext uri="{FF2B5EF4-FFF2-40B4-BE49-F238E27FC236}">
                <a16:creationId xmlns:a16="http://schemas.microsoft.com/office/drawing/2014/main" id="{D8FCB537-4791-650C-41FB-90537D2150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7DCC9B-8F89-4C5A-1B97-60A6BF653E8D}"/>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2090916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9B2FF-8359-AE81-40F2-920220BBE4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B9DCC6-4E99-CCB2-EAC8-790DFF0391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592EE8-12C8-3661-6128-3AA4412388B2}"/>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5" name="Footer Placeholder 4">
            <a:extLst>
              <a:ext uri="{FF2B5EF4-FFF2-40B4-BE49-F238E27FC236}">
                <a16:creationId xmlns:a16="http://schemas.microsoft.com/office/drawing/2014/main" id="{29A9765F-544E-6300-3374-C733439C71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7401F-7E79-B78F-B622-569CB3E0C1BC}"/>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543798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2D47-4F5E-5328-0929-A53E5760C1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16AB9B-2286-CB1F-DB42-1CC6ED6FB5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0DEF7E-AF7E-0008-7910-6823D3363D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4FF094-A1F4-5782-7003-1A21656F8B6E}"/>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6" name="Footer Placeholder 5">
            <a:extLst>
              <a:ext uri="{FF2B5EF4-FFF2-40B4-BE49-F238E27FC236}">
                <a16:creationId xmlns:a16="http://schemas.microsoft.com/office/drawing/2014/main" id="{192A5DE0-C00A-8F5F-653E-3F8276A0D3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BFC86-AAA4-CFFE-9272-1B1F906C3783}"/>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1639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6DB47-9EDB-4D29-E35E-971DA198A5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9568DF-DEE6-483C-8ACF-7855039189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9F8542-7C48-EF29-D128-5BC4809EB3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2F4EF4-FE4F-8EA1-D38D-A860D448A6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47632E-D54A-45B7-E507-7977F52E02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D08E7F-0E32-1EDD-8F57-082C9963F3CD}"/>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8" name="Footer Placeholder 7">
            <a:extLst>
              <a:ext uri="{FF2B5EF4-FFF2-40B4-BE49-F238E27FC236}">
                <a16:creationId xmlns:a16="http://schemas.microsoft.com/office/drawing/2014/main" id="{80EF3784-6BE2-2718-675E-43755B2208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8D6843-A0EA-5928-9AF8-0E2B9F8AB3FC}"/>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1722009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BF3DF-1179-A0F5-6B8B-C25D8DD4DF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3376C8-B195-5668-8D8A-8C2417A2A56B}"/>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4" name="Footer Placeholder 3">
            <a:extLst>
              <a:ext uri="{FF2B5EF4-FFF2-40B4-BE49-F238E27FC236}">
                <a16:creationId xmlns:a16="http://schemas.microsoft.com/office/drawing/2014/main" id="{6B28B417-A6A6-4766-26BB-0FC13165AA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CAD097-B026-48F6-40DD-DAF68616B5EC}"/>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1618927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8CB982-6D8D-AE22-545B-9A2FA6250747}"/>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3" name="Footer Placeholder 2">
            <a:extLst>
              <a:ext uri="{FF2B5EF4-FFF2-40B4-BE49-F238E27FC236}">
                <a16:creationId xmlns:a16="http://schemas.microsoft.com/office/drawing/2014/main" id="{C267910D-61B8-75CF-3207-2E3C8CE5F6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EAFADA-E00B-E00E-3194-6BD00A58D89F}"/>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790491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AACDB-B5B8-47DC-C35C-67384DE1BE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DECD37-0CE0-BCA8-6508-679594C10D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27B3E1-933F-CB29-1C6F-DB7A42B6C2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03511F-81F2-A61C-C4E3-697C636892F8}"/>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6" name="Footer Placeholder 5">
            <a:extLst>
              <a:ext uri="{FF2B5EF4-FFF2-40B4-BE49-F238E27FC236}">
                <a16:creationId xmlns:a16="http://schemas.microsoft.com/office/drawing/2014/main" id="{970947BA-DD82-B359-918A-0489599DC7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829A39-EB12-6652-37B4-893F590D6709}"/>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342520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7CCE-FABA-F3BB-6A29-26BFC0CF93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C652DE-3A28-369C-DDA3-59A8A55489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469974-88A5-8BA5-8D9E-98099BD44F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227528-2A5E-F049-FE2C-BF09920D2F70}"/>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6" name="Footer Placeholder 5">
            <a:extLst>
              <a:ext uri="{FF2B5EF4-FFF2-40B4-BE49-F238E27FC236}">
                <a16:creationId xmlns:a16="http://schemas.microsoft.com/office/drawing/2014/main" id="{2BFD50D2-79DF-E4C7-AFCA-2454EF08A1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EF27BE-AC80-12D3-01C2-517CFD694CC3}"/>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380220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E34B0-CC26-982C-D042-F34712F0A1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6175BE-D85C-629A-44D7-0DB6E0CD8F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CD80F7-D78B-E46B-7118-688E649AFF4C}"/>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5" name="Footer Placeholder 4">
            <a:extLst>
              <a:ext uri="{FF2B5EF4-FFF2-40B4-BE49-F238E27FC236}">
                <a16:creationId xmlns:a16="http://schemas.microsoft.com/office/drawing/2014/main" id="{045B2B93-4C18-F53A-19E9-EBE5BA0BE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868C4-05EF-D242-A444-1D41A2BFDF12}"/>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092976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6216BD-AE5F-25D1-6C8E-A896BDEEE2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C9BA26-9664-8E0E-0A46-C047AE15A8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8EC1F-A125-FE8D-8C58-0F01B50E901E}"/>
              </a:ext>
            </a:extLst>
          </p:cNvPr>
          <p:cNvSpPr>
            <a:spLocks noGrp="1"/>
          </p:cNvSpPr>
          <p:nvPr>
            <p:ph type="dt" sz="half" idx="10"/>
          </p:nvPr>
        </p:nvSpPr>
        <p:spPr/>
        <p:txBody>
          <a:bodyPr/>
          <a:lstStyle/>
          <a:p>
            <a:fld id="{0D5533C3-4CE7-400E-B6AC-01CE48982005}" type="datetimeFigureOut">
              <a:rPr lang="en-GB" smtClean="0"/>
              <a:t>27/11/2024</a:t>
            </a:fld>
            <a:endParaRPr lang="en-GB"/>
          </a:p>
        </p:txBody>
      </p:sp>
      <p:sp>
        <p:nvSpPr>
          <p:cNvPr id="5" name="Footer Placeholder 4">
            <a:extLst>
              <a:ext uri="{FF2B5EF4-FFF2-40B4-BE49-F238E27FC236}">
                <a16:creationId xmlns:a16="http://schemas.microsoft.com/office/drawing/2014/main" id="{E6EAEB8F-4160-CC97-5A31-2BE7D58BD6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C4F1E2-2CEB-2431-0A65-9E09389D0E38}"/>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445932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E4DF84-ECFD-B8BF-B9DE-B80B3B80B7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9D8573-E8A9-BDF6-B736-64D21CA78A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CE99F-F2DD-1A66-0BC1-64D25D8724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5533C3-4CE7-400E-B6AC-01CE48982005}" type="datetimeFigureOut">
              <a:rPr lang="en-GB" smtClean="0"/>
              <a:t>27/11/2024</a:t>
            </a:fld>
            <a:endParaRPr lang="en-GB"/>
          </a:p>
        </p:txBody>
      </p:sp>
      <p:sp>
        <p:nvSpPr>
          <p:cNvPr id="5" name="Footer Placeholder 4">
            <a:extLst>
              <a:ext uri="{FF2B5EF4-FFF2-40B4-BE49-F238E27FC236}">
                <a16:creationId xmlns:a16="http://schemas.microsoft.com/office/drawing/2014/main" id="{2D5C45AC-E52A-899E-D5A3-C97E4E60E0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2E9CAE-6269-0E4B-7302-2881FA2761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83EF89-27FD-46AB-AB9B-4B19FBFC1FBF}" type="slidenum">
              <a:rPr lang="en-GB" smtClean="0"/>
              <a:t>‹#›</a:t>
            </a:fld>
            <a:endParaRPr lang="en-GB"/>
          </a:p>
        </p:txBody>
      </p:sp>
    </p:spTree>
    <p:extLst>
      <p:ext uri="{BB962C8B-B14F-4D97-AF65-F5344CB8AC3E}">
        <p14:creationId xmlns:p14="http://schemas.microsoft.com/office/powerpoint/2010/main" val="38676682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npcc.police.uk/Digital%20Forensic%20Science%20Strategy%202020.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assets.publishing.service.gov.uk/media/6516d4427c2c4a000d95e2a1/107+FSR-C-107+Digital+forensics+2.0+-+Obsolete+version.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digital-detective.net/digital-forensics-documents/ACPO_Good_Practice_Guide_for_Digital_Evidence_v5.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college.police.uk/docs/college-of-policing/APP-the-extraction-of-material-from-digital-devices-2021.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utoradiogram on white paper">
            <a:extLst>
              <a:ext uri="{FF2B5EF4-FFF2-40B4-BE49-F238E27FC236}">
                <a16:creationId xmlns:a16="http://schemas.microsoft.com/office/drawing/2014/main" id="{8ECD26D2-51FB-78AB-308F-20EC71ADADE8}"/>
              </a:ext>
            </a:extLst>
          </p:cNvPr>
          <p:cNvPicPr>
            <a:picLocks noChangeAspect="1"/>
          </p:cNvPicPr>
          <p:nvPr/>
        </p:nvPicPr>
        <p:blipFill>
          <a:blip r:embed="rId2"/>
          <a:srcRect r="5200"/>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592683-30AF-C425-3DE8-E4862B5310A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solidFill>
                  <a:schemeClr val="bg1"/>
                </a:solidFill>
              </a:rPr>
              <a:t>Digital Evidence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7339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erson in a yellow vest&#10;&#10;Description automatically generated">
            <a:extLst>
              <a:ext uri="{FF2B5EF4-FFF2-40B4-BE49-F238E27FC236}">
                <a16:creationId xmlns:a16="http://schemas.microsoft.com/office/drawing/2014/main" id="{3137B36E-416D-54C4-1D0C-EDE342E2F4B2}"/>
              </a:ext>
            </a:extLst>
          </p:cNvPr>
          <p:cNvPicPr>
            <a:picLocks noGrp="1" noChangeAspect="1"/>
          </p:cNvPicPr>
          <p:nvPr>
            <p:ph idx="1"/>
          </p:nvPr>
        </p:nvPicPr>
        <p:blipFill>
          <a:blip r:embed="rId2"/>
          <a:srcRect l="426" r="-1" b="-1"/>
          <a:stretch/>
        </p:blipFill>
        <p:spPr>
          <a:xfrm>
            <a:off x="20" y="1282"/>
            <a:ext cx="12191980" cy="6856718"/>
          </a:xfrm>
          <a:prstGeom prst="rect">
            <a:avLst/>
          </a:prstGeom>
        </p:spPr>
      </p:pic>
    </p:spTree>
    <p:extLst>
      <p:ext uri="{BB962C8B-B14F-4D97-AF65-F5344CB8AC3E}">
        <p14:creationId xmlns:p14="http://schemas.microsoft.com/office/powerpoint/2010/main" val="3560424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diagram&#10;&#10;Description automatically generated">
            <a:extLst>
              <a:ext uri="{FF2B5EF4-FFF2-40B4-BE49-F238E27FC236}">
                <a16:creationId xmlns:a16="http://schemas.microsoft.com/office/drawing/2014/main" id="{8725D4F1-E134-E8A2-0626-098F6EDC1E97}"/>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2628787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holding a pen and touching a computer&#10;&#10;Description automatically generated">
            <a:extLst>
              <a:ext uri="{FF2B5EF4-FFF2-40B4-BE49-F238E27FC236}">
                <a16:creationId xmlns:a16="http://schemas.microsoft.com/office/drawing/2014/main" id="{323FFBA1-8C5D-B371-E4DD-78BD678F0DFF}"/>
              </a:ext>
            </a:extLst>
          </p:cNvPr>
          <p:cNvPicPr>
            <a:picLocks noGrp="1" noChangeAspect="1"/>
          </p:cNvPicPr>
          <p:nvPr>
            <p:ph idx="1"/>
          </p:nvPr>
        </p:nvPicPr>
        <p:blipFill>
          <a:blip r:embed="rId3"/>
          <a:srcRect t="4610" b="14309"/>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2" name="Rectangle 1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0ACC8-DF8A-7A70-9B20-1A0B1E9E5554}"/>
              </a:ext>
            </a:extLst>
          </p:cNvPr>
          <p:cNvSpPr>
            <a:spLocks noGrp="1"/>
          </p:cNvSpPr>
          <p:nvPr>
            <p:ph type="title"/>
          </p:nvPr>
        </p:nvSpPr>
        <p:spPr>
          <a:xfrm>
            <a:off x="589556" y="5746071"/>
            <a:ext cx="7015499" cy="852260"/>
          </a:xfrm>
        </p:spPr>
        <p:txBody>
          <a:bodyPr vert="horz" lIns="91440" tIns="45720" rIns="91440" bIns="45720" rtlCol="0" anchor="ctr">
            <a:normAutofit/>
          </a:bodyPr>
          <a:lstStyle/>
          <a:p>
            <a:r>
              <a:rPr lang="en-US" sz="3600"/>
              <a:t>Who can provide specialist support?</a:t>
            </a:r>
          </a:p>
        </p:txBody>
      </p:sp>
    </p:spTree>
    <p:extLst>
      <p:ext uri="{BB962C8B-B14F-4D97-AF65-F5344CB8AC3E}">
        <p14:creationId xmlns:p14="http://schemas.microsoft.com/office/powerpoint/2010/main" val="3168989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keyboard&#10;&#10;Description automatically generated">
            <a:extLst>
              <a:ext uri="{FF2B5EF4-FFF2-40B4-BE49-F238E27FC236}">
                <a16:creationId xmlns:a16="http://schemas.microsoft.com/office/drawing/2014/main" id="{50B79546-1872-9BB3-836C-43F74B5A0B2C}"/>
              </a:ext>
            </a:extLst>
          </p:cNvPr>
          <p:cNvPicPr>
            <a:picLocks noGrp="1" noChangeAspect="1"/>
          </p:cNvPicPr>
          <p:nvPr>
            <p:ph idx="1"/>
          </p:nvPr>
        </p:nvPicPr>
        <p:blipFill>
          <a:blip r:embed="rId2"/>
          <a:srcRect t="899"/>
          <a:stretch/>
        </p:blipFill>
        <p:spPr>
          <a:xfrm>
            <a:off x="20" y="1282"/>
            <a:ext cx="12191980" cy="6856718"/>
          </a:xfrm>
          <a:prstGeom prst="rect">
            <a:avLst/>
          </a:prstGeom>
        </p:spPr>
      </p:pic>
    </p:spTree>
    <p:extLst>
      <p:ext uri="{BB962C8B-B14F-4D97-AF65-F5344CB8AC3E}">
        <p14:creationId xmlns:p14="http://schemas.microsoft.com/office/powerpoint/2010/main" val="2326813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6B39C-AC6C-96B0-F687-A975DF0BD46C}"/>
              </a:ext>
            </a:extLst>
          </p:cNvPr>
          <p:cNvSpPr>
            <a:spLocks noGrp="1"/>
          </p:cNvSpPr>
          <p:nvPr>
            <p:ph type="title"/>
          </p:nvPr>
        </p:nvSpPr>
        <p:spPr>
          <a:xfrm>
            <a:off x="761800" y="762001"/>
            <a:ext cx="5334197" cy="1708242"/>
          </a:xfrm>
        </p:spPr>
        <p:txBody>
          <a:bodyPr anchor="ctr">
            <a:normAutofit/>
          </a:bodyPr>
          <a:lstStyle/>
          <a:p>
            <a:r>
              <a:rPr lang="en-GB" sz="4000"/>
              <a:t>Digital Media Investigators </a:t>
            </a:r>
          </a:p>
        </p:txBody>
      </p:sp>
      <p:sp>
        <p:nvSpPr>
          <p:cNvPr id="3" name="Content Placeholder 2">
            <a:extLst>
              <a:ext uri="{FF2B5EF4-FFF2-40B4-BE49-F238E27FC236}">
                <a16:creationId xmlns:a16="http://schemas.microsoft.com/office/drawing/2014/main" id="{A5A5F4C6-8F4A-7C16-244B-6A61A258FB02}"/>
              </a:ext>
            </a:extLst>
          </p:cNvPr>
          <p:cNvSpPr>
            <a:spLocks noGrp="1"/>
          </p:cNvSpPr>
          <p:nvPr>
            <p:ph idx="1"/>
          </p:nvPr>
        </p:nvSpPr>
        <p:spPr>
          <a:xfrm>
            <a:off x="761800" y="2470244"/>
            <a:ext cx="5334197" cy="3769835"/>
          </a:xfrm>
        </p:spPr>
        <p:txBody>
          <a:bodyPr anchor="ctr">
            <a:normAutofit/>
          </a:bodyPr>
          <a:lstStyle/>
          <a:p>
            <a:r>
              <a:rPr lang="en-GB" sz="2000" dirty="0"/>
              <a:t>Will undertake the subsequent examination and retrieval of digital evidence and or intelligence from computers, computer related media and other digital devices recovered during investigations.</a:t>
            </a:r>
          </a:p>
          <a:p>
            <a:endParaRPr lang="en-GB" sz="2000" dirty="0"/>
          </a:p>
          <a:p>
            <a:r>
              <a:rPr lang="en-GB" sz="2000" dirty="0"/>
              <a:t>Will process the data obtained into a suitable format for investigators to examine for evidential content and provide prosecution support through preparation of reports and related evidence. </a:t>
            </a:r>
          </a:p>
        </p:txBody>
      </p:sp>
      <p:pic>
        <p:nvPicPr>
          <p:cNvPr id="7" name="Picture 6">
            <a:extLst>
              <a:ext uri="{FF2B5EF4-FFF2-40B4-BE49-F238E27FC236}">
                <a16:creationId xmlns:a16="http://schemas.microsoft.com/office/drawing/2014/main" id="{6D783806-1025-0E68-451D-317F0DC3B672}"/>
              </a:ext>
            </a:extLst>
          </p:cNvPr>
          <p:cNvPicPr>
            <a:picLocks noChangeAspect="1"/>
          </p:cNvPicPr>
          <p:nvPr/>
        </p:nvPicPr>
        <p:blipFill>
          <a:blip r:embed="rId2"/>
          <a:srcRect l="28252" r="2515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167590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F44E6F-A572-8083-0F13-B2DF87AC00D7}"/>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5000" kern="1200">
                <a:solidFill>
                  <a:schemeClr val="bg1"/>
                </a:solidFill>
                <a:latin typeface="+mj-lt"/>
                <a:ea typeface="+mj-ea"/>
                <a:cs typeface="+mj-cs"/>
              </a:rPr>
              <a:t>What is Digital Forensics?</a:t>
            </a:r>
          </a:p>
        </p:txBody>
      </p:sp>
      <p:pic>
        <p:nvPicPr>
          <p:cNvPr id="5" name="Content Placeholder 4">
            <a:extLst>
              <a:ext uri="{FF2B5EF4-FFF2-40B4-BE49-F238E27FC236}">
                <a16:creationId xmlns:a16="http://schemas.microsoft.com/office/drawing/2014/main" id="{F740B643-8FDB-4BAD-F411-7B1871D4D041}"/>
              </a:ext>
            </a:extLst>
          </p:cNvPr>
          <p:cNvPicPr>
            <a:picLocks noGrp="1" noChangeAspect="1"/>
          </p:cNvPicPr>
          <p:nvPr>
            <p:ph idx="1"/>
          </p:nvPr>
        </p:nvPicPr>
        <p:blipFill>
          <a:blip r:embed="rId2">
            <a:alphaModFix/>
          </a:blip>
          <a:stretch>
            <a:fillRect/>
          </a:stretch>
        </p:blipFill>
        <p:spPr>
          <a:xfrm>
            <a:off x="6458782" y="1057275"/>
            <a:ext cx="5259353" cy="4743450"/>
          </a:xfrm>
          <a:prstGeom prst="rect">
            <a:avLst/>
          </a:prstGeom>
        </p:spPr>
      </p:pic>
      <p:sp>
        <p:nvSpPr>
          <p:cNvPr id="12" name="Rectangle 11">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3237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hlinkClick r:id="rId2"/>
            <a:extLst>
              <a:ext uri="{FF2B5EF4-FFF2-40B4-BE49-F238E27FC236}">
                <a16:creationId xmlns:a16="http://schemas.microsoft.com/office/drawing/2014/main" id="{F5525DDB-D9E9-4440-9EC2-8A20997F432A}"/>
              </a:ext>
            </a:extLst>
          </p:cNvPr>
          <p:cNvPicPr>
            <a:picLocks noGrp="1" noChangeAspect="1"/>
          </p:cNvPicPr>
          <p:nvPr>
            <p:ph idx="1"/>
          </p:nvPr>
        </p:nvPicPr>
        <p:blipFill>
          <a:blip r:embed="rId3"/>
          <a:srcRect l="378" r="494" b="1"/>
          <a:stretch/>
        </p:blipFill>
        <p:spPr>
          <a:xfrm>
            <a:off x="20" y="1282"/>
            <a:ext cx="12191980" cy="6856718"/>
          </a:xfrm>
          <a:prstGeom prst="rect">
            <a:avLst/>
          </a:prstGeom>
        </p:spPr>
      </p:pic>
    </p:spTree>
    <p:extLst>
      <p:ext uri="{BB962C8B-B14F-4D97-AF65-F5344CB8AC3E}">
        <p14:creationId xmlns:p14="http://schemas.microsoft.com/office/powerpoint/2010/main" val="3072461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document&#10;&#10;Description automatically generated">
            <a:hlinkClick r:id="rId3"/>
            <a:extLst>
              <a:ext uri="{FF2B5EF4-FFF2-40B4-BE49-F238E27FC236}">
                <a16:creationId xmlns:a16="http://schemas.microsoft.com/office/drawing/2014/main" id="{0E9B6822-59A3-55EE-4F07-7B6AAED913D6}"/>
              </a:ext>
            </a:extLst>
          </p:cNvPr>
          <p:cNvPicPr>
            <a:picLocks noGrp="1" noChangeAspect="1"/>
          </p:cNvPicPr>
          <p:nvPr>
            <p:ph idx="1"/>
          </p:nvPr>
        </p:nvPicPr>
        <p:blipFill>
          <a:blip r:embed="rId4"/>
          <a:srcRect r="1315"/>
          <a:stretch/>
        </p:blipFill>
        <p:spPr>
          <a:xfrm>
            <a:off x="20" y="1282"/>
            <a:ext cx="12191980" cy="6856718"/>
          </a:xfrm>
          <a:prstGeom prst="rect">
            <a:avLst/>
          </a:prstGeom>
        </p:spPr>
      </p:pic>
    </p:spTree>
    <p:extLst>
      <p:ext uri="{BB962C8B-B14F-4D97-AF65-F5344CB8AC3E}">
        <p14:creationId xmlns:p14="http://schemas.microsoft.com/office/powerpoint/2010/main" val="531739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22AFE-47F9-99B3-0A2B-B074ABF019B7}"/>
              </a:ext>
            </a:extLst>
          </p:cNvPr>
          <p:cNvSpPr>
            <a:spLocks noGrp="1"/>
          </p:cNvSpPr>
          <p:nvPr>
            <p:ph type="title"/>
          </p:nvPr>
        </p:nvSpPr>
        <p:spPr/>
        <p:txBody>
          <a:bodyPr/>
          <a:lstStyle/>
          <a:p>
            <a:r>
              <a:rPr lang="en-GB" dirty="0"/>
              <a:t>What does FSR do?</a:t>
            </a:r>
          </a:p>
        </p:txBody>
      </p:sp>
      <p:sp>
        <p:nvSpPr>
          <p:cNvPr id="3" name="Content Placeholder 2">
            <a:extLst>
              <a:ext uri="{FF2B5EF4-FFF2-40B4-BE49-F238E27FC236}">
                <a16:creationId xmlns:a16="http://schemas.microsoft.com/office/drawing/2014/main" id="{C5443DC1-BA8B-5C7C-1D7D-C938D305D4AF}"/>
              </a:ext>
            </a:extLst>
          </p:cNvPr>
          <p:cNvSpPr>
            <a:spLocks noGrp="1"/>
          </p:cNvSpPr>
          <p:nvPr>
            <p:ph idx="1"/>
          </p:nvPr>
        </p:nvSpPr>
        <p:spPr/>
        <p:txBody>
          <a:bodyPr/>
          <a:lstStyle/>
          <a:p>
            <a:pPr marL="0" indent="0">
              <a:buNone/>
            </a:pPr>
            <a:r>
              <a:rPr lang="en-GB" dirty="0"/>
              <a:t>The Forensic Science Regulator ensures consistency within the CJS for the provision of forensic science services. </a:t>
            </a:r>
          </a:p>
          <a:p>
            <a:pPr marL="0" indent="0">
              <a:buNone/>
            </a:pPr>
            <a:r>
              <a:rPr lang="en-GB" dirty="0"/>
              <a:t>The CJS needs to be subject to an appropriate regime of scientific quality standards. </a:t>
            </a:r>
          </a:p>
          <a:p>
            <a:pPr marL="0" indent="0">
              <a:buNone/>
            </a:pPr>
            <a:r>
              <a:rPr lang="en-GB" dirty="0"/>
              <a:t>Developed codes of practice and conduct for forensic service providers.</a:t>
            </a:r>
          </a:p>
          <a:p>
            <a:pPr marL="0" indent="0">
              <a:buNone/>
            </a:pPr>
            <a:r>
              <a:rPr lang="en-GB" dirty="0"/>
              <a:t>Organisations are assessed against these codes of practice top become an accredited supplier of forensic science services. </a:t>
            </a:r>
          </a:p>
        </p:txBody>
      </p:sp>
    </p:spTree>
    <p:extLst>
      <p:ext uri="{BB962C8B-B14F-4D97-AF65-F5344CB8AC3E}">
        <p14:creationId xmlns:p14="http://schemas.microsoft.com/office/powerpoint/2010/main" val="1882247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C14E890-57C4-F4EA-D881-71E0B8B62D9F}"/>
              </a:ext>
            </a:extLst>
          </p:cNvPr>
          <p:cNvPicPr>
            <a:picLocks noChangeAspect="1"/>
          </p:cNvPicPr>
          <p:nvPr/>
        </p:nvPicPr>
        <p:blipFill>
          <a:blip r:embed="rId2"/>
          <a:srcRect l="1610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153FBD-CF2E-8D00-2717-02AE4356FAF3}"/>
              </a:ext>
            </a:extLst>
          </p:cNvPr>
          <p:cNvSpPr>
            <a:spLocks noGrp="1"/>
          </p:cNvSpPr>
          <p:nvPr>
            <p:ph type="title"/>
          </p:nvPr>
        </p:nvSpPr>
        <p:spPr>
          <a:xfrm>
            <a:off x="838200" y="365125"/>
            <a:ext cx="3822189" cy="1899912"/>
          </a:xfrm>
        </p:spPr>
        <p:txBody>
          <a:bodyPr>
            <a:normAutofit/>
          </a:bodyPr>
          <a:lstStyle/>
          <a:p>
            <a:r>
              <a:rPr lang="en-GB" sz="4000"/>
              <a:t>Digital Forensics - </a:t>
            </a:r>
          </a:p>
        </p:txBody>
      </p:sp>
      <p:sp>
        <p:nvSpPr>
          <p:cNvPr id="3" name="Content Placeholder 2">
            <a:extLst>
              <a:ext uri="{FF2B5EF4-FFF2-40B4-BE49-F238E27FC236}">
                <a16:creationId xmlns:a16="http://schemas.microsoft.com/office/drawing/2014/main" id="{9C75565B-3597-3261-2BF9-8436E26A0E6B}"/>
              </a:ext>
            </a:extLst>
          </p:cNvPr>
          <p:cNvSpPr>
            <a:spLocks noGrp="1"/>
          </p:cNvSpPr>
          <p:nvPr>
            <p:ph idx="1"/>
          </p:nvPr>
        </p:nvSpPr>
        <p:spPr>
          <a:xfrm>
            <a:off x="838200" y="2434201"/>
            <a:ext cx="3822189" cy="3742762"/>
          </a:xfrm>
        </p:spPr>
        <p:txBody>
          <a:bodyPr>
            <a:normAutofit/>
          </a:bodyPr>
          <a:lstStyle/>
          <a:p>
            <a:pPr marL="0" indent="0">
              <a:buNone/>
            </a:pPr>
            <a:r>
              <a:rPr lang="en-GB" sz="2000" dirty="0"/>
              <a:t>Over 90% of all crime is recognised as having a digital element. </a:t>
            </a:r>
          </a:p>
          <a:p>
            <a:pPr marL="0" indent="0">
              <a:buNone/>
            </a:pPr>
            <a:r>
              <a:rPr lang="en-GB" sz="2000" dirty="0"/>
              <a:t>The increase in society's use of technology underpins the need for DF. </a:t>
            </a:r>
          </a:p>
          <a:p>
            <a:pPr marL="0" indent="0">
              <a:buNone/>
            </a:pPr>
            <a:endParaRPr lang="en-GB" sz="2000" dirty="0"/>
          </a:p>
        </p:txBody>
      </p:sp>
    </p:spTree>
    <p:extLst>
      <p:ext uri="{BB962C8B-B14F-4D97-AF65-F5344CB8AC3E}">
        <p14:creationId xmlns:p14="http://schemas.microsoft.com/office/powerpoint/2010/main" val="3769414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A34CB-33EB-8A65-BDA1-0FF2997A5064}"/>
              </a:ext>
            </a:extLst>
          </p:cNvPr>
          <p:cNvSpPr>
            <a:spLocks noGrp="1"/>
          </p:cNvSpPr>
          <p:nvPr>
            <p:ph type="title"/>
          </p:nvPr>
        </p:nvSpPr>
        <p:spPr/>
        <p:txBody>
          <a:bodyPr/>
          <a:lstStyle/>
          <a:p>
            <a:r>
              <a:rPr lang="en-GB" dirty="0"/>
              <a:t>Challenges - Volume</a:t>
            </a:r>
          </a:p>
        </p:txBody>
      </p:sp>
      <p:sp>
        <p:nvSpPr>
          <p:cNvPr id="3" name="Content Placeholder 2">
            <a:extLst>
              <a:ext uri="{FF2B5EF4-FFF2-40B4-BE49-F238E27FC236}">
                <a16:creationId xmlns:a16="http://schemas.microsoft.com/office/drawing/2014/main" id="{D7ED2484-0878-8909-9792-E5C622F6D74A}"/>
              </a:ext>
            </a:extLst>
          </p:cNvPr>
          <p:cNvSpPr>
            <a:spLocks noGrp="1"/>
          </p:cNvSpPr>
          <p:nvPr>
            <p:ph idx="1"/>
          </p:nvPr>
        </p:nvSpPr>
        <p:spPr/>
        <p:txBody>
          <a:bodyPr/>
          <a:lstStyle/>
          <a:p>
            <a:r>
              <a:rPr lang="en-GB" dirty="0"/>
              <a:t>Technology growth as led to a demand for digital forensics. </a:t>
            </a:r>
          </a:p>
          <a:p>
            <a:r>
              <a:rPr lang="en-GB" dirty="0"/>
              <a:t>This has led to investigative delays.</a:t>
            </a:r>
          </a:p>
          <a:p>
            <a:r>
              <a:rPr lang="en-GB" dirty="0"/>
              <a:t>CJS backlogs. </a:t>
            </a:r>
          </a:p>
          <a:p>
            <a:r>
              <a:rPr lang="en-GB" dirty="0"/>
              <a:t>Negative impacts on victims and witnesses who must wait for justice. </a:t>
            </a:r>
          </a:p>
          <a:p>
            <a:r>
              <a:rPr lang="en-GB" dirty="0"/>
              <a:t>Increase risk of harm because of delays bringing offenders to justice. </a:t>
            </a:r>
          </a:p>
        </p:txBody>
      </p:sp>
    </p:spTree>
    <p:extLst>
      <p:ext uri="{BB962C8B-B14F-4D97-AF65-F5344CB8AC3E}">
        <p14:creationId xmlns:p14="http://schemas.microsoft.com/office/powerpoint/2010/main" val="35772378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222FE-3276-2663-5FB3-BC695A2A0154}"/>
              </a:ext>
            </a:extLst>
          </p:cNvPr>
          <p:cNvSpPr>
            <a:spLocks noGrp="1"/>
          </p:cNvSpPr>
          <p:nvPr>
            <p:ph type="title"/>
          </p:nvPr>
        </p:nvSpPr>
        <p:spPr/>
        <p:txBody>
          <a:bodyPr/>
          <a:lstStyle/>
          <a:p>
            <a:r>
              <a:rPr lang="en-GB" dirty="0"/>
              <a:t>Complexity</a:t>
            </a:r>
          </a:p>
        </p:txBody>
      </p:sp>
      <p:sp>
        <p:nvSpPr>
          <p:cNvPr id="3" name="Content Placeholder 2">
            <a:extLst>
              <a:ext uri="{FF2B5EF4-FFF2-40B4-BE49-F238E27FC236}">
                <a16:creationId xmlns:a16="http://schemas.microsoft.com/office/drawing/2014/main" id="{D31C072A-6093-7D47-0BFB-653AB3CB3AB8}"/>
              </a:ext>
            </a:extLst>
          </p:cNvPr>
          <p:cNvSpPr>
            <a:spLocks noGrp="1"/>
          </p:cNvSpPr>
          <p:nvPr>
            <p:ph idx="1"/>
          </p:nvPr>
        </p:nvSpPr>
        <p:spPr/>
        <p:txBody>
          <a:bodyPr/>
          <a:lstStyle/>
          <a:p>
            <a:r>
              <a:rPr lang="en-GB" dirty="0"/>
              <a:t>Ever changing technology requires new DF techniques to be developed to just maintain capability. </a:t>
            </a:r>
          </a:p>
          <a:p>
            <a:r>
              <a:rPr lang="en-GB" dirty="0"/>
              <a:t>Recruiting experienced digital forensics examiners is an issue for all forces.</a:t>
            </a:r>
          </a:p>
          <a:p>
            <a:r>
              <a:rPr lang="en-GB" dirty="0"/>
              <a:t>Officers need a basic understanding of DF to ensure evidence is not lost, however there is no national training delivered. </a:t>
            </a:r>
          </a:p>
          <a:p>
            <a:r>
              <a:rPr lang="en-GB" dirty="0"/>
              <a:t>Some front-line staff can now access basic DF tools to extract evidence but there is no national training for this. </a:t>
            </a:r>
          </a:p>
        </p:txBody>
      </p:sp>
    </p:spTree>
    <p:extLst>
      <p:ext uri="{BB962C8B-B14F-4D97-AF65-F5344CB8AC3E}">
        <p14:creationId xmlns:p14="http://schemas.microsoft.com/office/powerpoint/2010/main" val="935498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9CDABAAD-8D7F-0750-9F8B-DE0EC3283F9D}"/>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311953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B3E7F40A-3279-16DC-8F5E-BD9D2524F351}"/>
              </a:ext>
            </a:extLst>
          </p:cNvPr>
          <p:cNvPicPr>
            <a:picLocks noGrp="1" noChangeAspect="1"/>
          </p:cNvPicPr>
          <p:nvPr>
            <p:ph idx="1"/>
          </p:nvPr>
        </p:nvPicPr>
        <p:blipFill>
          <a:blip r:embed="rId2"/>
          <a:srcRect l="426" r="-1" b="-1"/>
          <a:stretch/>
        </p:blipFill>
        <p:spPr>
          <a:xfrm>
            <a:off x="20" y="1282"/>
            <a:ext cx="12191980" cy="6856718"/>
          </a:xfrm>
          <a:prstGeom prst="rect">
            <a:avLst/>
          </a:prstGeom>
        </p:spPr>
      </p:pic>
    </p:spTree>
    <p:extLst>
      <p:ext uri="{BB962C8B-B14F-4D97-AF65-F5344CB8AC3E}">
        <p14:creationId xmlns:p14="http://schemas.microsoft.com/office/powerpoint/2010/main" val="1507261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hlinkClick r:id="rId3"/>
            <a:extLst>
              <a:ext uri="{FF2B5EF4-FFF2-40B4-BE49-F238E27FC236}">
                <a16:creationId xmlns:a16="http://schemas.microsoft.com/office/drawing/2014/main" id="{FA2A9FD9-A0B5-C767-DE48-22A0E9CCFD39}"/>
              </a:ext>
            </a:extLst>
          </p:cNvPr>
          <p:cNvPicPr>
            <a:picLocks noGrp="1" noChangeAspect="1"/>
          </p:cNvPicPr>
          <p:nvPr>
            <p:ph idx="1"/>
          </p:nvPr>
        </p:nvPicPr>
        <p:blipFill>
          <a:blip r:embed="rId4"/>
          <a:srcRect b="19"/>
          <a:stretch/>
        </p:blipFill>
        <p:spPr>
          <a:xfrm>
            <a:off x="20" y="1282"/>
            <a:ext cx="12191980" cy="6856718"/>
          </a:xfrm>
          <a:prstGeom prst="rect">
            <a:avLst/>
          </a:prstGeom>
        </p:spPr>
      </p:pic>
    </p:spTree>
    <p:extLst>
      <p:ext uri="{BB962C8B-B14F-4D97-AF65-F5344CB8AC3E}">
        <p14:creationId xmlns:p14="http://schemas.microsoft.com/office/powerpoint/2010/main" val="1399420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B65224-D6E3-CD74-BFB9-11FF496F5A8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Principles of computer-based evidence</a:t>
            </a:r>
          </a:p>
        </p:txBody>
      </p:sp>
      <p:sp>
        <p:nvSpPr>
          <p:cNvPr id="3" name="Content Placeholder 2">
            <a:extLst>
              <a:ext uri="{FF2B5EF4-FFF2-40B4-BE49-F238E27FC236}">
                <a16:creationId xmlns:a16="http://schemas.microsoft.com/office/drawing/2014/main" id="{B93B5249-C613-CF19-78E6-1E69710E95A6}"/>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1: No action should be taken to change the data held on devices in anyway, which may be relied upon in court. </a:t>
            </a:r>
          </a:p>
          <a:p>
            <a:pPr marL="0" indent="0">
              <a:buNone/>
            </a:pPr>
            <a:endParaRPr lang="en-GB" sz="2000" dirty="0"/>
          </a:p>
          <a:p>
            <a:pPr marL="0" indent="0">
              <a:buNone/>
            </a:pPr>
            <a:r>
              <a:rPr lang="en-GB" sz="2000" dirty="0"/>
              <a:t>2: The person accessing the evidence must be competent to do so, and able to present the evidence. </a:t>
            </a:r>
          </a:p>
          <a:p>
            <a:pPr marL="0" indent="0">
              <a:buNone/>
            </a:pPr>
            <a:endParaRPr lang="en-GB" sz="2000" dirty="0"/>
          </a:p>
          <a:p>
            <a:pPr marL="0" indent="0">
              <a:buNone/>
            </a:pPr>
            <a:r>
              <a:rPr lang="en-GB" sz="2000" dirty="0"/>
              <a:t>3:An audit trail must be created; a third party should be able to examine the device and achieve the same result. </a:t>
            </a:r>
          </a:p>
          <a:p>
            <a:pPr marL="0" indent="0">
              <a:buNone/>
            </a:pPr>
            <a:endParaRPr lang="en-GB" sz="2000" dirty="0"/>
          </a:p>
          <a:p>
            <a:pPr marL="0" indent="0">
              <a:buNone/>
            </a:pPr>
            <a:r>
              <a:rPr lang="en-GB" sz="2000" dirty="0"/>
              <a:t>4: OIC has overall responsibility for ensuring the law and these principles are adhered to. </a:t>
            </a:r>
          </a:p>
        </p:txBody>
      </p:sp>
    </p:spTree>
    <p:extLst>
      <p:ext uri="{BB962C8B-B14F-4D97-AF65-F5344CB8AC3E}">
        <p14:creationId xmlns:p14="http://schemas.microsoft.com/office/powerpoint/2010/main" val="3939832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43D2316F-8811-ED46-F275-0EBD5031C20E}"/>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1799817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C87D0-7996-B36B-8E99-AC8EF2CF6E49}"/>
              </a:ext>
            </a:extLst>
          </p:cNvPr>
          <p:cNvSpPr>
            <a:spLocks noGrp="1"/>
          </p:cNvSpPr>
          <p:nvPr>
            <p:ph type="title"/>
          </p:nvPr>
        </p:nvSpPr>
        <p:spPr/>
        <p:txBody>
          <a:bodyPr/>
          <a:lstStyle/>
          <a:p>
            <a:r>
              <a:rPr lang="en-GB" dirty="0"/>
              <a:t>Legalisation </a:t>
            </a:r>
          </a:p>
        </p:txBody>
      </p:sp>
      <p:sp>
        <p:nvSpPr>
          <p:cNvPr id="3" name="Content Placeholder 2">
            <a:extLst>
              <a:ext uri="{FF2B5EF4-FFF2-40B4-BE49-F238E27FC236}">
                <a16:creationId xmlns:a16="http://schemas.microsoft.com/office/drawing/2014/main" id="{143E4233-DFC5-E34B-7C71-FE9A713C6F61}"/>
              </a:ext>
            </a:extLst>
          </p:cNvPr>
          <p:cNvSpPr>
            <a:spLocks noGrp="1"/>
          </p:cNvSpPr>
          <p:nvPr>
            <p:ph idx="1"/>
          </p:nvPr>
        </p:nvSpPr>
        <p:spPr/>
        <p:txBody>
          <a:bodyPr>
            <a:normAutofit lnSpcReduction="10000"/>
          </a:bodyPr>
          <a:lstStyle/>
          <a:p>
            <a:pPr marL="0" indent="0">
              <a:buNone/>
            </a:pPr>
            <a:r>
              <a:rPr lang="en-GB" sz="2600" dirty="0"/>
              <a:t>The Police, Crime, Sentencing and Courts Act 2022 provides the legal basis for the extraction of evidence from electronic devices. </a:t>
            </a:r>
          </a:p>
          <a:p>
            <a:pPr marL="0" indent="0">
              <a:buNone/>
            </a:pPr>
            <a:r>
              <a:rPr lang="en-GB" sz="2600" dirty="0"/>
              <a:t>The person needs to be authorised to do so for the following reasons: </a:t>
            </a:r>
          </a:p>
          <a:p>
            <a:pPr algn="l">
              <a:buFont typeface="Arial" panose="020B0604020202020204" pitchFamily="34" charset="0"/>
              <a:buChar char="•"/>
            </a:pPr>
            <a:r>
              <a:rPr lang="en-GB" sz="2600" b="0" i="0" dirty="0">
                <a:solidFill>
                  <a:srgbClr val="000000"/>
                </a:solidFill>
                <a:effectLst/>
                <a:latin typeface="Gotham"/>
              </a:rPr>
              <a:t>preventing crime</a:t>
            </a:r>
          </a:p>
          <a:p>
            <a:pPr algn="l">
              <a:buFont typeface="Arial" panose="020B0604020202020204" pitchFamily="34" charset="0"/>
              <a:buChar char="•"/>
            </a:pPr>
            <a:r>
              <a:rPr lang="en-GB" sz="2600" b="0" i="0" dirty="0">
                <a:solidFill>
                  <a:srgbClr val="000000"/>
                </a:solidFill>
                <a:effectLst/>
                <a:latin typeface="Gotham"/>
              </a:rPr>
              <a:t>detecting crime</a:t>
            </a:r>
          </a:p>
          <a:p>
            <a:pPr algn="l">
              <a:buFont typeface="Arial" panose="020B0604020202020204" pitchFamily="34" charset="0"/>
              <a:buChar char="•"/>
            </a:pPr>
            <a:r>
              <a:rPr lang="en-GB" sz="2600" b="0" i="0" dirty="0">
                <a:solidFill>
                  <a:srgbClr val="000000"/>
                </a:solidFill>
                <a:effectLst/>
                <a:latin typeface="Gotham"/>
              </a:rPr>
              <a:t>investigating crime</a:t>
            </a:r>
          </a:p>
          <a:p>
            <a:pPr algn="l">
              <a:buFont typeface="Arial" panose="020B0604020202020204" pitchFamily="34" charset="0"/>
              <a:buChar char="•"/>
            </a:pPr>
            <a:r>
              <a:rPr lang="en-GB" sz="2600" b="0" i="0" dirty="0">
                <a:solidFill>
                  <a:srgbClr val="000000"/>
                </a:solidFill>
                <a:effectLst/>
                <a:latin typeface="Gotham"/>
              </a:rPr>
              <a:t>prosecuting crime</a:t>
            </a:r>
          </a:p>
          <a:p>
            <a:pPr algn="l">
              <a:buFont typeface="Arial" panose="020B0604020202020204" pitchFamily="34" charset="0"/>
              <a:buChar char="•"/>
            </a:pPr>
            <a:r>
              <a:rPr lang="en-GB" sz="2600" b="0" i="0" dirty="0">
                <a:solidFill>
                  <a:srgbClr val="000000"/>
                </a:solidFill>
                <a:effectLst/>
                <a:latin typeface="Gotham"/>
              </a:rPr>
              <a:t>helping to locate a missing person</a:t>
            </a:r>
          </a:p>
          <a:p>
            <a:pPr algn="l">
              <a:buFont typeface="Arial" panose="020B0604020202020204" pitchFamily="34" charset="0"/>
              <a:buChar char="•"/>
            </a:pPr>
            <a:r>
              <a:rPr lang="en-GB" sz="2600" b="0" i="0" dirty="0">
                <a:solidFill>
                  <a:srgbClr val="000000"/>
                </a:solidFill>
                <a:effectLst/>
                <a:latin typeface="Gotham"/>
              </a:rPr>
              <a:t>protecting a child or an at-risk adult from neglect or physical, mental or emotional harm</a:t>
            </a:r>
          </a:p>
          <a:p>
            <a:endParaRPr lang="en-GB" dirty="0"/>
          </a:p>
        </p:txBody>
      </p:sp>
    </p:spTree>
    <p:extLst>
      <p:ext uri="{BB962C8B-B14F-4D97-AF65-F5344CB8AC3E}">
        <p14:creationId xmlns:p14="http://schemas.microsoft.com/office/powerpoint/2010/main" val="491696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blue and white logo&#10;&#10;Description automatically generated">
            <a:extLst>
              <a:ext uri="{FF2B5EF4-FFF2-40B4-BE49-F238E27FC236}">
                <a16:creationId xmlns:a16="http://schemas.microsoft.com/office/drawing/2014/main" id="{B9FF6D0E-5FBC-1E21-A72A-3A98ED1E00D2}"/>
              </a:ext>
            </a:extLst>
          </p:cNvPr>
          <p:cNvPicPr>
            <a:picLocks noChangeAspect="1"/>
          </p:cNvPicPr>
          <p:nvPr/>
        </p:nvPicPr>
        <p:blipFill>
          <a:blip r:embed="rId2"/>
          <a:stretch>
            <a:fillRect/>
          </a:stretch>
        </p:blipFill>
        <p:spPr>
          <a:xfrm>
            <a:off x="703182" y="2060207"/>
            <a:ext cx="4777381" cy="256784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B8A953F-5073-51A4-5697-E3121E2B4D8F}"/>
              </a:ext>
            </a:extLst>
          </p:cNvPr>
          <p:cNvSpPr>
            <a:spLocks noGrp="1"/>
          </p:cNvSpPr>
          <p:nvPr>
            <p:ph idx="1"/>
          </p:nvPr>
        </p:nvSpPr>
        <p:spPr>
          <a:xfrm>
            <a:off x="5894962" y="860612"/>
            <a:ext cx="5458838" cy="5316351"/>
          </a:xfrm>
        </p:spPr>
        <p:txBody>
          <a:bodyPr>
            <a:normAutofit lnSpcReduction="10000"/>
          </a:bodyPr>
          <a:lstStyle/>
          <a:p>
            <a:pPr marL="0" indent="0">
              <a:buNone/>
            </a:pPr>
            <a:r>
              <a:rPr lang="en-GB" sz="2400" b="0" i="0" dirty="0">
                <a:effectLst/>
                <a:latin typeface="Arial" panose="020B0604020202020204" pitchFamily="34" charset="0"/>
                <a:cs typeface="Arial" panose="020B0604020202020204" pitchFamily="34" charset="0"/>
              </a:rPr>
              <a:t>These powers strengthen the law to ensure:</a:t>
            </a:r>
          </a:p>
          <a:p>
            <a:endParaRPr lang="en-GB" sz="2400" dirty="0">
              <a:latin typeface="Arial" panose="020B0604020202020204" pitchFamily="34" charset="0"/>
              <a:cs typeface="Arial" panose="020B0604020202020204" pitchFamily="34" charset="0"/>
            </a:endParaRPr>
          </a:p>
          <a:p>
            <a:endParaRPr lang="en-GB" sz="24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There is a consistent approach to requesting information from phones and other electronic devices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I</a:t>
            </a:r>
            <a:r>
              <a:rPr lang="en-GB" sz="2400" b="0" i="0" dirty="0">
                <a:effectLst/>
                <a:latin typeface="Arial" panose="020B0604020202020204" pitchFamily="34" charset="0"/>
                <a:cs typeface="Arial" panose="020B0604020202020204" pitchFamily="34" charset="0"/>
              </a:rPr>
              <a:t>n all cases, requests to extract information held on an electronic device are only made when necessary and proportionate, in line with a reasonable line of enquiry </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0" indent="0">
              <a:buNone/>
            </a:pPr>
            <a:r>
              <a:rPr lang="en-GB" sz="2400" b="0" i="0" dirty="0">
                <a:effectLst/>
                <a:latin typeface="Arial" panose="020B0604020202020204" pitchFamily="34" charset="0"/>
                <a:cs typeface="Arial" panose="020B0604020202020204" pitchFamily="34" charset="0"/>
              </a:rPr>
              <a:t>(College of Policing, 2024)</a:t>
            </a:r>
          </a:p>
          <a:p>
            <a:endParaRPr lang="en-GB" sz="2000" dirty="0"/>
          </a:p>
        </p:txBody>
      </p:sp>
    </p:spTree>
    <p:extLst>
      <p:ext uri="{BB962C8B-B14F-4D97-AF65-F5344CB8AC3E}">
        <p14:creationId xmlns:p14="http://schemas.microsoft.com/office/powerpoint/2010/main" val="16034928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hlinkClick r:id="rId3"/>
            <a:extLst>
              <a:ext uri="{FF2B5EF4-FFF2-40B4-BE49-F238E27FC236}">
                <a16:creationId xmlns:a16="http://schemas.microsoft.com/office/drawing/2014/main" id="{ED7FD6BC-E1B6-1886-1001-4C279AA3B48D}"/>
              </a:ext>
            </a:extLst>
          </p:cNvPr>
          <p:cNvPicPr>
            <a:picLocks noGrp="1" noChangeAspect="1"/>
          </p:cNvPicPr>
          <p:nvPr>
            <p:ph idx="1"/>
          </p:nvPr>
        </p:nvPicPr>
        <p:blipFill>
          <a:blip r:embed="rId4"/>
          <a:srcRect b="19"/>
          <a:stretch/>
        </p:blipFill>
        <p:spPr>
          <a:xfrm>
            <a:off x="20" y="1282"/>
            <a:ext cx="12191980" cy="6856718"/>
          </a:xfrm>
          <a:prstGeom prst="rect">
            <a:avLst/>
          </a:prstGeom>
        </p:spPr>
      </p:pic>
    </p:spTree>
    <p:extLst>
      <p:ext uri="{BB962C8B-B14F-4D97-AF65-F5344CB8AC3E}">
        <p14:creationId xmlns:p14="http://schemas.microsoft.com/office/powerpoint/2010/main" val="898482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3205C-3B1D-74A4-CF6C-74010C96F23F}"/>
              </a:ext>
            </a:extLst>
          </p:cNvPr>
          <p:cNvSpPr>
            <a:spLocks noGrp="1"/>
          </p:cNvSpPr>
          <p:nvPr>
            <p:ph type="title"/>
          </p:nvPr>
        </p:nvSpPr>
        <p:spPr/>
        <p:txBody>
          <a:bodyPr/>
          <a:lstStyle/>
          <a:p>
            <a:r>
              <a:rPr lang="en-GB" dirty="0"/>
              <a:t>Considerations: </a:t>
            </a:r>
          </a:p>
        </p:txBody>
      </p:sp>
      <p:sp>
        <p:nvSpPr>
          <p:cNvPr id="3" name="Content Placeholder 2">
            <a:extLst>
              <a:ext uri="{FF2B5EF4-FFF2-40B4-BE49-F238E27FC236}">
                <a16:creationId xmlns:a16="http://schemas.microsoft.com/office/drawing/2014/main" id="{450B8B92-3E00-EFB1-94B0-47BE4429AEAC}"/>
              </a:ext>
            </a:extLst>
          </p:cNvPr>
          <p:cNvSpPr>
            <a:spLocks noGrp="1"/>
          </p:cNvSpPr>
          <p:nvPr>
            <p:ph idx="1"/>
          </p:nvPr>
        </p:nvSpPr>
        <p:spPr/>
        <p:txBody>
          <a:bodyPr/>
          <a:lstStyle/>
          <a:p>
            <a:r>
              <a:rPr lang="en-GB" dirty="0"/>
              <a:t>The Code of Practice to the Criminal Procedure and Investigation Act 1996 provides the duty for officers to pursue all reasonable lines of enquiry, whether they point towards or away from the suspect, and to gather and retain relevant material.</a:t>
            </a:r>
          </a:p>
          <a:p>
            <a:endParaRPr lang="en-GB" dirty="0"/>
          </a:p>
          <a:p>
            <a:r>
              <a:rPr lang="en-GB" dirty="0"/>
              <a:t>Extraction of evidence from a device needs to be necessary and proportionate. </a:t>
            </a:r>
          </a:p>
          <a:p>
            <a:endParaRPr lang="en-GB" dirty="0"/>
          </a:p>
          <a:p>
            <a:r>
              <a:rPr lang="en-GB" dirty="0"/>
              <a:t>Investigators should consider collateral intrusion. </a:t>
            </a:r>
          </a:p>
        </p:txBody>
      </p:sp>
    </p:spTree>
    <p:extLst>
      <p:ext uri="{BB962C8B-B14F-4D97-AF65-F5344CB8AC3E}">
        <p14:creationId xmlns:p14="http://schemas.microsoft.com/office/powerpoint/2010/main" val="2844673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7A15D-C4BA-D07E-1C3E-230C4A2865CE}"/>
              </a:ext>
            </a:extLst>
          </p:cNvPr>
          <p:cNvSpPr>
            <a:spLocks noGrp="1"/>
          </p:cNvSpPr>
          <p:nvPr>
            <p:ph type="title"/>
          </p:nvPr>
        </p:nvSpPr>
        <p:spPr/>
        <p:txBody>
          <a:bodyPr/>
          <a:lstStyle/>
          <a:p>
            <a:pPr algn="ctr"/>
            <a:r>
              <a:rPr lang="en-GB" dirty="0"/>
              <a:t>What is collateral intrusion?</a:t>
            </a:r>
          </a:p>
        </p:txBody>
      </p:sp>
      <p:pic>
        <p:nvPicPr>
          <p:cNvPr id="4" name="Content Placeholder 4">
            <a:extLst>
              <a:ext uri="{FF2B5EF4-FFF2-40B4-BE49-F238E27FC236}">
                <a16:creationId xmlns:a16="http://schemas.microsoft.com/office/drawing/2014/main" id="{266405ED-4EDA-D148-40B7-99A35D874591}"/>
              </a:ext>
            </a:extLst>
          </p:cNvPr>
          <p:cNvPicPr>
            <a:picLocks noGrp="1" noChangeAspect="1"/>
          </p:cNvPicPr>
          <p:nvPr>
            <p:ph idx="1"/>
          </p:nvPr>
        </p:nvPicPr>
        <p:blipFill>
          <a:blip r:embed="rId2">
            <a:alphaModFix/>
          </a:blip>
          <a:stretch>
            <a:fillRect/>
          </a:stretch>
        </p:blipFill>
        <p:spPr>
          <a:xfrm>
            <a:off x="3207852" y="2381876"/>
            <a:ext cx="5484327" cy="3152775"/>
          </a:xfrm>
          <a:prstGeom prst="rect">
            <a:avLst/>
          </a:prstGeom>
        </p:spPr>
      </p:pic>
    </p:spTree>
    <p:extLst>
      <p:ext uri="{BB962C8B-B14F-4D97-AF65-F5344CB8AC3E}">
        <p14:creationId xmlns:p14="http://schemas.microsoft.com/office/powerpoint/2010/main" val="40702963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2A9AF-E197-35CF-8DD3-592F55EFF68A}"/>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IPCO states</a:t>
            </a:r>
          </a:p>
        </p:txBody>
      </p:sp>
      <p:pic>
        <p:nvPicPr>
          <p:cNvPr id="5" name="Content Placeholder 4">
            <a:extLst>
              <a:ext uri="{FF2B5EF4-FFF2-40B4-BE49-F238E27FC236}">
                <a16:creationId xmlns:a16="http://schemas.microsoft.com/office/drawing/2014/main" id="{7F3A1EB1-1948-4FFD-B666-070F7385CB9D}"/>
              </a:ext>
            </a:extLst>
          </p:cNvPr>
          <p:cNvPicPr>
            <a:picLocks noGrp="1" noChangeAspect="1"/>
          </p:cNvPicPr>
          <p:nvPr>
            <p:ph idx="1"/>
          </p:nvPr>
        </p:nvPicPr>
        <p:blipFill>
          <a:blip r:embed="rId3"/>
          <a:stretch>
            <a:fillRect/>
          </a:stretch>
        </p:blipFill>
        <p:spPr>
          <a:xfrm>
            <a:off x="432225" y="2210052"/>
            <a:ext cx="11327549" cy="3964641"/>
          </a:xfrm>
          <a:prstGeom prst="rect">
            <a:avLst/>
          </a:prstGeom>
        </p:spPr>
      </p:pic>
    </p:spTree>
    <p:extLst>
      <p:ext uri="{BB962C8B-B14F-4D97-AF65-F5344CB8AC3E}">
        <p14:creationId xmlns:p14="http://schemas.microsoft.com/office/powerpoint/2010/main" val="5391810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49CC0-BF0D-1D78-D408-FF6359C6136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Reducing collateral intrusion: </a:t>
            </a:r>
          </a:p>
        </p:txBody>
      </p:sp>
      <p:sp>
        <p:nvSpPr>
          <p:cNvPr id="3" name="Content Placeholder 2">
            <a:extLst>
              <a:ext uri="{FF2B5EF4-FFF2-40B4-BE49-F238E27FC236}">
                <a16:creationId xmlns:a16="http://schemas.microsoft.com/office/drawing/2014/main" id="{210333A3-6C59-8320-D303-AD4B1BCDA34D}"/>
              </a:ext>
            </a:extLst>
          </p:cNvPr>
          <p:cNvSpPr>
            <a:spLocks noGrp="1"/>
          </p:cNvSpPr>
          <p:nvPr>
            <p:ph idx="1"/>
          </p:nvPr>
        </p:nvSpPr>
        <p:spPr>
          <a:xfrm>
            <a:off x="4810259" y="649480"/>
            <a:ext cx="6555347" cy="5546047"/>
          </a:xfrm>
        </p:spPr>
        <p:txBody>
          <a:bodyPr anchor="ctr">
            <a:normAutofit/>
          </a:bodyPr>
          <a:lstStyle/>
          <a:p>
            <a:r>
              <a:rPr lang="en-GB" sz="2400" dirty="0"/>
              <a:t>Extracting information should be strictly necessary. </a:t>
            </a:r>
          </a:p>
          <a:p>
            <a:r>
              <a:rPr lang="en-GB" sz="2400" dirty="0"/>
              <a:t>Avoiding unnecessary intrusion.</a:t>
            </a:r>
          </a:p>
          <a:p>
            <a:r>
              <a:rPr lang="en-GB" sz="2400" dirty="0"/>
              <a:t>Investigators will extract and examine the minimum material required to satisfy the reasonable lines of enquiry. Any information or material irrelevant to the investigation will be deleted where possible.</a:t>
            </a:r>
          </a:p>
          <a:p>
            <a:r>
              <a:rPr lang="en-GB" sz="2400" dirty="0"/>
              <a:t>A record should be made of all actions in relation to the extraction of digital material and management of that extracted material.</a:t>
            </a:r>
          </a:p>
        </p:txBody>
      </p:sp>
    </p:spTree>
    <p:extLst>
      <p:ext uri="{BB962C8B-B14F-4D97-AF65-F5344CB8AC3E}">
        <p14:creationId xmlns:p14="http://schemas.microsoft.com/office/powerpoint/2010/main" val="1093389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992D3F6D-FA2D-7AE7-7D68-EC1304248A12}"/>
              </a:ext>
            </a:extLst>
          </p:cNvPr>
          <p:cNvPicPr>
            <a:picLocks noGrp="1" noChangeAspect="1"/>
          </p:cNvPicPr>
          <p:nvPr>
            <p:ph idx="1"/>
          </p:nvPr>
        </p:nvPicPr>
        <p:blipFill>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25314862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38F41D23-DAAA-411A-A5BB-F7C69662B2B2}"/>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4077651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EF32F8-C3B6-CBC5-99BF-E9767A0EE1E6}"/>
              </a:ext>
            </a:extLst>
          </p:cNvPr>
          <p:cNvSpPr>
            <a:spLocks noGrp="1"/>
          </p:cNvSpPr>
          <p:nvPr>
            <p:ph type="title"/>
          </p:nvPr>
        </p:nvSpPr>
        <p:spPr>
          <a:xfrm>
            <a:off x="635000" y="640823"/>
            <a:ext cx="3418659" cy="5583148"/>
          </a:xfrm>
        </p:spPr>
        <p:txBody>
          <a:bodyPr anchor="ctr">
            <a:normAutofit/>
          </a:bodyPr>
          <a:lstStyle/>
          <a:p>
            <a:r>
              <a:rPr lang="en-US" sz="5400"/>
              <a:t>Discuss in your groups what you would do? </a:t>
            </a:r>
            <a:br>
              <a:rPr lang="en-US" sz="5400"/>
            </a:b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B4FCED-447F-4C7D-8D52-1F9BE051036A}"/>
              </a:ext>
            </a:extLst>
          </p:cNvPr>
          <p:cNvGraphicFramePr>
            <a:graphicFrameLocks noGrp="1"/>
          </p:cNvGraphicFramePr>
          <p:nvPr>
            <p:ph idx="1"/>
            <p:extLst>
              <p:ext uri="{D42A27DB-BD31-4B8C-83A1-F6EECF244321}">
                <p14:modId xmlns:p14="http://schemas.microsoft.com/office/powerpoint/2010/main" val="34130987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4116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B9B87-E20C-CA29-FF2C-2F817334356C}"/>
              </a:ext>
            </a:extLst>
          </p:cNvPr>
          <p:cNvSpPr>
            <a:spLocks noGrp="1"/>
          </p:cNvSpPr>
          <p:nvPr>
            <p:ph type="title"/>
          </p:nvPr>
        </p:nvSpPr>
        <p:spPr>
          <a:xfrm>
            <a:off x="589560" y="856180"/>
            <a:ext cx="4560584" cy="1128068"/>
          </a:xfrm>
        </p:spPr>
        <p:txBody>
          <a:bodyPr anchor="ctr">
            <a:normAutofit/>
          </a:bodyPr>
          <a:lstStyle/>
          <a:p>
            <a:r>
              <a:rPr lang="en-GB" sz="4000"/>
              <a:t>For groups 1 and 2</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F2CFF3-D5BD-CB08-01DF-FD846450D9FE}"/>
              </a:ext>
            </a:extLst>
          </p:cNvPr>
          <p:cNvSpPr>
            <a:spLocks noGrp="1"/>
          </p:cNvSpPr>
          <p:nvPr>
            <p:ph idx="1"/>
          </p:nvPr>
        </p:nvSpPr>
        <p:spPr>
          <a:xfrm>
            <a:off x="590719" y="2330505"/>
            <a:ext cx="4559425" cy="3979585"/>
          </a:xfrm>
        </p:spPr>
        <p:txBody>
          <a:bodyPr anchor="ctr">
            <a:normAutofit/>
          </a:bodyPr>
          <a:lstStyle/>
          <a:p>
            <a:r>
              <a:rPr lang="en-GB" sz="2000"/>
              <a:t>Best practice is for the phone to be placed in Aeroplane mode. If unable, place phone in Faraday bag or place in foil. Get to examiner asap due to battery.</a:t>
            </a:r>
          </a:p>
          <a:p>
            <a:endParaRPr lang="en-GB"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ritain's Teenage Drug Runners - BBC News">
            <a:extLst>
              <a:ext uri="{FF2B5EF4-FFF2-40B4-BE49-F238E27FC236}">
                <a16:creationId xmlns:a16="http://schemas.microsoft.com/office/drawing/2014/main" id="{37B592AB-311A-A4AC-0F87-754C8A573D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759" r="3047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6168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F1EA3-C3D3-006B-F1D6-496A52508379}"/>
              </a:ext>
            </a:extLst>
          </p:cNvPr>
          <p:cNvSpPr>
            <a:spLocks noGrp="1"/>
          </p:cNvSpPr>
          <p:nvPr>
            <p:ph type="title"/>
          </p:nvPr>
        </p:nvSpPr>
        <p:spPr>
          <a:xfrm>
            <a:off x="589560" y="856180"/>
            <a:ext cx="4560584" cy="1128068"/>
          </a:xfrm>
        </p:spPr>
        <p:txBody>
          <a:bodyPr anchor="ctr">
            <a:normAutofit/>
          </a:bodyPr>
          <a:lstStyle/>
          <a:p>
            <a:r>
              <a:rPr lang="en-GB" sz="4000"/>
              <a:t>Group 3</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B3D60E-B42E-0EAB-3E6F-BA9F402D3F6D}"/>
              </a:ext>
            </a:extLst>
          </p:cNvPr>
          <p:cNvSpPr>
            <a:spLocks noGrp="1"/>
          </p:cNvSpPr>
          <p:nvPr>
            <p:ph idx="1"/>
          </p:nvPr>
        </p:nvSpPr>
        <p:spPr>
          <a:xfrm>
            <a:off x="590719" y="2330505"/>
            <a:ext cx="4559425" cy="3979585"/>
          </a:xfrm>
        </p:spPr>
        <p:txBody>
          <a:bodyPr anchor="ctr">
            <a:normAutofit/>
          </a:bodyPr>
          <a:lstStyle/>
          <a:p>
            <a:r>
              <a:rPr lang="en-GB" sz="2000"/>
              <a:t>If in doubt place in Faraday bag. </a:t>
            </a:r>
          </a:p>
          <a:p>
            <a:endParaRPr lang="en-GB" altLang="en-US" sz="2000">
              <a:cs typeface="Arial" panose="020B0604020202020204" pitchFamily="34" charset="0"/>
            </a:endParaRPr>
          </a:p>
          <a:p>
            <a:pPr>
              <a:defRPr/>
            </a:pPr>
            <a:r>
              <a:rPr lang="en-GB" sz="2000">
                <a:cs typeface="Arial" panose="020B0604020202020204" pitchFamily="34" charset="0"/>
              </a:rPr>
              <a:t>A Faraday Bag is designed to block wireless signals and prevent the phone making a connection – prevents external interference – will not prevent internally run changes.</a:t>
            </a:r>
            <a:endParaRPr lang="en-GB" altLang="en-US" sz="2000" b="1">
              <a:cs typeface="Arial" panose="020B0604020202020204" pitchFamily="34" charset="0"/>
            </a:endParaRPr>
          </a:p>
          <a:p>
            <a:endParaRPr lang="en-GB"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ritain's Teenage Drug Runners - BBC News">
            <a:extLst>
              <a:ext uri="{FF2B5EF4-FFF2-40B4-BE49-F238E27FC236}">
                <a16:creationId xmlns:a16="http://schemas.microsoft.com/office/drawing/2014/main" id="{4B7F615F-50C0-32B8-D5F1-380DAE353F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759" r="3047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320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BBF49B88-5C1F-1150-0C5C-5DD8D843767A}"/>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15617534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53DC1-251E-5594-32A5-974648175454}"/>
              </a:ext>
            </a:extLst>
          </p:cNvPr>
          <p:cNvSpPr>
            <a:spLocks noGrp="1"/>
          </p:cNvSpPr>
          <p:nvPr>
            <p:ph type="title"/>
          </p:nvPr>
        </p:nvSpPr>
        <p:spPr/>
        <p:txBody>
          <a:bodyPr/>
          <a:lstStyle/>
          <a:p>
            <a:pPr algn="ctr"/>
            <a:r>
              <a:rPr lang="en-GB" sz="3600" dirty="0">
                <a:latin typeface="Arial" panose="020B0604020202020204" pitchFamily="34" charset="0"/>
                <a:cs typeface="Arial" panose="020B0604020202020204" pitchFamily="34" charset="0"/>
              </a:rPr>
              <a:t>Priority List Seized Items</a:t>
            </a:r>
            <a:br>
              <a:rPr lang="en-GB" b="1" u="sng"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B0EDC30B-26AF-06DC-4F5A-66D89E0A53A8}"/>
              </a:ext>
            </a:extLst>
          </p:cNvPr>
          <p:cNvSpPr>
            <a:spLocks noGrp="1"/>
          </p:cNvSpPr>
          <p:nvPr>
            <p:ph idx="1"/>
          </p:nvPr>
        </p:nvSpPr>
        <p:spPr>
          <a:xfrm>
            <a:off x="387275" y="1237129"/>
            <a:ext cx="10966525" cy="5255746"/>
          </a:xfrm>
        </p:spPr>
        <p:txBody>
          <a:bodyPr>
            <a:normAutofit fontScale="25000" lnSpcReduction="20000"/>
          </a:bodyPr>
          <a:lstStyle/>
          <a:p>
            <a:pPr marL="0" indent="0">
              <a:buNone/>
            </a:pPr>
            <a:endParaRPr lang="en-GB" sz="6200" b="1" u="sng" dirty="0">
              <a:latin typeface="Arial" panose="020B0604020202020204" pitchFamily="34" charset="0"/>
              <a:cs typeface="Arial" panose="020B0604020202020204" pitchFamily="34" charset="0"/>
            </a:endParaRPr>
          </a:p>
          <a:p>
            <a:pPr marL="0" indent="0">
              <a:buNone/>
              <a:defRPr/>
            </a:pPr>
            <a:r>
              <a:rPr lang="en-GB" sz="8000" dirty="0">
                <a:latin typeface="Arial" panose="020B0604020202020204" pitchFamily="34" charset="0"/>
                <a:cs typeface="Arial" panose="020B0604020202020204" pitchFamily="34" charset="0"/>
              </a:rPr>
              <a:t>1. Laptop erasing</a:t>
            </a:r>
          </a:p>
          <a:p>
            <a:pPr marL="0" indent="0">
              <a:buNone/>
              <a:defRPr/>
            </a:pPr>
            <a:r>
              <a:rPr lang="en-GB" sz="8000" dirty="0">
                <a:latin typeface="Arial" panose="020B0604020202020204" pitchFamily="34" charset="0"/>
                <a:cs typeface="Arial" panose="020B0604020202020204" pitchFamily="34" charset="0"/>
              </a:rPr>
              <a:t>Immediate action required to preserve evidence which maybe being erased.  </a:t>
            </a:r>
          </a:p>
          <a:p>
            <a:pPr marL="0" indent="0">
              <a:buNone/>
              <a:defRPr/>
            </a:pPr>
            <a:r>
              <a:rPr lang="en-GB" sz="8000" dirty="0">
                <a:latin typeface="Arial" panose="020B0604020202020204" pitchFamily="34" charset="0"/>
                <a:cs typeface="Arial" panose="020B0604020202020204" pitchFamily="34" charset="0"/>
              </a:rPr>
              <a:t>Photograph/video what is happening on the screen and photograph in situ.  </a:t>
            </a:r>
          </a:p>
          <a:p>
            <a:pPr marL="0" indent="0">
              <a:buNone/>
              <a:defRPr/>
            </a:pPr>
            <a:r>
              <a:rPr lang="en-GB" sz="8000" dirty="0">
                <a:latin typeface="Arial" panose="020B0604020202020204" pitchFamily="34" charset="0"/>
                <a:cs typeface="Arial" panose="020B0604020202020204" pitchFamily="34" charset="0"/>
              </a:rPr>
              <a:t>Immediately remove the battery from the laptop as if you just pull the power out of the back it will still run on battery power.  </a:t>
            </a:r>
          </a:p>
          <a:p>
            <a:pPr marL="0" indent="0">
              <a:buNone/>
              <a:defRPr/>
            </a:pPr>
            <a:r>
              <a:rPr lang="en-GB" sz="8000" dirty="0">
                <a:latin typeface="Arial" panose="020B0604020202020204" pitchFamily="34" charset="0"/>
                <a:cs typeface="Arial" panose="020B0604020202020204" pitchFamily="34" charset="0"/>
              </a:rPr>
              <a:t>Remove the power lead and seize also before packaging and exhibiting correctly (No need for Faraday bag as not able to communicate wirelessly with the internet if power removed)</a:t>
            </a:r>
          </a:p>
          <a:p>
            <a:pPr marL="0" indent="0">
              <a:buNone/>
              <a:defRPr/>
            </a:pPr>
            <a:endParaRPr lang="en-GB" sz="8000" dirty="0">
              <a:latin typeface="Arial" panose="020B0604020202020204" pitchFamily="34" charset="0"/>
              <a:cs typeface="Arial" panose="020B0604020202020204" pitchFamily="34" charset="0"/>
            </a:endParaRPr>
          </a:p>
          <a:p>
            <a:pPr marL="0" indent="0">
              <a:buNone/>
              <a:defRPr/>
            </a:pPr>
            <a:r>
              <a:rPr lang="en-GB" sz="8000" dirty="0">
                <a:latin typeface="Arial" panose="020B0604020202020204" pitchFamily="34" charset="0"/>
                <a:cs typeface="Arial" panose="020B0604020202020204" pitchFamily="34" charset="0"/>
              </a:rPr>
              <a:t>2. Tablet </a:t>
            </a:r>
          </a:p>
          <a:p>
            <a:pPr marL="0" indent="0">
              <a:buNone/>
              <a:defRPr/>
            </a:pPr>
            <a:r>
              <a:rPr lang="en-GB" sz="8000" dirty="0">
                <a:latin typeface="Arial" panose="020B0604020202020204" pitchFamily="34" charset="0"/>
                <a:cs typeface="Arial" panose="020B0604020202020204" pitchFamily="34" charset="0"/>
              </a:rPr>
              <a:t>Immediately place in Airplane mode and turn power off. </a:t>
            </a:r>
          </a:p>
          <a:p>
            <a:pPr marL="0" indent="0">
              <a:buNone/>
              <a:defRPr/>
            </a:pPr>
            <a:r>
              <a:rPr lang="en-GB" sz="8000" dirty="0">
                <a:latin typeface="Arial" panose="020B0604020202020204" pitchFamily="34" charset="0"/>
                <a:cs typeface="Arial" panose="020B0604020202020204" pitchFamily="34" charset="0"/>
              </a:rPr>
              <a:t>Place in Faraday bag or wrap in tin foil</a:t>
            </a:r>
          </a:p>
          <a:p>
            <a:pPr marL="0" indent="0">
              <a:buNone/>
              <a:defRPr/>
            </a:pPr>
            <a:endParaRPr lang="en-GB" sz="8000" dirty="0">
              <a:latin typeface="Arial" panose="020B0604020202020204" pitchFamily="34" charset="0"/>
              <a:cs typeface="Arial" panose="020B0604020202020204" pitchFamily="34" charset="0"/>
            </a:endParaRPr>
          </a:p>
          <a:p>
            <a:pPr marL="0" indent="0">
              <a:buNone/>
              <a:defRPr/>
            </a:pPr>
            <a:r>
              <a:rPr lang="en-GB" sz="8000" dirty="0">
                <a:latin typeface="Arial" panose="020B0604020202020204" pitchFamily="34" charset="0"/>
                <a:cs typeface="Arial" panose="020B0604020202020204" pitchFamily="34" charset="0"/>
              </a:rPr>
              <a:t>3. Games consoles</a:t>
            </a:r>
          </a:p>
          <a:p>
            <a:pPr marL="0" indent="0">
              <a:buNone/>
              <a:defRPr/>
            </a:pPr>
            <a:r>
              <a:rPr lang="en-GB" sz="8000" dirty="0">
                <a:latin typeface="Arial" panose="020B0604020202020204" pitchFamily="34" charset="0"/>
                <a:cs typeface="Arial" panose="020B0604020202020204" pitchFamily="34" charset="0"/>
              </a:rPr>
              <a:t>If connected to the internet and powered on remove power leads from rear before packaging and exhibiting correctly</a:t>
            </a:r>
          </a:p>
          <a:p>
            <a:pPr marL="0" indent="0">
              <a:buNone/>
            </a:pPr>
            <a:r>
              <a:rPr lang="en-GB" sz="8000" b="1" u="sng"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8618400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DE8DB4-EA5A-CCB7-5DCD-7F958552BD12}"/>
              </a:ext>
            </a:extLst>
          </p:cNvPr>
          <p:cNvSpPr>
            <a:spLocks noGrp="1"/>
          </p:cNvSpPr>
          <p:nvPr>
            <p:ph idx="1"/>
          </p:nvPr>
        </p:nvSpPr>
        <p:spPr>
          <a:xfrm>
            <a:off x="838200" y="817581"/>
            <a:ext cx="10515600" cy="5359382"/>
          </a:xfrm>
        </p:spPr>
        <p:txBody>
          <a:bodyPr>
            <a:normAutofit fontScale="85000" lnSpcReduction="20000"/>
          </a:bodyPr>
          <a:lstStyle/>
          <a:p>
            <a:pPr>
              <a:defRPr/>
            </a:pPr>
            <a:r>
              <a:rPr lang="en-GB" sz="2800" dirty="0">
                <a:latin typeface="Arial" panose="020B0604020202020204" pitchFamily="34" charset="0"/>
                <a:cs typeface="Arial" panose="020B0604020202020204" pitchFamily="34" charset="0"/>
              </a:rPr>
              <a:t>4. Broken smartphone </a:t>
            </a:r>
          </a:p>
          <a:p>
            <a:pPr>
              <a:defRPr/>
            </a:pPr>
            <a:r>
              <a:rPr lang="en-GB" sz="2800" dirty="0">
                <a:latin typeface="Arial" panose="020B0604020202020204" pitchFamily="34" charset="0"/>
                <a:cs typeface="Arial" panose="020B0604020202020204" pitchFamily="34" charset="0"/>
              </a:rPr>
              <a:t>It would appear that it has no power and therefore cannot communicate with wi-fi/telephone services.</a:t>
            </a:r>
          </a:p>
          <a:p>
            <a:pPr>
              <a:defRPr/>
            </a:pPr>
            <a:r>
              <a:rPr lang="en-GB" sz="2800" dirty="0">
                <a:latin typeface="Arial" panose="020B0604020202020204" pitchFamily="34" charset="0"/>
                <a:cs typeface="Arial" panose="020B0604020202020204" pitchFamily="34" charset="0"/>
              </a:rPr>
              <a:t>Consider Faraday bag but seize and package/exhibit correctly</a:t>
            </a:r>
          </a:p>
          <a:p>
            <a:pPr>
              <a:defRPr/>
            </a:pPr>
            <a:endParaRPr lang="en-GB" sz="2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5. Wireless router </a:t>
            </a:r>
          </a:p>
          <a:p>
            <a:pPr>
              <a:defRPr/>
            </a:pPr>
            <a:r>
              <a:rPr lang="en-GB" sz="2800" dirty="0">
                <a:solidFill>
                  <a:srgbClr val="FF0000"/>
                </a:solidFill>
                <a:effectLst>
                  <a:outerShdw blurRad="38100" dist="38100" dir="2700000" algn="tl">
                    <a:srgbClr val="000000">
                      <a:alpha val="43137"/>
                    </a:srgbClr>
                  </a:outerShdw>
                </a:effectLst>
                <a:cs typeface="Arial" panose="020B0604020202020204" pitchFamily="34" charset="0"/>
              </a:rPr>
              <a:t>DO NOT SWITCH OFF TO SEIZE</a:t>
            </a:r>
            <a:r>
              <a:rPr lang="en-GB" sz="2800" dirty="0">
                <a:cs typeface="Arial" panose="020B0604020202020204" pitchFamily="34" charset="0"/>
              </a:rPr>
              <a:t>. </a:t>
            </a:r>
          </a:p>
          <a:p>
            <a:pPr>
              <a:defRPr/>
            </a:pPr>
            <a:r>
              <a:rPr lang="en-GB" sz="2800" dirty="0">
                <a:latin typeface="Arial" panose="020B0604020202020204" pitchFamily="34" charset="0"/>
                <a:cs typeface="Arial" panose="020B0604020202020204" pitchFamily="34" charset="0"/>
              </a:rPr>
              <a:t>You will lose all data stored in the memory. </a:t>
            </a:r>
          </a:p>
          <a:p>
            <a:pPr>
              <a:defRPr/>
            </a:pPr>
            <a:r>
              <a:rPr lang="en-GB" sz="2800" dirty="0">
                <a:latin typeface="Arial" panose="020B0604020202020204" pitchFamily="34" charset="0"/>
                <a:cs typeface="Arial" panose="020B0604020202020204" pitchFamily="34" charset="0"/>
              </a:rPr>
              <a:t>If disconnected - very likely to reconnect with a new IP address. </a:t>
            </a:r>
          </a:p>
          <a:p>
            <a:pPr>
              <a:defRPr/>
            </a:pPr>
            <a:r>
              <a:rPr lang="en-GB" sz="2800" dirty="0">
                <a:latin typeface="Arial" panose="020B0604020202020204" pitchFamily="34" charset="0"/>
                <a:cs typeface="Arial" panose="020B0604020202020204" pitchFamily="34" charset="0"/>
              </a:rPr>
              <a:t>Remind of Principle 1 – Not to change anything. High Tech crime can attend and download the router if required</a:t>
            </a:r>
          </a:p>
          <a:p>
            <a:pPr>
              <a:defRPr/>
            </a:pPr>
            <a:endParaRPr lang="en-GB" sz="2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6. USB sticks </a:t>
            </a:r>
          </a:p>
          <a:p>
            <a:pPr>
              <a:defRPr/>
            </a:pPr>
            <a:r>
              <a:rPr lang="en-GB" sz="2800" dirty="0">
                <a:latin typeface="Arial" panose="020B0604020202020204" pitchFamily="34" charset="0"/>
                <a:cs typeface="Arial" panose="020B0604020202020204" pitchFamily="34" charset="0"/>
              </a:rPr>
              <a:t>No power or connection to the internet so seize and packaging and exhibiting correctly</a:t>
            </a:r>
          </a:p>
          <a:p>
            <a:endParaRPr lang="en-GB" dirty="0"/>
          </a:p>
        </p:txBody>
      </p:sp>
    </p:spTree>
    <p:extLst>
      <p:ext uri="{BB962C8B-B14F-4D97-AF65-F5344CB8AC3E}">
        <p14:creationId xmlns:p14="http://schemas.microsoft.com/office/powerpoint/2010/main" val="20366824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E61B563-A4B2-5783-81AF-A2A053D747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12192000" cy="1519356"/>
            <a:chOff x="0" y="-29768"/>
            <a:chExt cx="12202174" cy="1519356"/>
          </a:xfrm>
        </p:grpSpPr>
        <p:sp>
          <p:nvSpPr>
            <p:cNvPr id="11" name="Rectangle 10">
              <a:extLst>
                <a:ext uri="{FF2B5EF4-FFF2-40B4-BE49-F238E27FC236}">
                  <a16:creationId xmlns:a16="http://schemas.microsoft.com/office/drawing/2014/main" id="{40633BBC-8C60-7DC4-F0CC-CE322510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CC98078-F2A2-725C-ED61-320B63B69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1CD4C03-24F0-57A9-530E-8F2ABABDC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AC7B303-92AB-5ADB-1126-BA802FDE96EF}"/>
              </a:ext>
            </a:extLst>
          </p:cNvPr>
          <p:cNvSpPr>
            <a:spLocks noGrp="1"/>
          </p:cNvSpPr>
          <p:nvPr>
            <p:ph type="title"/>
          </p:nvPr>
        </p:nvSpPr>
        <p:spPr>
          <a:xfrm>
            <a:off x="838200" y="5609902"/>
            <a:ext cx="6924026" cy="913975"/>
          </a:xfrm>
        </p:spPr>
        <p:txBody>
          <a:bodyPr vert="horz" lIns="91440" tIns="45720" rIns="91440" bIns="45720" rtlCol="0" anchor="ctr">
            <a:normAutofit/>
          </a:bodyPr>
          <a:lstStyle/>
          <a:p>
            <a:r>
              <a:rPr lang="en-US" sz="3200">
                <a:solidFill>
                  <a:srgbClr val="FFFFFF"/>
                </a:solidFill>
              </a:rPr>
              <a:t>What about Digital Images?</a:t>
            </a:r>
          </a:p>
        </p:txBody>
      </p:sp>
      <p:pic>
        <p:nvPicPr>
          <p:cNvPr id="5" name="Content Placeholder 4">
            <a:extLst>
              <a:ext uri="{FF2B5EF4-FFF2-40B4-BE49-F238E27FC236}">
                <a16:creationId xmlns:a16="http://schemas.microsoft.com/office/drawing/2014/main" id="{BF76A5DE-E021-42F2-D059-15A8AB518F60}"/>
              </a:ext>
            </a:extLst>
          </p:cNvPr>
          <p:cNvPicPr>
            <a:picLocks noGrp="1" noChangeAspect="1"/>
          </p:cNvPicPr>
          <p:nvPr>
            <p:ph idx="1"/>
          </p:nvPr>
        </p:nvPicPr>
        <p:blipFill>
          <a:blip r:embed="rId2"/>
          <a:srcRect t="12083" b="2259"/>
          <a:stretch/>
        </p:blipFill>
        <p:spPr>
          <a:xfrm>
            <a:off x="1" y="10"/>
            <a:ext cx="12191998" cy="5352218"/>
          </a:xfrm>
          <a:prstGeom prst="rect">
            <a:avLst/>
          </a:prstGeom>
        </p:spPr>
      </p:pic>
    </p:spTree>
    <p:extLst>
      <p:ext uri="{BB962C8B-B14F-4D97-AF65-F5344CB8AC3E}">
        <p14:creationId xmlns:p14="http://schemas.microsoft.com/office/powerpoint/2010/main" val="11185358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erson in a yellow vest holding a phone&#10;&#10;Description automatically generated">
            <a:extLst>
              <a:ext uri="{FF2B5EF4-FFF2-40B4-BE49-F238E27FC236}">
                <a16:creationId xmlns:a16="http://schemas.microsoft.com/office/drawing/2014/main" id="{41024E14-2C66-BE50-AFEB-56CFD79203CD}"/>
              </a:ext>
            </a:extLst>
          </p:cNvPr>
          <p:cNvPicPr>
            <a:picLocks noGrp="1" noChangeAspect="1"/>
          </p:cNvPicPr>
          <p:nvPr>
            <p:ph idx="1"/>
          </p:nvPr>
        </p:nvPicPr>
        <p:blipFill>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39529130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2F304-8D62-FCF4-AC5C-4BB320E60AF7}"/>
              </a:ext>
            </a:extLst>
          </p:cNvPr>
          <p:cNvSpPr>
            <a:spLocks noGrp="1"/>
          </p:cNvSpPr>
          <p:nvPr>
            <p:ph type="title"/>
          </p:nvPr>
        </p:nvSpPr>
        <p:spPr>
          <a:xfrm>
            <a:off x="630936" y="640080"/>
            <a:ext cx="4818888" cy="1481328"/>
          </a:xfrm>
        </p:spPr>
        <p:txBody>
          <a:bodyPr anchor="b">
            <a:normAutofit/>
          </a:bodyPr>
          <a:lstStyle/>
          <a:p>
            <a:r>
              <a:rPr lang="en-GB" sz="5000"/>
              <a:t>Managing digital images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06739D-72C9-80CC-85DC-3F2D3ECA5463}"/>
              </a:ext>
            </a:extLst>
          </p:cNvPr>
          <p:cNvSpPr>
            <a:spLocks noGrp="1"/>
          </p:cNvSpPr>
          <p:nvPr>
            <p:ph idx="1"/>
          </p:nvPr>
        </p:nvSpPr>
        <p:spPr>
          <a:xfrm>
            <a:off x="630936" y="2660904"/>
            <a:ext cx="4818888" cy="3547872"/>
          </a:xfrm>
        </p:spPr>
        <p:txBody>
          <a:bodyPr anchor="t">
            <a:normAutofit/>
          </a:bodyPr>
          <a:lstStyle/>
          <a:p>
            <a:r>
              <a:rPr lang="en-GB" sz="2200" dirty="0"/>
              <a:t>The images needs to be viewable.</a:t>
            </a:r>
          </a:p>
          <a:p>
            <a:r>
              <a:rPr lang="en-GB" sz="2200" dirty="0"/>
              <a:t>Accompanied by a full audit trail.</a:t>
            </a:r>
          </a:p>
          <a:p>
            <a:r>
              <a:rPr lang="en-GB" sz="2200" dirty="0"/>
              <a:t>This needs to be achieved using standard evidential processes. </a:t>
            </a:r>
          </a:p>
          <a:p>
            <a:endParaRPr lang="en-GB" sz="2200" dirty="0"/>
          </a:p>
          <a:p>
            <a:r>
              <a:rPr lang="en-GB" sz="2200" dirty="0"/>
              <a:t>Please see the attached for further reading. </a:t>
            </a:r>
          </a:p>
          <a:p>
            <a:pPr marL="0" indent="0">
              <a:buNone/>
            </a:pPr>
            <a:endParaRPr lang="en-GB" sz="2200" dirty="0"/>
          </a:p>
        </p:txBody>
      </p:sp>
      <p:pic>
        <p:nvPicPr>
          <p:cNvPr id="5" name="Picture 4">
            <a:extLst>
              <a:ext uri="{FF2B5EF4-FFF2-40B4-BE49-F238E27FC236}">
                <a16:creationId xmlns:a16="http://schemas.microsoft.com/office/drawing/2014/main" id="{50F46EE6-6D0B-ACE8-7053-800017871B6F}"/>
              </a:ext>
            </a:extLst>
          </p:cNvPr>
          <p:cNvPicPr>
            <a:picLocks noChangeAspect="1"/>
          </p:cNvPicPr>
          <p:nvPr/>
        </p:nvPicPr>
        <p:blipFill>
          <a:blip r:embed="rId2"/>
          <a:stretch>
            <a:fillRect/>
          </a:stretch>
        </p:blipFill>
        <p:spPr>
          <a:xfrm>
            <a:off x="6897205" y="640080"/>
            <a:ext cx="3862653" cy="5577840"/>
          </a:xfrm>
          <a:prstGeom prst="rect">
            <a:avLst/>
          </a:prstGeom>
        </p:spPr>
      </p:pic>
    </p:spTree>
    <p:extLst>
      <p:ext uri="{BB962C8B-B14F-4D97-AF65-F5344CB8AC3E}">
        <p14:creationId xmlns:p14="http://schemas.microsoft.com/office/powerpoint/2010/main" val="6367567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FC55402A-7E1F-30AD-DF04-C924B0B5EF7D}"/>
              </a:ext>
            </a:extLst>
          </p:cNvPr>
          <p:cNvPicPr>
            <a:picLocks noChangeAspect="1"/>
          </p:cNvPicPr>
          <p:nvPr/>
        </p:nvPicPr>
        <p:blipFill>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A5ED31-9375-991C-7148-FCC08589F49C}"/>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p>
        </p:txBody>
      </p:sp>
    </p:spTree>
    <p:extLst>
      <p:ext uri="{BB962C8B-B14F-4D97-AF65-F5344CB8AC3E}">
        <p14:creationId xmlns:p14="http://schemas.microsoft.com/office/powerpoint/2010/main" val="24095228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184</TotalTime>
  <Words>1161</Words>
  <Application>Microsoft Office PowerPoint</Application>
  <PresentationFormat>Widescreen</PresentationFormat>
  <Paragraphs>120</Paragraphs>
  <Slides>37</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Aptos</vt:lpstr>
      <vt:lpstr>Aptos Display</vt:lpstr>
      <vt:lpstr>Arial</vt:lpstr>
      <vt:lpstr>Calibri</vt:lpstr>
      <vt:lpstr>Gotham</vt:lpstr>
      <vt:lpstr>Office Theme</vt:lpstr>
      <vt:lpstr>Digital Evidence </vt:lpstr>
      <vt:lpstr>PowerPoint Presentation</vt:lpstr>
      <vt:lpstr>PowerPoint Presentation</vt:lpstr>
      <vt:lpstr>Who can provide specialist support?</vt:lpstr>
      <vt:lpstr>PowerPoint Presentation</vt:lpstr>
      <vt:lpstr>Digital Media Investigators </vt:lpstr>
      <vt:lpstr>What is Digital Forensics?</vt:lpstr>
      <vt:lpstr>PowerPoint Presentation</vt:lpstr>
      <vt:lpstr>PowerPoint Presentation</vt:lpstr>
      <vt:lpstr>What does FSR do?</vt:lpstr>
      <vt:lpstr>Digital Forensics - </vt:lpstr>
      <vt:lpstr>Challenges - Volume</vt:lpstr>
      <vt:lpstr>Complexity</vt:lpstr>
      <vt:lpstr>PowerPoint Presentation</vt:lpstr>
      <vt:lpstr>PowerPoint Presentation</vt:lpstr>
      <vt:lpstr>PowerPoint Presentation</vt:lpstr>
      <vt:lpstr>Principles of computer-based evidence</vt:lpstr>
      <vt:lpstr>PowerPoint Presentation</vt:lpstr>
      <vt:lpstr>Legalisation </vt:lpstr>
      <vt:lpstr>PowerPoint Presentation</vt:lpstr>
      <vt:lpstr>PowerPoint Presentation</vt:lpstr>
      <vt:lpstr>Considerations: </vt:lpstr>
      <vt:lpstr>What is collateral intrusion?</vt:lpstr>
      <vt:lpstr>IPCO states</vt:lpstr>
      <vt:lpstr>Reducing collateral intrusion: </vt:lpstr>
      <vt:lpstr>PowerPoint Presentation</vt:lpstr>
      <vt:lpstr>PowerPoint Presentation</vt:lpstr>
      <vt:lpstr>Discuss in your groups what you would do?  </vt:lpstr>
      <vt:lpstr>For groups 1 and 2</vt:lpstr>
      <vt:lpstr>Group 3</vt:lpstr>
      <vt:lpstr>PowerPoint Presentation</vt:lpstr>
      <vt:lpstr>Priority List Seized Items </vt:lpstr>
      <vt:lpstr>PowerPoint Presentation</vt:lpstr>
      <vt:lpstr>What about Digital Images?</vt:lpstr>
      <vt:lpstr>PowerPoint Presentation</vt:lpstr>
      <vt:lpstr>Managing digital images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9</cp:revision>
  <dcterms:created xsi:type="dcterms:W3CDTF">2024-11-27T10:14:27Z</dcterms:created>
  <dcterms:modified xsi:type="dcterms:W3CDTF">2024-11-27T13:19:22Z</dcterms:modified>
</cp:coreProperties>
</file>