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4A9A37-6966-485D-5276-84AEBA1898EE}" v="6" dt="2026-03-21T10:49:27.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24A9A37-6966-485D-5276-84AEBA1898EE}"/>
    <pc:docChg chg="addSld">
      <pc:chgData name="" userId="" providerId="" clId="Web-{924A9A37-6966-485D-5276-84AEBA1898EE}" dt="2026-03-21T10:48:45.395" v="0"/>
      <pc:docMkLst>
        <pc:docMk/>
      </pc:docMkLst>
      <pc:sldChg chg="new">
        <pc:chgData name="" userId="" providerId="" clId="Web-{924A9A37-6966-485D-5276-84AEBA1898EE}" dt="2026-03-21T10:48:45.395" v="0"/>
        <pc:sldMkLst>
          <pc:docMk/>
          <pc:sldMk cId="884340220" sldId="257"/>
        </pc:sldMkLst>
      </pc:sldChg>
    </pc:docChg>
  </pc:docChgLst>
  <pc:docChgLst>
    <pc:chgData name="George-Adrian Ciupea (2441106)" userId="S::2441106@student.uwtsd.ac.uk::a4f9486a-9aa4-4ea7-85bc-971e167f1c15" providerId="AD" clId="Web-{924A9A37-6966-485D-5276-84AEBA1898EE}"/>
    <pc:docChg chg="modSld">
      <pc:chgData name="George-Adrian Ciupea (2441106)" userId="S::2441106@student.uwtsd.ac.uk::a4f9486a-9aa4-4ea7-85bc-971e167f1c15" providerId="AD" clId="Web-{924A9A37-6966-485D-5276-84AEBA1898EE}" dt="2026-03-21T10:49:27.382" v="6" actId="20577"/>
      <pc:docMkLst>
        <pc:docMk/>
      </pc:docMkLst>
      <pc:sldChg chg="modSp">
        <pc:chgData name="George-Adrian Ciupea (2441106)" userId="S::2441106@student.uwtsd.ac.uk::a4f9486a-9aa4-4ea7-85bc-971e167f1c15" providerId="AD" clId="Web-{924A9A37-6966-485D-5276-84AEBA1898EE}" dt="2026-03-21T10:49:27.382" v="6" actId="20577"/>
        <pc:sldMkLst>
          <pc:docMk/>
          <pc:sldMk cId="109857222" sldId="256"/>
        </pc:sldMkLst>
        <pc:spChg chg="mod">
          <ac:chgData name="George-Adrian Ciupea (2441106)" userId="S::2441106@student.uwtsd.ac.uk::a4f9486a-9aa4-4ea7-85bc-971e167f1c15" providerId="AD" clId="Web-{924A9A37-6966-485D-5276-84AEBA1898EE}" dt="2026-03-21T10:49:27.382" v="6" actId="20577"/>
          <ac:spMkLst>
            <pc:docMk/>
            <pc:sldMk cId="109857222" sldId="256"/>
            <ac:spMk id="2" creationId="{00000000-0000-0000-0000-000000000000}"/>
          </ac:spMkLst>
        </pc:spChg>
      </pc:sldChg>
      <pc:sldChg chg="modSp">
        <pc:chgData name="George-Adrian Ciupea (2441106)" userId="S::2441106@student.uwtsd.ac.uk::a4f9486a-9aa4-4ea7-85bc-971e167f1c15" providerId="AD" clId="Web-{924A9A37-6966-485D-5276-84AEBA1898EE}" dt="2026-03-21T10:49:14.615" v="2" actId="20577"/>
        <pc:sldMkLst>
          <pc:docMk/>
          <pc:sldMk cId="884340220" sldId="257"/>
        </pc:sldMkLst>
        <pc:spChg chg="mod">
          <ac:chgData name="George-Adrian Ciupea (2441106)" userId="S::2441106@student.uwtsd.ac.uk::a4f9486a-9aa4-4ea7-85bc-971e167f1c15" providerId="AD" clId="Web-{924A9A37-6966-485D-5276-84AEBA1898EE}" dt="2026-03-21T10:49:14.615" v="2" actId="20577"/>
          <ac:spMkLst>
            <pc:docMk/>
            <pc:sldMk cId="884340220" sldId="257"/>
            <ac:spMk id="3" creationId="{09B7043B-C199-AA81-294F-E50BB55AB4A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=eco bite</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D807-A60D-BBBD-9F2B-CA061F8896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7043B-C199-AA81-294F-E50BB55AB4A2}"/>
              </a:ext>
            </a:extLst>
          </p:cNvPr>
          <p:cNvSpPr>
            <a:spLocks noGrp="1"/>
          </p:cNvSpPr>
          <p:nvPr>
            <p:ph idx="1"/>
          </p:nvPr>
        </p:nvSpPr>
        <p:spPr/>
        <p:txBody>
          <a:bodyPr vert="horz" lIns="91440" tIns="45720" rIns="91440" bIns="45720" rtlCol="0" anchor="t">
            <a:normAutofit fontScale="55000" lnSpcReduction="20000"/>
          </a:bodyPr>
          <a:lstStyle/>
          <a:p>
            <a:r>
              <a:rPr lang="en-GB" sz="1200"/>
              <a:t>ECOBITE UK: A Sustainable Ready-to-Eat and Meal Kit Delivery Service</a:t>
            </a:r>
            <a:endParaRPr lang="en-GB"/>
          </a:p>
          <a:p>
            <a:r>
              <a:rPr lang="en-GB" sz="1200"/>
              <a:t>Executive summary</a:t>
            </a:r>
            <a:endParaRPr lang="en-GB"/>
          </a:p>
          <a:p>
            <a:r>
              <a:rPr lang="en-GB" sz="1200" dirty="0"/>
              <a:t>This business plan proposes the launch of </a:t>
            </a:r>
            <a:r>
              <a:rPr lang="en-GB" sz="1200" dirty="0" err="1"/>
              <a:t>Ecobite</a:t>
            </a:r>
            <a:r>
              <a:rPr lang="en-GB" sz="1200" dirty="0"/>
              <a:t>  UK, a sustainable ready-to-eat and meal kit delivery company based initially in London. The business seeks to respond to sustained growth within the UK online food delivery sector, alongside increasing </a:t>
            </a:r>
            <a:r>
              <a:rPr lang="en-GB" sz="1200" dirty="0" err="1"/>
              <a:t>condumer</a:t>
            </a:r>
            <a:r>
              <a:rPr lang="en-GB" sz="1200" dirty="0"/>
              <a:t> demand for healthier and more environmentally friendly food options.</a:t>
            </a:r>
            <a:endParaRPr lang="en-GB" dirty="0"/>
          </a:p>
          <a:p>
            <a:r>
              <a:rPr lang="en-GB" sz="1200"/>
              <a:t>1.INTRODUCTION</a:t>
            </a:r>
            <a:endParaRPr lang="en-GB"/>
          </a:p>
          <a:p>
            <a:r>
              <a:rPr lang="en-GB" sz="1200" dirty="0"/>
              <a:t>The UK food service sector has evolved significantly due to digitalisation, urbanisation, and changing work patterns. Consumers increasingly prioritise convenience, particularly in a major cities where time scarcity influences food purchasing behaviour the same time, consumption patterns, with growth in ethnical and organic food provides such as RIVERFORD ORGANIC FARMERS reflecting broader market trends.</a:t>
            </a:r>
            <a:endParaRPr lang="en-GB" dirty="0"/>
          </a:p>
          <a:p>
            <a:r>
              <a:rPr lang="en-GB" sz="1200" dirty="0"/>
              <a:t>ECOBITE UK seek to operate at the intersection of convenience and sustainability, offering both ready-to-eat meals and meal kits designed to reduce environmental impact while maintaining affordability.</a:t>
            </a:r>
            <a:endParaRPr lang="en-GB" dirty="0"/>
          </a:p>
          <a:p>
            <a:r>
              <a:rPr lang="en-GB" sz="1200"/>
              <a:t>PESTELE Analysis</a:t>
            </a:r>
            <a:endParaRPr lang="en-GB"/>
          </a:p>
          <a:p>
            <a:r>
              <a:rPr lang="en-GB" sz="1200"/>
              <a:t>A PESTLE framework evaluates the macro-environmental factors influencing ECOBITE UK viability.</a:t>
            </a:r>
            <a:endParaRPr lang="en-GB"/>
          </a:p>
          <a:p>
            <a:r>
              <a:rPr lang="en-GB" sz="1200"/>
              <a:t>POLITICAL FACTORS</a:t>
            </a:r>
            <a:endParaRPr lang="en-GB"/>
          </a:p>
          <a:p>
            <a:r>
              <a:rPr lang="en-GB" sz="1200"/>
              <a:t>The UK government has introduced environmental policies such as the Plastic Packaging Tax (UK Government 2022), which incentivise the use of recycled materials.</a:t>
            </a:r>
            <a:endParaRPr lang="en-GB"/>
          </a:p>
          <a:p>
            <a:r>
              <a:rPr lang="en-GB" sz="1200"/>
              <a:t>While this increases compliance requirements, it also strengthens the competitive position of businesses already committed to sustainable packaging.</a:t>
            </a:r>
            <a:endParaRPr lang="en-GB"/>
          </a:p>
          <a:p>
            <a:r>
              <a:rPr lang="en-GB" sz="1200" dirty="0"/>
              <a:t>Post-Brexit trade arrangements may also influence food import cost and supply chain stability, making domestic sourcing strategically advantageous.</a:t>
            </a:r>
            <a:endParaRPr lang="en-GB" dirty="0"/>
          </a:p>
          <a:p>
            <a:r>
              <a:rPr lang="en-GB" sz="1200" dirty="0"/>
              <a:t>        </a:t>
            </a:r>
            <a:endParaRPr lang="en-GB" dirty="0"/>
          </a:p>
          <a:p>
            <a:r>
              <a:rPr lang="en-GB" sz="1200"/>
              <a:t>ECONOMIC FACTORS</a:t>
            </a:r>
            <a:endParaRPr lang="en-GB"/>
          </a:p>
          <a:p>
            <a:r>
              <a:rPr lang="en-GB" sz="1200"/>
              <a:t>Inflationary pressures and food price volatility present potentials cost challenges. Rising energy and ingredient costs may reduce profit margin, particularly during early operational stages.</a:t>
            </a:r>
            <a:endParaRPr lang="en-GB"/>
          </a:p>
          <a:p>
            <a:r>
              <a:rPr lang="en-GB" sz="1200" dirty="0"/>
              <a:t>However, despite economic uncertainty, demand for food delivery services </a:t>
            </a:r>
            <a:r>
              <a:rPr lang="en-GB" sz="1200" dirty="0" err="1"/>
              <a:t>remanin</a:t>
            </a:r>
            <a:r>
              <a:rPr lang="en-GB" sz="1200" dirty="0"/>
              <a:t> resilient due to convenience-driven consumption patterns.</a:t>
            </a:r>
            <a:endParaRPr lang="en-GB" dirty="0"/>
          </a:p>
          <a:p>
            <a:r>
              <a:rPr lang="en-GB" sz="1200"/>
              <a:t>Subscription models can also stabilise revenue streams through predictable recurring income.</a:t>
            </a:r>
            <a:endParaRPr lang="en-GB"/>
          </a:p>
          <a:p>
            <a:r>
              <a:rPr lang="en-GB" sz="1200"/>
              <a:t>SOCIAL FACTORS</a:t>
            </a:r>
            <a:endParaRPr lang="en-GB"/>
          </a:p>
          <a:p>
            <a:r>
              <a:rPr lang="en-GB" sz="1200" dirty="0"/>
              <a:t>Social trends strongly favour ECOBITE concept. Younger UK consumers increasingly demonstrate interest in health-conscious eating and sustainable consumption. Awareness of food waste and carbon emission has influenced purchasing decisions.</a:t>
            </a:r>
            <a:endParaRPr lang="en-GB" dirty="0"/>
          </a:p>
          <a:p>
            <a:r>
              <a:rPr lang="en-GB" sz="1200"/>
              <a:t>Urban lifestyle characterised by long working hours and commuting also increase reliance on convenient meal solutions. These behavioural patterns support the long-term demand for both ready-to-eat and meal kits.</a:t>
            </a:r>
            <a:endParaRPr lang="en-GB"/>
          </a:p>
          <a:p>
            <a:endParaRPr lang="en-GB"/>
          </a:p>
          <a:p>
            <a:endParaRPr lang="en-GB" dirty="0"/>
          </a:p>
        </p:txBody>
      </p:sp>
    </p:spTree>
    <p:extLst>
      <p:ext uri="{BB962C8B-B14F-4D97-AF65-F5344CB8AC3E}">
        <p14:creationId xmlns:p14="http://schemas.microsoft.com/office/powerpoint/2010/main" val="884340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=eco bite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cp:revision>
  <dcterms:created xsi:type="dcterms:W3CDTF">2026-03-21T10:48:21Z</dcterms:created>
  <dcterms:modified xsi:type="dcterms:W3CDTF">2026-03-21T10:49:35Z</dcterms:modified>
</cp:coreProperties>
</file>