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56" r:id="rId2"/>
    <p:sldId id="305" r:id="rId3"/>
    <p:sldId id="258" r:id="rId4"/>
    <p:sldId id="259" r:id="rId5"/>
    <p:sldId id="265" r:id="rId6"/>
    <p:sldId id="266" r:id="rId7"/>
    <p:sldId id="267" r:id="rId8"/>
    <p:sldId id="268" r:id="rId9"/>
    <p:sldId id="269" r:id="rId10"/>
    <p:sldId id="270" r:id="rId11"/>
    <p:sldId id="271" r:id="rId12"/>
    <p:sldId id="282" r:id="rId13"/>
    <p:sldId id="283"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04" r:id="rId27"/>
    <p:sldId id="301" r:id="rId28"/>
    <p:sldId id="302" r:id="rId29"/>
    <p:sldId id="308" r:id="rId30"/>
    <p:sldId id="309" r:id="rId31"/>
    <p:sldId id="284" r:id="rId32"/>
    <p:sldId id="303" r:id="rId33"/>
    <p:sldId id="307" r:id="rId3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1EEA61-F6CF-453F-8DB7-BFCADD1332C2}" v="5" dt="2025-10-08T12:02:28.1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p:scale>
          <a:sx n="86" d="100"/>
          <a:sy n="86" d="100"/>
        </p:scale>
        <p:origin x="-519"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391EEA61-F6CF-453F-8DB7-BFCADD1332C2}"/>
    <pc:docChg chg="custSel addSld delSld modSld sldOrd">
      <pc:chgData name="Jessica Keady" userId="d5cf11c5-e56a-49df-a769-678840f2ac78" providerId="ADAL" clId="{391EEA61-F6CF-453F-8DB7-BFCADD1332C2}" dt="2025-10-08T12:18:30.018" v="455" actId="27636"/>
      <pc:docMkLst>
        <pc:docMk/>
      </pc:docMkLst>
      <pc:sldChg chg="modSp mod">
        <pc:chgData name="Jessica Keady" userId="d5cf11c5-e56a-49df-a769-678840f2ac78" providerId="ADAL" clId="{391EEA61-F6CF-453F-8DB7-BFCADD1332C2}" dt="2025-10-08T11:55:14.738" v="67" actId="27636"/>
        <pc:sldMkLst>
          <pc:docMk/>
          <pc:sldMk cId="1816123791" sldId="256"/>
        </pc:sldMkLst>
        <pc:spChg chg="mod">
          <ac:chgData name="Jessica Keady" userId="d5cf11c5-e56a-49df-a769-678840f2ac78" providerId="ADAL" clId="{391EEA61-F6CF-453F-8DB7-BFCADD1332C2}" dt="2025-10-08T11:55:05.151" v="64" actId="20577"/>
          <ac:spMkLst>
            <pc:docMk/>
            <pc:sldMk cId="1816123791" sldId="256"/>
            <ac:spMk id="2" creationId="{00000000-0000-0000-0000-000000000000}"/>
          </ac:spMkLst>
        </pc:spChg>
        <pc:spChg chg="mod">
          <ac:chgData name="Jessica Keady" userId="d5cf11c5-e56a-49df-a769-678840f2ac78" providerId="ADAL" clId="{391EEA61-F6CF-453F-8DB7-BFCADD1332C2}" dt="2025-10-08T11:55:14.738" v="67" actId="27636"/>
          <ac:spMkLst>
            <pc:docMk/>
            <pc:sldMk cId="1816123791" sldId="256"/>
            <ac:spMk id="3" creationId="{00000000-0000-0000-0000-000000000000}"/>
          </ac:spMkLst>
        </pc:spChg>
      </pc:sldChg>
      <pc:sldChg chg="del">
        <pc:chgData name="Jessica Keady" userId="d5cf11c5-e56a-49df-a769-678840f2ac78" providerId="ADAL" clId="{391EEA61-F6CF-453F-8DB7-BFCADD1332C2}" dt="2025-10-08T12:03:08.057" v="249" actId="47"/>
        <pc:sldMkLst>
          <pc:docMk/>
          <pc:sldMk cId="1126492666" sldId="260"/>
        </pc:sldMkLst>
      </pc:sldChg>
      <pc:sldChg chg="del">
        <pc:chgData name="Jessica Keady" userId="d5cf11c5-e56a-49df-a769-678840f2ac78" providerId="ADAL" clId="{391EEA61-F6CF-453F-8DB7-BFCADD1332C2}" dt="2025-10-08T12:03:08.659" v="250" actId="47"/>
        <pc:sldMkLst>
          <pc:docMk/>
          <pc:sldMk cId="2756442880" sldId="262"/>
        </pc:sldMkLst>
      </pc:sldChg>
      <pc:sldChg chg="del">
        <pc:chgData name="Jessica Keady" userId="d5cf11c5-e56a-49df-a769-678840f2ac78" providerId="ADAL" clId="{391EEA61-F6CF-453F-8DB7-BFCADD1332C2}" dt="2025-10-08T12:03:11.160" v="251" actId="47"/>
        <pc:sldMkLst>
          <pc:docMk/>
          <pc:sldMk cId="2667995225" sldId="263"/>
        </pc:sldMkLst>
      </pc:sldChg>
      <pc:sldChg chg="del">
        <pc:chgData name="Jessica Keady" userId="d5cf11c5-e56a-49df-a769-678840f2ac78" providerId="ADAL" clId="{391EEA61-F6CF-453F-8DB7-BFCADD1332C2}" dt="2025-10-08T12:03:11.939" v="252" actId="47"/>
        <pc:sldMkLst>
          <pc:docMk/>
          <pc:sldMk cId="3214277481" sldId="264"/>
        </pc:sldMkLst>
      </pc:sldChg>
      <pc:sldChg chg="modSp mod">
        <pc:chgData name="Jessica Keady" userId="d5cf11c5-e56a-49df-a769-678840f2ac78" providerId="ADAL" clId="{391EEA61-F6CF-453F-8DB7-BFCADD1332C2}" dt="2025-10-08T12:03:26.783" v="258" actId="20577"/>
        <pc:sldMkLst>
          <pc:docMk/>
          <pc:sldMk cId="2635015160" sldId="266"/>
        </pc:sldMkLst>
        <pc:spChg chg="mod">
          <ac:chgData name="Jessica Keady" userId="d5cf11c5-e56a-49df-a769-678840f2ac78" providerId="ADAL" clId="{391EEA61-F6CF-453F-8DB7-BFCADD1332C2}" dt="2025-10-08T12:03:26.783" v="258" actId="20577"/>
          <ac:spMkLst>
            <pc:docMk/>
            <pc:sldMk cId="2635015160" sldId="266"/>
            <ac:spMk id="11267" creationId="{00000000-0000-0000-0000-000000000000}"/>
          </ac:spMkLst>
        </pc:spChg>
      </pc:sldChg>
      <pc:sldChg chg="modSp mod">
        <pc:chgData name="Jessica Keady" userId="d5cf11c5-e56a-49df-a769-678840f2ac78" providerId="ADAL" clId="{391EEA61-F6CF-453F-8DB7-BFCADD1332C2}" dt="2025-10-08T12:03:48.450" v="259" actId="207"/>
        <pc:sldMkLst>
          <pc:docMk/>
          <pc:sldMk cId="3239316689" sldId="268"/>
        </pc:sldMkLst>
        <pc:spChg chg="mod">
          <ac:chgData name="Jessica Keady" userId="d5cf11c5-e56a-49df-a769-678840f2ac78" providerId="ADAL" clId="{391EEA61-F6CF-453F-8DB7-BFCADD1332C2}" dt="2025-10-08T12:03:48.450" v="259" actId="207"/>
          <ac:spMkLst>
            <pc:docMk/>
            <pc:sldMk cId="3239316689" sldId="268"/>
            <ac:spMk id="13315" creationId="{00000000-0000-0000-0000-000000000000}"/>
          </ac:spMkLst>
        </pc:spChg>
      </pc:sldChg>
      <pc:sldChg chg="modSp mod">
        <pc:chgData name="Jessica Keady" userId="d5cf11c5-e56a-49df-a769-678840f2ac78" providerId="ADAL" clId="{391EEA61-F6CF-453F-8DB7-BFCADD1332C2}" dt="2025-10-08T12:04:02.716" v="262" actId="1076"/>
        <pc:sldMkLst>
          <pc:docMk/>
          <pc:sldMk cId="190243792" sldId="269"/>
        </pc:sldMkLst>
        <pc:spChg chg="mod">
          <ac:chgData name="Jessica Keady" userId="d5cf11c5-e56a-49df-a769-678840f2ac78" providerId="ADAL" clId="{391EEA61-F6CF-453F-8DB7-BFCADD1332C2}" dt="2025-10-08T12:04:02.716" v="262" actId="1076"/>
          <ac:spMkLst>
            <pc:docMk/>
            <pc:sldMk cId="190243792" sldId="269"/>
            <ac:spMk id="14339" creationId="{00000000-0000-0000-0000-000000000000}"/>
          </ac:spMkLst>
        </pc:spChg>
      </pc:sldChg>
      <pc:sldChg chg="modSp mod">
        <pc:chgData name="Jessica Keady" userId="d5cf11c5-e56a-49df-a769-678840f2ac78" providerId="ADAL" clId="{391EEA61-F6CF-453F-8DB7-BFCADD1332C2}" dt="2025-10-08T12:04:12.027" v="263" actId="207"/>
        <pc:sldMkLst>
          <pc:docMk/>
          <pc:sldMk cId="894840786" sldId="270"/>
        </pc:sldMkLst>
        <pc:spChg chg="mod">
          <ac:chgData name="Jessica Keady" userId="d5cf11c5-e56a-49df-a769-678840f2ac78" providerId="ADAL" clId="{391EEA61-F6CF-453F-8DB7-BFCADD1332C2}" dt="2025-10-08T12:04:12.027" v="263" actId="207"/>
          <ac:spMkLst>
            <pc:docMk/>
            <pc:sldMk cId="894840786" sldId="270"/>
            <ac:spMk id="15363" creationId="{00000000-0000-0000-0000-000000000000}"/>
          </ac:spMkLst>
        </pc:spChg>
      </pc:sldChg>
      <pc:sldChg chg="modSp mod">
        <pc:chgData name="Jessica Keady" userId="d5cf11c5-e56a-49df-a769-678840f2ac78" providerId="ADAL" clId="{391EEA61-F6CF-453F-8DB7-BFCADD1332C2}" dt="2025-10-08T12:13:32.862" v="382" actId="20577"/>
        <pc:sldMkLst>
          <pc:docMk/>
          <pc:sldMk cId="2658187695" sldId="271"/>
        </pc:sldMkLst>
        <pc:spChg chg="mod">
          <ac:chgData name="Jessica Keady" userId="d5cf11c5-e56a-49df-a769-678840f2ac78" providerId="ADAL" clId="{391EEA61-F6CF-453F-8DB7-BFCADD1332C2}" dt="2025-10-08T12:13:32.862" v="382" actId="20577"/>
          <ac:spMkLst>
            <pc:docMk/>
            <pc:sldMk cId="2658187695" sldId="271"/>
            <ac:spMk id="16386" creationId="{00000000-0000-0000-0000-000000000000}"/>
          </ac:spMkLst>
        </pc:spChg>
        <pc:spChg chg="mod">
          <ac:chgData name="Jessica Keady" userId="d5cf11c5-e56a-49df-a769-678840f2ac78" providerId="ADAL" clId="{391EEA61-F6CF-453F-8DB7-BFCADD1332C2}" dt="2025-10-08T12:13:16.637" v="380" actId="27636"/>
          <ac:spMkLst>
            <pc:docMk/>
            <pc:sldMk cId="2658187695" sldId="271"/>
            <ac:spMk id="16387" creationId="{00000000-0000-0000-0000-000000000000}"/>
          </ac:spMkLst>
        </pc:spChg>
      </pc:sldChg>
      <pc:sldChg chg="del">
        <pc:chgData name="Jessica Keady" userId="d5cf11c5-e56a-49df-a769-678840f2ac78" providerId="ADAL" clId="{391EEA61-F6CF-453F-8DB7-BFCADD1332C2}" dt="2025-10-08T12:05:50.558" v="264" actId="47"/>
        <pc:sldMkLst>
          <pc:docMk/>
          <pc:sldMk cId="1807456836" sldId="272"/>
        </pc:sldMkLst>
      </pc:sldChg>
      <pc:sldChg chg="del">
        <pc:chgData name="Jessica Keady" userId="d5cf11c5-e56a-49df-a769-678840f2ac78" providerId="ADAL" clId="{391EEA61-F6CF-453F-8DB7-BFCADD1332C2}" dt="2025-10-08T12:05:51.693" v="265" actId="47"/>
        <pc:sldMkLst>
          <pc:docMk/>
          <pc:sldMk cId="669255466" sldId="273"/>
        </pc:sldMkLst>
      </pc:sldChg>
      <pc:sldChg chg="del">
        <pc:chgData name="Jessica Keady" userId="d5cf11c5-e56a-49df-a769-678840f2ac78" providerId="ADAL" clId="{391EEA61-F6CF-453F-8DB7-BFCADD1332C2}" dt="2025-10-08T12:05:52.575" v="266" actId="47"/>
        <pc:sldMkLst>
          <pc:docMk/>
          <pc:sldMk cId="1244692083" sldId="274"/>
        </pc:sldMkLst>
      </pc:sldChg>
      <pc:sldChg chg="del">
        <pc:chgData name="Jessica Keady" userId="d5cf11c5-e56a-49df-a769-678840f2ac78" providerId="ADAL" clId="{391EEA61-F6CF-453F-8DB7-BFCADD1332C2}" dt="2025-10-08T12:05:53.559" v="267" actId="47"/>
        <pc:sldMkLst>
          <pc:docMk/>
          <pc:sldMk cId="2769952816" sldId="275"/>
        </pc:sldMkLst>
      </pc:sldChg>
      <pc:sldChg chg="del">
        <pc:chgData name="Jessica Keady" userId="d5cf11c5-e56a-49df-a769-678840f2ac78" providerId="ADAL" clId="{391EEA61-F6CF-453F-8DB7-BFCADD1332C2}" dt="2025-10-08T12:05:54.431" v="268" actId="47"/>
        <pc:sldMkLst>
          <pc:docMk/>
          <pc:sldMk cId="795680455" sldId="276"/>
        </pc:sldMkLst>
      </pc:sldChg>
      <pc:sldChg chg="del">
        <pc:chgData name="Jessica Keady" userId="d5cf11c5-e56a-49df-a769-678840f2ac78" providerId="ADAL" clId="{391EEA61-F6CF-453F-8DB7-BFCADD1332C2}" dt="2025-10-08T12:05:58.555" v="269" actId="47"/>
        <pc:sldMkLst>
          <pc:docMk/>
          <pc:sldMk cId="3366142321" sldId="278"/>
        </pc:sldMkLst>
      </pc:sldChg>
      <pc:sldChg chg="del">
        <pc:chgData name="Jessica Keady" userId="d5cf11c5-e56a-49df-a769-678840f2ac78" providerId="ADAL" clId="{391EEA61-F6CF-453F-8DB7-BFCADD1332C2}" dt="2025-10-08T12:05:59.401" v="270" actId="47"/>
        <pc:sldMkLst>
          <pc:docMk/>
          <pc:sldMk cId="524701129" sldId="279"/>
        </pc:sldMkLst>
      </pc:sldChg>
      <pc:sldChg chg="del">
        <pc:chgData name="Jessica Keady" userId="d5cf11c5-e56a-49df-a769-678840f2ac78" providerId="ADAL" clId="{391EEA61-F6CF-453F-8DB7-BFCADD1332C2}" dt="2025-10-08T12:06:00.429" v="271" actId="47"/>
        <pc:sldMkLst>
          <pc:docMk/>
          <pc:sldMk cId="1385655559" sldId="280"/>
        </pc:sldMkLst>
      </pc:sldChg>
      <pc:sldChg chg="modSp mod">
        <pc:chgData name="Jessica Keady" userId="d5cf11c5-e56a-49df-a769-678840f2ac78" providerId="ADAL" clId="{391EEA61-F6CF-453F-8DB7-BFCADD1332C2}" dt="2025-10-08T12:06:27.214" v="272" actId="255"/>
        <pc:sldMkLst>
          <pc:docMk/>
          <pc:sldMk cId="3207801784" sldId="292"/>
        </pc:sldMkLst>
        <pc:spChg chg="mod">
          <ac:chgData name="Jessica Keady" userId="d5cf11c5-e56a-49df-a769-678840f2ac78" providerId="ADAL" clId="{391EEA61-F6CF-453F-8DB7-BFCADD1332C2}" dt="2025-10-08T12:06:27.214" v="272" actId="255"/>
          <ac:spMkLst>
            <pc:docMk/>
            <pc:sldMk cId="3207801784" sldId="292"/>
            <ac:spMk id="10243" creationId="{00000000-0000-0000-0000-000000000000}"/>
          </ac:spMkLst>
        </pc:spChg>
      </pc:sldChg>
      <pc:sldChg chg="modSp mod">
        <pc:chgData name="Jessica Keady" userId="d5cf11c5-e56a-49df-a769-678840f2ac78" providerId="ADAL" clId="{391EEA61-F6CF-453F-8DB7-BFCADD1332C2}" dt="2025-10-08T12:06:42.840" v="276" actId="207"/>
        <pc:sldMkLst>
          <pc:docMk/>
          <pc:sldMk cId="4279355956" sldId="293"/>
        </pc:sldMkLst>
        <pc:spChg chg="mod">
          <ac:chgData name="Jessica Keady" userId="d5cf11c5-e56a-49df-a769-678840f2ac78" providerId="ADAL" clId="{391EEA61-F6CF-453F-8DB7-BFCADD1332C2}" dt="2025-10-08T12:06:42.840" v="276" actId="207"/>
          <ac:spMkLst>
            <pc:docMk/>
            <pc:sldMk cId="4279355956" sldId="293"/>
            <ac:spMk id="13315" creationId="{00000000-0000-0000-0000-000000000000}"/>
          </ac:spMkLst>
        </pc:spChg>
      </pc:sldChg>
      <pc:sldChg chg="addSp delSp modSp mod">
        <pc:chgData name="Jessica Keady" userId="d5cf11c5-e56a-49df-a769-678840f2ac78" providerId="ADAL" clId="{391EEA61-F6CF-453F-8DB7-BFCADD1332C2}" dt="2025-10-08T12:11:05.047" v="357" actId="1076"/>
        <pc:sldMkLst>
          <pc:docMk/>
          <pc:sldMk cId="1743745497" sldId="300"/>
        </pc:sldMkLst>
        <pc:spChg chg="del">
          <ac:chgData name="Jessica Keady" userId="d5cf11c5-e56a-49df-a769-678840f2ac78" providerId="ADAL" clId="{391EEA61-F6CF-453F-8DB7-BFCADD1332C2}" dt="2025-10-08T12:10:13.832" v="283" actId="478"/>
          <ac:spMkLst>
            <pc:docMk/>
            <pc:sldMk cId="1743745497" sldId="300"/>
            <ac:spMk id="2" creationId="{00000000-0000-0000-0000-000000000000}"/>
          </ac:spMkLst>
        </pc:spChg>
        <pc:spChg chg="add del mod">
          <ac:chgData name="Jessica Keady" userId="d5cf11c5-e56a-49df-a769-678840f2ac78" providerId="ADAL" clId="{391EEA61-F6CF-453F-8DB7-BFCADD1332C2}" dt="2025-10-08T12:10:12.341" v="282" actId="478"/>
          <ac:spMkLst>
            <pc:docMk/>
            <pc:sldMk cId="1743745497" sldId="300"/>
            <ac:spMk id="4" creationId="{41AA75EE-2A4A-4BB0-92A1-B3E8172987EB}"/>
          </ac:spMkLst>
        </pc:spChg>
        <pc:spChg chg="add mod">
          <ac:chgData name="Jessica Keady" userId="d5cf11c5-e56a-49df-a769-678840f2ac78" providerId="ADAL" clId="{391EEA61-F6CF-453F-8DB7-BFCADD1332C2}" dt="2025-10-08T12:11:05.047" v="357" actId="1076"/>
          <ac:spMkLst>
            <pc:docMk/>
            <pc:sldMk cId="1743745497" sldId="300"/>
            <ac:spMk id="9" creationId="{5F65BD36-049A-4714-B29D-F70039866FBF}"/>
          </ac:spMkLst>
        </pc:spChg>
        <pc:spChg chg="mod">
          <ac:chgData name="Jessica Keady" userId="d5cf11c5-e56a-49df-a769-678840f2ac78" providerId="ADAL" clId="{391EEA61-F6CF-453F-8DB7-BFCADD1332C2}" dt="2025-10-08T12:10:09.581" v="281" actId="20577"/>
          <ac:spMkLst>
            <pc:docMk/>
            <pc:sldMk cId="1743745497" sldId="300"/>
            <ac:spMk id="29701" creationId="{00000000-0000-0000-0000-000000000000}"/>
          </ac:spMkLst>
        </pc:spChg>
        <pc:picChg chg="del">
          <ac:chgData name="Jessica Keady" userId="d5cf11c5-e56a-49df-a769-678840f2ac78" providerId="ADAL" clId="{391EEA61-F6CF-453F-8DB7-BFCADD1332C2}" dt="2025-10-08T12:10:07.638" v="280" actId="478"/>
          <ac:picMkLst>
            <pc:docMk/>
            <pc:sldMk cId="1743745497" sldId="300"/>
            <ac:picMk id="29704" creationId="{00000000-0000-0000-0000-000000000000}"/>
          </ac:picMkLst>
        </pc:picChg>
      </pc:sldChg>
      <pc:sldChg chg="modSp mod">
        <pc:chgData name="Jessica Keady" userId="d5cf11c5-e56a-49df-a769-678840f2ac78" providerId="ADAL" clId="{391EEA61-F6CF-453F-8DB7-BFCADD1332C2}" dt="2025-10-08T12:09:28.243" v="277" actId="207"/>
        <pc:sldMkLst>
          <pc:docMk/>
          <pc:sldMk cId="3042284919" sldId="301"/>
        </pc:sldMkLst>
        <pc:spChg chg="mod">
          <ac:chgData name="Jessica Keady" userId="d5cf11c5-e56a-49df-a769-678840f2ac78" providerId="ADAL" clId="{391EEA61-F6CF-453F-8DB7-BFCADD1332C2}" dt="2025-10-08T12:09:28.243" v="277" actId="207"/>
          <ac:spMkLst>
            <pc:docMk/>
            <pc:sldMk cId="3042284919" sldId="301"/>
            <ac:spMk id="31747" creationId="{00000000-0000-0000-0000-000000000000}"/>
          </ac:spMkLst>
        </pc:spChg>
      </pc:sldChg>
      <pc:sldChg chg="modSp mod">
        <pc:chgData name="Jessica Keady" userId="d5cf11c5-e56a-49df-a769-678840f2ac78" providerId="ADAL" clId="{391EEA61-F6CF-453F-8DB7-BFCADD1332C2}" dt="2025-10-08T12:09:40.390" v="279" actId="207"/>
        <pc:sldMkLst>
          <pc:docMk/>
          <pc:sldMk cId="2681228230" sldId="302"/>
        </pc:sldMkLst>
        <pc:spChg chg="mod">
          <ac:chgData name="Jessica Keady" userId="d5cf11c5-e56a-49df-a769-678840f2ac78" providerId="ADAL" clId="{391EEA61-F6CF-453F-8DB7-BFCADD1332C2}" dt="2025-10-08T12:09:40.390" v="279" actId="207"/>
          <ac:spMkLst>
            <pc:docMk/>
            <pc:sldMk cId="2681228230" sldId="302"/>
            <ac:spMk id="33796" creationId="{00000000-0000-0000-0000-000000000000}"/>
          </ac:spMkLst>
        </pc:spChg>
      </pc:sldChg>
      <pc:sldChg chg="delSp mod">
        <pc:chgData name="Jessica Keady" userId="d5cf11c5-e56a-49df-a769-678840f2ac78" providerId="ADAL" clId="{391EEA61-F6CF-453F-8DB7-BFCADD1332C2}" dt="2025-10-08T12:11:48.796" v="358" actId="478"/>
        <pc:sldMkLst>
          <pc:docMk/>
          <pc:sldMk cId="3749987772" sldId="303"/>
        </pc:sldMkLst>
        <pc:spChg chg="del">
          <ac:chgData name="Jessica Keady" userId="d5cf11c5-e56a-49df-a769-678840f2ac78" providerId="ADAL" clId="{391EEA61-F6CF-453F-8DB7-BFCADD1332C2}" dt="2025-10-08T12:11:48.796" v="358" actId="478"/>
          <ac:spMkLst>
            <pc:docMk/>
            <pc:sldMk cId="3749987772" sldId="303"/>
            <ac:spMk id="2" creationId="{00000000-0000-0000-0000-000000000000}"/>
          </ac:spMkLst>
        </pc:spChg>
      </pc:sldChg>
      <pc:sldChg chg="modSp new mod ord">
        <pc:chgData name="Jessica Keady" userId="d5cf11c5-e56a-49df-a769-678840f2ac78" providerId="ADAL" clId="{391EEA61-F6CF-453F-8DB7-BFCADD1332C2}" dt="2025-10-08T11:59:50.199" v="98" actId="255"/>
        <pc:sldMkLst>
          <pc:docMk/>
          <pc:sldMk cId="114855114" sldId="305"/>
        </pc:sldMkLst>
        <pc:spChg chg="mod">
          <ac:chgData name="Jessica Keady" userId="d5cf11c5-e56a-49df-a769-678840f2ac78" providerId="ADAL" clId="{391EEA61-F6CF-453F-8DB7-BFCADD1332C2}" dt="2025-10-08T11:59:34.934" v="89" actId="20577"/>
          <ac:spMkLst>
            <pc:docMk/>
            <pc:sldMk cId="114855114" sldId="305"/>
            <ac:spMk id="2" creationId="{A670B43F-EA65-4054-AB5E-389311922624}"/>
          </ac:spMkLst>
        </pc:spChg>
        <pc:spChg chg="mod">
          <ac:chgData name="Jessica Keady" userId="d5cf11c5-e56a-49df-a769-678840f2ac78" providerId="ADAL" clId="{391EEA61-F6CF-453F-8DB7-BFCADD1332C2}" dt="2025-10-08T11:59:50.199" v="98" actId="255"/>
          <ac:spMkLst>
            <pc:docMk/>
            <pc:sldMk cId="114855114" sldId="305"/>
            <ac:spMk id="3" creationId="{34EE0D81-1E83-4B50-81C9-ED112B24420C}"/>
          </ac:spMkLst>
        </pc:spChg>
      </pc:sldChg>
      <pc:sldChg chg="addSp delSp modSp new del mod setBg">
        <pc:chgData name="Jessica Keady" userId="d5cf11c5-e56a-49df-a769-678840f2ac78" providerId="ADAL" clId="{391EEA61-F6CF-453F-8DB7-BFCADD1332C2}" dt="2025-10-08T12:12:55.507" v="374" actId="47"/>
        <pc:sldMkLst>
          <pc:docMk/>
          <pc:sldMk cId="1843992645" sldId="306"/>
        </pc:sldMkLst>
        <pc:spChg chg="del mod">
          <ac:chgData name="Jessica Keady" userId="d5cf11c5-e56a-49df-a769-678840f2ac78" providerId="ADAL" clId="{391EEA61-F6CF-453F-8DB7-BFCADD1332C2}" dt="2025-10-08T12:12:52.560" v="373" actId="478"/>
          <ac:spMkLst>
            <pc:docMk/>
            <pc:sldMk cId="1843992645" sldId="306"/>
            <ac:spMk id="2" creationId="{725E86F6-292A-4E12-934E-C13E3A8CC9E8}"/>
          </ac:spMkLst>
        </pc:spChg>
        <pc:spChg chg="mod">
          <ac:chgData name="Jessica Keady" userId="d5cf11c5-e56a-49df-a769-678840f2ac78" providerId="ADAL" clId="{391EEA61-F6CF-453F-8DB7-BFCADD1332C2}" dt="2025-10-08T12:12:50.619" v="372" actId="20577"/>
          <ac:spMkLst>
            <pc:docMk/>
            <pc:sldMk cId="1843992645" sldId="306"/>
            <ac:spMk id="3" creationId="{B1357D8F-2F68-44CE-9C12-641F18BB1418}"/>
          </ac:spMkLst>
        </pc:spChg>
        <pc:spChg chg="add">
          <ac:chgData name="Jessica Keady" userId="d5cf11c5-e56a-49df-a769-678840f2ac78" providerId="ADAL" clId="{391EEA61-F6CF-453F-8DB7-BFCADD1332C2}" dt="2025-10-08T12:02:24.038" v="244"/>
          <ac:spMkLst>
            <pc:docMk/>
            <pc:sldMk cId="1843992645" sldId="306"/>
            <ac:spMk id="4" creationId="{11D34535-4E2F-4DD7-91AD-876BFA86DD7C}"/>
          </ac:spMkLst>
        </pc:spChg>
        <pc:spChg chg="add mod">
          <ac:chgData name="Jessica Keady" userId="d5cf11c5-e56a-49df-a769-678840f2ac78" providerId="ADAL" clId="{391EEA61-F6CF-453F-8DB7-BFCADD1332C2}" dt="2025-10-08T12:12:52.560" v="373" actId="478"/>
          <ac:spMkLst>
            <pc:docMk/>
            <pc:sldMk cId="1843992645" sldId="306"/>
            <ac:spMk id="7" creationId="{59870680-A78E-4B62-965F-6031A9784104}"/>
          </ac:spMkLst>
        </pc:spChg>
        <pc:picChg chg="add mod">
          <ac:chgData name="Jessica Keady" userId="d5cf11c5-e56a-49df-a769-678840f2ac78" providerId="ADAL" clId="{391EEA61-F6CF-453F-8DB7-BFCADD1332C2}" dt="2025-10-08T12:02:36.101" v="248" actId="1076"/>
          <ac:picMkLst>
            <pc:docMk/>
            <pc:sldMk cId="1843992645" sldId="306"/>
            <ac:picMk id="5" creationId="{574F3103-8D9F-424B-BC2D-D2D2A51B2D51}"/>
          </ac:picMkLst>
        </pc:picChg>
        <pc:picChg chg="add mod">
          <ac:chgData name="Jessica Keady" userId="d5cf11c5-e56a-49df-a769-678840f2ac78" providerId="ADAL" clId="{391EEA61-F6CF-453F-8DB7-BFCADD1332C2}" dt="2025-10-08T12:02:05.292" v="242" actId="26606"/>
          <ac:picMkLst>
            <pc:docMk/>
            <pc:sldMk cId="1843992645" sldId="306"/>
            <ac:picMk id="1026" creationId="{7F3977D2-B03B-41B2-861E-FCE05A0FE315}"/>
          </ac:picMkLst>
        </pc:picChg>
      </pc:sldChg>
      <pc:sldChg chg="modSp new mod">
        <pc:chgData name="Jessica Keady" userId="d5cf11c5-e56a-49df-a769-678840f2ac78" providerId="ADAL" clId="{391EEA61-F6CF-453F-8DB7-BFCADD1332C2}" dt="2025-10-08T12:18:30.018" v="455" actId="27636"/>
        <pc:sldMkLst>
          <pc:docMk/>
          <pc:sldMk cId="2752233483" sldId="307"/>
        </pc:sldMkLst>
        <pc:spChg chg="mod">
          <ac:chgData name="Jessica Keady" userId="d5cf11c5-e56a-49df-a769-678840f2ac78" providerId="ADAL" clId="{391EEA61-F6CF-453F-8DB7-BFCADD1332C2}" dt="2025-10-08T12:12:09.150" v="368" actId="1076"/>
          <ac:spMkLst>
            <pc:docMk/>
            <pc:sldMk cId="2752233483" sldId="307"/>
            <ac:spMk id="2" creationId="{5C9EC918-C013-4E2D-80B0-B7703E060A56}"/>
          </ac:spMkLst>
        </pc:spChg>
        <pc:spChg chg="mod">
          <ac:chgData name="Jessica Keady" userId="d5cf11c5-e56a-49df-a769-678840f2ac78" providerId="ADAL" clId="{391EEA61-F6CF-453F-8DB7-BFCADD1332C2}" dt="2025-10-08T12:18:30.018" v="455" actId="27636"/>
          <ac:spMkLst>
            <pc:docMk/>
            <pc:sldMk cId="2752233483" sldId="307"/>
            <ac:spMk id="3" creationId="{395C527F-F4A2-4202-A928-CBB05E9EBBAF}"/>
          </ac:spMkLst>
        </pc:spChg>
      </pc:sldChg>
      <pc:sldChg chg="delSp modSp new mod">
        <pc:chgData name="Jessica Keady" userId="d5cf11c5-e56a-49df-a769-678840f2ac78" providerId="ADAL" clId="{391EEA61-F6CF-453F-8DB7-BFCADD1332C2}" dt="2025-10-08T12:15:37.216" v="432" actId="20577"/>
        <pc:sldMkLst>
          <pc:docMk/>
          <pc:sldMk cId="1933559783" sldId="308"/>
        </pc:sldMkLst>
        <pc:spChg chg="mod">
          <ac:chgData name="Jessica Keady" userId="d5cf11c5-e56a-49df-a769-678840f2ac78" providerId="ADAL" clId="{391EEA61-F6CF-453F-8DB7-BFCADD1332C2}" dt="2025-10-08T12:15:10.278" v="417" actId="20577"/>
          <ac:spMkLst>
            <pc:docMk/>
            <pc:sldMk cId="1933559783" sldId="308"/>
            <ac:spMk id="2" creationId="{ACC58717-4E48-45E3-B738-A4B8919E7FD8}"/>
          </ac:spMkLst>
        </pc:spChg>
        <pc:spChg chg="mod">
          <ac:chgData name="Jessica Keady" userId="d5cf11c5-e56a-49df-a769-678840f2ac78" providerId="ADAL" clId="{391EEA61-F6CF-453F-8DB7-BFCADD1332C2}" dt="2025-10-08T12:15:37.216" v="432" actId="20577"/>
          <ac:spMkLst>
            <pc:docMk/>
            <pc:sldMk cId="1933559783" sldId="308"/>
            <ac:spMk id="3" creationId="{1D542AA2-49D4-45E3-85C8-8530E9272AB6}"/>
          </ac:spMkLst>
        </pc:spChg>
        <pc:spChg chg="del">
          <ac:chgData name="Jessica Keady" userId="d5cf11c5-e56a-49df-a769-678840f2ac78" providerId="ADAL" clId="{391EEA61-F6CF-453F-8DB7-BFCADD1332C2}" dt="2025-10-08T12:15:12.341" v="418" actId="478"/>
          <ac:spMkLst>
            <pc:docMk/>
            <pc:sldMk cId="1933559783" sldId="308"/>
            <ac:spMk id="4" creationId="{4793534C-0B58-46E2-B8FB-D13521D1E07A}"/>
          </ac:spMkLst>
        </pc:spChg>
      </pc:sldChg>
      <pc:sldChg chg="modSp new mod">
        <pc:chgData name="Jessica Keady" userId="d5cf11c5-e56a-49df-a769-678840f2ac78" providerId="ADAL" clId="{391EEA61-F6CF-453F-8DB7-BFCADD1332C2}" dt="2025-10-08T12:17:17.196" v="451" actId="5793"/>
        <pc:sldMkLst>
          <pc:docMk/>
          <pc:sldMk cId="3290867569" sldId="309"/>
        </pc:sldMkLst>
        <pc:spChg chg="mod">
          <ac:chgData name="Jessica Keady" userId="d5cf11c5-e56a-49df-a769-678840f2ac78" providerId="ADAL" clId="{391EEA61-F6CF-453F-8DB7-BFCADD1332C2}" dt="2025-10-08T12:16:22.691" v="437"/>
          <ac:spMkLst>
            <pc:docMk/>
            <pc:sldMk cId="3290867569" sldId="309"/>
            <ac:spMk id="2" creationId="{70CE8739-A02A-427E-BADD-8FED261698DE}"/>
          </ac:spMkLst>
        </pc:spChg>
        <pc:spChg chg="mod">
          <ac:chgData name="Jessica Keady" userId="d5cf11c5-e56a-49df-a769-678840f2ac78" providerId="ADAL" clId="{391EEA61-F6CF-453F-8DB7-BFCADD1332C2}" dt="2025-10-08T12:17:14.694" v="447" actId="27636"/>
          <ac:spMkLst>
            <pc:docMk/>
            <pc:sldMk cId="3290867569" sldId="309"/>
            <ac:spMk id="3" creationId="{3729217B-E8B5-42BD-BC42-D7651B466184}"/>
          </ac:spMkLst>
        </pc:spChg>
        <pc:spChg chg="mod">
          <ac:chgData name="Jessica Keady" userId="d5cf11c5-e56a-49df-a769-678840f2ac78" providerId="ADAL" clId="{391EEA61-F6CF-453F-8DB7-BFCADD1332C2}" dt="2025-10-08T12:17:17.196" v="451" actId="5793"/>
          <ac:spMkLst>
            <pc:docMk/>
            <pc:sldMk cId="3290867569" sldId="309"/>
            <ac:spMk id="4" creationId="{F6E7458F-D2D8-4D25-B73E-32AA5022E139}"/>
          </ac:spMkLst>
        </pc:spChg>
      </pc:sldChg>
      <pc:sldChg chg="new del">
        <pc:chgData name="Jessica Keady" userId="d5cf11c5-e56a-49df-a769-678840f2ac78" providerId="ADAL" clId="{391EEA61-F6CF-453F-8DB7-BFCADD1332C2}" dt="2025-10-08T12:18:20.940" v="453" actId="47"/>
        <pc:sldMkLst>
          <pc:docMk/>
          <pc:sldMk cId="3436345222" sldId="310"/>
        </pc:sldMkLst>
      </pc:sldChg>
      <pc:sldMasterChg chg="delSldLayout">
        <pc:chgData name="Jessica Keady" userId="d5cf11c5-e56a-49df-a769-678840f2ac78" providerId="ADAL" clId="{391EEA61-F6CF-453F-8DB7-BFCADD1332C2}" dt="2025-10-08T12:03:11.939" v="252" actId="47"/>
        <pc:sldMasterMkLst>
          <pc:docMk/>
          <pc:sldMasterMk cId="3809744628" sldId="2147483661"/>
        </pc:sldMasterMkLst>
        <pc:sldLayoutChg chg="del">
          <pc:chgData name="Jessica Keady" userId="d5cf11c5-e56a-49df-a769-678840f2ac78" providerId="ADAL" clId="{391EEA61-F6CF-453F-8DB7-BFCADD1332C2}" dt="2025-10-08T12:03:11.939" v="252" actId="47"/>
          <pc:sldLayoutMkLst>
            <pc:docMk/>
            <pc:sldMasterMk cId="3809744628" sldId="2147483661"/>
            <pc:sldLayoutMk cId="1362754182" sldId="214748367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52576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852300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312201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61964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981FE2-5CB2-4EFC-8C8C-82F8D547C896}" type="datetimeFigureOut">
              <a:rPr lang="en-US" smtClean="0"/>
              <a:t>10/8/2025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1901855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981FE2-5CB2-4EFC-8C8C-82F8D547C896}" type="datetimeFigureOut">
              <a:rPr lang="en-US" smtClean="0"/>
              <a:t>10/8/2025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171904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81FE2-5CB2-4EFC-8C8C-82F8D547C896}" type="datetimeFigureOut">
              <a:rPr lang="en-US" smtClean="0"/>
              <a:t>10/8/2025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65138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6407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2065995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4119806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D38C6D-DC3A-4C5F-A9D9-FD6D3916CE43}"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991641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6747684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61915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981FE2-5CB2-4EFC-8C8C-82F8D547C896}" type="datetimeFigureOut">
              <a:rPr lang="en-US" smtClean="0"/>
              <a:t>10/8/2025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7764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380451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981FE2-5CB2-4EFC-8C8C-82F8D547C896}" type="datetimeFigureOut">
              <a:rPr lang="en-US" smtClean="0"/>
              <a:t>10/8/2025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D38C6D-DC3A-4C5F-A9D9-FD6D3916CE43}" type="slidenum">
              <a:rPr lang="en-US" smtClean="0"/>
              <a:t>‹#›</a:t>
            </a:fld>
            <a:endParaRPr lang="en-US"/>
          </a:p>
        </p:txBody>
      </p:sp>
    </p:spTree>
    <p:extLst>
      <p:ext uri="{BB962C8B-B14F-4D97-AF65-F5344CB8AC3E}">
        <p14:creationId xmlns:p14="http://schemas.microsoft.com/office/powerpoint/2010/main" val="3191457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45109934-221A-4B71-9628-F95AFEB7AC01}" type="slidenum">
              <a:rPr lang="en-US" altLang="en-US"/>
              <a:pPr/>
              <a:t>‹#›</a:t>
            </a:fld>
            <a:endParaRPr lang="en-US" altLang="en-US"/>
          </a:p>
        </p:txBody>
      </p:sp>
    </p:spTree>
    <p:extLst>
      <p:ext uri="{BB962C8B-B14F-4D97-AF65-F5344CB8AC3E}">
        <p14:creationId xmlns:p14="http://schemas.microsoft.com/office/powerpoint/2010/main" val="7102295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AndTx">
  <p:cSld name="Title, 2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a:t>Click to edit Master title style</a:t>
            </a:r>
            <a:endParaRPr lang="en-US"/>
          </a:p>
        </p:txBody>
      </p:sp>
      <p:sp>
        <p:nvSpPr>
          <p:cNvPr id="3" name="Content Placeholder 2"/>
          <p:cNvSpPr>
            <a:spLocks noGrp="1"/>
          </p:cNvSpPr>
          <p:nvPr>
            <p:ph sz="quarter" idx="1"/>
          </p:nvPr>
        </p:nvSpPr>
        <p:spPr>
          <a:xfrm>
            <a:off x="609600" y="19812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09600" y="4114800"/>
            <a:ext cx="5384800" cy="198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half" idx="3"/>
          </p:nvPr>
        </p:nvSpPr>
        <p:spPr>
          <a:xfrm>
            <a:off x="6197600" y="1981200"/>
            <a:ext cx="53848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fld id="{D5CA034E-7E90-41E6-BC56-668DA0F7A3DC}" type="slidenum">
              <a:rPr lang="en-US" altLang="en-US"/>
              <a:pPr/>
              <a:t>‹#›</a:t>
            </a:fld>
            <a:endParaRPr lang="en-US" altLang="en-US"/>
          </a:p>
        </p:txBody>
      </p:sp>
    </p:spTree>
    <p:extLst>
      <p:ext uri="{BB962C8B-B14F-4D97-AF65-F5344CB8AC3E}">
        <p14:creationId xmlns:p14="http://schemas.microsoft.com/office/powerpoint/2010/main" val="357162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981FE2-5CB2-4EFC-8C8C-82F8D547C896}" type="datetimeFigureOut">
              <a:rPr lang="en-US" smtClean="0"/>
              <a:t>10/8/2025</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D38C6D-DC3A-4C5F-A9D9-FD6D3916CE43}" type="slidenum">
              <a:rPr lang="en-US" smtClean="0"/>
              <a:t>‹#›</a:t>
            </a:fld>
            <a:endParaRPr lang="en-US"/>
          </a:p>
        </p:txBody>
      </p:sp>
    </p:spTree>
    <p:extLst>
      <p:ext uri="{BB962C8B-B14F-4D97-AF65-F5344CB8AC3E}">
        <p14:creationId xmlns:p14="http://schemas.microsoft.com/office/powerpoint/2010/main" val="38097446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9" r:id="rId17"/>
    <p:sldLayoutId id="2147483680"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thevcs.org/woman-worlds-first-idol" TargetMode="Externa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Reception History of Eve in Genesis 2-3</a:t>
            </a:r>
            <a:endParaRPr lang="en-US" dirty="0"/>
          </a:p>
        </p:txBody>
      </p:sp>
      <p:sp>
        <p:nvSpPr>
          <p:cNvPr id="3" name="Subtitle 2"/>
          <p:cNvSpPr>
            <a:spLocks noGrp="1"/>
          </p:cNvSpPr>
          <p:nvPr>
            <p:ph type="subTitle" idx="1"/>
          </p:nvPr>
        </p:nvSpPr>
        <p:spPr>
          <a:xfrm>
            <a:off x="2589213" y="4874198"/>
            <a:ext cx="8915399" cy="1126283"/>
          </a:xfrm>
        </p:spPr>
        <p:txBody>
          <a:bodyPr>
            <a:normAutofit/>
          </a:bodyPr>
          <a:lstStyle/>
          <a:p>
            <a:r>
              <a:rPr lang="en-GB" altLang="en-US" sz="2800" dirty="0"/>
              <a:t>Dr Jessica M Keady</a:t>
            </a:r>
          </a:p>
          <a:p>
            <a:r>
              <a:rPr lang="en-GB" altLang="en-US" sz="2800" dirty="0"/>
              <a:t>j.keady@uwtsd.ac.uk</a:t>
            </a:r>
            <a:endParaRPr lang="en-US" altLang="en-US" sz="2800" dirty="0"/>
          </a:p>
          <a:p>
            <a:endParaRPr lang="en-US" dirty="0"/>
          </a:p>
        </p:txBody>
      </p:sp>
    </p:spTree>
    <p:extLst>
      <p:ext uri="{BB962C8B-B14F-4D97-AF65-F5344CB8AC3E}">
        <p14:creationId xmlns:p14="http://schemas.microsoft.com/office/powerpoint/2010/main" val="1816123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0B43F-EA65-4054-AB5E-389311922624}"/>
              </a:ext>
            </a:extLst>
          </p:cNvPr>
          <p:cNvSpPr>
            <a:spLocks noGrp="1"/>
          </p:cNvSpPr>
          <p:nvPr>
            <p:ph type="title"/>
          </p:nvPr>
        </p:nvSpPr>
        <p:spPr/>
        <p:txBody>
          <a:bodyPr/>
          <a:lstStyle/>
          <a:p>
            <a:r>
              <a:rPr lang="en-GB" dirty="0"/>
              <a:t>Definition of Terms</a:t>
            </a:r>
          </a:p>
        </p:txBody>
      </p:sp>
      <p:sp>
        <p:nvSpPr>
          <p:cNvPr id="3" name="Content Placeholder 2">
            <a:extLst>
              <a:ext uri="{FF2B5EF4-FFF2-40B4-BE49-F238E27FC236}">
                <a16:creationId xmlns:a16="http://schemas.microsoft.com/office/drawing/2014/main" id="{34EE0D81-1E83-4B50-81C9-ED112B24420C}"/>
              </a:ext>
            </a:extLst>
          </p:cNvPr>
          <p:cNvSpPr>
            <a:spLocks noGrp="1"/>
          </p:cNvSpPr>
          <p:nvPr>
            <p:ph idx="1"/>
          </p:nvPr>
        </p:nvSpPr>
        <p:spPr/>
        <p:txBody>
          <a:bodyPr>
            <a:normAutofit/>
          </a:bodyPr>
          <a:lstStyle/>
          <a:p>
            <a:pPr marL="0" indent="0">
              <a:buNone/>
            </a:pPr>
            <a:r>
              <a:rPr lang="en-GB" sz="2400" b="1" dirty="0"/>
              <a:t>Reception history</a:t>
            </a:r>
            <a:r>
              <a:rPr lang="en-GB" sz="2400" dirty="0"/>
              <a:t> …</a:t>
            </a:r>
          </a:p>
          <a:p>
            <a:endParaRPr lang="en-GB" sz="2400" dirty="0"/>
          </a:p>
          <a:p>
            <a:r>
              <a:rPr lang="en-GB" sz="2400" dirty="0"/>
              <a:t>in biblical studies refers to the </a:t>
            </a:r>
            <a:r>
              <a:rPr lang="en-GB" sz="2400" b="1" dirty="0"/>
              <a:t>study of how biblical texts have been received, interpreted, and used</a:t>
            </a:r>
            <a:r>
              <a:rPr lang="en-GB" sz="2400" dirty="0"/>
              <a:t> by different people, communities, and cultures throughout history. It's less about what a biblical text originally meant in its ancient context, and more about what it has meant to others across time.</a:t>
            </a:r>
          </a:p>
        </p:txBody>
      </p:sp>
    </p:spTree>
    <p:extLst>
      <p:ext uri="{BB962C8B-B14F-4D97-AF65-F5344CB8AC3E}">
        <p14:creationId xmlns:p14="http://schemas.microsoft.com/office/powerpoint/2010/main" val="114855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4099" name="Rectangle 3"/>
          <p:cNvSpPr>
            <a:spLocks noGrp="1" noChangeArrowheads="1"/>
          </p:cNvSpPr>
          <p:nvPr>
            <p:ph idx="1"/>
          </p:nvPr>
        </p:nvSpPr>
        <p:spPr/>
        <p:txBody>
          <a:bodyPr/>
          <a:lstStyle/>
          <a:p>
            <a:pPr algn="just">
              <a:buFont typeface="Wingdings" panose="05000000000000000000" pitchFamily="2" charset="2"/>
              <a:buNone/>
            </a:pPr>
            <a:r>
              <a:rPr lang="en-US" altLang="en-US" dirty="0">
                <a:solidFill>
                  <a:schemeClr val="tx2"/>
                </a:solidFill>
              </a:rPr>
              <a:t>	</a:t>
            </a:r>
          </a:p>
          <a:p>
            <a:pPr>
              <a:buFont typeface="Wingdings" panose="05000000000000000000" pitchFamily="2" charset="2"/>
              <a:buNone/>
            </a:pPr>
            <a:r>
              <a:rPr lang="en-US" altLang="en-US" dirty="0">
                <a:solidFill>
                  <a:schemeClr val="tx2"/>
                </a:solidFill>
              </a:rPr>
              <a:t>	</a:t>
            </a:r>
            <a:r>
              <a:rPr lang="en-US" altLang="en-US" sz="2800" b="1" dirty="0">
                <a:solidFill>
                  <a:schemeClr val="tx2"/>
                </a:solidFill>
              </a:rPr>
              <a:t>Patriarchy / patriarchal</a:t>
            </a:r>
            <a:r>
              <a:rPr lang="en-US" altLang="en-US" sz="2800" b="1" dirty="0"/>
              <a:t> </a:t>
            </a:r>
          </a:p>
          <a:p>
            <a:pPr>
              <a:buFont typeface="Wingdings" panose="05000000000000000000" pitchFamily="2" charset="2"/>
              <a:buNone/>
            </a:pPr>
            <a:r>
              <a:rPr lang="en-US" altLang="en-US" sz="2800" dirty="0"/>
              <a:t>	A social system in which the father is the head of the family, clan or tribe (literally, </a:t>
            </a:r>
            <a:r>
              <a:rPr lang="ja-JP" altLang="en-US" sz="2800" dirty="0"/>
              <a:t>‘</a:t>
            </a:r>
            <a:r>
              <a:rPr lang="en-US" altLang="ja-JP" sz="2800" dirty="0"/>
              <a:t>under the authority of the father</a:t>
            </a:r>
            <a:r>
              <a:rPr lang="ja-JP" altLang="en-US" sz="2800" dirty="0"/>
              <a:t>’</a:t>
            </a:r>
            <a:r>
              <a:rPr lang="en-US" altLang="ja-JP" sz="2800" dirty="0"/>
              <a:t>), and men have authority over women and children.</a:t>
            </a:r>
          </a:p>
          <a:p>
            <a:pPr algn="just">
              <a:buFont typeface="Wingdings" panose="05000000000000000000" pitchFamily="2" charset="2"/>
              <a:buNone/>
            </a:pPr>
            <a:r>
              <a:rPr lang="en-US" altLang="en-US" dirty="0"/>
              <a:t>	</a:t>
            </a:r>
          </a:p>
        </p:txBody>
      </p:sp>
    </p:spTree>
    <p:extLst>
      <p:ext uri="{BB962C8B-B14F-4D97-AF65-F5344CB8AC3E}">
        <p14:creationId xmlns:p14="http://schemas.microsoft.com/office/powerpoint/2010/main" val="386194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ctr"/>
            <a:r>
              <a:rPr lang="en-US" altLang="en-US" sz="4000" dirty="0"/>
              <a:t>Definition of Terms</a:t>
            </a:r>
          </a:p>
        </p:txBody>
      </p:sp>
      <p:sp>
        <p:nvSpPr>
          <p:cNvPr id="5123" name="Rectangle 3"/>
          <p:cNvSpPr>
            <a:spLocks noGrp="1" noChangeArrowheads="1"/>
          </p:cNvSpPr>
          <p:nvPr>
            <p:ph idx="1"/>
          </p:nvPr>
        </p:nvSpPr>
        <p:spPr/>
        <p:txBody>
          <a:bodyPr/>
          <a:lstStyle/>
          <a:p>
            <a:pPr>
              <a:buFont typeface="Wingdings" panose="05000000000000000000" pitchFamily="2" charset="2"/>
              <a:buNone/>
            </a:pPr>
            <a:r>
              <a:rPr lang="en-US" altLang="en-US" dirty="0"/>
              <a:t>	</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a:t>
            </a:r>
            <a:r>
              <a:rPr lang="en-US" altLang="en-US" sz="2800" dirty="0" err="1">
                <a:solidFill>
                  <a:schemeClr val="tx2"/>
                </a:solidFill>
              </a:rPr>
              <a:t>Androcentrism</a:t>
            </a:r>
            <a:r>
              <a:rPr lang="en-US" altLang="en-US" sz="2800" dirty="0">
                <a:solidFill>
                  <a:schemeClr val="tx2"/>
                </a:solidFill>
              </a:rPr>
              <a:t> / androcentric</a:t>
            </a:r>
          </a:p>
          <a:p>
            <a:pPr>
              <a:buFont typeface="Wingdings" panose="05000000000000000000" pitchFamily="2" charset="2"/>
              <a:buNone/>
            </a:pPr>
            <a:r>
              <a:rPr lang="en-US" altLang="en-US" sz="2800" dirty="0">
                <a:solidFill>
                  <a:schemeClr val="tx2"/>
                </a:solidFill>
              </a:rPr>
              <a:t>	</a:t>
            </a:r>
            <a:r>
              <a:rPr lang="en-US" altLang="en-US" sz="2800" dirty="0"/>
              <a:t>A perspective </a:t>
            </a:r>
            <a:r>
              <a:rPr lang="en-US" altLang="en-US" sz="2800" dirty="0" err="1"/>
              <a:t>centred</a:t>
            </a:r>
            <a:r>
              <a:rPr lang="en-US" altLang="en-US" sz="2800" dirty="0"/>
              <a:t> on males or dominated by masculine interests.</a:t>
            </a:r>
          </a:p>
        </p:txBody>
      </p:sp>
    </p:spTree>
    <p:extLst>
      <p:ext uri="{BB962C8B-B14F-4D97-AF65-F5344CB8AC3E}">
        <p14:creationId xmlns:p14="http://schemas.microsoft.com/office/powerpoint/2010/main" val="346052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z="3600" dirty="0"/>
              <a:t>Second Feminist Wave: 1960s and 1970s</a:t>
            </a:r>
            <a:endParaRPr lang="en-US" altLang="en-US" dirty="0"/>
          </a:p>
        </p:txBody>
      </p:sp>
      <p:sp>
        <p:nvSpPr>
          <p:cNvPr id="10243" name="Rectangle 4"/>
          <p:cNvSpPr>
            <a:spLocks noGrp="1" noChangeArrowheads="1"/>
          </p:cNvSpPr>
          <p:nvPr>
            <p:ph idx="1"/>
          </p:nvPr>
        </p:nvSpPr>
        <p:spPr/>
        <p:txBody>
          <a:bodyPr>
            <a:normAutofit fontScale="92500" lnSpcReduction="10000"/>
          </a:bodyPr>
          <a:lstStyle/>
          <a:p>
            <a:pPr>
              <a:buFont typeface="Wingdings" panose="05000000000000000000" pitchFamily="2" charset="2"/>
              <a:buNone/>
            </a:pPr>
            <a:r>
              <a:rPr lang="en-US" altLang="en-US" dirty="0"/>
              <a:t>	</a:t>
            </a:r>
            <a:r>
              <a:rPr lang="en-US" altLang="en-US" sz="2800" dirty="0"/>
              <a:t>Civil rights movement in the States, struggles against colonialism, rediscovery by women of their </a:t>
            </a:r>
            <a:r>
              <a:rPr lang="ja-JP" altLang="en-US" sz="2800" dirty="0"/>
              <a:t>‘</a:t>
            </a:r>
            <a:r>
              <a:rPr lang="en-US" altLang="ja-JP" sz="2800" dirty="0"/>
              <a:t>feminist voice</a:t>
            </a:r>
            <a:r>
              <a:rPr lang="ja-JP" altLang="en-US" sz="2800" dirty="0"/>
              <a:t>’</a:t>
            </a:r>
            <a:r>
              <a:rPr lang="en-US" altLang="ja-JP" sz="2800" dirty="0"/>
              <a:t>.</a:t>
            </a:r>
          </a:p>
          <a:p>
            <a:pPr>
              <a:buFont typeface="Wingdings" panose="05000000000000000000" pitchFamily="2" charset="2"/>
              <a:buNone/>
            </a:pPr>
            <a:r>
              <a:rPr lang="en-US" altLang="en-US" sz="2800" dirty="0"/>
              <a:t>	</a:t>
            </a:r>
          </a:p>
          <a:p>
            <a:pPr>
              <a:buFont typeface="Wingdings" panose="05000000000000000000" pitchFamily="2" charset="2"/>
              <a:buNone/>
            </a:pPr>
            <a:r>
              <a:rPr lang="en-US" altLang="en-US" sz="2800" dirty="0"/>
              <a:t>	Mary Daly, </a:t>
            </a:r>
            <a:r>
              <a:rPr lang="en-US" altLang="en-US" sz="2800" i="1" dirty="0"/>
              <a:t>The Church and the Second Sex </a:t>
            </a:r>
            <a:r>
              <a:rPr lang="en-US" altLang="en-US" sz="2800" dirty="0"/>
              <a:t>(1968); </a:t>
            </a:r>
            <a:r>
              <a:rPr lang="en-US" altLang="en-US" sz="2800" i="1" dirty="0"/>
              <a:t>Beyond God the Father: Toward a Philosophy of Women</a:t>
            </a:r>
            <a:r>
              <a:rPr lang="ja-JP" altLang="en-US" sz="2800" i="1" dirty="0"/>
              <a:t>’</a:t>
            </a:r>
            <a:r>
              <a:rPr lang="en-US" altLang="ja-JP" sz="2800" i="1" dirty="0"/>
              <a:t>s Liberation </a:t>
            </a:r>
            <a:r>
              <a:rPr lang="en-US" altLang="ja-JP" sz="2800" dirty="0"/>
              <a:t>(1973): calls for the abandonment of patriarchal religions in </a:t>
            </a:r>
            <a:r>
              <a:rPr lang="en-US" altLang="ja-JP" sz="2800" dirty="0" err="1"/>
              <a:t>favour</a:t>
            </a:r>
            <a:r>
              <a:rPr lang="en-US" altLang="ja-JP" sz="2800" dirty="0"/>
              <a:t> of a woman-</a:t>
            </a:r>
            <a:r>
              <a:rPr lang="en-US" altLang="ja-JP" sz="2800" dirty="0" err="1"/>
              <a:t>centred</a:t>
            </a:r>
            <a:r>
              <a:rPr lang="en-US" altLang="ja-JP" sz="2800" dirty="0"/>
              <a:t> spirituality.</a:t>
            </a:r>
            <a:endParaRPr lang="en-US" altLang="en-US" sz="2800" dirty="0"/>
          </a:p>
        </p:txBody>
      </p:sp>
    </p:spTree>
    <p:extLst>
      <p:ext uri="{BB962C8B-B14F-4D97-AF65-F5344CB8AC3E}">
        <p14:creationId xmlns:p14="http://schemas.microsoft.com/office/powerpoint/2010/main" val="4121751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dirty="0"/>
              <a:t>Definition of Feminism</a:t>
            </a:r>
          </a:p>
        </p:txBody>
      </p:sp>
      <p:sp>
        <p:nvSpPr>
          <p:cNvPr id="11267" name="Rectangle 3"/>
          <p:cNvSpPr>
            <a:spLocks noGrp="1" noChangeArrowheads="1"/>
          </p:cNvSpPr>
          <p:nvPr>
            <p:ph idx="1"/>
          </p:nvPr>
        </p:nvSpPr>
        <p:spPr/>
        <p:txBody>
          <a:bodyPr>
            <a:normAutofit lnSpcReduction="10000"/>
          </a:bodyPr>
          <a:lstStyle/>
          <a:p>
            <a:endParaRPr lang="en-US" altLang="en-US" dirty="0"/>
          </a:p>
          <a:p>
            <a:pPr>
              <a:buFont typeface="Wingdings" panose="05000000000000000000" pitchFamily="2" charset="2"/>
              <a:buNone/>
            </a:pPr>
            <a:r>
              <a:rPr lang="en-US" altLang="en-US" sz="2800" dirty="0"/>
              <a:t>	</a:t>
            </a:r>
            <a:r>
              <a:rPr lang="ja-JP" altLang="en-US" sz="2800" dirty="0"/>
              <a:t>‘</a:t>
            </a:r>
            <a:r>
              <a:rPr lang="en-US" altLang="ja-JP" sz="2800" dirty="0"/>
              <a:t>A critical and constructive stance that claims for women the full humanity accorded to men, insisting that women be represented equally in all attempts to describe and comprehend human nature and that they be full participants in the assignment and regulation of social roles, rights and responsibilities</a:t>
            </a:r>
            <a:r>
              <a:rPr lang="ja-JP" altLang="en-US" sz="2800" dirty="0"/>
              <a:t>’</a:t>
            </a:r>
            <a:r>
              <a:rPr lang="en-US" altLang="ja-JP" sz="2800" dirty="0"/>
              <a:t> (Phyllis Bird, </a:t>
            </a:r>
            <a:r>
              <a:rPr lang="en-US" altLang="ja-JP" sz="2800" i="1" dirty="0"/>
              <a:t>Escaping Eden,</a:t>
            </a:r>
            <a:r>
              <a:rPr lang="en-US" altLang="ja-JP" sz="2800" dirty="0"/>
              <a:t>124).</a:t>
            </a:r>
            <a:endParaRPr lang="en-US" altLang="en-US" sz="2800" dirty="0"/>
          </a:p>
        </p:txBody>
      </p:sp>
    </p:spTree>
    <p:extLst>
      <p:ext uri="{BB962C8B-B14F-4D97-AF65-F5344CB8AC3E}">
        <p14:creationId xmlns:p14="http://schemas.microsoft.com/office/powerpoint/2010/main" val="26350151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sz="4000"/>
              <a:t>The Contribution of Phyllis Trible</a:t>
            </a:r>
            <a:endParaRPr lang="en-US" altLang="en-US"/>
          </a:p>
        </p:txBody>
      </p:sp>
      <p:sp>
        <p:nvSpPr>
          <p:cNvPr id="12291" name="Rectangle 3"/>
          <p:cNvSpPr>
            <a:spLocks noGrp="1" noChangeArrowheads="1"/>
          </p:cNvSpPr>
          <p:nvPr>
            <p:ph sz="half" idx="1"/>
          </p:nvPr>
        </p:nvSpPr>
        <p:spPr>
          <a:xfrm>
            <a:off x="2209800" y="1524000"/>
            <a:ext cx="3810000" cy="4648200"/>
          </a:xfrm>
        </p:spPr>
        <p:txBody>
          <a:bodyPr>
            <a:normAutofit fontScale="92500" lnSpcReduction="10000"/>
          </a:bodyPr>
          <a:lstStyle/>
          <a:p>
            <a:r>
              <a:rPr lang="en-US" altLang="en-US" sz="2400" i="1"/>
              <a:t>God and the Rhetoric of Sexuality </a:t>
            </a:r>
            <a:r>
              <a:rPr lang="en-US" altLang="en-US" sz="2400"/>
              <a:t>(1978): an attempt to </a:t>
            </a:r>
            <a:r>
              <a:rPr lang="ja-JP" altLang="en-US" sz="2400"/>
              <a:t>‘</a:t>
            </a:r>
            <a:r>
              <a:rPr lang="en-US" altLang="ja-JP" sz="2400"/>
              <a:t>recover old treasures and discover new ones in the household of faith</a:t>
            </a:r>
            <a:r>
              <a:rPr lang="ja-JP" altLang="en-US" sz="2400"/>
              <a:t>’</a:t>
            </a:r>
            <a:r>
              <a:rPr lang="en-US" altLang="ja-JP" sz="2400"/>
              <a:t>.</a:t>
            </a:r>
          </a:p>
          <a:p>
            <a:r>
              <a:rPr lang="en-US" altLang="en-US" sz="2400"/>
              <a:t>A careful examination of the Hebrew Bible does not necessarily lead to rejection, but to a more variegated </a:t>
            </a:r>
            <a:r>
              <a:rPr lang="ja-JP" altLang="en-US" sz="2400"/>
              <a:t>‘</a:t>
            </a:r>
            <a:r>
              <a:rPr lang="en-US" altLang="ja-JP" sz="2400"/>
              <a:t>appreciation</a:t>
            </a:r>
            <a:r>
              <a:rPr lang="ja-JP" altLang="en-US" sz="2400"/>
              <a:t>’</a:t>
            </a:r>
            <a:r>
              <a:rPr lang="en-US" altLang="ja-JP" sz="2400"/>
              <a:t> of the biblical testimony about women.</a:t>
            </a:r>
            <a:endParaRPr lang="en-US" altLang="en-US" sz="2400"/>
          </a:p>
        </p:txBody>
      </p:sp>
      <p:pic>
        <p:nvPicPr>
          <p:cNvPr id="12292" name="Content Placeholder 4" descr="0800604644b.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8438356" y="2586038"/>
            <a:ext cx="1819275" cy="2857500"/>
          </a:xfrm>
        </p:spPr>
      </p:pic>
    </p:spTree>
    <p:extLst>
      <p:ext uri="{BB962C8B-B14F-4D97-AF65-F5344CB8AC3E}">
        <p14:creationId xmlns:p14="http://schemas.microsoft.com/office/powerpoint/2010/main" val="49454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209800" y="609600"/>
            <a:ext cx="7772400" cy="1295400"/>
          </a:xfrm>
        </p:spPr>
        <p:txBody>
          <a:bodyPr>
            <a:noAutofit/>
          </a:bodyPr>
          <a:lstStyle/>
          <a:p>
            <a:pPr algn="ctr"/>
            <a:r>
              <a:rPr lang="en-US" altLang="en-US" sz="4000" dirty="0"/>
              <a:t>Feminist Biblical Hermeneutics: Strategies</a:t>
            </a:r>
          </a:p>
        </p:txBody>
      </p:sp>
      <p:sp>
        <p:nvSpPr>
          <p:cNvPr id="13315" name="Rectangle 3"/>
          <p:cNvSpPr>
            <a:spLocks noGrp="1" noChangeArrowheads="1"/>
          </p:cNvSpPr>
          <p:nvPr>
            <p:ph idx="1"/>
          </p:nvPr>
        </p:nvSpPr>
        <p:spPr/>
        <p:txBody>
          <a:bodyPr>
            <a:noAutofit/>
          </a:bodyPr>
          <a:lstStyle/>
          <a:p>
            <a:pPr>
              <a:buFont typeface="Wingdings" panose="05000000000000000000" pitchFamily="2" charset="2"/>
              <a:buNone/>
            </a:pPr>
            <a:r>
              <a:rPr lang="en-US" altLang="en-US" sz="2800" dirty="0">
                <a:solidFill>
                  <a:srgbClr val="4CFF41"/>
                </a:solidFill>
              </a:rPr>
              <a:t>	</a:t>
            </a:r>
          </a:p>
          <a:p>
            <a:pPr>
              <a:buFont typeface="Wingdings" panose="05000000000000000000" pitchFamily="2" charset="2"/>
              <a:buNone/>
            </a:pPr>
            <a:r>
              <a:rPr lang="en-US" altLang="en-US" sz="2800" dirty="0">
                <a:solidFill>
                  <a:schemeClr val="accent1">
                    <a:lumMod val="60000"/>
                    <a:lumOff val="40000"/>
                  </a:schemeClr>
                </a:solidFill>
              </a:rPr>
              <a:t>	Reinterpretation </a:t>
            </a:r>
            <a:r>
              <a:rPr lang="en-US" altLang="en-US" sz="2800" dirty="0"/>
              <a:t>of familiar biblical texts about women in order to challenge traditional (androcentric) readings. For example, see Phyllis </a:t>
            </a:r>
            <a:r>
              <a:rPr lang="en-US" altLang="en-US" sz="2800" dirty="0" err="1"/>
              <a:t>Trible</a:t>
            </a:r>
            <a:r>
              <a:rPr lang="ja-JP" altLang="en-US" sz="2800" dirty="0"/>
              <a:t>’</a:t>
            </a:r>
            <a:r>
              <a:rPr lang="en-US" altLang="ja-JP" sz="2800" dirty="0"/>
              <a:t>s work on Genesis 1-3.</a:t>
            </a:r>
          </a:p>
          <a:p>
            <a:pPr>
              <a:buFont typeface="Wingdings" panose="05000000000000000000" pitchFamily="2" charset="2"/>
              <a:buNone/>
            </a:pPr>
            <a:endParaRPr lang="en-US" altLang="en-US" sz="2800" dirty="0"/>
          </a:p>
          <a:p>
            <a:pPr>
              <a:buFont typeface="Wingdings" panose="05000000000000000000" pitchFamily="2" charset="2"/>
              <a:buNone/>
            </a:pPr>
            <a:r>
              <a:rPr lang="en-US" altLang="en-US" sz="2800" dirty="0"/>
              <a:t>	The aim is to recover and reclaim the biblical texts from patriarchal domination.</a:t>
            </a:r>
          </a:p>
        </p:txBody>
      </p:sp>
    </p:spTree>
    <p:extLst>
      <p:ext uri="{BB962C8B-B14F-4D97-AF65-F5344CB8AC3E}">
        <p14:creationId xmlns:p14="http://schemas.microsoft.com/office/powerpoint/2010/main" val="32393166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209800" y="609600"/>
            <a:ext cx="7696200" cy="1143000"/>
          </a:xfrm>
        </p:spPr>
        <p:txBody>
          <a:bodyPr>
            <a:noAutofit/>
          </a:bodyPr>
          <a:lstStyle/>
          <a:p>
            <a:pPr algn="ctr"/>
            <a:r>
              <a:rPr lang="en-US" altLang="en-US" sz="4000" dirty="0"/>
              <a:t>Feminist Biblical Hermeneutics: Strategies</a:t>
            </a:r>
          </a:p>
        </p:txBody>
      </p:sp>
      <p:sp>
        <p:nvSpPr>
          <p:cNvPr id="14339" name="Rectangle 3"/>
          <p:cNvSpPr>
            <a:spLocks noGrp="1" noChangeArrowheads="1"/>
          </p:cNvSpPr>
          <p:nvPr>
            <p:ph idx="1"/>
          </p:nvPr>
        </p:nvSpPr>
        <p:spPr>
          <a:xfrm>
            <a:off x="1968528" y="3216590"/>
            <a:ext cx="8915400" cy="3777622"/>
          </a:xfrm>
        </p:spPr>
        <p:txBody>
          <a:bodyPr>
            <a:noAutofit/>
          </a:bodyPr>
          <a:lstStyle/>
          <a:p>
            <a:pPr>
              <a:buFont typeface="Wingdings" panose="05000000000000000000" pitchFamily="2" charset="2"/>
              <a:buNone/>
            </a:pPr>
            <a:r>
              <a:rPr lang="en-US" altLang="en-US" sz="2800" dirty="0">
                <a:solidFill>
                  <a:srgbClr val="4CFF41"/>
                </a:solidFill>
              </a:rPr>
              <a:t>	</a:t>
            </a:r>
            <a:r>
              <a:rPr lang="en-US" altLang="en-US" sz="2800" dirty="0">
                <a:solidFill>
                  <a:schemeClr val="tx1"/>
                </a:solidFill>
              </a:rPr>
              <a:t>Recovery </a:t>
            </a:r>
            <a:r>
              <a:rPr lang="en-US" altLang="en-US" sz="2800" dirty="0"/>
              <a:t>of biblical texts and figures that have been marginalized in traditional readings of the Bible.</a:t>
            </a:r>
          </a:p>
          <a:p>
            <a:pPr>
              <a:buFont typeface="Wingdings" panose="05000000000000000000" pitchFamily="2" charset="2"/>
              <a:buNone/>
            </a:pPr>
            <a:r>
              <a:rPr lang="en-US" altLang="en-US" sz="2800" dirty="0"/>
              <a:t>	</a:t>
            </a:r>
          </a:p>
        </p:txBody>
      </p:sp>
    </p:spTree>
    <p:extLst>
      <p:ext uri="{BB962C8B-B14F-4D97-AF65-F5344CB8AC3E}">
        <p14:creationId xmlns:p14="http://schemas.microsoft.com/office/powerpoint/2010/main" val="190243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noAutofit/>
          </a:bodyPr>
          <a:lstStyle/>
          <a:p>
            <a:pPr algn="ctr"/>
            <a:r>
              <a:rPr lang="en-US" altLang="en-US" sz="4000" dirty="0"/>
              <a:t>Feminist Biblical Hermeneutics: Strategies</a:t>
            </a:r>
          </a:p>
        </p:txBody>
      </p:sp>
      <p:sp>
        <p:nvSpPr>
          <p:cNvPr id="15363" name="Rectangle 3"/>
          <p:cNvSpPr>
            <a:spLocks noGrp="1" noChangeArrowheads="1"/>
          </p:cNvSpPr>
          <p:nvPr>
            <p:ph sz="half" idx="1"/>
          </p:nvPr>
        </p:nvSpPr>
        <p:spPr>
          <a:xfrm>
            <a:off x="2589211" y="2133600"/>
            <a:ext cx="4569871" cy="4635190"/>
          </a:xfrm>
        </p:spPr>
        <p:txBody>
          <a:bodyPr>
            <a:normAutofit fontScale="92500" lnSpcReduction="10000"/>
          </a:bodyPr>
          <a:lstStyle/>
          <a:p>
            <a:pPr>
              <a:lnSpc>
                <a:spcPct val="80000"/>
              </a:lnSpc>
              <a:buFont typeface="Wingdings" panose="05000000000000000000" pitchFamily="2" charset="2"/>
              <a:buNone/>
            </a:pPr>
            <a:r>
              <a:rPr lang="en-US" altLang="en-US" dirty="0">
                <a:solidFill>
                  <a:srgbClr val="4CFF41"/>
                </a:solidFill>
              </a:rPr>
              <a:t>	</a:t>
            </a:r>
            <a:r>
              <a:rPr lang="en-US" altLang="en-US" sz="3000" dirty="0">
                <a:solidFill>
                  <a:schemeClr val="accent2"/>
                </a:solidFill>
              </a:rPr>
              <a:t>Resisting </a:t>
            </a:r>
            <a:r>
              <a:rPr lang="en-US" altLang="en-US" sz="3000" dirty="0"/>
              <a:t>androcentric tendencies in biblical texts:  How are women</a:t>
            </a:r>
            <a:r>
              <a:rPr lang="ja-JP" altLang="en-US" sz="3000" dirty="0"/>
              <a:t>’</a:t>
            </a:r>
            <a:r>
              <a:rPr lang="en-US" altLang="ja-JP" sz="3000" dirty="0"/>
              <a:t>s stories narrated by males? </a:t>
            </a:r>
          </a:p>
          <a:p>
            <a:pPr>
              <a:lnSpc>
                <a:spcPct val="80000"/>
              </a:lnSpc>
              <a:buFont typeface="Wingdings" panose="05000000000000000000" pitchFamily="2" charset="2"/>
              <a:buNone/>
            </a:pPr>
            <a:r>
              <a:rPr lang="en-US" altLang="en-US" sz="3000" dirty="0"/>
              <a:t>	How do they reinforce patriarchal values and endorse women</a:t>
            </a:r>
            <a:r>
              <a:rPr lang="ja-JP" altLang="en-US" sz="3000" dirty="0"/>
              <a:t>’</a:t>
            </a:r>
            <a:r>
              <a:rPr lang="en-US" altLang="ja-JP" sz="3000" dirty="0"/>
              <a:t>s inferior status?</a:t>
            </a:r>
          </a:p>
          <a:p>
            <a:pPr>
              <a:lnSpc>
                <a:spcPct val="80000"/>
              </a:lnSpc>
              <a:buFont typeface="Wingdings" panose="05000000000000000000" pitchFamily="2" charset="2"/>
              <a:buNone/>
            </a:pPr>
            <a:r>
              <a:rPr lang="en-US" altLang="en-US" sz="3000" dirty="0"/>
              <a:t>	Biblical texts are examined with a </a:t>
            </a:r>
            <a:r>
              <a:rPr lang="ja-JP" altLang="en-US" sz="3000" dirty="0">
                <a:solidFill>
                  <a:srgbClr val="FF3146"/>
                </a:solidFill>
              </a:rPr>
              <a:t>‘</a:t>
            </a:r>
            <a:r>
              <a:rPr lang="en-US" altLang="ja-JP" sz="3000" dirty="0">
                <a:solidFill>
                  <a:srgbClr val="FF3146"/>
                </a:solidFill>
              </a:rPr>
              <a:t>hermeneutic of suspicion</a:t>
            </a:r>
            <a:r>
              <a:rPr lang="ja-JP" altLang="en-US" sz="3000" dirty="0">
                <a:solidFill>
                  <a:srgbClr val="FF3146"/>
                </a:solidFill>
              </a:rPr>
              <a:t>’</a:t>
            </a:r>
            <a:r>
              <a:rPr lang="en-US" altLang="ja-JP" sz="3000" dirty="0"/>
              <a:t>, a reading </a:t>
            </a:r>
            <a:r>
              <a:rPr lang="ja-JP" altLang="en-US" sz="3000" dirty="0">
                <a:solidFill>
                  <a:srgbClr val="FF3146"/>
                </a:solidFill>
              </a:rPr>
              <a:t>‘</a:t>
            </a:r>
            <a:r>
              <a:rPr lang="en-US" altLang="ja-JP" sz="3000" dirty="0">
                <a:solidFill>
                  <a:srgbClr val="FF3146"/>
                </a:solidFill>
              </a:rPr>
              <a:t>against the grain</a:t>
            </a:r>
            <a:r>
              <a:rPr lang="ja-JP" altLang="en-US" sz="3000" dirty="0">
                <a:solidFill>
                  <a:srgbClr val="FF3146"/>
                </a:solidFill>
              </a:rPr>
              <a:t>’</a:t>
            </a:r>
            <a:r>
              <a:rPr lang="en-US" altLang="ja-JP" sz="3000" dirty="0"/>
              <a:t>.</a:t>
            </a:r>
            <a:endParaRPr lang="en-US" altLang="en-US" sz="3000" dirty="0"/>
          </a:p>
        </p:txBody>
      </p:sp>
      <p:pic>
        <p:nvPicPr>
          <p:cNvPr id="15364" name="Content Placeholder 4" descr="2010-tingjin_marthamary2.jpg"/>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52551" y="2125663"/>
            <a:ext cx="3790886" cy="3778250"/>
          </a:xfrm>
        </p:spPr>
      </p:pic>
    </p:spTree>
    <p:extLst>
      <p:ext uri="{BB962C8B-B14F-4D97-AF65-F5344CB8AC3E}">
        <p14:creationId xmlns:p14="http://schemas.microsoft.com/office/powerpoint/2010/main" val="894840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209800" y="609600"/>
            <a:ext cx="7772400" cy="914400"/>
          </a:xfrm>
        </p:spPr>
        <p:txBody>
          <a:bodyPr>
            <a:noAutofit/>
          </a:bodyPr>
          <a:lstStyle/>
          <a:p>
            <a:r>
              <a:rPr lang="en-US" altLang="en-US" sz="4000" dirty="0"/>
              <a:t>Biblical Interpretation: Tools and Methods</a:t>
            </a:r>
          </a:p>
        </p:txBody>
      </p:sp>
      <p:sp>
        <p:nvSpPr>
          <p:cNvPr id="16387" name="Rectangle 3"/>
          <p:cNvSpPr>
            <a:spLocks noGrp="1" noChangeArrowheads="1"/>
          </p:cNvSpPr>
          <p:nvPr>
            <p:ph idx="1"/>
          </p:nvPr>
        </p:nvSpPr>
        <p:spPr>
          <a:xfrm>
            <a:off x="1801091" y="2133600"/>
            <a:ext cx="9703521" cy="5065222"/>
          </a:xfrm>
        </p:spPr>
        <p:txBody>
          <a:bodyPr>
            <a:normAutofit/>
          </a:bodyPr>
          <a:lstStyle/>
          <a:p>
            <a:endParaRPr lang="en-US" altLang="en-US" sz="2800" dirty="0"/>
          </a:p>
          <a:p>
            <a:r>
              <a:rPr lang="en-US" altLang="en-US" sz="2800" dirty="0">
                <a:solidFill>
                  <a:schemeClr val="tx1"/>
                </a:solidFill>
              </a:rPr>
              <a:t>Historical Criticism: a quest for the world behind the text.</a:t>
            </a:r>
          </a:p>
          <a:p>
            <a:r>
              <a:rPr lang="en-US" altLang="en-US" sz="2800" dirty="0">
                <a:solidFill>
                  <a:schemeClr val="tx1"/>
                </a:solidFill>
              </a:rPr>
              <a:t>Literary Criticism: examination of the literary structures and techniques within the text.</a:t>
            </a:r>
          </a:p>
          <a:p>
            <a:r>
              <a:rPr lang="en-US" altLang="en-US" sz="2800" dirty="0">
                <a:solidFill>
                  <a:schemeClr val="tx1"/>
                </a:solidFill>
              </a:rPr>
              <a:t>Cultural Criticism: the reader analyses what is in front of the biblical text.</a:t>
            </a:r>
          </a:p>
          <a:p>
            <a:r>
              <a:rPr lang="en-GB" sz="2800" dirty="0"/>
              <a:t>Reception History can be defined as focusing on the afterlife of a text.</a:t>
            </a:r>
          </a:p>
          <a:p>
            <a:pPr marL="0" indent="0">
              <a:buNone/>
            </a:pPr>
            <a:endParaRPr lang="en-US" altLang="en-US" sz="2800" dirty="0">
              <a:solidFill>
                <a:schemeClr val="tx1"/>
              </a:solidFill>
            </a:endParaRPr>
          </a:p>
        </p:txBody>
      </p:sp>
    </p:spTree>
    <p:extLst>
      <p:ext uri="{BB962C8B-B14F-4D97-AF65-F5344CB8AC3E}">
        <p14:creationId xmlns:p14="http://schemas.microsoft.com/office/powerpoint/2010/main" val="2658187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7019" y="2571244"/>
            <a:ext cx="8911687" cy="1280890"/>
          </a:xfrm>
        </p:spPr>
        <p:txBody>
          <a:bodyPr/>
          <a:lstStyle/>
          <a:p>
            <a:r>
              <a:rPr lang="en-GB" dirty="0"/>
              <a:t>The Story of Eve: A Case Study </a:t>
            </a:r>
            <a:endParaRPr lang="en-US" dirty="0"/>
          </a:p>
        </p:txBody>
      </p:sp>
    </p:spTree>
    <p:extLst>
      <p:ext uri="{BB962C8B-B14F-4D97-AF65-F5344CB8AC3E}">
        <p14:creationId xmlns:p14="http://schemas.microsoft.com/office/powerpoint/2010/main" val="3825661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2452" y="322729"/>
            <a:ext cx="9589751" cy="1506967"/>
          </a:xfrm>
        </p:spPr>
        <p:txBody>
          <a:bodyPr/>
          <a:lstStyle/>
          <a:p>
            <a:r>
              <a:rPr lang="en-GB" dirty="0"/>
              <a:t>Portrayal of Eve in Biblical Texts</a:t>
            </a:r>
            <a:endParaRPr lang="en-US" dirty="0"/>
          </a:p>
        </p:txBody>
      </p:sp>
      <p:sp>
        <p:nvSpPr>
          <p:cNvPr id="3" name="Content Placeholder 2"/>
          <p:cNvSpPr>
            <a:spLocks noGrp="1"/>
          </p:cNvSpPr>
          <p:nvPr>
            <p:ph idx="1"/>
          </p:nvPr>
        </p:nvSpPr>
        <p:spPr>
          <a:xfrm>
            <a:off x="2345332" y="1905000"/>
            <a:ext cx="9406871" cy="4501970"/>
          </a:xfrm>
        </p:spPr>
        <p:txBody>
          <a:bodyPr>
            <a:normAutofit lnSpcReduction="10000"/>
          </a:bodyPr>
          <a:lstStyle/>
          <a:p>
            <a:pPr>
              <a:lnSpc>
                <a:spcPct val="90000"/>
              </a:lnSpc>
            </a:pPr>
            <a:r>
              <a:rPr lang="en-US" altLang="en-US" sz="2800" dirty="0">
                <a:solidFill>
                  <a:schemeClr val="folHlink"/>
                </a:solidFill>
                <a:ea typeface="ＭＳ Ｐゴシック" panose="020B0600070205080204" pitchFamily="34" charset="-128"/>
              </a:rPr>
              <a:t>Genesis 1:27, 2:4b-4:2a</a:t>
            </a:r>
            <a:r>
              <a:rPr lang="en-US" altLang="en-US" sz="2800" dirty="0">
                <a:ea typeface="ＭＳ Ｐゴシック" panose="020B0600070205080204" pitchFamily="34" charset="-128"/>
              </a:rPr>
              <a:t>: explanation of the origins of creation and humanity.</a:t>
            </a:r>
          </a:p>
          <a:p>
            <a:pPr>
              <a:lnSpc>
                <a:spcPct val="90000"/>
              </a:lnSpc>
            </a:pPr>
            <a:r>
              <a:rPr lang="en-US" altLang="en-US" sz="2800" dirty="0">
                <a:solidFill>
                  <a:schemeClr val="folHlink"/>
                </a:solidFill>
                <a:ea typeface="ＭＳ Ｐゴシック" panose="020B0600070205080204" pitchFamily="34" charset="-128"/>
              </a:rPr>
              <a:t>II Corinthians 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But I am afraid that as the serpent deceived Eve by its cunning, your thoughts will be led astray from a sincere and pure devotion to Christ.</a:t>
            </a:r>
            <a:r>
              <a:rPr lang="ja-JP" altLang="en-US" sz="2800" dirty="0">
                <a:ea typeface="ＭＳ Ｐゴシック" panose="020B0600070205080204" pitchFamily="34" charset="-128"/>
              </a:rPr>
              <a:t>’</a:t>
            </a:r>
            <a:endParaRPr lang="en-US" altLang="ja-JP" sz="2800" dirty="0">
              <a:ea typeface="ＭＳ Ｐゴシック" panose="020B0600070205080204" pitchFamily="34" charset="-128"/>
            </a:endParaRPr>
          </a:p>
          <a:p>
            <a:pPr>
              <a:lnSpc>
                <a:spcPct val="90000"/>
              </a:lnSpc>
            </a:pPr>
            <a:r>
              <a:rPr lang="en-US" altLang="en-US" sz="2800" dirty="0">
                <a:solidFill>
                  <a:schemeClr val="folHlink"/>
                </a:solidFill>
                <a:ea typeface="ＭＳ Ｐゴシック" panose="020B0600070205080204" pitchFamily="34" charset="-128"/>
              </a:rPr>
              <a:t>I Timothy 2:11-13</a:t>
            </a:r>
            <a:r>
              <a:rPr lang="en-US" altLang="en-US" sz="2800" dirty="0">
                <a:ea typeface="ＭＳ Ｐゴシック" panose="020B0600070205080204" pitchFamily="34" charset="-128"/>
              </a:rPr>
              <a:t>: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Let a woman learn in silence with full submission. I permit no woman to teach or to have authority over a man; she is to keep silent. For Adam was formed first, then Eve; and Adam was not deceived, but the woman was deceived, and became a transgressor.</a:t>
            </a:r>
            <a:r>
              <a:rPr lang="ja-JP" altLang="en-US" sz="2800" dirty="0">
                <a:ea typeface="ＭＳ Ｐゴシック" panose="020B0600070205080204" pitchFamily="34" charset="-128"/>
              </a:rPr>
              <a:t>’</a:t>
            </a:r>
            <a:endParaRPr lang="en-US" altLang="en-US" sz="2800" dirty="0">
              <a:ea typeface="ＭＳ Ｐゴシック" panose="020B0600070205080204" pitchFamily="34" charset="-128"/>
            </a:endParaRPr>
          </a:p>
          <a:p>
            <a:endParaRPr lang="en-US" dirty="0"/>
          </a:p>
        </p:txBody>
      </p:sp>
    </p:spTree>
    <p:extLst>
      <p:ext uri="{BB962C8B-B14F-4D97-AF65-F5344CB8AC3E}">
        <p14:creationId xmlns:p14="http://schemas.microsoft.com/office/powerpoint/2010/main" val="1627750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dirty="0">
                <a:ea typeface="ＭＳ Ｐゴシック" panose="020B0600070205080204" pitchFamily="34" charset="-128"/>
              </a:rPr>
              <a:t>The </a:t>
            </a:r>
            <a:r>
              <a:rPr lang="ja-JP" altLang="en-US" dirty="0">
                <a:ea typeface="ＭＳ Ｐゴシック" panose="020B0600070205080204" pitchFamily="34" charset="-128"/>
              </a:rPr>
              <a:t>‘</a:t>
            </a:r>
            <a:r>
              <a:rPr lang="en-US" altLang="ja-JP" dirty="0">
                <a:ea typeface="ＭＳ Ｐゴシック" panose="020B0600070205080204" pitchFamily="34" charset="-128"/>
              </a:rPr>
              <a:t>Afterlife</a:t>
            </a:r>
            <a:r>
              <a:rPr lang="ja-JP" altLang="en-US" dirty="0">
                <a:ea typeface="ＭＳ Ｐゴシック" panose="020B0600070205080204" pitchFamily="34" charset="-128"/>
              </a:rPr>
              <a:t>’</a:t>
            </a:r>
            <a:r>
              <a:rPr lang="en-US" altLang="ja-JP" dirty="0">
                <a:ea typeface="ＭＳ Ｐゴシック" panose="020B0600070205080204" pitchFamily="34" charset="-128"/>
              </a:rPr>
              <a:t> of Eve</a:t>
            </a:r>
            <a:endParaRPr lang="en-US" altLang="en-US" dirty="0">
              <a:ea typeface="ＭＳ Ｐゴシック" panose="020B0600070205080204" pitchFamily="34" charset="-128"/>
            </a:endParaRPr>
          </a:p>
        </p:txBody>
      </p:sp>
      <p:sp>
        <p:nvSpPr>
          <p:cNvPr id="1027" name="Rectangle 3"/>
          <p:cNvSpPr>
            <a:spLocks noGrp="1" noChangeArrowheads="1"/>
          </p:cNvSpPr>
          <p:nvPr>
            <p:ph type="body" sz="half" idx="1"/>
          </p:nvPr>
        </p:nvSpPr>
        <p:spPr>
          <a:xfrm>
            <a:off x="2017085" y="2173942"/>
            <a:ext cx="5384800" cy="4114800"/>
          </a:xfrm>
        </p:spPr>
        <p:txBody>
          <a:bodyPr/>
          <a:lstStyle/>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No biblical character has been more misunderstood or more maligned than the woman of the Garden</a:t>
            </a:r>
            <a:r>
              <a:rPr lang="ja-JP" altLang="en-US" sz="2400" dirty="0">
                <a:solidFill>
                  <a:schemeClr val="folHlink"/>
                </a:solidFill>
                <a:ea typeface="ＭＳ Ｐゴシック" panose="020B0600070205080204" pitchFamily="34" charset="-128"/>
              </a:rPr>
              <a:t>’</a:t>
            </a:r>
            <a:r>
              <a:rPr lang="en-US" altLang="ja-JP" sz="2400" dirty="0">
                <a:solidFill>
                  <a:schemeClr val="folHlink"/>
                </a:solidFill>
                <a:ea typeface="ＭＳ Ｐゴシック" panose="020B0600070205080204" pitchFamily="34" charset="-128"/>
              </a:rPr>
              <a:t>.</a:t>
            </a: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(Trevor Dennis, </a:t>
            </a:r>
            <a:r>
              <a:rPr lang="en-US" altLang="en-US" sz="2400" i="1" dirty="0">
                <a:solidFill>
                  <a:schemeClr val="folHlink"/>
                </a:solidFill>
                <a:ea typeface="ＭＳ Ｐゴシック" panose="020B0600070205080204" pitchFamily="34" charset="-128"/>
              </a:rPr>
              <a:t>Sarah Laughed, </a:t>
            </a:r>
            <a:r>
              <a:rPr lang="en-US" altLang="en-US" sz="2400" dirty="0">
                <a:solidFill>
                  <a:schemeClr val="folHlink"/>
                </a:solidFill>
                <a:ea typeface="ＭＳ Ｐゴシック" panose="020B0600070205080204" pitchFamily="34" charset="-128"/>
              </a:rPr>
              <a:t>page 8).</a:t>
            </a:r>
          </a:p>
          <a:p>
            <a:pPr eaLnBrk="1" hangingPunct="1">
              <a:buFont typeface="Wingdings" panose="05000000000000000000" pitchFamily="2" charset="2"/>
              <a:buNone/>
            </a:pPr>
            <a:endParaRPr lang="en-US" altLang="en-US" sz="2400" dirty="0">
              <a:solidFill>
                <a:schemeClr val="folHlink"/>
              </a:solidFill>
              <a:ea typeface="ＭＳ Ｐゴシック" panose="020B0600070205080204" pitchFamily="34" charset="-128"/>
            </a:endParaRPr>
          </a:p>
          <a:p>
            <a:pPr eaLnBrk="1" hangingPunct="1">
              <a:buFont typeface="Wingdings" panose="05000000000000000000" pitchFamily="2" charset="2"/>
              <a:buNone/>
            </a:pPr>
            <a:r>
              <a:rPr lang="en-US" altLang="en-US" sz="2400" dirty="0">
                <a:solidFill>
                  <a:schemeClr val="folHlink"/>
                </a:solidFill>
                <a:ea typeface="ＭＳ Ｐゴシック" panose="020B0600070205080204" pitchFamily="34" charset="-128"/>
              </a:rPr>
              <a:t>	</a:t>
            </a:r>
            <a:r>
              <a:rPr lang="en-US" altLang="en-US" sz="2000" dirty="0">
                <a:ea typeface="ＭＳ Ｐゴシック" panose="020B0600070205080204" pitchFamily="34" charset="-128"/>
              </a:rPr>
              <a:t>Gaugin, </a:t>
            </a:r>
            <a:r>
              <a:rPr lang="en-US" altLang="en-US" sz="2000" i="1" dirty="0">
                <a:ea typeface="ＭＳ Ｐゴシック" panose="020B0600070205080204" pitchFamily="34" charset="-128"/>
              </a:rPr>
              <a:t>Human Miseries and Eve</a:t>
            </a:r>
            <a:r>
              <a:rPr lang="en-US" altLang="en-US" sz="2000" dirty="0">
                <a:ea typeface="ＭＳ Ｐゴシック" panose="020B0600070205080204" pitchFamily="34" charset="-128"/>
              </a:rPr>
              <a:t> (1888)</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01885" y="1134036"/>
            <a:ext cx="4521809" cy="4998720"/>
          </a:xfrm>
        </p:spPr>
      </p:pic>
    </p:spTree>
    <p:extLst>
      <p:ext uri="{BB962C8B-B14F-4D97-AF65-F5344CB8AC3E}">
        <p14:creationId xmlns:p14="http://schemas.microsoft.com/office/powerpoint/2010/main" val="3166809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a:ea typeface="ＭＳ Ｐゴシック" panose="020B0600070205080204" pitchFamily="34" charset="-128"/>
              </a:rPr>
              <a:t>The </a:t>
            </a:r>
            <a:r>
              <a:rPr lang="ja-JP" altLang="en-US">
                <a:ea typeface="ＭＳ Ｐゴシック" panose="020B0600070205080204" pitchFamily="34" charset="-128"/>
              </a:rPr>
              <a:t>‘</a:t>
            </a:r>
            <a:r>
              <a:rPr lang="en-US" altLang="ja-JP">
                <a:ea typeface="ＭＳ Ｐゴシック" panose="020B0600070205080204" pitchFamily="34" charset="-128"/>
              </a:rPr>
              <a:t>Afterlife</a:t>
            </a:r>
            <a:r>
              <a:rPr lang="ja-JP" altLang="en-US">
                <a:ea typeface="ＭＳ Ｐゴシック" panose="020B0600070205080204" pitchFamily="34" charset="-128"/>
              </a:rPr>
              <a:t>’</a:t>
            </a:r>
            <a:r>
              <a:rPr lang="en-US" altLang="ja-JP">
                <a:ea typeface="ＭＳ Ｐゴシック" panose="020B0600070205080204" pitchFamily="34" charset="-128"/>
              </a:rPr>
              <a:t> of Eve</a:t>
            </a:r>
            <a:endParaRPr lang="en-US" altLang="en-US">
              <a:ea typeface="ＭＳ Ｐゴシック" panose="020B0600070205080204" pitchFamily="34" charset="-128"/>
            </a:endParaRPr>
          </a:p>
        </p:txBody>
      </p:sp>
      <p:sp>
        <p:nvSpPr>
          <p:cNvPr id="7171" name="Rectangle 3"/>
          <p:cNvSpPr>
            <a:spLocks noGrp="1" noChangeArrowheads="1"/>
          </p:cNvSpPr>
          <p:nvPr>
            <p:ph type="body" sz="half" idx="1"/>
          </p:nvPr>
        </p:nvSpPr>
        <p:spPr/>
        <p:txBody>
          <a:bodyPr/>
          <a:lstStyle/>
          <a:p>
            <a:pPr eaLnBrk="1" hangingPunct="1">
              <a:buFont typeface="Wingdings" charset="0"/>
              <a:buNone/>
              <a:defRPr/>
            </a:pPr>
            <a:r>
              <a:rPr lang="en-US" dirty="0">
                <a:ea typeface="ＭＳ Ｐゴシック" charset="0"/>
                <a:cs typeface="ＭＳ Ｐゴシック" charset="0"/>
              </a:rPr>
              <a:t>	</a:t>
            </a:r>
            <a:r>
              <a:rPr lang="en-US" dirty="0">
                <a:solidFill>
                  <a:schemeClr val="hlink"/>
                </a:solidFill>
                <a:ea typeface="ＭＳ Ｐゴシック" charset="0"/>
                <a:cs typeface="ＭＳ Ｐゴシック" charset="0"/>
              </a:rPr>
              <a:t>Mary Daly, </a:t>
            </a:r>
            <a:r>
              <a:rPr lang="en-US" i="1" dirty="0">
                <a:solidFill>
                  <a:schemeClr val="hlink"/>
                </a:solidFill>
                <a:ea typeface="ＭＳ Ｐゴシック" charset="0"/>
                <a:cs typeface="ＭＳ Ｐゴシック" charset="0"/>
              </a:rPr>
              <a:t>Beyond God the Father</a:t>
            </a:r>
          </a:p>
          <a:p>
            <a:pPr eaLnBrk="1" hangingPunct="1">
              <a:buFont typeface="Wingdings" charset="0"/>
              <a:buNone/>
              <a:defRPr/>
            </a:pPr>
            <a:endParaRPr lang="en-US" i="1" dirty="0">
              <a:solidFill>
                <a:schemeClr val="hlink"/>
              </a:solidFill>
              <a:ea typeface="ＭＳ Ｐゴシック" charset="0"/>
              <a:cs typeface="ＭＳ Ｐゴシック" charset="0"/>
            </a:endParaRPr>
          </a:p>
          <a:p>
            <a:pPr eaLnBrk="1" hangingPunct="1">
              <a:buFont typeface="Wingdings" charset="0"/>
              <a:buNone/>
              <a:defRPr/>
            </a:pPr>
            <a:r>
              <a:rPr lang="en-US" i="1" dirty="0">
                <a:ea typeface="ＭＳ Ｐゴシック" charset="0"/>
                <a:cs typeface="ＭＳ Ｐゴシック" charset="0"/>
              </a:rPr>
              <a:t>	</a:t>
            </a:r>
            <a:r>
              <a:rPr lang="en-US" sz="2400" dirty="0">
                <a:solidFill>
                  <a:schemeClr val="hlink"/>
                </a:solidFill>
                <a:ea typeface="ＭＳ Ｐゴシック" charset="0"/>
                <a:cs typeface="ＭＳ Ｐゴシック" charset="0"/>
              </a:rPr>
              <a:t>The story of Eden should be rejected as a personification of patriarchy.</a:t>
            </a:r>
          </a:p>
        </p:txBody>
      </p:sp>
      <p:sp>
        <p:nvSpPr>
          <p:cNvPr id="7172" name="Rectangle 4"/>
          <p:cNvSpPr>
            <a:spLocks noGrp="1" noChangeArrowheads="1"/>
          </p:cNvSpPr>
          <p:nvPr>
            <p:ph type="body" sz="half" idx="2"/>
          </p:nvPr>
        </p:nvSpPr>
        <p:spPr/>
        <p:txBody>
          <a:bodyPr/>
          <a:lstStyle/>
          <a:p>
            <a:pPr eaLnBrk="1" hangingPunct="1">
              <a:lnSpc>
                <a:spcPct val="90000"/>
              </a:lnSpc>
              <a:buFont typeface="Wingdings" charset="0"/>
              <a:buNone/>
              <a:defRPr/>
            </a:pPr>
            <a:r>
              <a:rPr lang="en-US" dirty="0">
                <a:ea typeface="ＭＳ Ｐゴシック" charset="0"/>
                <a:cs typeface="ＭＳ Ｐゴシック" charset="0"/>
              </a:rPr>
              <a:t>	</a:t>
            </a:r>
            <a:r>
              <a:rPr lang="en-US" dirty="0">
                <a:solidFill>
                  <a:schemeClr val="folHlink"/>
                </a:solidFill>
                <a:ea typeface="ＭＳ Ｐゴシック" charset="0"/>
                <a:cs typeface="ＭＳ Ｐゴシック" charset="0"/>
              </a:rPr>
              <a:t>David Clines, </a:t>
            </a:r>
            <a:r>
              <a:rPr lang="en-US" i="1" dirty="0">
                <a:solidFill>
                  <a:schemeClr val="folHlink"/>
                </a:solidFill>
                <a:ea typeface="ＭＳ Ｐゴシック" charset="0"/>
                <a:cs typeface="ＭＳ Ｐゴシック" charset="0"/>
              </a:rPr>
              <a:t>What does Eve do to help?</a:t>
            </a:r>
          </a:p>
          <a:p>
            <a:pPr eaLnBrk="1" hangingPunct="1">
              <a:lnSpc>
                <a:spcPct val="90000"/>
              </a:lnSpc>
              <a:buFont typeface="Wingdings" charset="0"/>
              <a:buNone/>
              <a:defRPr/>
            </a:pPr>
            <a:endParaRPr lang="en-US" i="1" dirty="0">
              <a:ea typeface="ＭＳ Ｐゴシック" charset="0"/>
              <a:cs typeface="ＭＳ Ｐゴシック" charset="0"/>
            </a:endParaRPr>
          </a:p>
          <a:p>
            <a:pPr eaLnBrk="1" hangingPunct="1">
              <a:lnSpc>
                <a:spcPct val="90000"/>
              </a:lnSpc>
              <a:buFont typeface="Wingdings" charset="0"/>
              <a:buNone/>
              <a:defRPr/>
            </a:pPr>
            <a:r>
              <a:rPr lang="en-US" i="1" dirty="0">
                <a:ea typeface="ＭＳ Ｐゴシック" charset="0"/>
                <a:cs typeface="ＭＳ Ｐゴシック" charset="0"/>
              </a:rPr>
              <a:t>	</a:t>
            </a:r>
            <a:r>
              <a:rPr lang="en-US" sz="2400" dirty="0">
                <a:solidFill>
                  <a:schemeClr val="folHlink"/>
                </a:solidFill>
                <a:ea typeface="ＭＳ Ｐゴシック" charset="0"/>
                <a:cs typeface="ＭＳ Ｐゴシック" charset="0"/>
              </a:rPr>
              <a:t>The text of Genesis 2-3 is totally male-oriented and, as a result, should be abandoned in </a:t>
            </a:r>
            <a:r>
              <a:rPr lang="en-US" sz="2400" dirty="0" err="1">
                <a:solidFill>
                  <a:schemeClr val="folHlink"/>
                </a:solidFill>
                <a:ea typeface="ＭＳ Ｐゴシック" charset="0"/>
                <a:cs typeface="ＭＳ Ｐゴシック" charset="0"/>
              </a:rPr>
              <a:t>favour</a:t>
            </a:r>
            <a:r>
              <a:rPr lang="en-US" sz="2400" dirty="0">
                <a:solidFill>
                  <a:schemeClr val="folHlink"/>
                </a:solidFill>
                <a:ea typeface="ＭＳ Ｐゴシック" charset="0"/>
                <a:cs typeface="ＭＳ Ｐゴシック" charset="0"/>
              </a:rPr>
              <a:t> of biblical passages that proclaim a message of salvation to all humanity.</a:t>
            </a:r>
          </a:p>
        </p:txBody>
      </p:sp>
    </p:spTree>
    <p:extLst>
      <p:ext uri="{BB962C8B-B14F-4D97-AF65-F5344CB8AC3E}">
        <p14:creationId xmlns:p14="http://schemas.microsoft.com/office/powerpoint/2010/main" val="3137822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 New Reading of Genesis 1-3</a:t>
            </a:r>
          </a:p>
        </p:txBody>
      </p:sp>
      <p:sp>
        <p:nvSpPr>
          <p:cNvPr id="8195" name="Rectangle 3"/>
          <p:cNvSpPr>
            <a:spLocks noGrp="1" noChangeArrowheads="1"/>
          </p:cNvSpPr>
          <p:nvPr>
            <p:ph type="body" idx="1"/>
          </p:nvPr>
        </p:nvSpPr>
        <p:spPr/>
        <p:txBody>
          <a:bodyPr/>
          <a:lstStyle/>
          <a:p>
            <a:pPr eaLnBrk="1" hangingPunct="1">
              <a:lnSpc>
                <a:spcPct val="90000"/>
              </a:lnSpc>
            </a:pPr>
            <a:r>
              <a:rPr lang="en-US" altLang="en-US" sz="2800">
                <a:ea typeface="ＭＳ Ｐゴシック" panose="020B0600070205080204" pitchFamily="34" charset="-128"/>
              </a:rPr>
              <a:t>An attempt to </a:t>
            </a:r>
            <a:r>
              <a:rPr lang="ja-JP" altLang="en-US" sz="2800">
                <a:ea typeface="ＭＳ Ｐゴシック" panose="020B0600070205080204" pitchFamily="34" charset="-128"/>
              </a:rPr>
              <a:t>‘</a:t>
            </a:r>
            <a:r>
              <a:rPr lang="en-US" altLang="ja-JP" sz="2800">
                <a:ea typeface="ＭＳ Ｐゴシック" panose="020B0600070205080204" pitchFamily="34" charset="-128"/>
              </a:rPr>
              <a:t>depatriarchalize</a:t>
            </a:r>
            <a:r>
              <a:rPr lang="ja-JP" altLang="en-US" sz="2800">
                <a:ea typeface="ＭＳ Ｐゴシック" panose="020B0600070205080204" pitchFamily="34" charset="-128"/>
              </a:rPr>
              <a:t>’</a:t>
            </a:r>
            <a:r>
              <a:rPr lang="en-US" altLang="ja-JP" sz="2800">
                <a:ea typeface="ＭＳ Ｐゴシック" panose="020B0600070205080204" pitchFamily="34" charset="-128"/>
              </a:rPr>
              <a:t> (Phyllis Trible) the creation narratives by focusing on the </a:t>
            </a:r>
            <a:r>
              <a:rPr lang="en-US" altLang="ja-JP" sz="2800" i="1" u="sng">
                <a:ea typeface="ＭＳ Ｐゴシック" panose="020B0600070205080204" pitchFamily="34" charset="-128"/>
              </a:rPr>
              <a:t>form</a:t>
            </a:r>
            <a:r>
              <a:rPr lang="en-US" altLang="ja-JP" sz="2800">
                <a:ea typeface="ＭＳ Ｐゴシック" panose="020B0600070205080204" pitchFamily="34" charset="-128"/>
              </a:rPr>
              <a:t> and </a:t>
            </a:r>
            <a:r>
              <a:rPr lang="en-US" altLang="ja-JP" sz="2800" i="1" u="sng">
                <a:ea typeface="ＭＳ Ｐゴシック" panose="020B0600070205080204" pitchFamily="34" charset="-128"/>
              </a:rPr>
              <a:t>structure</a:t>
            </a:r>
            <a:r>
              <a:rPr lang="en-US" altLang="ja-JP" sz="2800">
                <a:ea typeface="ＭＳ Ｐゴシック" panose="020B0600070205080204" pitchFamily="34" charset="-128"/>
              </a:rPr>
              <a:t> of the text, as well as its </a:t>
            </a:r>
            <a:r>
              <a:rPr lang="en-US" altLang="ja-JP" sz="2800" i="1" u="sng">
                <a:ea typeface="ＭＳ Ｐゴシック" panose="020B0600070205080204" pitchFamily="34" charset="-128"/>
              </a:rPr>
              <a:t>content</a:t>
            </a:r>
            <a:r>
              <a:rPr lang="en-US" altLang="ja-JP" sz="2800">
                <a:ea typeface="ＭＳ Ｐゴシック" panose="020B0600070205080204" pitchFamily="34" charset="-128"/>
              </a:rPr>
              <a:t>.</a:t>
            </a:r>
          </a:p>
          <a:p>
            <a:pPr eaLnBrk="1" hangingPunct="1">
              <a:lnSpc>
                <a:spcPct val="90000"/>
              </a:lnSpc>
            </a:pPr>
            <a:r>
              <a:rPr lang="en-US" altLang="en-US" sz="2800">
                <a:ea typeface="ＭＳ Ｐゴシック" panose="020B0600070205080204" pitchFamily="34" charset="-128"/>
              </a:rPr>
              <a:t>Specific details in the text need to be examined anew.</a:t>
            </a:r>
          </a:p>
          <a:p>
            <a:pPr eaLnBrk="1" hangingPunct="1">
              <a:lnSpc>
                <a:spcPct val="90000"/>
              </a:lnSpc>
            </a:pPr>
            <a:r>
              <a:rPr lang="en-US" altLang="en-US" sz="2800">
                <a:ea typeface="ＭＳ Ｐゴシック" panose="020B0600070205080204" pitchFamily="34" charset="-128"/>
              </a:rPr>
              <a:t>How have certain key terms in the original (Hebrew) text been translated by generations of scholars and translators?</a:t>
            </a:r>
          </a:p>
          <a:p>
            <a:pPr eaLnBrk="1" hangingPunct="1">
              <a:lnSpc>
                <a:spcPct val="90000"/>
              </a:lnSpc>
            </a:pPr>
            <a:endParaRPr lang="en-US" altLang="en-US" sz="2800">
              <a:ea typeface="ＭＳ Ｐゴシック" panose="020B0600070205080204" pitchFamily="34" charset="-128"/>
            </a:endParaRPr>
          </a:p>
        </p:txBody>
      </p:sp>
    </p:spTree>
    <p:extLst>
      <p:ext uri="{BB962C8B-B14F-4D97-AF65-F5344CB8AC3E}">
        <p14:creationId xmlns:p14="http://schemas.microsoft.com/office/powerpoint/2010/main" val="3980123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Two Creation Accounts </a:t>
            </a:r>
            <a:br>
              <a:rPr lang="en-US">
                <a:ea typeface="ＭＳ Ｐゴシック" charset="0"/>
                <a:cs typeface="ＭＳ Ｐゴシック" charset="0"/>
              </a:rPr>
            </a:br>
            <a:r>
              <a:rPr lang="en-US">
                <a:ea typeface="ＭＳ Ｐゴシック" charset="0"/>
                <a:cs typeface="ＭＳ Ｐゴシック" charset="0"/>
              </a:rPr>
              <a:t>in the Hebrew Bible</a:t>
            </a:r>
          </a:p>
        </p:txBody>
      </p:sp>
      <p:sp>
        <p:nvSpPr>
          <p:cNvPr id="10243"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a:ea typeface="ＭＳ Ｐゴシック" panose="020B0600070205080204" pitchFamily="34" charset="-128"/>
              </a:rPr>
              <a:t>	</a:t>
            </a:r>
          </a:p>
          <a:p>
            <a:pPr eaLnBrk="1" hangingPunct="1">
              <a:buFont typeface="Wingdings" panose="05000000000000000000" pitchFamily="2" charset="2"/>
              <a:buNone/>
            </a:pPr>
            <a:r>
              <a:rPr lang="en-US" altLang="en-US" dirty="0">
                <a:ea typeface="ＭＳ Ｐゴシック" panose="020B0600070205080204" pitchFamily="34" charset="-128"/>
              </a:rPr>
              <a:t>	</a:t>
            </a:r>
            <a:r>
              <a:rPr lang="en-US" altLang="en-US" sz="2800" dirty="0">
                <a:solidFill>
                  <a:schemeClr val="folHlink"/>
                </a:solidFill>
                <a:ea typeface="ＭＳ Ｐゴシック" panose="020B0600070205080204" pitchFamily="34" charset="-128"/>
              </a:rPr>
              <a:t>Genesis 1:1-2:4a</a:t>
            </a:r>
            <a:r>
              <a:rPr lang="en-US" altLang="en-US" sz="2800" dirty="0">
                <a:ea typeface="ＭＳ Ｐゴシック" panose="020B0600070205080204" pitchFamily="34" charset="-128"/>
              </a:rPr>
              <a:t> - the Priestly author or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P</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 (sixth century BCE).</a:t>
            </a:r>
          </a:p>
          <a:p>
            <a:pPr eaLnBrk="1" hangingPunct="1">
              <a:buFont typeface="Wingdings" panose="05000000000000000000" pitchFamily="2" charset="2"/>
              <a:buNone/>
            </a:pPr>
            <a:endParaRPr lang="en-US" altLang="en-US" sz="2800" dirty="0">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en-US" altLang="en-US" sz="2800" dirty="0">
                <a:solidFill>
                  <a:schemeClr val="folHlink"/>
                </a:solidFill>
                <a:ea typeface="ＭＳ Ｐゴシック" panose="020B0600070205080204" pitchFamily="34" charset="-128"/>
              </a:rPr>
              <a:t>Genesis 2:4b-3:24</a:t>
            </a:r>
            <a:r>
              <a:rPr lang="en-US" altLang="en-US" sz="2800" dirty="0">
                <a:ea typeface="ＭＳ Ｐゴシック" panose="020B0600070205080204" pitchFamily="34" charset="-128"/>
              </a:rPr>
              <a:t> - the Yahwistic author or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J</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 (tenth or ninth century BCE).</a:t>
            </a:r>
            <a:endParaRPr lang="en-US" altLang="en-US" sz="2800" dirty="0">
              <a:ea typeface="ＭＳ Ｐゴシック" panose="020B0600070205080204" pitchFamily="34" charset="-128"/>
            </a:endParaRPr>
          </a:p>
        </p:txBody>
      </p:sp>
    </p:spTree>
    <p:extLst>
      <p:ext uri="{BB962C8B-B14F-4D97-AF65-F5344CB8AC3E}">
        <p14:creationId xmlns:p14="http://schemas.microsoft.com/office/powerpoint/2010/main" val="3207801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Creation of Humankind</a:t>
            </a:r>
          </a:p>
        </p:txBody>
      </p:sp>
      <p:sp>
        <p:nvSpPr>
          <p:cNvPr id="13315" name="Rectangle 3"/>
          <p:cNvSpPr>
            <a:spLocks noGrp="1" noChangeArrowheads="1"/>
          </p:cNvSpPr>
          <p:nvPr>
            <p:ph type="body" idx="1"/>
          </p:nvPr>
        </p:nvSpPr>
        <p:spPr>
          <a:xfrm>
            <a:off x="1981200" y="1600200"/>
            <a:ext cx="8229600" cy="4343400"/>
          </a:xfrm>
        </p:spPr>
        <p:txBody>
          <a:bodyPr>
            <a:normAutofit fontScale="92500"/>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So God created</a:t>
            </a:r>
            <a:r>
              <a:rPr lang="en-US" altLang="ja-JP" sz="2400" dirty="0">
                <a:solidFill>
                  <a:schemeClr val="accent2"/>
                </a:solidFill>
                <a:ea typeface="ＭＳ Ｐゴシック" panose="020B0600070205080204" pitchFamily="34" charset="-128"/>
              </a:rPr>
              <a:t> humankind </a:t>
            </a:r>
            <a:r>
              <a:rPr lang="en-US" altLang="ja-JP" sz="2400" dirty="0">
                <a:ea typeface="ＭＳ Ｐゴシック" panose="020B0600070205080204" pitchFamily="34" charset="-128"/>
              </a:rPr>
              <a:t>in his image,</a:t>
            </a:r>
          </a:p>
          <a:p>
            <a:pPr eaLnBrk="1" hangingPunct="1">
              <a:lnSpc>
                <a:spcPct val="90000"/>
              </a:lnSpc>
              <a:buFont typeface="Wingdings" panose="05000000000000000000" pitchFamily="2" charset="2"/>
              <a:buNone/>
            </a:pPr>
            <a:r>
              <a:rPr lang="en-US" altLang="en-US" sz="2400" dirty="0">
                <a:solidFill>
                  <a:schemeClr val="accent2"/>
                </a:solidFill>
                <a:ea typeface="ＭＳ Ｐゴシック" panose="020B0600070205080204" pitchFamily="34" charset="-128"/>
              </a:rPr>
              <a:t>         in the image of God </a:t>
            </a:r>
            <a:r>
              <a:rPr lang="en-US" altLang="en-US" sz="2400" dirty="0">
                <a:ea typeface="ＭＳ Ｐゴシック" panose="020B0600070205080204" pitchFamily="34" charset="-128"/>
              </a:rPr>
              <a:t>he created them;</a:t>
            </a:r>
          </a:p>
          <a:p>
            <a:pPr eaLnBrk="1" hangingPunct="1">
              <a:lnSpc>
                <a:spcPct val="90000"/>
              </a:lnSpc>
              <a:buFont typeface="Wingdings" panose="05000000000000000000" pitchFamily="2" charset="2"/>
              <a:buNone/>
            </a:pPr>
            <a:r>
              <a:rPr lang="en-US" altLang="en-US" sz="2400" dirty="0">
                <a:solidFill>
                  <a:srgbClr val="3EFF39"/>
                </a:solidFill>
                <a:ea typeface="ＭＳ Ｐゴシック" panose="020B0600070205080204" pitchFamily="34" charset="-128"/>
              </a:rPr>
              <a:t>         </a:t>
            </a:r>
            <a:r>
              <a:rPr lang="en-US" altLang="en-US" sz="2400" dirty="0">
                <a:solidFill>
                  <a:schemeClr val="accent2"/>
                </a:solidFill>
                <a:ea typeface="ＭＳ Ｐゴシック" panose="020B0600070205080204" pitchFamily="34" charset="-128"/>
              </a:rPr>
              <a:t>male and female </a:t>
            </a:r>
            <a:r>
              <a:rPr lang="en-US" altLang="en-US" sz="2400" dirty="0">
                <a:ea typeface="ＭＳ Ｐゴシック" panose="020B0600070205080204" pitchFamily="34" charset="-128"/>
              </a:rPr>
              <a:t>he </a:t>
            </a:r>
            <a:r>
              <a:rPr lang="en-US" altLang="en-US" sz="2400" dirty="0">
                <a:solidFill>
                  <a:srgbClr val="FFFFFF"/>
                </a:solidFill>
                <a:ea typeface="ＭＳ Ｐゴシック" panose="020B0600070205080204" pitchFamily="34" charset="-128"/>
              </a:rPr>
              <a:t>created them</a:t>
            </a:r>
            <a:r>
              <a:rPr lang="ja-JP" altLang="en-US" sz="2400" dirty="0">
                <a:solidFill>
                  <a:srgbClr val="FFFFFF"/>
                </a:solidFill>
                <a:ea typeface="ＭＳ Ｐゴシック" panose="020B0600070205080204" pitchFamily="34" charset="-128"/>
              </a:rPr>
              <a:t>’</a:t>
            </a:r>
            <a:r>
              <a:rPr lang="en-US" altLang="ja-JP" sz="2400" dirty="0">
                <a:solidFill>
                  <a:srgbClr val="FFFFFF"/>
                </a:solidFill>
                <a:ea typeface="ＭＳ Ｐゴシック" panose="020B0600070205080204" pitchFamily="34" charset="-128"/>
              </a:rPr>
              <a:t>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1:27 New Revised Standard Version).</a:t>
            </a:r>
          </a:p>
          <a:p>
            <a:pPr eaLnBrk="1" hangingPunct="1">
              <a:lnSpc>
                <a:spcPct val="90000"/>
              </a:lnSpc>
              <a:buFont typeface="Wingdings" panose="05000000000000000000" pitchFamily="2" charset="2"/>
              <a:buNone/>
            </a:pP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solidFill>
                  <a:schemeClr val="accent2"/>
                </a:solidFill>
                <a:ea typeface="ＭＳ Ｐゴシック" panose="020B0600070205080204" pitchFamily="34" charset="-128"/>
              </a:rPr>
              <a:t>	Humankind  </a:t>
            </a:r>
            <a:r>
              <a:rPr lang="en-US" altLang="en-US" sz="2400" dirty="0">
                <a:ea typeface="ＭＳ Ｐゴシック" panose="020B0600070205080204" pitchFamily="34" charset="-128"/>
              </a:rPr>
              <a:t>Hebrew: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(cf. </a:t>
            </a:r>
            <a:r>
              <a:rPr lang="ja-JP" altLang="en-US" sz="2400" i="1" dirty="0">
                <a:ea typeface="ＭＳ Ｐゴシック" panose="020B0600070205080204" pitchFamily="34" charset="-128"/>
              </a:rPr>
              <a:t>’</a:t>
            </a:r>
            <a:r>
              <a:rPr lang="en-US" altLang="ja-JP" sz="2400" i="1" dirty="0" err="1">
                <a:ea typeface="ＭＳ Ｐゴシック" panose="020B0600070205080204" pitchFamily="34" charset="-128"/>
              </a:rPr>
              <a:t>adamah</a:t>
            </a:r>
            <a:r>
              <a:rPr lang="en-US" altLang="ja-JP" sz="2400" i="1" dirty="0">
                <a:ea typeface="ＭＳ Ｐゴシック" panose="020B0600070205080204" pitchFamily="34" charset="-128"/>
              </a:rPr>
              <a:t> </a:t>
            </a:r>
            <a:r>
              <a:rPr lang="en-US" altLang="ja-JP" sz="2400" dirty="0">
                <a:ea typeface="ＭＳ Ｐゴシック" panose="020B0600070205080204" pitchFamily="34" charset="-128"/>
              </a:rPr>
              <a:t>= soil/dust)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one from the soil/dust</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&gt; </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earth-creature</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 (</a:t>
            </a:r>
            <a:r>
              <a:rPr lang="en-US" altLang="ja-JP" sz="2400" dirty="0" err="1">
                <a:ea typeface="ＭＳ Ｐゴシック" panose="020B0600070205080204" pitchFamily="34" charset="-128"/>
              </a:rPr>
              <a:t>Trible</a:t>
            </a:r>
            <a:r>
              <a:rPr lang="en-US" altLang="ja-JP" sz="2400" dirty="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2000" dirty="0">
                <a:ea typeface="ＭＳ Ｐゴシック" panose="020B0600070205080204" pitchFamily="34" charset="-128"/>
              </a:rPr>
              <a:t>No suggestion of sexual hierarchy or the absence of the divine image (</a:t>
            </a:r>
            <a:r>
              <a:rPr lang="en-US" altLang="en-US" sz="2000" i="1" dirty="0">
                <a:ea typeface="ＭＳ Ｐゴシック" panose="020B0600070205080204" pitchFamily="34" charset="-128"/>
              </a:rPr>
              <a:t>imago </a:t>
            </a:r>
            <a:r>
              <a:rPr lang="en-US" altLang="en-US" sz="2000" dirty="0">
                <a:ea typeface="ＭＳ Ｐゴシック" panose="020B0600070205080204" pitchFamily="34" charset="-128"/>
              </a:rPr>
              <a:t>Dei</a:t>
            </a: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in the female.</a:t>
            </a:r>
          </a:p>
          <a:p>
            <a:pPr eaLnBrk="1" hangingPunct="1">
              <a:lnSpc>
                <a:spcPct val="90000"/>
              </a:lnSpc>
              <a:buFont typeface="Wingdings" panose="05000000000000000000" pitchFamily="2" charset="2"/>
              <a:buNone/>
            </a:pPr>
            <a:r>
              <a:rPr lang="en-US" altLang="en-US" sz="2000" dirty="0">
                <a:ea typeface="ＭＳ Ｐゴシック" panose="020B0600070205080204" pitchFamily="34" charset="-128"/>
              </a:rPr>
              <a:t>	Their unity is highlighted; both together are blessed by God and receive a command to multiply and to  fill the earth (1:28).</a:t>
            </a:r>
            <a:endParaRPr lang="en-US" altLang="en-US" sz="2000" i="1" dirty="0">
              <a:ea typeface="ＭＳ Ｐゴシック" panose="020B0600070205080204" pitchFamily="34" charset="-128"/>
            </a:endParaRPr>
          </a:p>
        </p:txBody>
      </p:sp>
      <p:sp>
        <p:nvSpPr>
          <p:cNvPr id="23555" name="Rectangle 4"/>
          <p:cNvSpPr>
            <a:spLocks noChangeArrowheads="1"/>
          </p:cNvSpPr>
          <p:nvPr/>
        </p:nvSpPr>
        <p:spPr bwMode="auto">
          <a:xfrm>
            <a:off x="6003925" y="1295400"/>
            <a:ext cx="184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endParaRPr lang="en-US" altLang="en-US"/>
          </a:p>
        </p:txBody>
      </p:sp>
    </p:spTree>
    <p:extLst>
      <p:ext uri="{BB962C8B-B14F-4D97-AF65-F5344CB8AC3E}">
        <p14:creationId xmlns:p14="http://schemas.microsoft.com/office/powerpoint/2010/main" val="42793559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Account 2: God Creates the First Woman (Gen. 2:4b-25)</a:t>
            </a:r>
          </a:p>
        </p:txBody>
      </p:sp>
      <p:sp>
        <p:nvSpPr>
          <p:cNvPr id="19459"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 narrative about two individuals (one male, one female) who are created by God and are able to converse with God.</a:t>
            </a:r>
          </a:p>
          <a:p>
            <a:pPr eaLnBrk="1" hangingPunct="1">
              <a:buFont typeface="Wingdings" panose="05000000000000000000" pitchFamily="2" charset="2"/>
              <a:buNone/>
            </a:pPr>
            <a:r>
              <a:rPr lang="en-US" altLang="en-US" sz="2800">
                <a:ea typeface="ＭＳ Ｐゴシック" panose="020B0600070205080204" pitchFamily="34" charset="-128"/>
              </a:rPr>
              <a:t>	Women</a:t>
            </a:r>
            <a:r>
              <a:rPr lang="ja-JP" altLang="en-US" sz="2800">
                <a:ea typeface="ＭＳ Ｐゴシック" panose="020B0600070205080204" pitchFamily="34" charset="-128"/>
              </a:rPr>
              <a:t>’</a:t>
            </a:r>
            <a:r>
              <a:rPr lang="en-US" altLang="ja-JP" sz="2800">
                <a:ea typeface="ＭＳ Ｐゴシック" panose="020B0600070205080204" pitchFamily="34" charset="-128"/>
              </a:rPr>
              <a:t>s inferiority has been argued on the basis of the following features of Genesis 2:</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God created the female after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She was created from the rib of the male.</a:t>
            </a:r>
          </a:p>
          <a:p>
            <a:pPr eaLnBrk="1" hangingPunct="1">
              <a:buFont typeface="Arial" panose="020B0604020202020204" pitchFamily="34" charset="0"/>
              <a:buAutoNum type="arabicPeriod"/>
            </a:pPr>
            <a:r>
              <a:rPr lang="en-US" altLang="en-US" sz="2400">
                <a:solidFill>
                  <a:schemeClr val="folHlink"/>
                </a:solidFill>
                <a:ea typeface="ＭＳ Ｐゴシック" panose="020B0600070205080204" pitchFamily="34" charset="-128"/>
              </a:rPr>
              <a:t>Her role was to help her husband.</a:t>
            </a:r>
          </a:p>
        </p:txBody>
      </p:sp>
    </p:spTree>
    <p:extLst>
      <p:ext uri="{BB962C8B-B14F-4D97-AF65-F5344CB8AC3E}">
        <p14:creationId xmlns:p14="http://schemas.microsoft.com/office/powerpoint/2010/main" val="496179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t>
            </a:r>
            <a:br>
              <a:rPr lang="en-US">
                <a:ea typeface="ＭＳ Ｐゴシック" charset="0"/>
                <a:cs typeface="ＭＳ Ｐゴシック" charset="0"/>
              </a:rPr>
            </a:br>
            <a:r>
              <a:rPr lang="en-US">
                <a:ea typeface="ＭＳ Ｐゴシック" charset="0"/>
                <a:cs typeface="ＭＳ Ｐゴシック" charset="0"/>
              </a:rPr>
              <a:t>after the Man</a:t>
            </a:r>
          </a:p>
        </p:txBody>
      </p:sp>
      <p:sp>
        <p:nvSpPr>
          <p:cNvPr id="21507" name="Rectangle 3"/>
          <p:cNvSpPr>
            <a:spLocks noGrp="1" noChangeArrowheads="1"/>
          </p:cNvSpPr>
          <p:nvPr>
            <p:ph type="body" idx="1"/>
          </p:nvPr>
        </p:nvSpPr>
        <p:spPr/>
        <p:txBody>
          <a:bodyPr>
            <a:normAutofit lnSpcReduction="10000"/>
          </a:bodyPr>
          <a:lstStyle/>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endParaRPr lang="en-US" altLang="en-US" sz="28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solidFill>
                  <a:srgbClr val="3EFF39"/>
                </a:solidFill>
                <a:ea typeface="ＭＳ Ｐゴシック" panose="020B0600070205080204" pitchFamily="34" charset="-128"/>
              </a:rPr>
              <a:t>	</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Then the Lord God formed man (</a:t>
            </a:r>
            <a:r>
              <a:rPr lang="en-US" altLang="ja-JP" sz="2800" i="1" dirty="0">
                <a:solidFill>
                  <a:schemeClr val="tx1"/>
                </a:solidFill>
                <a:ea typeface="ＭＳ Ｐゴシック" panose="020B0600070205080204" pitchFamily="34" charset="-128"/>
              </a:rPr>
              <a:t>ha-</a:t>
            </a:r>
            <a:r>
              <a:rPr lang="ja-JP" altLang="en-US" sz="2800" i="1" dirty="0">
                <a:solidFill>
                  <a:schemeClr val="tx1"/>
                </a:solidFill>
                <a:ea typeface="ＭＳ Ｐゴシック" panose="020B0600070205080204" pitchFamily="34" charset="-128"/>
              </a:rPr>
              <a:t>’</a:t>
            </a:r>
            <a:r>
              <a:rPr lang="en-US" altLang="ja-JP" sz="2800" i="1" dirty="0" err="1">
                <a:solidFill>
                  <a:schemeClr val="tx1"/>
                </a:solidFill>
                <a:ea typeface="ＭＳ Ｐゴシック" panose="020B0600070205080204" pitchFamily="34" charset="-128"/>
              </a:rPr>
              <a:t>adam</a:t>
            </a:r>
            <a:r>
              <a:rPr lang="en-US" altLang="ja-JP" sz="2800" dirty="0">
                <a:solidFill>
                  <a:schemeClr val="tx1"/>
                </a:solidFill>
                <a:ea typeface="ＭＳ Ｐゴシック" panose="020B0600070205080204" pitchFamily="34" charset="-128"/>
              </a:rPr>
              <a:t>) from the dust of the ground, and breathed into his nostrils the breath of life, and the man became a living being</a:t>
            </a:r>
            <a:r>
              <a:rPr lang="ja-JP" altLang="en-US" sz="2800" dirty="0">
                <a:solidFill>
                  <a:schemeClr val="tx1"/>
                </a:solidFill>
                <a:ea typeface="ＭＳ Ｐゴシック" panose="020B0600070205080204" pitchFamily="34" charset="-128"/>
              </a:rPr>
              <a:t>’</a:t>
            </a:r>
            <a:r>
              <a:rPr lang="en-US" altLang="ja-JP" sz="2800" dirty="0">
                <a:solidFill>
                  <a:schemeClr val="tx1"/>
                </a:solidFill>
                <a:ea typeface="ＭＳ Ｐゴシック" panose="020B0600070205080204" pitchFamily="34" charset="-128"/>
              </a:rPr>
              <a:t> (Genesis 2:7).</a:t>
            </a:r>
          </a:p>
          <a:p>
            <a:pPr eaLnBrk="1" hangingPunct="1">
              <a:buFont typeface="Wingdings" panose="05000000000000000000" pitchFamily="2" charset="2"/>
              <a:buNone/>
            </a:pPr>
            <a:endParaRPr lang="en-US" altLang="en-US" sz="2400"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800" dirty="0">
                <a:ea typeface="ＭＳ Ｐゴシック" panose="020B0600070205080204" pitchFamily="34" charset="-128"/>
              </a:rPr>
              <a:t>	</a:t>
            </a:r>
            <a:endParaRPr lang="en-US" altLang="en-US" sz="2400" i="1" dirty="0">
              <a:ea typeface="ＭＳ Ｐゴシック" panose="020B0600070205080204" pitchFamily="34" charset="-128"/>
            </a:endParaRPr>
          </a:p>
        </p:txBody>
      </p:sp>
    </p:spTree>
    <p:extLst>
      <p:ext uri="{BB962C8B-B14F-4D97-AF65-F5344CB8AC3E}">
        <p14:creationId xmlns:p14="http://schemas.microsoft.com/office/powerpoint/2010/main" val="10627236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US">
                <a:ea typeface="ＭＳ Ｐゴシック" charset="0"/>
                <a:cs typeface="ＭＳ Ｐゴシック" charset="0"/>
              </a:rPr>
              <a:t>1. The Creation of Woman after the Man</a:t>
            </a:r>
          </a:p>
        </p:txBody>
      </p:sp>
      <p:sp>
        <p:nvSpPr>
          <p:cNvPr id="26629" name="Rectangle 5"/>
          <p:cNvSpPr>
            <a:spLocks noGrp="1" noChangeArrowheads="1"/>
          </p:cNvSpPr>
          <p:nvPr>
            <p:ph type="body" sz="half" idx="3"/>
          </p:nvPr>
        </p:nvSpPr>
        <p:spPr/>
        <p:txBody>
          <a:bodyPr/>
          <a:lstStyle/>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 and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The Creation of Eve</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Michelangelo, Sistine Chapel, The Vatican, 1510.</a:t>
            </a: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Adam</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perfection far excelled hers in all real dignity</a:t>
            </a:r>
            <a:r>
              <a:rPr lang="ja-JP" altLang="en-US" sz="2000" dirty="0">
                <a:ea typeface="ＭＳ Ｐゴシック" panose="020B0600070205080204" pitchFamily="34" charset="-128"/>
              </a:rPr>
              <a:t>’</a:t>
            </a:r>
            <a:endParaRPr lang="en-US" altLang="ja-JP" sz="2000" dirty="0">
              <a:ea typeface="ＭＳ Ｐゴシック" panose="020B0600070205080204" pitchFamily="34" charset="-128"/>
            </a:endParaRPr>
          </a:p>
          <a:p>
            <a:pPr eaLnBrk="1" hangingPunct="1">
              <a:buFont typeface="Wingdings" panose="05000000000000000000" pitchFamily="2" charset="2"/>
              <a:buNone/>
            </a:pPr>
            <a:r>
              <a:rPr lang="en-US" altLang="en-US" sz="2000" dirty="0">
                <a:ea typeface="ＭＳ Ｐゴシック" panose="020B0600070205080204" pitchFamily="34" charset="-128"/>
              </a:rPr>
              <a:t>	(John Milton, </a:t>
            </a:r>
            <a:r>
              <a:rPr lang="en-US" altLang="en-US" sz="2000" i="1" dirty="0">
                <a:ea typeface="ＭＳ Ｐゴシック" panose="020B0600070205080204" pitchFamily="34" charset="-128"/>
              </a:rPr>
              <a:t>Paradise Lost </a:t>
            </a:r>
            <a:r>
              <a:rPr lang="en-US" altLang="en-US" sz="2000" dirty="0">
                <a:ea typeface="ＭＳ Ｐゴシック" panose="020B0600070205080204" pitchFamily="34" charset="-128"/>
              </a:rPr>
              <a:t>I0:150-151).</a:t>
            </a:r>
          </a:p>
        </p:txBody>
      </p:sp>
      <p:pic>
        <p:nvPicPr>
          <p:cNvPr id="26631" name="Picture 7" descr="2"/>
          <p:cNvPicPr>
            <a:picLocks noGrp="1" noChangeAspect="1" noChangeArrowheads="1"/>
          </p:cNvPicPr>
          <p:nvPr>
            <p:ph sz="quarter" idx="1"/>
          </p:nvPr>
        </p:nvPicPr>
        <p:blipFill>
          <a:blip r:embed="rId2"/>
          <a:srcRect/>
          <a:stretch>
            <a:fillRect/>
          </a:stretch>
        </p:blipFill>
        <p:spPr>
          <a:xfrm>
            <a:off x="2281239" y="1981200"/>
            <a:ext cx="3438525" cy="1981200"/>
          </a:xfrm>
        </p:spPr>
      </p:pic>
      <p:pic>
        <p:nvPicPr>
          <p:cNvPr id="26634" name="Picture 10" descr="2"/>
          <p:cNvPicPr>
            <a:picLocks noGrp="1" noChangeAspect="1" noChangeArrowheads="1"/>
          </p:cNvPicPr>
          <p:nvPr>
            <p:ph sz="quarter" idx="2"/>
          </p:nvPr>
        </p:nvPicPr>
        <p:blipFill>
          <a:blip r:embed="rId3"/>
          <a:srcRect/>
          <a:stretch>
            <a:fillRect/>
          </a:stretch>
        </p:blipFill>
        <p:spPr>
          <a:xfrm>
            <a:off x="2286000" y="4114800"/>
            <a:ext cx="3429000" cy="1981200"/>
          </a:xfrm>
        </p:spPr>
      </p:pic>
    </p:spTree>
    <p:extLst>
      <p:ext uri="{BB962C8B-B14F-4D97-AF65-F5344CB8AC3E}">
        <p14:creationId xmlns:p14="http://schemas.microsoft.com/office/powerpoint/2010/main" val="2176015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1. The Creation of Woman </a:t>
            </a:r>
            <a:br>
              <a:rPr lang="en-US" sz="4000">
                <a:ea typeface="ＭＳ Ｐゴシック" charset="0"/>
                <a:cs typeface="ＭＳ Ｐゴシック" charset="0"/>
              </a:rPr>
            </a:br>
            <a:r>
              <a:rPr lang="en-US" sz="4000">
                <a:ea typeface="ＭＳ Ｐゴシック" charset="0"/>
                <a:cs typeface="ＭＳ Ｐゴシック" charset="0"/>
              </a:rPr>
              <a:t>after the Man</a:t>
            </a:r>
            <a:endParaRPr lang="en-US">
              <a:ea typeface="ＭＳ Ｐゴシック" charset="0"/>
              <a:cs typeface="ＭＳ Ｐゴシック" charset="0"/>
            </a:endParaRPr>
          </a:p>
        </p:txBody>
      </p:sp>
      <p:sp>
        <p:nvSpPr>
          <p:cNvPr id="22531" name="Rectangle 3"/>
          <p:cNvSpPr>
            <a:spLocks noGrp="1" noChangeArrowheads="1"/>
          </p:cNvSpPr>
          <p:nvPr>
            <p:ph type="body" idx="1"/>
          </p:nvPr>
        </p:nvSpPr>
        <p:spPr>
          <a:xfrm>
            <a:off x="1981200" y="2133600"/>
            <a:ext cx="8229600" cy="4572000"/>
          </a:xfrm>
        </p:spPr>
        <p:txBody>
          <a:bodyPr/>
          <a:lstStyle/>
          <a:p>
            <a:pPr eaLnBrk="1" hangingPunct="1">
              <a:lnSpc>
                <a:spcPct val="90000"/>
              </a:lnSpc>
              <a:buFont typeface="Wingdings" panose="05000000000000000000" pitchFamily="2" charset="2"/>
              <a:buNone/>
            </a:pPr>
            <a:r>
              <a:rPr lang="en-US" altLang="en-US" sz="2400" i="1" dirty="0">
                <a:solidFill>
                  <a:srgbClr val="3EFF39"/>
                </a:solidFill>
                <a:ea typeface="ＭＳ Ｐゴシック" panose="020B0600070205080204" pitchFamily="34" charset="-128"/>
              </a:rPr>
              <a:t>	</a:t>
            </a:r>
            <a:endParaRPr lang="en-US" altLang="en-US" sz="24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Genesis 2:7 - sexual hierarchy and subordination of women? </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claim that temporal priority = male superiority over the female.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No suggestion made by later interpreters that humanity is inferior because of the temporal priority of the creation of the animals.</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endParaRPr lang="en-US" altLang="en-US" sz="2400" dirty="0">
              <a:solidFill>
                <a:srgbClr val="FF0909"/>
              </a:solidFill>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000" dirty="0">
                <a:solidFill>
                  <a:srgbClr val="FF0909"/>
                </a:solidFill>
                <a:ea typeface="ＭＳ Ｐゴシック" panose="020B0600070205080204" pitchFamily="34" charset="-128"/>
              </a:rPr>
              <a:t>		</a:t>
            </a:r>
            <a:endParaRPr lang="en-US" altLang="en-US" sz="2000" dirty="0">
              <a:ea typeface="ＭＳ Ｐゴシック" panose="020B0600070205080204" pitchFamily="34" charset="-128"/>
            </a:endParaRPr>
          </a:p>
        </p:txBody>
      </p:sp>
    </p:spTree>
    <p:extLst>
      <p:ext uri="{BB962C8B-B14F-4D97-AF65-F5344CB8AC3E}">
        <p14:creationId xmlns:p14="http://schemas.microsoft.com/office/powerpoint/2010/main" val="39714821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765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a:ea typeface="ＭＳ Ｐゴシック" panose="020B0600070205080204" pitchFamily="34" charset="-128"/>
              </a:rPr>
              <a:t>	</a:t>
            </a:r>
          </a:p>
          <a:p>
            <a:pPr eaLnBrk="1" hangingPunct="1">
              <a:buFont typeface="Wingdings" panose="05000000000000000000" pitchFamily="2" charset="2"/>
              <a:buNone/>
            </a:pPr>
            <a:r>
              <a:rPr lang="en-US" altLang="en-US" dirty="0">
                <a:ea typeface="ＭＳ Ｐゴシック" panose="020B0600070205080204" pitchFamily="34" charset="-128"/>
              </a:rPr>
              <a:t>	</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So the Lord God caused a deep sleep to fall upon the man, and he slept; then he took one of his ribs and closed up its place with flesh. And the rib (</a:t>
            </a:r>
            <a:r>
              <a:rPr lang="en-US" altLang="ja-JP" sz="2400" i="1" dirty="0" err="1">
                <a:solidFill>
                  <a:schemeClr val="tx1"/>
                </a:solidFill>
                <a:ea typeface="ＭＳ Ｐゴシック" panose="020B0600070205080204" pitchFamily="34" charset="-128"/>
              </a:rPr>
              <a:t>sela</a:t>
            </a:r>
            <a:r>
              <a:rPr lang="ja-JP" altLang="en-US" sz="2400" i="1" dirty="0">
                <a:solidFill>
                  <a:schemeClr val="tx1"/>
                </a:solidFill>
                <a:ea typeface="ＭＳ Ｐゴシック" panose="020B0600070205080204" pitchFamily="34" charset="-128"/>
              </a:rPr>
              <a:t>‘</a:t>
            </a:r>
            <a:r>
              <a:rPr lang="en-US" altLang="ja-JP" sz="2400" i="1" dirty="0">
                <a:solidFill>
                  <a:schemeClr val="tx1"/>
                </a:solidFill>
                <a:ea typeface="ＭＳ Ｐゴシック" panose="020B0600070205080204" pitchFamily="34" charset="-128"/>
              </a:rPr>
              <a:t>) </a:t>
            </a:r>
            <a:r>
              <a:rPr lang="en-US" altLang="ja-JP" sz="2400" dirty="0">
                <a:solidFill>
                  <a:schemeClr val="tx1"/>
                </a:solidFill>
                <a:ea typeface="ＭＳ Ｐゴシック" panose="020B0600070205080204" pitchFamily="34" charset="-128"/>
              </a:rPr>
              <a:t>that the Lord God had taken from the man he made into a woman and brought her to the man</a:t>
            </a:r>
            <a:r>
              <a:rPr lang="ja-JP" altLang="en-US" sz="2400" dirty="0">
                <a:solidFill>
                  <a:schemeClr val="tx1"/>
                </a:solidFill>
                <a:ea typeface="ＭＳ Ｐゴシック" panose="020B0600070205080204" pitchFamily="34" charset="-128"/>
              </a:rPr>
              <a:t>’</a:t>
            </a:r>
            <a:r>
              <a:rPr lang="en-US" altLang="ja-JP" sz="2400" dirty="0">
                <a:solidFill>
                  <a:schemeClr val="tx1"/>
                </a:solidFill>
                <a:ea typeface="ＭＳ Ｐゴシック" panose="020B0600070205080204" pitchFamily="34" charset="-128"/>
              </a:rPr>
              <a:t> (Genesis 2:21-22 New Revised Standard Version).</a:t>
            </a:r>
            <a:endParaRPr lang="en-US" altLang="en-US" sz="2400" dirty="0">
              <a:solidFill>
                <a:schemeClr val="tx1"/>
              </a:solidFill>
              <a:ea typeface="ＭＳ Ｐゴシック" panose="020B0600070205080204" pitchFamily="34" charset="-128"/>
            </a:endParaRPr>
          </a:p>
        </p:txBody>
      </p:sp>
    </p:spTree>
    <p:extLst>
      <p:ext uri="{BB962C8B-B14F-4D97-AF65-F5344CB8AC3E}">
        <p14:creationId xmlns:p14="http://schemas.microsoft.com/office/powerpoint/2010/main" val="3848436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28675" name="Rectangle 3"/>
          <p:cNvSpPr>
            <a:spLocks noGrp="1" noChangeArrowheads="1"/>
          </p:cNvSpPr>
          <p:nvPr>
            <p:ph type="body" idx="1"/>
          </p:nvPr>
        </p:nvSpPr>
        <p:spPr/>
        <p:txBody>
          <a:bodyPr>
            <a:normAutofit fontScale="92500" lnSpcReduction="20000"/>
          </a:bodyPr>
          <a:lstStyle/>
          <a:p>
            <a:pPr eaLnBrk="1" hangingPunct="1">
              <a:buFont typeface="Wingdings" panose="05000000000000000000" pitchFamily="2" charset="2"/>
              <a:buNone/>
            </a:pPr>
            <a:r>
              <a:rPr lang="en-US" altLang="en-US" sz="2800" dirty="0">
                <a:ea typeface="ＭＳ Ｐゴシック" panose="020B0600070205080204" pitchFamily="34" charset="-128"/>
              </a:rPr>
              <a:t>	The word </a:t>
            </a:r>
            <a:r>
              <a:rPr lang="en-US" altLang="en-US" sz="2800" i="1" dirty="0" err="1">
                <a:ea typeface="ＭＳ Ｐゴシック" panose="020B0600070205080204" pitchFamily="34" charset="-128"/>
              </a:rPr>
              <a:t>sela</a:t>
            </a:r>
            <a:r>
              <a:rPr lang="ja-JP" altLang="en-US" sz="2800" i="1" dirty="0">
                <a:ea typeface="ＭＳ Ｐゴシック" panose="020B0600070205080204" pitchFamily="34" charset="-128"/>
              </a:rPr>
              <a:t>‘</a:t>
            </a:r>
            <a:r>
              <a:rPr lang="en-US" altLang="ja-JP" sz="2800" i="1" dirty="0">
                <a:ea typeface="ＭＳ Ｐゴシック" panose="020B0600070205080204" pitchFamily="34" charset="-128"/>
              </a:rPr>
              <a:t> </a:t>
            </a:r>
            <a:r>
              <a:rPr lang="en-US" altLang="ja-JP" sz="2800" dirty="0">
                <a:ea typeface="ＭＳ Ｐゴシック" panose="020B0600070205080204" pitchFamily="34" charset="-128"/>
              </a:rPr>
              <a:t> is traditionally rendered as </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rib</a:t>
            </a:r>
            <a:r>
              <a:rPr lang="ja-JP" altLang="en-US" sz="2800" dirty="0">
                <a:ea typeface="ＭＳ Ｐゴシック" panose="020B0600070205080204" pitchFamily="34" charset="-128"/>
              </a:rPr>
              <a:t>’</a:t>
            </a:r>
            <a:r>
              <a:rPr lang="en-US" altLang="ja-JP" sz="2800" dirty="0">
                <a:ea typeface="ＭＳ Ｐゴシック" panose="020B0600070205080204" pitchFamily="34" charset="-128"/>
              </a:rPr>
              <a:t>. Elsewhere the same Hebrew word is used for:</a:t>
            </a:r>
          </a:p>
          <a:p>
            <a:pPr eaLnBrk="1" hangingPunct="1"/>
            <a:r>
              <a:rPr lang="en-US" altLang="en-US" sz="2000" dirty="0">
                <a:solidFill>
                  <a:schemeClr val="tx1"/>
                </a:solidFill>
                <a:ea typeface="ＭＳ Ｐゴシック" panose="020B0600070205080204" pitchFamily="34" charset="-128"/>
              </a:rPr>
              <a:t>The sides of the tabernacle (Exodus 26:26)</a:t>
            </a:r>
          </a:p>
          <a:p>
            <a:pPr eaLnBrk="1" hangingPunct="1"/>
            <a:r>
              <a:rPr lang="en-US" altLang="en-US" sz="2000" dirty="0">
                <a:solidFill>
                  <a:schemeClr val="tx1"/>
                </a:solidFill>
                <a:ea typeface="ＭＳ Ｐゴシック" panose="020B0600070205080204" pitchFamily="34" charset="-128"/>
              </a:rPr>
              <a:t>The side of the Temple (Ezekiel 41:11)</a:t>
            </a:r>
          </a:p>
          <a:p>
            <a:pPr eaLnBrk="1" hangingPunct="1"/>
            <a:r>
              <a:rPr lang="en-US" altLang="en-US" sz="2000" dirty="0">
                <a:solidFill>
                  <a:schemeClr val="tx1"/>
                </a:solidFill>
                <a:ea typeface="ＭＳ Ｐゴシック" panose="020B0600070205080204" pitchFamily="34" charset="-128"/>
              </a:rPr>
              <a:t>The side of the ark of the covenant (Exodus 25:12)</a:t>
            </a:r>
          </a:p>
          <a:p>
            <a:pPr eaLnBrk="1" hangingPunct="1"/>
            <a:r>
              <a:rPr lang="en-US" altLang="en-US" sz="2000" dirty="0">
                <a:solidFill>
                  <a:schemeClr val="tx1"/>
                </a:solidFill>
                <a:ea typeface="ＭＳ Ｐゴシック" panose="020B0600070205080204" pitchFamily="34" charset="-128"/>
              </a:rPr>
              <a:t>The side or slope of a mountain (II Samuel 16:13).</a:t>
            </a:r>
          </a:p>
          <a:p>
            <a:pPr eaLnBrk="1" hangingPunct="1">
              <a:buFont typeface="Wingdings" panose="05000000000000000000" pitchFamily="2" charset="2"/>
              <a:buNone/>
            </a:pPr>
            <a:endParaRPr lang="en-US" altLang="en-US" sz="2000" i="1" dirty="0">
              <a:solidFill>
                <a:srgbClr val="3EFF39"/>
              </a:solidFill>
              <a:ea typeface="ＭＳ Ｐゴシック" panose="020B0600070205080204" pitchFamily="34" charset="-128"/>
            </a:endParaRPr>
          </a:p>
          <a:p>
            <a:pPr eaLnBrk="1" hangingPunct="1">
              <a:buFont typeface="Wingdings" panose="05000000000000000000" pitchFamily="2" charset="2"/>
              <a:buNone/>
            </a:pPr>
            <a:r>
              <a:rPr lang="en-US" altLang="en-US" sz="2000" i="1" dirty="0">
                <a:ea typeface="ＭＳ Ｐゴシック" panose="020B0600070205080204" pitchFamily="34" charset="-128"/>
              </a:rPr>
              <a:t>	</a:t>
            </a:r>
            <a:r>
              <a:rPr lang="en-US" altLang="en-US" sz="2000" dirty="0">
                <a:ea typeface="ＭＳ Ｐゴシック" panose="020B0600070205080204" pitchFamily="34" charset="-128"/>
              </a:rPr>
              <a:t>Could the author of Genesis 2 also be thinking that God took one of the male</a:t>
            </a:r>
            <a:r>
              <a:rPr lang="ja-JP" altLang="en-US" sz="2000" dirty="0">
                <a:ea typeface="ＭＳ Ｐゴシック" panose="020B0600070205080204" pitchFamily="34" charset="-128"/>
              </a:rPr>
              <a:t>’</a:t>
            </a:r>
            <a:r>
              <a:rPr lang="en-US" altLang="ja-JP" sz="2000" dirty="0">
                <a:ea typeface="ＭＳ Ｐゴシック" panose="020B0600070205080204" pitchFamily="34" charset="-128"/>
              </a:rPr>
              <a:t>s sides rather than an (insignificant) rib in order to create the woman?</a:t>
            </a:r>
          </a:p>
          <a:p>
            <a:pPr eaLnBrk="1" hangingPunct="1">
              <a:buFont typeface="Wingdings" panose="05000000000000000000" pitchFamily="2" charset="2"/>
              <a:buNone/>
            </a:pPr>
            <a:r>
              <a:rPr lang="en-US" altLang="en-US" sz="2000" i="1" dirty="0">
                <a:solidFill>
                  <a:srgbClr val="3EFF39"/>
                </a:solidFill>
                <a:ea typeface="ＭＳ Ｐゴシック" panose="020B0600070205080204" pitchFamily="34" charset="-128"/>
              </a:rPr>
              <a:t>	</a:t>
            </a:r>
          </a:p>
        </p:txBody>
      </p:sp>
    </p:spTree>
    <p:extLst>
      <p:ext uri="{BB962C8B-B14F-4D97-AF65-F5344CB8AC3E}">
        <p14:creationId xmlns:p14="http://schemas.microsoft.com/office/powerpoint/2010/main" val="27266268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defRPr/>
            </a:pPr>
            <a:r>
              <a:rPr lang="en-US" sz="4000" dirty="0">
                <a:ea typeface="ＭＳ Ｐゴシック" charset="0"/>
                <a:cs typeface="ＭＳ Ｐゴシック" charset="0"/>
              </a:rPr>
              <a:t>2. The Creation of Woman </a:t>
            </a:r>
            <a:br>
              <a:rPr lang="en-US" sz="4000" dirty="0">
                <a:ea typeface="ＭＳ Ｐゴシック" charset="0"/>
                <a:cs typeface="ＭＳ Ｐゴシック" charset="0"/>
              </a:rPr>
            </a:br>
            <a:r>
              <a:rPr lang="en-US" sz="4000" dirty="0">
                <a:ea typeface="ＭＳ Ｐゴシック" charset="0"/>
                <a:cs typeface="ＭＳ Ｐゴシック" charset="0"/>
              </a:rPr>
              <a:t>from the Side of the Man</a:t>
            </a:r>
          </a:p>
        </p:txBody>
      </p:sp>
      <p:sp>
        <p:nvSpPr>
          <p:cNvPr id="29701" name="Rectangle 5"/>
          <p:cNvSpPr>
            <a:spLocks noGrp="1" noChangeArrowheads="1"/>
          </p:cNvSpPr>
          <p:nvPr>
            <p:ph type="body" sz="half" idx="3"/>
          </p:nvPr>
        </p:nvSpPr>
        <p:spPr>
          <a:xfrm>
            <a:off x="6611172" y="3541059"/>
            <a:ext cx="5384800" cy="4114800"/>
          </a:xfrm>
        </p:spPr>
        <p:txBody>
          <a:bodyPr/>
          <a:lstStyle/>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endParaRPr lang="en-US" sz="2000" dirty="0">
              <a:ea typeface="ＭＳ Ｐゴシック" charset="0"/>
              <a:cs typeface="ＭＳ Ｐゴシック" charset="0"/>
            </a:endParaRPr>
          </a:p>
          <a:p>
            <a:pPr eaLnBrk="1" hangingPunct="1">
              <a:buFont typeface="Wingdings" charset="0"/>
              <a:buNone/>
              <a:defRPr/>
            </a:pPr>
            <a:r>
              <a:rPr lang="en-US" sz="2000" dirty="0">
                <a:ea typeface="ＭＳ Ｐゴシック" charset="0"/>
                <a:cs typeface="ＭＳ Ｐゴシック" charset="0"/>
              </a:rPr>
              <a:t>	</a:t>
            </a:r>
          </a:p>
        </p:txBody>
      </p:sp>
      <p:sp>
        <p:nvSpPr>
          <p:cNvPr id="9" name="TextBox 8">
            <a:extLst>
              <a:ext uri="{FF2B5EF4-FFF2-40B4-BE49-F238E27FC236}">
                <a16:creationId xmlns:a16="http://schemas.microsoft.com/office/drawing/2014/main" id="{5F65BD36-049A-4714-B29D-F70039866FBF}"/>
              </a:ext>
            </a:extLst>
          </p:cNvPr>
          <p:cNvSpPr txBox="1"/>
          <p:nvPr/>
        </p:nvSpPr>
        <p:spPr>
          <a:xfrm>
            <a:off x="2205643" y="3064005"/>
            <a:ext cx="8722822" cy="954107"/>
          </a:xfrm>
          <a:prstGeom prst="rect">
            <a:avLst/>
          </a:prstGeom>
          <a:noFill/>
        </p:spPr>
        <p:txBody>
          <a:bodyPr wrap="square">
            <a:spAutoFit/>
          </a:bodyPr>
          <a:lstStyle/>
          <a:p>
            <a:r>
              <a:rPr lang="en-GB" sz="2800" u="sng" dirty="0">
                <a:hlinkClick r:id="rId2">
                  <a:extLst>
                    <a:ext uri="{A12FA001-AC4F-418D-AE19-62706E023703}">
                      <ahyp:hlinkClr xmlns:ahyp="http://schemas.microsoft.com/office/drawing/2018/hyperlinkcolor" val="tx"/>
                    </a:ext>
                  </a:extLst>
                </a:hlinkClick>
              </a:rPr>
              <a:t>Resource: Visual Commentary on Scripture - </a:t>
            </a:r>
          </a:p>
          <a:p>
            <a:r>
              <a:rPr lang="en-GB" sz="2800" dirty="0">
                <a:solidFill>
                  <a:srgbClr val="FB4A18"/>
                </a:solidFill>
                <a:hlinkClick r:id="rId2">
                  <a:extLst>
                    <a:ext uri="{A12FA001-AC4F-418D-AE19-62706E023703}">
                      <ahyp:hlinkClr xmlns:ahyp="http://schemas.microsoft.com/office/drawing/2018/hyperlinkcolor" val="tx"/>
                    </a:ext>
                  </a:extLst>
                </a:hlinkClick>
              </a:rPr>
              <a:t>Woman, the World’s First Idol | VCS</a:t>
            </a:r>
            <a:endParaRPr lang="en-GB" sz="2800" dirty="0"/>
          </a:p>
        </p:txBody>
      </p:sp>
    </p:spTree>
    <p:extLst>
      <p:ext uri="{BB962C8B-B14F-4D97-AF65-F5344CB8AC3E}">
        <p14:creationId xmlns:p14="http://schemas.microsoft.com/office/powerpoint/2010/main" val="17437454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a typeface="ＭＳ Ｐゴシック" charset="0"/>
                <a:cs typeface="ＭＳ Ｐゴシック" charset="0"/>
              </a:rPr>
              <a:t>The Creation of Woman </a:t>
            </a:r>
            <a:br>
              <a:rPr lang="en-US" dirty="0">
                <a:ea typeface="ＭＳ Ｐゴシック" charset="0"/>
                <a:cs typeface="ＭＳ Ｐゴシック" charset="0"/>
              </a:rPr>
            </a:br>
            <a:r>
              <a:rPr lang="en-US" dirty="0">
                <a:ea typeface="ＭＳ Ｐゴシック" charset="0"/>
                <a:cs typeface="ＭＳ Ｐゴシック" charset="0"/>
              </a:rPr>
              <a:t>from the Side of the Man</a:t>
            </a:r>
            <a:endParaRPr lang="en-US" dirty="0"/>
          </a:p>
        </p:txBody>
      </p:sp>
      <p:sp>
        <p:nvSpPr>
          <p:cNvPr id="3" name="Content Placeholder 2"/>
          <p:cNvSpPr>
            <a:spLocks noGrp="1"/>
          </p:cNvSpPr>
          <p:nvPr>
            <p:ph sz="quarter" idx="1"/>
          </p:nvPr>
        </p:nvSpPr>
        <p:spPr/>
        <p:txBody>
          <a:bodyPr/>
          <a:lstStyle/>
          <a:p>
            <a:pPr>
              <a:buNone/>
              <a:defRPr/>
            </a:pPr>
            <a:r>
              <a:rPr lang="en-US" sz="2000" dirty="0">
                <a:ea typeface="ＭＳ Ｐゴシック" charset="0"/>
                <a:cs typeface="ＭＳ Ｐゴシック" charset="0"/>
              </a:rPr>
              <a:t>The Creation of Eve</a:t>
            </a:r>
          </a:p>
          <a:p>
            <a:pPr>
              <a:buNone/>
              <a:defRPr/>
            </a:pPr>
            <a:r>
              <a:rPr lang="en-US" sz="2000" dirty="0">
                <a:ea typeface="ＭＳ Ｐゴシック" charset="0"/>
                <a:cs typeface="ＭＳ Ｐゴシック" charset="0"/>
              </a:rPr>
              <a:t>	20th century lithograph from a French Bible.</a:t>
            </a:r>
          </a:p>
          <a:p>
            <a:pPr marL="0" indent="0">
              <a:buNone/>
            </a:pPr>
            <a:endParaRPr lang="en-US" dirty="0"/>
          </a:p>
        </p:txBody>
      </p:sp>
      <p:sp>
        <p:nvSpPr>
          <p:cNvPr id="4" name="Content Placeholder 3"/>
          <p:cNvSpPr>
            <a:spLocks noGrp="1"/>
          </p:cNvSpPr>
          <p:nvPr>
            <p:ph sz="quarter" idx="2"/>
          </p:nvPr>
        </p:nvSpPr>
        <p:spPr/>
        <p:txBody>
          <a:bodyPr/>
          <a:lstStyle/>
          <a:p>
            <a:endParaRPr lang="en-US" dirty="0"/>
          </a:p>
        </p:txBody>
      </p:sp>
      <p:sp>
        <p:nvSpPr>
          <p:cNvPr id="5" name="Text Placeholder 4"/>
          <p:cNvSpPr>
            <a:spLocks noGrp="1"/>
          </p:cNvSpPr>
          <p:nvPr>
            <p:ph type="body" sz="half" idx="3"/>
          </p:nvPr>
        </p:nvSpPr>
        <p:spPr/>
        <p:txBody>
          <a:bodyPr/>
          <a:lstStyle/>
          <a:p>
            <a:endParaRPr lang="en-US" dirty="0"/>
          </a:p>
        </p:txBody>
      </p:sp>
      <p:pic>
        <p:nvPicPr>
          <p:cNvPr id="6" name="Picture 10" descr="2"/>
          <p:cNvPicPr>
            <a:picLocks noGrp="1" noChangeAspect="1" noChangeArrowheads="1"/>
          </p:cNvPicPr>
          <p:nvPr>
            <p:ph sz="quarter" idx="2"/>
          </p:nvPr>
        </p:nvPicPr>
        <p:blipFill>
          <a:blip r:embed="rId2"/>
          <a:srcRect/>
          <a:stretch>
            <a:fillRect/>
          </a:stretch>
        </p:blipFill>
        <p:spPr>
          <a:xfrm>
            <a:off x="5914914" y="2788499"/>
            <a:ext cx="5767891" cy="3839108"/>
          </a:xfrm>
        </p:spPr>
      </p:pic>
    </p:spTree>
    <p:extLst>
      <p:ext uri="{BB962C8B-B14F-4D97-AF65-F5344CB8AC3E}">
        <p14:creationId xmlns:p14="http://schemas.microsoft.com/office/powerpoint/2010/main" val="30699166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hangingPunct="1">
              <a:defRPr/>
            </a:pPr>
            <a:r>
              <a:rPr lang="en-US" sz="4000">
                <a:ea typeface="ＭＳ Ｐゴシック" charset="0"/>
                <a:cs typeface="ＭＳ Ｐゴシック" charset="0"/>
              </a:rPr>
              <a:t>2. The Creation of Woman from the Side of the Man</a:t>
            </a:r>
          </a:p>
        </p:txBody>
      </p:sp>
      <p:sp>
        <p:nvSpPr>
          <p:cNvPr id="31747" name="Rectangle 3"/>
          <p:cNvSpPr>
            <a:spLocks noGrp="1" noChangeArrowheads="1"/>
          </p:cNvSpPr>
          <p:nvPr>
            <p:ph type="body" idx="1"/>
          </p:nvPr>
        </p:nvSpPr>
        <p:spPr/>
        <p:txBody>
          <a:bodyPr>
            <a:normAutofit fontScale="92500" lnSpcReduction="10000"/>
          </a:bodyPr>
          <a:lstStyle/>
          <a:p>
            <a:pPr eaLnBrk="1" hangingPunct="1"/>
            <a:r>
              <a:rPr lang="en-US" altLang="en-US" sz="2400" dirty="0">
                <a:ea typeface="ＭＳ Ｐゴシック" panose="020B0600070205080204" pitchFamily="34" charset="-128"/>
              </a:rPr>
              <a:t>Does the author of Genesis 2 intend to use the creation of the woman from the man</a:t>
            </a:r>
            <a:r>
              <a:rPr lang="ja-JP" altLang="en-US" sz="2400" dirty="0">
                <a:ea typeface="ＭＳ Ｐゴシック" panose="020B0600070205080204" pitchFamily="34" charset="-128"/>
              </a:rPr>
              <a:t>’</a:t>
            </a:r>
            <a:r>
              <a:rPr lang="en-US" altLang="ja-JP" sz="2400" dirty="0">
                <a:ea typeface="ＭＳ Ｐゴシック" panose="020B0600070205080204" pitchFamily="34" charset="-128"/>
              </a:rPr>
              <a:t>s body as evidence of her inferiority? Is man inferior to dust?</a:t>
            </a:r>
          </a:p>
          <a:p>
            <a:pPr eaLnBrk="1" hangingPunct="1"/>
            <a:r>
              <a:rPr lang="en-US" altLang="en-US" sz="2400" dirty="0">
                <a:ea typeface="ＭＳ Ｐゴシック" panose="020B0600070205080204" pitchFamily="34" charset="-128"/>
              </a:rPr>
              <a:t>Side/rib and dust are the raw materials from which God gives life to the man and the woman.</a:t>
            </a:r>
          </a:p>
          <a:p>
            <a:pPr eaLnBrk="1" hangingPunct="1"/>
            <a:r>
              <a:rPr lang="en-US" altLang="en-US" sz="2400" dirty="0">
                <a:ea typeface="ＭＳ Ｐゴシック" panose="020B0600070205080204" pitchFamily="34" charset="-128"/>
              </a:rPr>
              <a:t>Man is incomplete until the woman is created, while the emphasis is on partnership rather than hierarchy.</a:t>
            </a:r>
          </a:p>
          <a:p>
            <a:pPr eaLnBrk="1" hangingPunct="1">
              <a:buFont typeface="Wingdings" panose="05000000000000000000" pitchFamily="2" charset="2"/>
              <a:buNone/>
            </a:pPr>
            <a:r>
              <a:rPr lang="en-US" altLang="en-US" sz="2800" dirty="0">
                <a:ea typeface="ＭＳ Ｐゴシック" panose="020B0600070205080204" pitchFamily="34" charset="-128"/>
              </a:rPr>
              <a:t>	</a:t>
            </a:r>
            <a:r>
              <a:rPr lang="ja-JP" altLang="en-US" sz="2400" dirty="0">
                <a:solidFill>
                  <a:srgbClr val="3EFF39"/>
                </a:solidFill>
                <a:ea typeface="ＭＳ Ｐゴシック" panose="020B0600070205080204" pitchFamily="34" charset="-128"/>
              </a:rPr>
              <a:t>‘</a:t>
            </a:r>
            <a:r>
              <a:rPr lang="en-US" altLang="ja-JP" sz="2400" dirty="0">
                <a:solidFill>
                  <a:schemeClr val="accent2"/>
                </a:solidFill>
                <a:ea typeface="ＭＳ Ｐゴシック" panose="020B0600070205080204" pitchFamily="34" charset="-128"/>
              </a:rPr>
              <a:t>This at last is bone of my bones and flesh of my flesh; this one shall be called Woman, for out of Man this one was taken</a:t>
            </a:r>
            <a:r>
              <a:rPr lang="ja-JP" altLang="en-US" sz="2400" dirty="0">
                <a:solidFill>
                  <a:schemeClr val="accent2"/>
                </a:solidFill>
                <a:ea typeface="ＭＳ Ｐゴシック" panose="020B0600070205080204" pitchFamily="34" charset="-128"/>
              </a:rPr>
              <a:t>’</a:t>
            </a:r>
            <a:r>
              <a:rPr lang="en-US" altLang="ja-JP" sz="2400" dirty="0">
                <a:solidFill>
                  <a:schemeClr val="accent2"/>
                </a:solidFill>
                <a:ea typeface="ＭＳ Ｐゴシック" panose="020B0600070205080204" pitchFamily="34" charset="-128"/>
              </a:rPr>
              <a:t> (Gen. 2:23).</a:t>
            </a:r>
            <a:endParaRPr lang="en-US" altLang="en-US" sz="2400" dirty="0">
              <a:solidFill>
                <a:schemeClr val="accent2"/>
              </a:solidFill>
              <a:ea typeface="ＭＳ Ｐゴシック" panose="020B0600070205080204" pitchFamily="34" charset="-128"/>
            </a:endParaRPr>
          </a:p>
        </p:txBody>
      </p:sp>
    </p:spTree>
    <p:extLst>
      <p:ext uri="{BB962C8B-B14F-4D97-AF65-F5344CB8AC3E}">
        <p14:creationId xmlns:p14="http://schemas.microsoft.com/office/powerpoint/2010/main" val="30422849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r>
              <a:rPr lang="en-US" dirty="0">
                <a:ea typeface="ＭＳ Ｐゴシック" charset="0"/>
                <a:cs typeface="ＭＳ Ｐゴシック" charset="0"/>
              </a:rPr>
              <a:t>3. The Woman as Helper</a:t>
            </a:r>
          </a:p>
        </p:txBody>
      </p:sp>
      <p:sp>
        <p:nvSpPr>
          <p:cNvPr id="33795" name="Rectangle 3"/>
          <p:cNvSpPr>
            <a:spLocks noGrp="1" noChangeArrowheads="1"/>
          </p:cNvSpPr>
          <p:nvPr>
            <p:ph type="body" sz="half" idx="1"/>
          </p:nvPr>
        </p:nvSpPr>
        <p:spPr/>
        <p:txBody>
          <a:bodyPr>
            <a:normAutofit lnSpcReduction="10000"/>
          </a:bodyPr>
          <a:lstStyle/>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t>
            </a:r>
            <a:r>
              <a:rPr lang="ja-JP" altLang="en-US" sz="2400">
                <a:ea typeface="ＭＳ Ｐゴシック" panose="020B0600070205080204" pitchFamily="34" charset="-128"/>
              </a:rPr>
              <a:t>‘</a:t>
            </a:r>
            <a:r>
              <a:rPr lang="en-US" altLang="ja-JP" sz="2400">
                <a:ea typeface="ＭＳ Ｐゴシック" panose="020B0600070205080204" pitchFamily="34" charset="-128"/>
              </a:rPr>
              <a:t>Why did God bother to create woman? She is of no use to the man when it comes to physical labour (Genesis 2:18) and her only role is to conceive and bear children</a:t>
            </a:r>
            <a:r>
              <a:rPr lang="ja-JP" altLang="en-US" sz="2400">
                <a:ea typeface="ＭＳ Ｐゴシック" panose="020B0600070205080204" pitchFamily="34" charset="-128"/>
              </a:rPr>
              <a:t>’</a:t>
            </a:r>
            <a:r>
              <a:rPr lang="en-US" altLang="ja-JP" sz="2400">
                <a:ea typeface="ＭＳ Ｐゴシック" panose="020B0600070205080204" pitchFamily="34" charset="-128"/>
              </a:rPr>
              <a:t>.</a:t>
            </a:r>
          </a:p>
          <a:p>
            <a:pPr eaLnBrk="1" hangingPunct="1">
              <a:lnSpc>
                <a:spcPct val="90000"/>
              </a:lnSpc>
              <a:buFont typeface="Wingdings" panose="05000000000000000000" pitchFamily="2" charset="2"/>
              <a:buNone/>
            </a:pPr>
            <a:r>
              <a:rPr lang="en-US" altLang="en-US" sz="2400">
                <a:ea typeface="ＭＳ Ｐゴシック" panose="020B0600070205080204" pitchFamily="34" charset="-128"/>
              </a:rPr>
              <a:t>	Augustine of Hippo, </a:t>
            </a:r>
            <a:r>
              <a:rPr lang="en-US" altLang="en-US" sz="2400" i="1">
                <a:ea typeface="ＭＳ Ｐゴシック" panose="020B0600070205080204" pitchFamily="34" charset="-128"/>
              </a:rPr>
              <a:t>A Literal Commentary on Genesis 9:5.</a:t>
            </a:r>
            <a:endParaRPr lang="en-US" altLang="en-US" sz="2400">
              <a:ea typeface="ＭＳ Ｐゴシック" panose="020B0600070205080204" pitchFamily="34" charset="-128"/>
            </a:endParaRPr>
          </a:p>
        </p:txBody>
      </p:sp>
      <p:sp>
        <p:nvSpPr>
          <p:cNvPr id="33796" name="Rectangle 4"/>
          <p:cNvSpPr>
            <a:spLocks noGrp="1" noChangeArrowheads="1"/>
          </p:cNvSpPr>
          <p:nvPr>
            <p:ph type="body" sz="half" idx="2"/>
          </p:nvPr>
        </p:nvSpPr>
        <p:spPr/>
        <p:txBody>
          <a:bodyPr/>
          <a:lstStyle/>
          <a:p>
            <a:pPr eaLnBrk="1" hangingPunct="1">
              <a:buFont typeface="Wingdings" panose="05000000000000000000" pitchFamily="2" charset="2"/>
              <a:buNone/>
            </a:pPr>
            <a:r>
              <a:rPr lang="en-US" altLang="en-US" sz="2000" dirty="0">
                <a:solidFill>
                  <a:schemeClr val="accent2"/>
                </a:solidFill>
                <a:ea typeface="ＭＳ Ｐゴシック" panose="020B0600070205080204" pitchFamily="34" charset="-128"/>
              </a:rPr>
              <a:t>	</a:t>
            </a:r>
            <a:r>
              <a:rPr lang="ja-JP" altLang="en-US" sz="2000" dirty="0">
                <a:solidFill>
                  <a:schemeClr val="accent2"/>
                </a:solidFill>
                <a:ea typeface="ＭＳ Ｐゴシック" panose="020B0600070205080204" pitchFamily="34" charset="-128"/>
              </a:rPr>
              <a:t>‘</a:t>
            </a:r>
            <a:r>
              <a:rPr lang="en-US" altLang="ja-JP" sz="2000" dirty="0">
                <a:solidFill>
                  <a:schemeClr val="accent2"/>
                </a:solidFill>
                <a:ea typeface="ＭＳ Ｐゴシック" panose="020B0600070205080204" pitchFamily="34" charset="-128"/>
              </a:rPr>
              <a:t>Then the Lord God said, </a:t>
            </a:r>
            <a:r>
              <a:rPr lang="ja-JP" altLang="en-US" sz="2000" dirty="0">
                <a:solidFill>
                  <a:schemeClr val="accent2"/>
                </a:solidFill>
                <a:ea typeface="ＭＳ Ｐゴシック" panose="020B0600070205080204" pitchFamily="34" charset="-128"/>
              </a:rPr>
              <a:t>“</a:t>
            </a:r>
            <a:r>
              <a:rPr lang="en-US" altLang="ja-JP" sz="2000" dirty="0">
                <a:solidFill>
                  <a:schemeClr val="accent2"/>
                </a:solidFill>
                <a:ea typeface="ＭＳ Ｐゴシック" panose="020B0600070205080204" pitchFamily="34" charset="-128"/>
              </a:rPr>
              <a:t>It is not good that the man should be alone; I will make him a helper as his partner</a:t>
            </a:r>
            <a:r>
              <a:rPr lang="ja-JP" altLang="en-US" sz="2000" dirty="0">
                <a:solidFill>
                  <a:schemeClr val="accent2"/>
                </a:solidFill>
                <a:ea typeface="ＭＳ Ｐゴシック" panose="020B0600070205080204" pitchFamily="34" charset="-128"/>
              </a:rPr>
              <a:t>’</a:t>
            </a:r>
            <a:r>
              <a:rPr lang="en-US" altLang="ja-JP" sz="2000" dirty="0">
                <a:solidFill>
                  <a:schemeClr val="accent2"/>
                </a:solidFill>
                <a:ea typeface="ＭＳ Ｐゴシック" panose="020B0600070205080204" pitchFamily="34" charset="-128"/>
              </a:rPr>
              <a:t> (Genesis 2:18 NRSV).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p>
          <a:p>
            <a:pPr eaLnBrk="1" hangingPunct="1">
              <a:buFont typeface="Wingdings" panose="05000000000000000000" pitchFamily="2" charset="2"/>
              <a:buNone/>
            </a:pPr>
            <a:r>
              <a:rPr lang="en-US" altLang="en-US" sz="2000" dirty="0">
                <a:solidFill>
                  <a:srgbClr val="3EFF39"/>
                </a:solidFill>
                <a:ea typeface="ＭＳ Ｐゴシック" panose="020B0600070205080204" pitchFamily="34" charset="-128"/>
              </a:rPr>
              <a:t>	</a:t>
            </a:r>
            <a:r>
              <a:rPr lang="en-US" altLang="en-US" sz="2000" dirty="0">
                <a:ea typeface="ＭＳ Ｐゴシック" panose="020B0600070205080204" pitchFamily="34" charset="-128"/>
              </a:rPr>
              <a:t>God as the </a:t>
            </a:r>
            <a:r>
              <a:rPr lang="en-US" altLang="en-US" sz="2000" dirty="0">
                <a:solidFill>
                  <a:schemeClr val="accent2"/>
                </a:solidFill>
                <a:ea typeface="ＭＳ Ｐゴシック" panose="020B0600070205080204" pitchFamily="34" charset="-128"/>
              </a:rPr>
              <a:t>helper </a:t>
            </a:r>
            <a:r>
              <a:rPr lang="en-US" altLang="en-US" sz="2000" dirty="0">
                <a:ea typeface="ＭＳ Ｐゴシック" panose="020B0600070205080204" pitchFamily="34" charset="-128"/>
              </a:rPr>
              <a:t>who offers support to his people (see Exod. 18:4; Deut. 33:7; Ps. 121:2).</a:t>
            </a: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6812282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58717-4E48-45E3-B738-A4B8919E7FD8}"/>
              </a:ext>
            </a:extLst>
          </p:cNvPr>
          <p:cNvSpPr>
            <a:spLocks noGrp="1"/>
          </p:cNvSpPr>
          <p:nvPr>
            <p:ph type="title"/>
          </p:nvPr>
        </p:nvSpPr>
        <p:spPr/>
        <p:txBody>
          <a:bodyPr/>
          <a:lstStyle/>
          <a:p>
            <a:r>
              <a:rPr lang="en-GB" dirty="0"/>
              <a:t>Reception History of Genesis 2-3</a:t>
            </a:r>
          </a:p>
        </p:txBody>
      </p:sp>
      <p:sp>
        <p:nvSpPr>
          <p:cNvPr id="3" name="Content Placeholder 2">
            <a:extLst>
              <a:ext uri="{FF2B5EF4-FFF2-40B4-BE49-F238E27FC236}">
                <a16:creationId xmlns:a16="http://schemas.microsoft.com/office/drawing/2014/main" id="{1D542AA2-49D4-45E3-85C8-8530E9272AB6}"/>
              </a:ext>
            </a:extLst>
          </p:cNvPr>
          <p:cNvSpPr>
            <a:spLocks noGrp="1"/>
          </p:cNvSpPr>
          <p:nvPr>
            <p:ph sz="half" idx="1"/>
          </p:nvPr>
        </p:nvSpPr>
        <p:spPr>
          <a:xfrm>
            <a:off x="2589211" y="2133599"/>
            <a:ext cx="7812782" cy="4361411"/>
          </a:xfrm>
        </p:spPr>
        <p:txBody>
          <a:bodyPr>
            <a:normAutofit fontScale="92500" lnSpcReduction="20000"/>
          </a:bodyPr>
          <a:lstStyle/>
          <a:p>
            <a:r>
              <a:rPr lang="en-GB" b="1" dirty="0"/>
              <a:t>Early Christian Interpretation</a:t>
            </a:r>
          </a:p>
          <a:p>
            <a:pPr marL="0" indent="0">
              <a:buNone/>
            </a:pPr>
            <a:endParaRPr lang="en-GB" b="1" dirty="0"/>
          </a:p>
          <a:p>
            <a:pPr marL="0" indent="0">
              <a:buNone/>
            </a:pPr>
            <a:r>
              <a:rPr lang="en-GB" b="1" dirty="0"/>
              <a:t> The Doctrine of the Fall</a:t>
            </a:r>
          </a:p>
          <a:p>
            <a:pPr>
              <a:buFont typeface="Arial" panose="020B0604020202020204" pitchFamily="34" charset="0"/>
              <a:buChar char="•"/>
            </a:pPr>
            <a:r>
              <a:rPr lang="en-GB" b="1" dirty="0"/>
              <a:t>Augustine of Hippo</a:t>
            </a:r>
            <a:r>
              <a:rPr lang="en-GB" dirty="0"/>
              <a:t> (4th–5th c.) profoundly shaped the Western view:</a:t>
            </a:r>
          </a:p>
          <a:p>
            <a:pPr marL="742950" lvl="1" indent="-285750">
              <a:buFont typeface="Arial" panose="020B0604020202020204" pitchFamily="34" charset="0"/>
              <a:buChar char="•"/>
            </a:pPr>
            <a:r>
              <a:rPr lang="en-GB" dirty="0"/>
              <a:t>Saw Adam and Eve’s disobedience as the </a:t>
            </a:r>
            <a:r>
              <a:rPr lang="en-GB" b="1" dirty="0"/>
              <a:t>original sin</a:t>
            </a:r>
            <a:r>
              <a:rPr lang="en-GB" dirty="0"/>
              <a:t>, passed down to all humanity.</a:t>
            </a:r>
          </a:p>
          <a:p>
            <a:pPr marL="742950" lvl="1" indent="-285750">
              <a:buFont typeface="Arial" panose="020B0604020202020204" pitchFamily="34" charset="0"/>
              <a:buChar char="•"/>
            </a:pPr>
            <a:r>
              <a:rPr lang="en-GB" dirty="0"/>
              <a:t>Believed human nature was </a:t>
            </a:r>
            <a:r>
              <a:rPr lang="en-GB" b="1" dirty="0"/>
              <a:t>corrupted</a:t>
            </a:r>
            <a:r>
              <a:rPr lang="en-GB" dirty="0"/>
              <a:t> and in need of divine grace.</a:t>
            </a:r>
          </a:p>
          <a:p>
            <a:pPr>
              <a:buFont typeface="Arial" panose="020B0604020202020204" pitchFamily="34" charset="0"/>
              <a:buChar char="•"/>
            </a:pPr>
            <a:r>
              <a:rPr lang="en-GB" dirty="0"/>
              <a:t>This interpretation dominated </a:t>
            </a:r>
            <a:r>
              <a:rPr lang="en-GB" b="1" dirty="0"/>
              <a:t>Catholic and Protestant theology</a:t>
            </a:r>
            <a:r>
              <a:rPr lang="en-GB" dirty="0"/>
              <a:t> for centuries.</a:t>
            </a:r>
          </a:p>
          <a:p>
            <a:r>
              <a:rPr lang="en-GB" b="1" dirty="0"/>
              <a:t>Eve and Sin</a:t>
            </a:r>
          </a:p>
          <a:p>
            <a:pPr>
              <a:buFont typeface="Arial" panose="020B0604020202020204" pitchFamily="34" charset="0"/>
              <a:buChar char="•"/>
            </a:pPr>
            <a:r>
              <a:rPr lang="en-GB" dirty="0"/>
              <a:t>Eve came to be seen as the </a:t>
            </a:r>
            <a:r>
              <a:rPr lang="en-GB" b="1" dirty="0"/>
              <a:t>“first sinner”</a:t>
            </a:r>
            <a:r>
              <a:rPr lang="en-GB" dirty="0"/>
              <a:t> and was blamed for humanity’s downfall.</a:t>
            </a:r>
          </a:p>
          <a:p>
            <a:pPr>
              <a:buFont typeface="Arial" panose="020B0604020202020204" pitchFamily="34" charset="0"/>
              <a:buChar char="•"/>
            </a:pPr>
            <a:r>
              <a:rPr lang="en-GB" dirty="0"/>
              <a:t>This heavily influenced </a:t>
            </a:r>
            <a:r>
              <a:rPr lang="en-GB" b="1" dirty="0"/>
              <a:t>views on women</a:t>
            </a:r>
            <a:r>
              <a:rPr lang="en-GB" dirty="0"/>
              <a:t>, often used to justify </a:t>
            </a:r>
            <a:r>
              <a:rPr lang="en-GB" b="1" dirty="0"/>
              <a:t>female subordination</a:t>
            </a:r>
            <a:r>
              <a:rPr lang="en-GB" dirty="0"/>
              <a:t>, especially in the medieval church.</a:t>
            </a:r>
          </a:p>
          <a:p>
            <a:endParaRPr lang="en-GB" dirty="0"/>
          </a:p>
        </p:txBody>
      </p:sp>
    </p:spTree>
    <p:extLst>
      <p:ext uri="{BB962C8B-B14F-4D97-AF65-F5344CB8AC3E}">
        <p14:creationId xmlns:p14="http://schemas.microsoft.com/office/powerpoint/2010/main" val="19335597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E8739-A02A-427E-BADD-8FED261698DE}"/>
              </a:ext>
            </a:extLst>
          </p:cNvPr>
          <p:cNvSpPr>
            <a:spLocks noGrp="1"/>
          </p:cNvSpPr>
          <p:nvPr>
            <p:ph type="title"/>
          </p:nvPr>
        </p:nvSpPr>
        <p:spPr/>
        <p:txBody>
          <a:bodyPr/>
          <a:lstStyle/>
          <a:p>
            <a:r>
              <a:rPr lang="en-GB" dirty="0"/>
              <a:t>Reception History of Genesis 2-3</a:t>
            </a:r>
          </a:p>
        </p:txBody>
      </p:sp>
      <p:sp>
        <p:nvSpPr>
          <p:cNvPr id="3" name="Content Placeholder 2">
            <a:extLst>
              <a:ext uri="{FF2B5EF4-FFF2-40B4-BE49-F238E27FC236}">
                <a16:creationId xmlns:a16="http://schemas.microsoft.com/office/drawing/2014/main" id="{3729217B-E8B5-42BD-BC42-D7651B466184}"/>
              </a:ext>
            </a:extLst>
          </p:cNvPr>
          <p:cNvSpPr>
            <a:spLocks noGrp="1"/>
          </p:cNvSpPr>
          <p:nvPr>
            <p:ph sz="half" idx="1"/>
          </p:nvPr>
        </p:nvSpPr>
        <p:spPr>
          <a:xfrm>
            <a:off x="1695796" y="2133599"/>
            <a:ext cx="5207280" cy="4355869"/>
          </a:xfrm>
        </p:spPr>
        <p:txBody>
          <a:bodyPr>
            <a:normAutofit fontScale="92500"/>
          </a:bodyPr>
          <a:lstStyle/>
          <a:p>
            <a:pPr marL="0" indent="0">
              <a:buNone/>
            </a:pPr>
            <a:r>
              <a:rPr lang="en-GB" b="1" dirty="0"/>
              <a:t>Art and Literature</a:t>
            </a:r>
          </a:p>
          <a:p>
            <a:pPr>
              <a:buFont typeface="Arial" panose="020B0604020202020204" pitchFamily="34" charset="0"/>
              <a:buChar char="•"/>
            </a:pPr>
            <a:r>
              <a:rPr lang="en-GB" b="1" dirty="0"/>
              <a:t>Medieval and Renaissance art</a:t>
            </a:r>
            <a:r>
              <a:rPr lang="en-GB" dirty="0"/>
              <a:t> depicted:</a:t>
            </a:r>
          </a:p>
          <a:p>
            <a:pPr marL="742950" lvl="1" indent="-285750">
              <a:buFont typeface="Arial" panose="020B0604020202020204" pitchFamily="34" charset="0"/>
              <a:buChar char="•"/>
            </a:pPr>
            <a:r>
              <a:rPr lang="en-GB" dirty="0"/>
              <a:t>The serpent often with a </a:t>
            </a:r>
            <a:r>
              <a:rPr lang="en-GB" b="1" dirty="0"/>
              <a:t>female face</a:t>
            </a:r>
            <a:r>
              <a:rPr lang="en-GB" dirty="0"/>
              <a:t> (reflecting anti-Eve and anti-woman themes).</a:t>
            </a:r>
          </a:p>
          <a:p>
            <a:pPr marL="742950" lvl="1" indent="-285750">
              <a:buFont typeface="Arial" panose="020B0604020202020204" pitchFamily="34" charset="0"/>
              <a:buChar char="•"/>
            </a:pPr>
            <a:r>
              <a:rPr lang="en-GB" dirty="0"/>
              <a:t>Eden as a lush paradise; the moment of temptation and expulsion as highly emotional scenes.</a:t>
            </a:r>
          </a:p>
          <a:p>
            <a:pPr>
              <a:buFont typeface="Arial" panose="020B0604020202020204" pitchFamily="34" charset="0"/>
              <a:buChar char="•"/>
            </a:pPr>
            <a:r>
              <a:rPr lang="en-GB" b="1" dirty="0"/>
              <a:t>Literary works</a:t>
            </a:r>
            <a:r>
              <a:rPr lang="en-GB" dirty="0"/>
              <a:t>:</a:t>
            </a:r>
          </a:p>
          <a:p>
            <a:pPr marL="742950" lvl="1" indent="-285750">
              <a:buFont typeface="Arial" panose="020B0604020202020204" pitchFamily="34" charset="0"/>
              <a:buChar char="•"/>
            </a:pPr>
            <a:r>
              <a:rPr lang="en-GB" b="1" dirty="0"/>
              <a:t>Milton’s </a:t>
            </a:r>
            <a:r>
              <a:rPr lang="en-GB" b="1" i="1" dirty="0"/>
              <a:t>Paradise Lost</a:t>
            </a:r>
            <a:r>
              <a:rPr lang="en-GB" dirty="0"/>
              <a:t> (1667) gave a monumental literary interpretation:</a:t>
            </a:r>
          </a:p>
          <a:p>
            <a:pPr marL="1143000" lvl="2" indent="-228600">
              <a:buFont typeface="Arial" panose="020B0604020202020204" pitchFamily="34" charset="0"/>
              <a:buChar char="•"/>
            </a:pPr>
            <a:r>
              <a:rPr lang="en-GB" dirty="0"/>
              <a:t>Eve is curious, Adam is heroic (some say foolish).</a:t>
            </a:r>
          </a:p>
          <a:p>
            <a:pPr marL="1143000" lvl="2" indent="-228600">
              <a:buFont typeface="Arial" panose="020B0604020202020204" pitchFamily="34" charset="0"/>
              <a:buChar char="•"/>
            </a:pPr>
            <a:r>
              <a:rPr lang="en-GB" dirty="0"/>
              <a:t>Reinforces the idea of </a:t>
            </a:r>
            <a:r>
              <a:rPr lang="en-GB" b="1" dirty="0"/>
              <a:t>divine justice</a:t>
            </a:r>
            <a:r>
              <a:rPr lang="en-GB" dirty="0"/>
              <a:t> but also the </a:t>
            </a:r>
            <a:r>
              <a:rPr lang="en-GB" b="1" dirty="0"/>
              <a:t>possibility of redemption</a:t>
            </a:r>
            <a:r>
              <a:rPr lang="en-GB" dirty="0"/>
              <a:t>.</a:t>
            </a:r>
          </a:p>
          <a:p>
            <a:endParaRPr lang="en-GB" dirty="0"/>
          </a:p>
        </p:txBody>
      </p:sp>
      <p:sp>
        <p:nvSpPr>
          <p:cNvPr id="4" name="Content Placeholder 3">
            <a:extLst>
              <a:ext uri="{FF2B5EF4-FFF2-40B4-BE49-F238E27FC236}">
                <a16:creationId xmlns:a16="http://schemas.microsoft.com/office/drawing/2014/main" id="{F6E7458F-D2D8-4D25-B73E-32AA5022E139}"/>
              </a:ext>
            </a:extLst>
          </p:cNvPr>
          <p:cNvSpPr>
            <a:spLocks noGrp="1"/>
          </p:cNvSpPr>
          <p:nvPr>
            <p:ph sz="half" idx="2"/>
          </p:nvPr>
        </p:nvSpPr>
        <p:spPr>
          <a:xfrm>
            <a:off x="7121236" y="2126221"/>
            <a:ext cx="4383375" cy="4440833"/>
          </a:xfrm>
        </p:spPr>
        <p:txBody>
          <a:bodyPr>
            <a:normAutofit fontScale="92500"/>
          </a:bodyPr>
          <a:lstStyle/>
          <a:p>
            <a:pPr marL="0" indent="0">
              <a:buNone/>
            </a:pPr>
            <a:r>
              <a:rPr lang="en-GB" b="1" dirty="0"/>
              <a:t>Modern and Postmodern Interpretations</a:t>
            </a:r>
          </a:p>
          <a:p>
            <a:pPr marL="0" indent="0">
              <a:buNone/>
            </a:pPr>
            <a:r>
              <a:rPr lang="en-GB" b="1" dirty="0"/>
              <a:t>Feminist and Gender-Critical Readings</a:t>
            </a:r>
          </a:p>
          <a:p>
            <a:pPr>
              <a:buFont typeface="Arial" panose="020B0604020202020204" pitchFamily="34" charset="0"/>
              <a:buChar char="•"/>
            </a:pPr>
            <a:r>
              <a:rPr lang="en-GB" dirty="0"/>
              <a:t>Many feminist theologians (e.g. Phyllis Trible, Elizabeth Cady Stanton) criticized the traditional blame placed on Eve.</a:t>
            </a:r>
          </a:p>
          <a:p>
            <a:pPr>
              <a:buFont typeface="Arial" panose="020B0604020202020204" pitchFamily="34" charset="0"/>
              <a:buChar char="•"/>
            </a:pPr>
            <a:r>
              <a:rPr lang="en-GB" dirty="0"/>
              <a:t>Some re-read Genesis 2–3 as a </a:t>
            </a:r>
            <a:r>
              <a:rPr lang="en-GB" b="1" dirty="0"/>
              <a:t>narrative about the birth of moral consciousness</a:t>
            </a:r>
            <a:r>
              <a:rPr lang="en-GB" dirty="0"/>
              <a:t>, not sin.</a:t>
            </a:r>
          </a:p>
          <a:p>
            <a:pPr>
              <a:buFont typeface="Arial" panose="020B0604020202020204" pitchFamily="34" charset="0"/>
              <a:buChar char="•"/>
            </a:pPr>
            <a:r>
              <a:rPr lang="en-GB" dirty="0"/>
              <a:t>Others focus on the </a:t>
            </a:r>
            <a:r>
              <a:rPr lang="en-GB" b="1" dirty="0"/>
              <a:t>equality of man and woman in creation</a:t>
            </a:r>
            <a:r>
              <a:rPr lang="en-GB" dirty="0"/>
              <a:t> — both made in God's image (Gen 1), both responsible in the narrative</a:t>
            </a:r>
          </a:p>
          <a:p>
            <a:endParaRPr lang="en-GB" dirty="0"/>
          </a:p>
        </p:txBody>
      </p:sp>
    </p:spTree>
    <p:extLst>
      <p:ext uri="{BB962C8B-B14F-4D97-AF65-F5344CB8AC3E}">
        <p14:creationId xmlns:p14="http://schemas.microsoft.com/office/powerpoint/2010/main" val="3290867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Conclude </a:t>
            </a:r>
            <a:endParaRPr lang="en-US" dirty="0"/>
          </a:p>
        </p:txBody>
      </p:sp>
      <p:sp>
        <p:nvSpPr>
          <p:cNvPr id="3" name="Content Placeholder 2"/>
          <p:cNvSpPr>
            <a:spLocks noGrp="1"/>
          </p:cNvSpPr>
          <p:nvPr>
            <p:ph idx="1"/>
          </p:nvPr>
        </p:nvSpPr>
        <p:spPr>
          <a:xfrm>
            <a:off x="3180883" y="2187388"/>
            <a:ext cx="8915400" cy="3777622"/>
          </a:xfrm>
        </p:spPr>
        <p:txBody>
          <a:bodyPr>
            <a:noAutofit/>
          </a:bodyPr>
          <a:lstStyle/>
          <a:p>
            <a:r>
              <a:rPr lang="en-GB" sz="2200" dirty="0"/>
              <a:t>The meaning of Eve in Hebrew ‘living, life giver’</a:t>
            </a:r>
          </a:p>
          <a:p>
            <a:r>
              <a:rPr lang="en-GB" sz="2200" dirty="0"/>
              <a:t>“The prominence of Eve comes not only from her role in the Garden of Eden narrative, but also from her frequent appearance in art, theology and literature.” (Alice Ogden Bellis, </a:t>
            </a:r>
            <a:r>
              <a:rPr lang="en-GB" sz="2200" i="1" dirty="0"/>
              <a:t>Women in Scripture</a:t>
            </a:r>
            <a:r>
              <a:rPr lang="en-GB" sz="2200" dirty="0"/>
              <a:t>, p. 79).</a:t>
            </a:r>
          </a:p>
        </p:txBody>
      </p:sp>
    </p:spTree>
    <p:extLst>
      <p:ext uri="{BB962C8B-B14F-4D97-AF65-F5344CB8AC3E}">
        <p14:creationId xmlns:p14="http://schemas.microsoft.com/office/powerpoint/2010/main" val="7071063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200" dirty="0"/>
              <a:t>Eve is </a:t>
            </a:r>
            <a:r>
              <a:rPr lang="en-GB" sz="2200" b="1" i="1" dirty="0"/>
              <a:t>not</a:t>
            </a:r>
            <a:r>
              <a:rPr lang="en-GB" sz="2200" dirty="0"/>
              <a:t> called a sinner in the Genesis 2-3 account (the word </a:t>
            </a:r>
            <a:r>
              <a:rPr lang="en-GB" sz="2200" i="1" dirty="0"/>
              <a:t>sin</a:t>
            </a:r>
            <a:r>
              <a:rPr lang="en-GB" sz="2200" dirty="0"/>
              <a:t> does not appear in the HB until the Cain-Abel narrative).</a:t>
            </a:r>
          </a:p>
          <a:p>
            <a:r>
              <a:rPr lang="en-GB" sz="2200" dirty="0"/>
              <a:t>Another misconception is that Eve tempts or seduces Adam.</a:t>
            </a:r>
          </a:p>
          <a:p>
            <a:r>
              <a:rPr lang="en-GB" sz="2200" dirty="0"/>
              <a:t>Views of The Fall / The Fall of Man are “entrenched in Western notions of Eden, making it difficult to see features of Eve and her role that form part of the narrative” (idem, p. 80).</a:t>
            </a:r>
            <a:endParaRPr lang="en-US" sz="2200" dirty="0"/>
          </a:p>
          <a:p>
            <a:endParaRPr lang="en-US" dirty="0"/>
          </a:p>
        </p:txBody>
      </p:sp>
    </p:spTree>
    <p:extLst>
      <p:ext uri="{BB962C8B-B14F-4D97-AF65-F5344CB8AC3E}">
        <p14:creationId xmlns:p14="http://schemas.microsoft.com/office/powerpoint/2010/main" val="37499877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EC918-C013-4E2D-80B0-B7703E060A56}"/>
              </a:ext>
            </a:extLst>
          </p:cNvPr>
          <p:cNvSpPr>
            <a:spLocks noGrp="1"/>
          </p:cNvSpPr>
          <p:nvPr>
            <p:ph type="title"/>
          </p:nvPr>
        </p:nvSpPr>
        <p:spPr>
          <a:xfrm>
            <a:off x="1406975" y="241724"/>
            <a:ext cx="8911687" cy="1280890"/>
          </a:xfrm>
        </p:spPr>
        <p:txBody>
          <a:bodyPr>
            <a:normAutofit fontScale="90000"/>
          </a:bodyPr>
          <a:lstStyle/>
          <a:p>
            <a:r>
              <a:rPr lang="en-GB" b="1" dirty="0"/>
              <a:t>Examples of Reception History in the Bible:</a:t>
            </a:r>
            <a:br>
              <a:rPr lang="en-GB" b="1" dirty="0"/>
            </a:br>
            <a:endParaRPr lang="en-GB" dirty="0"/>
          </a:p>
        </p:txBody>
      </p:sp>
      <p:sp>
        <p:nvSpPr>
          <p:cNvPr id="3" name="Content Placeholder 2">
            <a:extLst>
              <a:ext uri="{FF2B5EF4-FFF2-40B4-BE49-F238E27FC236}">
                <a16:creationId xmlns:a16="http://schemas.microsoft.com/office/drawing/2014/main" id="{395C527F-F4A2-4202-A928-CBB05E9EBBAF}"/>
              </a:ext>
            </a:extLst>
          </p:cNvPr>
          <p:cNvSpPr>
            <a:spLocks noGrp="1"/>
          </p:cNvSpPr>
          <p:nvPr>
            <p:ph idx="1"/>
          </p:nvPr>
        </p:nvSpPr>
        <p:spPr>
          <a:xfrm>
            <a:off x="1568335" y="1235826"/>
            <a:ext cx="11626532" cy="5203768"/>
          </a:xfrm>
        </p:spPr>
        <p:txBody>
          <a:bodyPr>
            <a:normAutofit fontScale="92500" lnSpcReduction="10000"/>
          </a:bodyPr>
          <a:lstStyle/>
          <a:p>
            <a:pPr>
              <a:buFont typeface="+mj-lt"/>
              <a:buAutoNum type="arabicPeriod"/>
            </a:pPr>
            <a:r>
              <a:rPr lang="en-GB" b="1" dirty="0"/>
              <a:t>Art and Iconography</a:t>
            </a:r>
            <a:r>
              <a:rPr lang="en-GB" dirty="0"/>
              <a:t>:</a:t>
            </a:r>
          </a:p>
          <a:p>
            <a:pPr marL="742950" lvl="1" indent="-285750">
              <a:buFont typeface="+mj-lt"/>
              <a:buAutoNum type="arabicPeriod"/>
            </a:pPr>
            <a:r>
              <a:rPr lang="en-GB" dirty="0"/>
              <a:t>How the story of Adam and Eve was depicted in Renaissance paintings.</a:t>
            </a:r>
          </a:p>
          <a:p>
            <a:pPr marL="742950" lvl="1" indent="-285750">
              <a:buFont typeface="+mj-lt"/>
              <a:buAutoNum type="arabicPeriod"/>
            </a:pPr>
            <a:r>
              <a:rPr lang="en-GB" dirty="0"/>
              <a:t>Michelangelo’s interpretation of biblical scenes in the Sistine Chapel.</a:t>
            </a:r>
          </a:p>
          <a:p>
            <a:pPr>
              <a:buFont typeface="+mj-lt"/>
              <a:buAutoNum type="arabicPeriod"/>
            </a:pPr>
            <a:r>
              <a:rPr lang="en-GB" b="1" dirty="0"/>
              <a:t>Theological Interpretation</a:t>
            </a:r>
            <a:r>
              <a:rPr lang="en-GB" dirty="0"/>
              <a:t>:</a:t>
            </a:r>
          </a:p>
          <a:p>
            <a:pPr marL="742950" lvl="1" indent="-285750">
              <a:buFont typeface="+mj-lt"/>
              <a:buAutoNum type="arabicPeriod"/>
            </a:pPr>
            <a:r>
              <a:rPr lang="en-GB" dirty="0"/>
              <a:t>How Martin Luther read Paul's letters during the Reformation.</a:t>
            </a:r>
          </a:p>
          <a:p>
            <a:pPr marL="742950" lvl="1" indent="-285750">
              <a:buFont typeface="+mj-lt"/>
              <a:buAutoNum type="arabicPeriod"/>
            </a:pPr>
            <a:r>
              <a:rPr lang="en-GB" dirty="0"/>
              <a:t>How early church fathers interpreted the Gospels differently than modern scholars.</a:t>
            </a:r>
          </a:p>
          <a:p>
            <a:pPr>
              <a:buFont typeface="+mj-lt"/>
              <a:buAutoNum type="arabicPeriod"/>
            </a:pPr>
            <a:r>
              <a:rPr lang="en-GB" b="1" dirty="0"/>
              <a:t>Literary Uses</a:t>
            </a:r>
            <a:r>
              <a:rPr lang="en-GB" dirty="0"/>
              <a:t>:</a:t>
            </a:r>
          </a:p>
          <a:p>
            <a:pPr marL="742950" lvl="1" indent="-285750">
              <a:buFont typeface="+mj-lt"/>
              <a:buAutoNum type="arabicPeriod"/>
            </a:pPr>
            <a:r>
              <a:rPr lang="en-GB" dirty="0"/>
              <a:t>Biblical allusions in works by Milton, Shakespeare, or Toni Morrison.</a:t>
            </a:r>
          </a:p>
          <a:p>
            <a:pPr marL="742950" lvl="1" indent="-285750">
              <a:buFont typeface="+mj-lt"/>
              <a:buAutoNum type="arabicPeriod"/>
            </a:pPr>
            <a:r>
              <a:rPr lang="en-GB" dirty="0"/>
              <a:t>Retellings or reinterpretations of biblical stories in modern novels or films.</a:t>
            </a:r>
          </a:p>
          <a:p>
            <a:pPr>
              <a:buFont typeface="+mj-lt"/>
              <a:buAutoNum type="arabicPeriod"/>
            </a:pPr>
            <a:r>
              <a:rPr lang="en-GB" b="1" dirty="0"/>
              <a:t>Political and Ethical Uses</a:t>
            </a:r>
            <a:r>
              <a:rPr lang="en-GB" dirty="0"/>
              <a:t>:</a:t>
            </a:r>
          </a:p>
          <a:p>
            <a:pPr marL="742950" lvl="1" indent="-285750">
              <a:buFont typeface="+mj-lt"/>
              <a:buAutoNum type="arabicPeriod"/>
            </a:pPr>
            <a:r>
              <a:rPr lang="en-GB" dirty="0"/>
              <a:t>Use of the Exodus story in African-American liberation theology.</a:t>
            </a:r>
          </a:p>
          <a:p>
            <a:pPr marL="742950" lvl="1" indent="-285750">
              <a:buFont typeface="+mj-lt"/>
              <a:buAutoNum type="arabicPeriod"/>
            </a:pPr>
            <a:r>
              <a:rPr lang="en-GB" dirty="0"/>
              <a:t>Misuse of biblical texts to justify slavery or colonialism.</a:t>
            </a:r>
          </a:p>
          <a:p>
            <a:pPr>
              <a:buFont typeface="+mj-lt"/>
              <a:buAutoNum type="arabicPeriod"/>
            </a:pPr>
            <a:r>
              <a:rPr lang="en-GB" b="1" dirty="0"/>
              <a:t>Liturgical and Devotional Use</a:t>
            </a:r>
            <a:r>
              <a:rPr lang="en-GB" dirty="0"/>
              <a:t>:</a:t>
            </a:r>
          </a:p>
          <a:p>
            <a:pPr marL="742950" lvl="1" indent="-285750">
              <a:buFont typeface="+mj-lt"/>
              <a:buAutoNum type="arabicPeriod"/>
            </a:pPr>
            <a:r>
              <a:rPr lang="en-GB" dirty="0"/>
              <a:t>How certain Psalms are used in worship or funerals.</a:t>
            </a:r>
          </a:p>
          <a:p>
            <a:pPr marL="742950" lvl="1" indent="-285750">
              <a:buFont typeface="+mj-lt"/>
              <a:buAutoNum type="arabicPeriod"/>
            </a:pPr>
            <a:r>
              <a:rPr lang="en-GB" dirty="0"/>
              <a:t>The influence of Revelation in apocalyptic preaching or hymnody.</a:t>
            </a:r>
          </a:p>
          <a:p>
            <a:endParaRPr lang="en-GB" dirty="0"/>
          </a:p>
        </p:txBody>
      </p:sp>
    </p:spTree>
    <p:extLst>
      <p:ext uri="{BB962C8B-B14F-4D97-AF65-F5344CB8AC3E}">
        <p14:creationId xmlns:p14="http://schemas.microsoft.com/office/powerpoint/2010/main" val="275223348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1959</Words>
  <Application>Microsoft Office PowerPoint</Application>
  <PresentationFormat>Widescreen</PresentationFormat>
  <Paragraphs>185</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Century Gothic</vt:lpstr>
      <vt:lpstr>Wingdings</vt:lpstr>
      <vt:lpstr>Wingdings 3</vt:lpstr>
      <vt:lpstr>Wisp</vt:lpstr>
      <vt:lpstr>Reception History of Eve in Genesis 2-3</vt:lpstr>
      <vt:lpstr>Definition of Terms</vt:lpstr>
      <vt:lpstr>Definition of Terms</vt:lpstr>
      <vt:lpstr>Definition of Terms</vt:lpstr>
      <vt:lpstr>Second Feminist Wave: 1960s and 1970s</vt:lpstr>
      <vt:lpstr>Definition of Feminism</vt:lpstr>
      <vt:lpstr>The Contribution of Phyllis Trible</vt:lpstr>
      <vt:lpstr>Feminist Biblical Hermeneutics: Strategies</vt:lpstr>
      <vt:lpstr>Feminist Biblical Hermeneutics: Strategies</vt:lpstr>
      <vt:lpstr>Feminist Biblical Hermeneutics: Strategies</vt:lpstr>
      <vt:lpstr>Biblical Interpretation: Tools and Methods</vt:lpstr>
      <vt:lpstr>The Story of Eve: A Case Study </vt:lpstr>
      <vt:lpstr>Portrayal of Eve in Biblical Texts</vt:lpstr>
      <vt:lpstr>The ‘Afterlife’ of Eve</vt:lpstr>
      <vt:lpstr>The ‘Afterlife’ of Eve</vt:lpstr>
      <vt:lpstr>A New Reading of Genesis 1-3</vt:lpstr>
      <vt:lpstr>Two Creation Accounts  in the Hebrew Bible</vt:lpstr>
      <vt:lpstr>Creation of Humankind</vt:lpstr>
      <vt:lpstr>Account 2: God Creates the First Woman (Gen. 2:4b-25)</vt:lpstr>
      <vt:lpstr>1. The Creation of Woman  after the Man</vt:lpstr>
      <vt:lpstr>1. The Creation of Woman after the Man</vt:lpstr>
      <vt:lpstr>1. The Creation of Woman  after the Man</vt:lpstr>
      <vt:lpstr>2. The Creation of Woman from the Side of the Man</vt:lpstr>
      <vt:lpstr>2. The Creation of Woman from the Side of the Man</vt:lpstr>
      <vt:lpstr>2. The Creation of Woman  from the Side of the Man</vt:lpstr>
      <vt:lpstr>The Creation of Woman  from the Side of the Man</vt:lpstr>
      <vt:lpstr>2. The Creation of Woman from the Side of the Man</vt:lpstr>
      <vt:lpstr>3. The Woman as Helper</vt:lpstr>
      <vt:lpstr>Reception History of Genesis 2-3</vt:lpstr>
      <vt:lpstr>Reception History of Genesis 2-3</vt:lpstr>
      <vt:lpstr>To Conclude </vt:lpstr>
      <vt:lpstr>PowerPoint Presentation</vt:lpstr>
      <vt:lpstr>Examples of Reception History in the Bible: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Judaism</dc:title>
  <dc:creator>Jessica Keady</dc:creator>
  <cp:lastModifiedBy>Jessica Keady</cp:lastModifiedBy>
  <cp:revision>8</cp:revision>
  <dcterms:created xsi:type="dcterms:W3CDTF">2018-01-09T09:53:12Z</dcterms:created>
  <dcterms:modified xsi:type="dcterms:W3CDTF">2025-10-08T12:18:30Z</dcterms:modified>
</cp:coreProperties>
</file>