
<file path=[Content_Types].xml><?xml version="1.0" encoding="utf-8"?>
<Types xmlns="http://schemas.openxmlformats.org/package/2006/content-types">
  <Default ContentType="image/jpeg" Extension="jpeg"/>
  <Default ContentType="image/png" Extension="png"/>
  <Default ContentType="application/vnd.openxmlformats-package.relationships+xml" Extension="rels"/>
  <Default ContentType="application/xml" Extension="xml"/>
  <Override ContentType="application/vnd.openxmlformats-officedocument.extended-properties+xml" PartName="/docProps/app.xml"/>
  <Override ContentType="application/vnd.openxmlformats-officedocument.presentationml.presProps+xml" PartName="/ppt/presProps.xml"/>
  <Override ContentType="application/vnd.openxmlformats-officedocument.presentationml.presentation.main+xml" PartName="/ppt/presentation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tableStyles+xml" PartName="/ppt/tableStyles.xml"/>
  <Override ContentType="application/vnd.openxmlformats-officedocument.presentationml.viewProps+xml" PartName="/ppt/viewProps.xml"/>
  <Override ContentType="application/vnd.openxmlformats-officedocument.theme+xml" PartName="/ppt/theme/theme1.xml"/>
  <Override ContentType="application/vnd.openxmlformats-package.core-properties+xml" PartName="/docProps/core.xml"/>
</Types>
</file>

<file path=_rels/.rels><?xml version="1.0" encoding="UTF-8" standalone="yes"?><Relationships xmlns="http://schemas.openxmlformats.org/package/2006/relationships"><Relationship Id="rId4" Target="ppt/presentation.xml" Type="http://schemas.openxmlformats.org/officeDocument/2006/relationships/officeDocument"/><Relationship Id="rId3" Target="docProps/core.xml" Type="http://schemas.openxmlformats.org/package/2006/relationships/metadata/core-properties"/><Relationship Id="rId2" Target="docProps/app.xml" Type="http://schemas.openxmlformats.org/officeDocument/2006/relationships/extended-properties"/><Relationship Id="rId1" Target="docProps/thumbnail.jpeg" Type="http://schemas.openxmlformats.org/package/2006/relationships/metadata/thumbnai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5" r:id="rId5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</p:sldIdLst>
  <p:sldSz cx="12192000" cy="6858000"/>
  <p:notesSz cx="6858000" cy="9144000"/>
  <p:defaultTextStyle>
    <a:defPPr>
      <a:defRPr lang="en-US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autoAdjust="0" sz="19972"/>
    <p:restoredTop sz="94660"/>
  </p:normalViewPr>
  <p:slideViewPr>
    <p:cSldViewPr snapToGrid="0">
      <p:cViewPr varScale="1">
        <p:scale>
          <a:sx d="100" n="86"/>
          <a:sy d="100" n="86"/>
        </p:scale>
        <p:origin x="96" y="888"/>
      </p:cViewPr>
      <p:guideLst/>
    </p:cSldViewPr>
  </p:slideViewPr>
  <p:notesTextViewPr>
    <p:cViewPr>
      <p:scale>
        <a:sx d="1" n="1"/>
        <a:sy d="1" n="1"/>
      </p:scale>
      <p:origin x="0" y="0"/>
    </p:cViewPr>
  </p:notesTextViewPr>
  <p:gridSpacing cx="76200" cy="76200"/>
</p:viewPr>
</file>

<file path=ppt/_rels/presentation.xml.rels><?xml version="1.0" encoding="UTF-8" standalone="yes"?><Relationships xmlns="http://schemas.openxmlformats.org/package/2006/relationships"><Relationship Id="rId18" Target="slides/slide13.xml" Type="http://schemas.openxmlformats.org/officeDocument/2006/relationships/slide"/><Relationship Id="rId17" Target="slides/slide12.xml" Type="http://schemas.openxmlformats.org/officeDocument/2006/relationships/slide"/><Relationship Id="rId16" Target="slides/slide11.xml" Type="http://schemas.openxmlformats.org/officeDocument/2006/relationships/slide"/><Relationship Id="rId15" Target="slides/slide10.xml" Type="http://schemas.openxmlformats.org/officeDocument/2006/relationships/slide"/><Relationship Id="rId14" Target="slides/slide9.xml" Type="http://schemas.openxmlformats.org/officeDocument/2006/relationships/slide"/><Relationship Id="rId13" Target="slides/slide8.xml" Type="http://schemas.openxmlformats.org/officeDocument/2006/relationships/slide"/><Relationship Id="rId12" Target="slides/slide7.xml" Type="http://schemas.openxmlformats.org/officeDocument/2006/relationships/slide"/><Relationship Id="rId11" Target="slides/slide6.xml" Type="http://schemas.openxmlformats.org/officeDocument/2006/relationships/slide"/><Relationship Id="rId10" Target="slides/slide5.xml" Type="http://schemas.openxmlformats.org/officeDocument/2006/relationships/slide"/><Relationship Id="rId9" Target="slides/slide4.xml" Type="http://schemas.openxmlformats.org/officeDocument/2006/relationships/slide"/><Relationship Id="rId8" Target="slides/slide3.xml" Type="http://schemas.openxmlformats.org/officeDocument/2006/relationships/slide"/><Relationship Id="rId7" Target="slides/slide2.xml" Type="http://schemas.openxmlformats.org/officeDocument/2006/relationships/slide"/><Relationship Id="rId6" Target="slides/slide1.xml" Type="http://schemas.openxmlformats.org/officeDocument/2006/relationships/slide"/><Relationship Id="rId5" Target="slideMasters/slideMaster1.xml" Type="http://schemas.openxmlformats.org/officeDocument/2006/relationships/slideMaster"/><Relationship Id="rId4" Target="tableStyles.xml" Type="http://schemas.openxmlformats.org/officeDocument/2006/relationships/tableStyles"/><Relationship Id="rId3" Target="presProps.xml" Type="http://schemas.openxmlformats.org/officeDocument/2006/relationships/presProps"/><Relationship Id="rId2" Target="viewProps.xml" Type="http://schemas.openxmlformats.org/officeDocument/2006/relationships/viewProps"/><Relationship Id="rId1" Target="theme/theme1.xml" Type="http://schemas.openxmlformats.org/officeDocument/2006/relationships/theme"/></Relationships>
</file>

<file path=ppt/slideLayouts/_rels/slideLayout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2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3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4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5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6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7.xml.rels><?xml version="1.0" encoding="UTF-8" standalone="yes"?>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 numCol="1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4515377" y="3996267"/>
            <a:ext cx="6987645" cy="1388534"/>
          </a:xfrm>
        </p:spPr>
        <p:txBody>
          <a:bodyPr anchor="t" numCol="1">
            <a:normAutofit/>
          </a:bodyPr>
          <a:lstStyle>
            <a:lvl1pPr algn="r" indent="0" marL="0">
              <a:buNone/>
              <a:defRPr sz="2100">
                <a:solidFill>
                  <a:schemeClr val="tx1"/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dirty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>
          <a:xfrm>
            <a:off x="5332412" y="5883275"/>
            <a:ext cx="4324044" cy="365125"/>
          </a:xfrm>
        </p:spPr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3523556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 numCol="1"/>
          <a:lstStyle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>
          <a:xfrm>
            <a:off x="10951856" y="5867131"/>
            <a:ext cx="551167" cy="365125"/>
          </a:xfrm>
        </p:spPr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23455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 numCol="1"/>
          <a:lstStyle>
            <a:lvl1pPr algn="r">
              <a:defRPr b="0" cap="none" sz="40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2572278" y="4777381"/>
            <a:ext cx="8930748" cy="860400"/>
          </a:xfrm>
        </p:spPr>
        <p:txBody>
          <a:bodyPr anchor="t" numCol="1">
            <a:normAutofit/>
          </a:bodyPr>
          <a:lstStyle>
            <a:lvl1pPr algn="r" indent="0" marL="0">
              <a:buNone/>
              <a:defRPr sz="20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3368150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 numCol="1"/>
          <a:lstStyle/>
          <a:p>
            <a:r>
              <a:rPr dirty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sz="half"/>
          </p:nvPr>
        </p:nvSpPr>
        <p:spPr>
          <a:xfrm>
            <a:off x="1484312" y="2666999"/>
            <a:ext cx="4895055" cy="3124201"/>
          </a:xfrm>
        </p:spPr>
        <p:txBody>
          <a:bodyPr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6607967" y="2667000"/>
            <a:ext cx="4895056" cy="3124200"/>
          </a:xfrm>
        </p:spPr>
        <p:txBody>
          <a:bodyPr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3789610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>
              <a:defRPr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772179" y="2658533"/>
            <a:ext cx="4607188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800">
                <a:solidFill>
                  <a:schemeClr val="accent1">
                    <a:lumMod val="75000"/>
                  </a:schemeClr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2" sz="half"/>
          </p:nvPr>
        </p:nvSpPr>
        <p:spPr>
          <a:xfrm>
            <a:off x="1484311" y="3335337"/>
            <a:ext cx="4895056" cy="2455862"/>
          </a:xfrm>
        </p:spPr>
        <p:txBody>
          <a:bodyPr anchor="t"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idx="3" sz="quarter" type="body"/>
          </p:nvPr>
        </p:nvSpPr>
        <p:spPr>
          <a:xfrm>
            <a:off x="6880487" y="2667000"/>
            <a:ext cx="4622537" cy="576262"/>
          </a:xfrm>
        </p:spPr>
        <p:txBody>
          <a:bodyPr anchor="b" numCol="1">
            <a:noAutofit/>
          </a:bodyPr>
          <a:lstStyle>
            <a:lvl1pPr indent="0" marL="0">
              <a:buNone/>
              <a:defRPr b="0" sz="2800">
                <a:solidFill>
                  <a:schemeClr val="accent1">
                    <a:lumMod val="75000"/>
                  </a:schemeClr>
                </a:solidFill>
              </a:defRPr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4" sz="quarter"/>
          </p:nvPr>
        </p:nvSpPr>
        <p:spPr>
          <a:xfrm>
            <a:off x="6607967" y="3335337"/>
            <a:ext cx="4895056" cy="2455862"/>
          </a:xfrm>
        </p:spPr>
        <p:txBody>
          <a:bodyPr anchor="t" numCol="1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8" name="Footer Placeholder 7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053482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dirty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4" name="Footer Placeholder 3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1084427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3" name="Footer Placeholder 2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4041999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 numCol="1">
            <a:normAutofit/>
          </a:bodyPr>
          <a:lstStyle>
            <a:lvl1pPr algn="ctr">
              <a:defRPr b="0" sz="24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 numCol="1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484312" y="2971800"/>
            <a:ext cx="3549121" cy="1828800"/>
          </a:xfrm>
        </p:spPr>
        <p:txBody>
          <a:bodyPr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41219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 numCol="1">
            <a:normAutofit/>
          </a:bodyPr>
          <a:lstStyle>
            <a:lvl1pPr algn="ctr">
              <a:defRPr b="0" sz="28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7594682" y="914400"/>
            <a:ext cx="3280974" cy="4572000"/>
          </a:xfrm>
          <a:prstGeom prst="roundRect">
            <a:avLst>
              <a:gd fmla="val 4280" name="adj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482724" y="3124199"/>
            <a:ext cx="5426158" cy="1828800"/>
          </a:xfrm>
        </p:spPr>
        <p:txBody>
          <a:bodyPr numCol="1">
            <a:normAutofit/>
          </a:bodyPr>
          <a:lstStyle>
            <a:lvl1pPr algn="ctr" indent="0" marL="0">
              <a:buNone/>
              <a:defRPr sz="18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3637347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 numCol="1">
            <a:normAutofit/>
          </a:bodyPr>
          <a:lstStyle>
            <a:lvl1pPr algn="ctr">
              <a:defRPr b="0" sz="24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ChangeAspect="1" noGrp="1"/>
          </p:cNvSpPr>
          <p:nvPr>
            <p:ph idx="1" type="pic"/>
          </p:nvPr>
        </p:nvSpPr>
        <p:spPr>
          <a:xfrm>
            <a:off x="2386012" y="932112"/>
            <a:ext cx="8225944" cy="3164976"/>
          </a:xfrm>
          <a:prstGeom prst="roundRect">
            <a:avLst>
              <a:gd fmla="val 4380" name="adj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txBody>
          <a:bodyPr anchor="t" numCol="1">
            <a:normAutofit/>
          </a:bodyPr>
          <a:lstStyle>
            <a:lvl1pPr algn="ctr" indent="0" marL="0">
              <a:buNone/>
              <a:defRPr sz="1600"/>
            </a:lvl1pPr>
            <a:lvl2pPr indent="0" marL="457200">
              <a:buNone/>
              <a:defRPr sz="1600"/>
            </a:lvl2pPr>
            <a:lvl3pPr indent="0" marL="914400">
              <a:buNone/>
              <a:defRPr sz="1600"/>
            </a:lvl3pPr>
            <a:lvl4pPr indent="0" marL="1371600">
              <a:buNone/>
              <a:defRPr sz="1600"/>
            </a:lvl4pPr>
            <a:lvl5pPr indent="0" marL="1828800">
              <a:buNone/>
              <a:defRPr sz="1600"/>
            </a:lvl5pPr>
            <a:lvl6pPr indent="0" marL="2286000">
              <a:buNone/>
              <a:defRPr sz="1600"/>
            </a:lvl6pPr>
            <a:lvl7pPr indent="0" marL="2743200">
              <a:buNone/>
              <a:defRPr sz="1600"/>
            </a:lvl7pPr>
            <a:lvl8pPr indent="0" marL="3200400">
              <a:buNone/>
              <a:defRPr sz="1600"/>
            </a:lvl8pPr>
            <a:lvl9pPr indent="0" marL="3657600">
              <a:buNone/>
              <a:defRPr sz="1600"/>
            </a:lvl9pPr>
          </a:lstStyle>
          <a:p>
            <a:endParaRPr dirty="0" lang="en-US"/>
          </a:p>
        </p:txBody>
      </p:sp>
      <p:sp>
        <p:nvSpPr>
          <p:cNvPr id="4" name="Text Placeholder 3"/>
          <p:cNvSpPr>
            <a:spLocks noGrp="1"/>
          </p:cNvSpPr>
          <p:nvPr>
            <p:ph idx="2" sz="half" type="body"/>
          </p:nvPr>
        </p:nvSpPr>
        <p:spPr>
          <a:xfrm>
            <a:off x="1484311" y="5299603"/>
            <a:ext cx="10018711" cy="493712"/>
          </a:xfrm>
        </p:spPr>
        <p:txBody>
          <a:bodyPr numCol="1">
            <a:normAutofit/>
          </a:bodyPr>
          <a:lstStyle>
            <a:lvl1pPr algn="ctr"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6" name="Footer Placeholder 5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5529829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 numCol="1">
            <a:normAutofit/>
          </a:bodyPr>
          <a:lstStyle>
            <a:lvl1pPr algn="ctr">
              <a:defRPr b="0" cap="none" sz="32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484312" y="4343400"/>
            <a:ext cx="10018713" cy="1447800"/>
          </a:xfrm>
        </p:spPr>
        <p:txBody>
          <a:bodyPr anchor="ctr" numCol="1">
            <a:normAutofit/>
          </a:bodyPr>
          <a:lstStyle>
            <a:lvl1pPr algn="ctr" indent="0" marL="0">
              <a:buNone/>
              <a:defRPr sz="20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1915227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>
            <a:lvl1pPr>
              <a:spcBef>
                <a:spcPct val="0"/>
              </a:spcBef>
              <a:buNone/>
              <a:defRPr b="0" cap="all" sz="3200">
                <a:ln cmpd="sng" w="3175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algn="tl" blurRad="28575" dir="14040000" dist="38100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dirty="0"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>
            <a:lvl1pPr>
              <a:spcBef>
                <a:spcPct val="0"/>
              </a:spcBef>
              <a:buNone/>
              <a:defRPr b="0" cap="all" sz="3200">
                <a:ln cmpd="sng" w="3175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algn="tl" blurRad="28575" dir="14040000" dist="38100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lvl="0"/>
            <a:r>
              <a:rPr dirty="0"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 numCol="1">
            <a:normAutofit/>
          </a:bodyPr>
          <a:lstStyle>
            <a:lvl1pPr algn="ctr">
              <a:defRPr b="0" cap="none" sz="3200">
                <a:solidFill>
                  <a:schemeClr val="tx1"/>
                </a:solidFill>
              </a:defRPr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idx="13" sz="quarter" type="body"/>
          </p:nvPr>
        </p:nvSpPr>
        <p:spPr>
          <a:xfrm>
            <a:off x="2436811" y="3428999"/>
            <a:ext cx="8532815" cy="381000"/>
          </a:xfrm>
        </p:spPr>
        <p:txBody>
          <a:bodyPr anchor="ctr" numCol="1">
            <a:normAutofit/>
          </a:bodyPr>
          <a:lstStyle>
            <a:lvl1pPr indent="0" marL="0">
              <a:buFontTx/>
              <a:buNone/>
              <a:defRPr sz="1800"/>
            </a:lvl1pPr>
            <a:lvl2pPr indent="0" marL="457200">
              <a:buFontTx/>
              <a:buNone/>
              <a:defRPr/>
            </a:lvl2pPr>
            <a:lvl3pPr indent="0" marL="914400">
              <a:buFontTx/>
              <a:buNone/>
              <a:defRPr/>
            </a:lvl3pPr>
            <a:lvl4pPr indent="0" marL="1371600">
              <a:buFontTx/>
              <a:buNone/>
              <a:defRPr/>
            </a:lvl4pPr>
            <a:lvl5pPr indent="0" marL="1828800">
              <a:buFontTx/>
              <a:buNone/>
              <a:defRPr/>
            </a:lvl5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484311" y="4343400"/>
            <a:ext cx="10018711" cy="1447800"/>
          </a:xfrm>
        </p:spPr>
        <p:txBody>
          <a:bodyPr anchor="ctr" numCol="1">
            <a:normAutofit/>
          </a:bodyPr>
          <a:lstStyle>
            <a:lvl1pPr algn="ctr" indent="0" marL="0">
              <a:buNone/>
              <a:defRPr sz="20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2194221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 numCol="1">
            <a:normAutofit/>
          </a:bodyPr>
          <a:lstStyle>
            <a:lvl1pPr algn="r">
              <a:defRPr b="0" cap="none" sz="3200"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484312" y="4777381"/>
            <a:ext cx="10018710" cy="860400"/>
          </a:xfrm>
        </p:spPr>
        <p:txBody>
          <a:bodyPr anchor="t" numCol="1">
            <a:normAutofit/>
          </a:bodyPr>
          <a:lstStyle>
            <a:lvl1pPr algn="r" indent="0" marL="0">
              <a:buNone/>
              <a:defRPr sz="20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0542732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>
            <a:lvl1pPr>
              <a:spcBef>
                <a:spcPct val="0"/>
              </a:spcBef>
              <a:buNone/>
              <a:defRPr b="0" cap="all" sz="3200">
                <a:ln cmpd="sng" w="3175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algn="tl" blurRad="28575" dir="14040000" dist="38100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dirty="0"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Autofit/>
          </a:bodyPr>
          <a:lstStyle>
            <a:lvl1pPr>
              <a:spcBef>
                <a:spcPct val="0"/>
              </a:spcBef>
              <a:buNone/>
              <a:defRPr b="0" cap="all" sz="3200">
                <a:ln cmpd="sng" w="3175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algn="tl" blurRad="28575" dir="14040000" dist="38100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lvl="0"/>
            <a:r>
              <a:rPr dirty="0"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 numCol="1">
            <a:normAutofit/>
          </a:bodyPr>
          <a:lstStyle>
            <a:lvl1pPr algn="ctr">
              <a:defRPr b="0" cap="none" sz="3200">
                <a:solidFill>
                  <a:schemeClr val="tx1"/>
                </a:solidFill>
              </a:defRPr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idx="13" sz="quarter" type="body"/>
          </p:nvPr>
        </p:nvSpPr>
        <p:spPr>
          <a:xfrm>
            <a:off x="1484313" y="3886200"/>
            <a:ext cx="10018710" cy="889000"/>
          </a:xfrm>
        </p:spPr>
        <p:txBody>
          <a:bodyPr anchor="b" bIns="45720" lIns="91440" numCol="1" rIns="91440" rtlCol="0" tIns="45720" vert="horz">
            <a:normAutofit/>
          </a:bodyPr>
          <a:lstStyle>
            <a:lvl1pPr algn="r">
              <a:buNone/>
              <a:defRPr b="0" cap="none" dirty="0" lang="en-US" sz="2400">
                <a:ln cmpd="sng" w="3175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lvl="0" marL="0">
              <a:spcBef>
                <a:spcPct val="0"/>
              </a:spcBef>
              <a:buNone/>
            </a:pPr>
            <a:r>
              <a:rPr dirty="0"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484312" y="4775200"/>
            <a:ext cx="10018710" cy="1016000"/>
          </a:xfrm>
        </p:spPr>
        <p:txBody>
          <a:bodyPr anchor="t" numCol="1">
            <a:normAutofit/>
          </a:bodyPr>
          <a:lstStyle>
            <a:lvl1pPr algn="r" indent="0" marL="0">
              <a:buNone/>
              <a:defRPr sz="18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7918745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anchor="ctr" bIns="45720" lIns="91440" numCol="1" rIns="91440" rtlCol="0" tIns="45720" vert="horz">
            <a:normAutofit/>
          </a:bodyPr>
          <a:lstStyle>
            <a:lvl1pPr>
              <a:defRPr b="0" dirty="0" lang="en-US"/>
            </a:lvl1pPr>
          </a:lstStyle>
          <a:p>
            <a:pPr lvl="0" marL="0"/>
            <a:r>
              <a:rPr dirty="0"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idx="13" sz="quarter" type="body"/>
          </p:nvPr>
        </p:nvSpPr>
        <p:spPr>
          <a:xfrm>
            <a:off x="1484312" y="3505200"/>
            <a:ext cx="10018713" cy="838200"/>
          </a:xfrm>
        </p:spPr>
        <p:txBody>
          <a:bodyPr anchor="b" bIns="45720" lIns="91440" numCol="1" rIns="91440" rtlCol="0" tIns="45720" vert="horz">
            <a:normAutofit/>
          </a:bodyPr>
          <a:lstStyle>
            <a:lvl1pPr>
              <a:buNone/>
              <a:defRPr b="0" cap="none" dirty="0" lang="en-US" sz="2800">
                <a:ln cmpd="sng" w="3175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lvl="0" marL="0">
              <a:spcBef>
                <a:spcPct val="0"/>
              </a:spcBef>
              <a:buNone/>
            </a:pPr>
            <a:r>
              <a:rPr dirty="0"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484311" y="4343400"/>
            <a:ext cx="10018713" cy="1447800"/>
          </a:xfrm>
        </p:spPr>
        <p:txBody>
          <a:bodyPr anchor="t" numCol="1">
            <a:normAutofit/>
          </a:bodyPr>
          <a:lstStyle>
            <a:lvl1pPr algn="l" indent="0" marL="0">
              <a:buNone/>
              <a:defRPr sz="1800">
                <a:solidFill>
                  <a:schemeClr val="tx1"/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dirty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3361965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numCol="1"/>
          <a:lstStyle>
            <a:lvl1pPr algn="ctr">
              <a:defRPr/>
            </a:lvl1pPr>
          </a:lstStyle>
          <a:p>
            <a:r>
              <a:rPr dirty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/>
        <p:txBody>
          <a:bodyPr anchor="t" numCol="1" vert="eaVert"/>
          <a:lstStyle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4847446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orient="vert" type="title"/>
          </p:nvPr>
        </p:nvSpPr>
        <p:spPr>
          <a:xfrm>
            <a:off x="9732655" y="685800"/>
            <a:ext cx="1770369" cy="5105400"/>
          </a:xfrm>
        </p:spPr>
        <p:txBody>
          <a:bodyPr numCol="1" vert="eaVert"/>
          <a:lstStyle/>
          <a:p>
            <a:r>
              <a:rPr dirty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idx="1" orient="vert" type="body"/>
          </p:nvPr>
        </p:nvSpPr>
        <p:spPr>
          <a:xfrm>
            <a:off x="1484312" y="685800"/>
            <a:ext cx="8019742" cy="5105400"/>
          </a:xfrm>
        </p:spPr>
        <p:txBody>
          <a:bodyPr anchor="t" numCol="1" vert="eaVert"/>
          <a:lstStyle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10" sz="half" type="dt"/>
          </p:nvPr>
        </p:nvSpPr>
        <p:spPr/>
        <p:txBody>
          <a:bodyPr numCol="1"/>
          <a:lstStyle/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11" sz="quarter" type="ftr"/>
          </p:nvPr>
        </p:nvSpPr>
        <p:spPr/>
        <p:txBody>
          <a:bodyPr numCol="1"/>
          <a:lstStyle/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12" sz="quarter" type="sldNum"/>
          </p:nvPr>
        </p:nvSpPr>
        <p:spPr/>
        <p:txBody>
          <a:bodyPr numCol="1"/>
          <a:lstStyle/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354485474"/>
      </p:ext>
    </p:extLst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8" Target="../slideLayouts/slideLayout17.xml" Type="http://schemas.openxmlformats.org/officeDocument/2006/relationships/slideLayout"/><Relationship Id="rId17" Target="../slideLayouts/slideLayout16.xml" Type="http://schemas.openxmlformats.org/officeDocument/2006/relationships/slideLayout"/><Relationship Id="rId16" Target="../slideLayouts/slideLayout15.xml" Type="http://schemas.openxmlformats.org/officeDocument/2006/relationships/slideLayout"/><Relationship Id="rId15" Target="../slideLayouts/slideLayout14.xml" Type="http://schemas.openxmlformats.org/officeDocument/2006/relationships/slideLayout"/><Relationship Id="rId14" Target="../slideLayouts/slideLayout13.xml" Type="http://schemas.openxmlformats.org/officeDocument/2006/relationships/slideLayout"/><Relationship Id="rId13" Target="../slideLayouts/slideLayout12.xml" Type="http://schemas.openxmlformats.org/officeDocument/2006/relationships/slideLayout"/><Relationship Id="rId12" Target="../slideLayouts/slideLayout11.xml" Type="http://schemas.openxmlformats.org/officeDocument/2006/relationships/slideLayout"/><Relationship Id="rId11" Target="../slideLayouts/slideLayout10.xml" Type="http://schemas.openxmlformats.org/officeDocument/2006/relationships/slideLayout"/><Relationship Id="rId9" Target="../slideLayouts/slideLayout8.xml" Type="http://schemas.openxmlformats.org/officeDocument/2006/relationships/slideLayout"/><Relationship Id="rId10" Target="../slideLayouts/slideLayout9.xml" Type="http://schemas.openxmlformats.org/officeDocument/2006/relationships/slideLayout"/><Relationship Id="rId8" Target="../slideLayouts/slideLayout7.xml" Type="http://schemas.openxmlformats.org/officeDocument/2006/relationships/slideLayout"/><Relationship Id="rId7" Target="../slideLayouts/slideLayout6.xml" Type="http://schemas.openxmlformats.org/officeDocument/2006/relationships/slideLayout"/><Relationship Id="rId6" Target="../slideLayouts/slideLayout5.xml" Type="http://schemas.openxmlformats.org/officeDocument/2006/relationships/slideLayout"/><Relationship Id="rId5" Target="../slideLayouts/slideLayout4.xml" Type="http://schemas.openxmlformats.org/officeDocument/2006/relationships/slideLayout"/><Relationship Id="rId4" Target="../slideLayouts/slideLayout3.xml" Type="http://schemas.openxmlformats.org/officeDocument/2006/relationships/slideLayout"/><Relationship Id="rId3" Target="../slideLayouts/slideLayout2.xml" Type="http://schemas.openxmlformats.org/officeDocument/2006/relationships/slideLayout"/><Relationship Id="rId2" Target="../slideLayouts/slideLayout1.xml" Type="http://schemas.openxmlformats.org/officeDocument/2006/relationships/slideLayout"/><Relationship Id="rId1" Target="../theme/theme1.xml" Type="http://schemas.openxmlformats.org/officeDocument/2006/relationships/theme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b="b" l="0" r="r" t="0"/>
              <a:pathLst>
                <a:path h="3357" w="70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b="b" l="0" r="r" t="0"/>
              <a:pathLst>
                <a:path h="3324" w="70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b="b" l="0" r="r" t="0"/>
              <a:pathLst>
                <a:path h="1020" w="774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b="b" l="0" r="r" t="0"/>
              <a:pathLst>
                <a:path h="987" w="942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b="b" l="0" r="r" t="0"/>
              <a:pathLst>
                <a:path h="990" w="1342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b="b" l="0" r="r" t="0"/>
              <a:pathLst>
                <a:path h="1020" w="1068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anchor="ctr" bIns="45720" lIns="91440" numCol="1" rIns="91440" rtlCol="0" tIns="45720" vert="horz">
            <a:normAutofit/>
          </a:bodyPr>
          <a:lstStyle/>
          <a:p>
            <a:r>
              <a:rPr dirty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idx="1" type="body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anchor="ctr" bIns="45720" lIns="91440" numCol="1" rIns="91440" rtlCol="0" tIns="45720" vert="horz">
            <a:normAutofit/>
          </a:bodyPr>
          <a:lstStyle/>
          <a:p>
            <a:pPr lvl="0"/>
            <a:r>
              <a:rPr dirty="0" lang="en-US"/>
              <a:t>Click to edit Master text styles</a:t>
            </a:r>
          </a:p>
          <a:p>
            <a:pPr lvl="1"/>
            <a:r>
              <a:rPr dirty="0" lang="en-US"/>
              <a:t>Second level</a:t>
            </a:r>
          </a:p>
          <a:p>
            <a:pPr lvl="2"/>
            <a:r>
              <a:rPr dirty="0" lang="en-US"/>
              <a:t>Third level</a:t>
            </a:r>
          </a:p>
          <a:p>
            <a:pPr lvl="3"/>
            <a:r>
              <a:rPr dirty="0" lang="en-US"/>
              <a:t>Fourth level</a:t>
            </a:r>
          </a:p>
          <a:p>
            <a:pPr lvl="4"/>
            <a:r>
              <a:rPr dirty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idx="2" sz="half" type="dt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b="0" i="0" sz="100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dirty="0" lang="en-US"/>
              <a:pPr/>
              <a:t>1/12/2021</a:t>
            </a:fld>
            <a:endParaRPr dirty="0" lang="en-US"/>
          </a:p>
        </p:txBody>
      </p:sp>
      <p:sp>
        <p:nvSpPr>
          <p:cNvPr id="5" name="Footer Placeholder 4"/>
          <p:cNvSpPr>
            <a:spLocks noGrp="1"/>
          </p:cNvSpPr>
          <p:nvPr>
            <p:ph idx="3" sz="quarter" type="ftr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l">
              <a:defRPr b="0" i="0" sz="100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dirty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idx="4" sz="quarter" type="sldNum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anchor="ctr" bIns="45720" lIns="91440" numCol="1" rIns="91440" rtlCol="0" tIns="45720" vert="horz"/>
          <a:lstStyle>
            <a:lvl1pPr algn="r">
              <a:defRPr b="0" i="0" sz="100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dirty="0" lang="en-US"/>
              <a:pPr/>
              <a:t>‹#›</a:t>
            </a:fld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3775193756"/>
      </p:ext>
    </p:extLst>
  </p:cSld>
  <p:clrMap accent1="accent1" accent2="accent2" accent3="accent3" accent4="accent4" accent5="accent5" accent6="accent6" bg1="lt1" bg2="lt2" folHlink="folHlink" hlink="hlink" tx1="dk1" tx2="dk2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  <p:sldLayoutId id="2147483659" r:id="rId13"/>
    <p:sldLayoutId id="2147483660" r:id="rId14"/>
    <p:sldLayoutId id="2147483661" r:id="rId15"/>
    <p:sldLayoutId id="2147483662" r:id="rId16"/>
    <p:sldLayoutId id="2147483663" r:id="rId17"/>
    <p:sldLayoutId id="2147483664" r:id="rId18"/>
  </p:sldLayoutIdLst>
  <p:txStyles>
    <p:titleStyle>
      <a:lvl1pPr algn="ctr" defTabSz="457200" eaLnBrk="1" hangingPunct="1" latinLnBrk="0" rtl="0">
        <a:spcBef>
          <a:spcPct val="0"/>
        </a:spcBef>
        <a:buNone/>
        <a:defRPr cap="none" kern="1200" sz="4000">
          <a:ln cmpd="sng" w="3175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algn="l" defTabSz="457200" eaLnBrk="1" hangingPunct="1" indent="-285750" latinLnBrk="0" marL="28575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24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20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algn="l" defTabSz="457200" eaLnBrk="1" hangingPunct="1" indent="-285750" latinLnBrk="0" marL="120015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8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algn="l" defTabSz="457200" eaLnBrk="1" hangingPunct="1" indent="-171450" latinLnBrk="0" marL="154305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6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algn="l" defTabSz="457200" eaLnBrk="1" hangingPunct="1" indent="-171450" latinLnBrk="0" marL="200025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4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4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4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4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cap="none" kern="1200" sz="14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kern="1200" sz="18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3" Target="../media/image2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1.xml" Type="http://schemas.openxmlformats.org/officeDocument/2006/relationships/slideLayout"/></Relationships>
</file>

<file path=ppt/slides/_rels/slide2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3.xml.rels><?xml version="1.0" encoding="UTF-8" standalone="yes"?><Relationships xmlns="http://schemas.openxmlformats.org/package/2006/relationships"><Relationship Id="rId4" Target="../media/image4.png" Type="http://schemas.openxmlformats.org/officeDocument/2006/relationships/image"/><Relationship Id="rId3" Target="../media/image3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4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5.xml.rels><?xml version="1.0" encoding="UTF-8" standalone="yes"?><Relationships xmlns="http://schemas.openxmlformats.org/package/2006/relationships"><Relationship Id="rId4" Target="../media/image6.png" Type="http://schemas.openxmlformats.org/officeDocument/2006/relationships/image"/><Relationship Id="rId3" Target="../media/image5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6.xml.rels><?xml version="1.0" encoding="UTF-8" standalone="yes"?><Relationships xmlns="http://schemas.openxmlformats.org/package/2006/relationships"><Relationship Id="rId3" Target="../media/image7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7.xml.rels><?xml version="1.0" encoding="UTF-8" standalone="yes"?><Relationships xmlns="http://schemas.openxmlformats.org/package/2006/relationships"><Relationship Id="rId3" Target="../media/image8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8.xml.rels><?xml version="1.0" encoding="UTF-8" standalone="yes"?><Relationships xmlns="http://schemas.openxmlformats.org/package/2006/relationships"><Relationship Id="rId3" Target="../media/image9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<Relationships xmlns="http://schemas.openxmlformats.org/package/2006/relationships"><Relationship Id="rId3" Target="../media/image10.png" Type="http://schemas.openxmlformats.org/officeDocument/2006/relationships/image"/><Relationship Id="rId2" Target="../media/image1.jpe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11.xml.rels><?xml version="1.0" encoding="UTF-8" standalone="yes"?><Relationships xmlns="http://schemas.openxmlformats.org/package/2006/relationships"><Relationship Id="rId2" Target="../media/image11.png" Type="http://schemas.openxmlformats.org/officeDocument/2006/relationships/image"/><Relationship Id="rId1" Target="../slideLayouts/slideLayout7.xml" Type="http://schemas.openxmlformats.org/officeDocument/2006/relationships/slideLayout"/></Relationships>
</file>

<file path=ppt/slides/_rels/slide12.xml.rels><?xml version="1.0" encoding="UTF-8" standalone="yes"?>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3.xml.rels><?xml version="1.0" encoding="UTF-8" standalone="yes"?><Relationships xmlns="http://schemas.openxmlformats.org/package/2006/relationships"><Relationship Id="rId2" Target="../media/image1.jpeg" Type="http://schemas.openxmlformats.org/officeDocument/2006/relationships/image"/><Relationship Id="rId1" Target="../slideLayouts/slideLayout2.xml" Type="http://schemas.openxmlformats.org/officeDocument/2006/relationships/slideLayout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7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48299" y="1380068"/>
            <a:ext cx="6054723" cy="2616199"/>
          </a:xfrm>
        </p:spPr>
        <p:txBody>
          <a:bodyPr numCol="1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Historical Milestones in the Development of Youth Work</a:t>
            </a:r>
          </a:p>
        </p:txBody>
      </p:sp>
      <p:sp>
        <p:nvSpPr>
          <p:cNvPr id="3" name="Subtitle 2"/>
          <p:cNvSpPr>
            <a:spLocks noGrp="1"/>
          </p:cNvSpPr>
          <p:nvPr>
            <p:ph idx="1" type="subTitle"/>
          </p:nvPr>
        </p:nvSpPr>
        <p:spPr>
          <a:xfrm>
            <a:off x="6336254" y="3996267"/>
            <a:ext cx="5166768" cy="1388534"/>
          </a:xfrm>
        </p:spPr>
        <p:txBody>
          <a:bodyPr numCol="1">
            <a:normAutofit/>
          </a:bodyPr>
          <a:lstStyle/>
          <a:p>
            <a:r>
              <a:rPr lang="en-US"/>
              <a:t>Seminar Presentation</a:t>
            </a:r>
          </a:p>
        </p:txBody>
      </p:sp>
      <p:pic>
        <p:nvPicPr>
          <p:cNvPr descr="Milestones in our fight against trafficking - Covenant ..." id="6" name="Picture 6">
            <a:extLst>
              <a:ext uri="{FF2B5EF4-FFF2-40B4-BE49-F238E27FC236}">
                <a16:creationId xmlns:a16="http://schemas.microsoft.com/office/drawing/2014/main" id="{0E0EC0D6-261F-4DD0-B406-53F3BD175EE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5438" l="44749" r="9425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b="b" l="l" r="r" t="t"/>
            <a:pathLst>
              <a:path h="6858000" w="54483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86DEC19-CFF7-460E-85C2-EB3C9B282C4A}"/>
              </a:ext>
            </a:extLst>
          </p:cNvPr>
          <p:cNvSpPr txBox="1"/>
          <p:nvPr/>
        </p:nvSpPr>
        <p:spPr>
          <a:xfrm>
            <a:off x="9397042" y="4580627"/>
            <a:ext cx="2743200" cy="461665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dirty="0" lang="en-US" sz="2400"/>
              <a:t>2011166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21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dirty="0" lang="en-US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35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36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7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8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D2BB537F-300D-444C-AA38-F3ABE4B5213A}"/>
              </a:ext>
            </a:extLst>
          </p:cNvPr>
          <p:cNvSpPr txBox="1"/>
          <p:nvPr/>
        </p:nvSpPr>
        <p:spPr>
          <a:xfrm>
            <a:off x="241812" y="521666"/>
            <a:ext cx="8174971" cy="3285866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b="1" lang="en-US" sz="6200" u="sng">
                <a:ln cmpd="sng" w="3175">
                  <a:noFill/>
                </a:ln>
                <a:latin typeface="+mj-lt"/>
                <a:ea typeface="+mj-ea"/>
                <a:cs typeface="+mj-cs"/>
              </a:rPr>
              <a:t>1883- 1893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A44FBB-E572-4475-B844-F7CEAD681496}"/>
              </a:ext>
            </a:extLst>
          </p:cNvPr>
          <p:cNvSpPr txBox="1"/>
          <p:nvPr/>
        </p:nvSpPr>
        <p:spPr>
          <a:xfrm>
            <a:off x="5021821" y="3812955"/>
            <a:ext cx="6465287" cy="1486192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dirty="0" lang="en-US" spc="-50" sz="54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B128EFC-E35F-48D0-B8CC-BD1EDBD6A920}"/>
              </a:ext>
            </a:extLst>
          </p:cNvPr>
          <p:cNvSpPr txBox="1"/>
          <p:nvPr/>
        </p:nvSpPr>
        <p:spPr>
          <a:xfrm>
            <a:off x="6261879" y="640332"/>
            <a:ext cx="2743200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endParaRPr dirty="0" lang="en-US">
              <a:highlight>
                <a:srgbClr val="000000"/>
              </a:highlight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EAB3130-3B11-46C0-82BA-F8AA7A24D3C2}"/>
              </a:ext>
            </a:extLst>
          </p:cNvPr>
          <p:cNvSpPr txBox="1"/>
          <p:nvPr/>
        </p:nvSpPr>
        <p:spPr>
          <a:xfrm>
            <a:off x="6045320" y="768829"/>
            <a:ext cx="4914180" cy="461665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endParaRPr b="1"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0D6C43-06DE-4648-8AD9-C1F68FE0C86C}"/>
              </a:ext>
            </a:extLst>
          </p:cNvPr>
          <p:cNvSpPr txBox="1"/>
          <p:nvPr/>
        </p:nvSpPr>
        <p:spPr>
          <a:xfrm>
            <a:off x="4680241" y="62292"/>
            <a:ext cx="2743200" cy="4136974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indent="-285750" marL="285750">
              <a:spcAft>
                <a:spcPts val="600"/>
              </a:spcAft>
              <a:buFont typeface="Arial"/>
              <a:buChar char="•"/>
            </a:pPr>
            <a:r>
              <a:rPr dirty="0" lang="en-US" sz="3200"/>
              <a:t>Boys Brigade</a:t>
            </a:r>
            <a:endParaRPr lang="en-US" sz="3200"/>
          </a:p>
          <a:p>
            <a:pPr indent="-285750" marL="285750">
              <a:spcAft>
                <a:spcPts val="600"/>
              </a:spcAft>
              <a:buFont typeface="Arial"/>
              <a:buChar char="•"/>
            </a:pPr>
            <a:r>
              <a:rPr lang="en-US" sz="3200"/>
              <a:t>The Federation of London Working Boys' Clubs</a:t>
            </a:r>
            <a:endParaRPr dirty="0" lang="en-US" sz="3200"/>
          </a:p>
          <a:p>
            <a:pPr indent="-285750" marL="285750">
              <a:spcAft>
                <a:spcPts val="600"/>
              </a:spcAft>
              <a:buFont typeface="Arial"/>
              <a:buChar char="•"/>
            </a:pPr>
            <a:endParaRPr lang="en-US" sz="3200"/>
          </a:p>
          <a:p>
            <a:pPr indent="-285750" marL="285750">
              <a:spcAft>
                <a:spcPts val="600"/>
              </a:spcAft>
              <a:buFont typeface="Arial"/>
              <a:buChar char="•"/>
            </a:pPr>
            <a:r>
              <a:rPr dirty="0" lang="en-US" sz="3200"/>
              <a:t>Girls Brigade</a:t>
            </a:r>
            <a:endParaRPr lang="en-US" sz="3200"/>
          </a:p>
          <a:p>
            <a:pPr indent="-285750" marL="285750">
              <a:spcAft>
                <a:spcPts val="600"/>
              </a:spcAft>
              <a:buFont typeface="Arial"/>
              <a:buChar char="•"/>
            </a:pPr>
            <a:endParaRPr lang="en-US" sz="3200"/>
          </a:p>
          <a:p>
            <a:pPr indent="-285750" marL="285750">
              <a:spcAft>
                <a:spcPts val="600"/>
              </a:spcAft>
              <a:buFont typeface="Arial"/>
              <a:buChar char="•"/>
            </a:pPr>
            <a:r>
              <a:rPr dirty="0" lang="en-US" sz="3200"/>
              <a:t>Jewish Girls Club</a:t>
            </a:r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937752584"/>
      </p:ext>
    </p:extLst>
  </p:cSld>
  <p:clrMapOvr>
    <a:overrideClrMapping accent1="accent1" accent2="accent2" accent3="accent3" accent4="accent4" accent5="accent5" accent6="accent6" bg1="dk1" bg2="dk2" folHlink="folHlink" hlink="hlink" tx1="lt1" tx2="lt2"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7CD2F605-77BD-4D9C-BC95-97EB75D69D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40259AB5-8B5C-4CD4-AE10-7A177BB73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DB110D97-363A-40D5-98E8-D367DFCFB2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6" name="Freeform 9">
              <a:extLst>
                <a:ext uri="{FF2B5EF4-FFF2-40B4-BE49-F238E27FC236}">
                  <a16:creationId xmlns:a16="http://schemas.microsoft.com/office/drawing/2014/main" id="{30DC9DB4-96D0-47E9-A6E5-1590DED84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7" name="Freeform 10">
              <a:extLst>
                <a:ext uri="{FF2B5EF4-FFF2-40B4-BE49-F238E27FC236}">
                  <a16:creationId xmlns:a16="http://schemas.microsoft.com/office/drawing/2014/main" id="{8CA317D7-424B-4887-BEDF-18EF7915C5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8" name="Freeform 11">
              <a:extLst>
                <a:ext uri="{FF2B5EF4-FFF2-40B4-BE49-F238E27FC236}">
                  <a16:creationId xmlns:a16="http://schemas.microsoft.com/office/drawing/2014/main" id="{ACF40F67-B16B-4E7F-A595-0EF370063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9" name="Freeform 12">
              <a:extLst>
                <a:ext uri="{FF2B5EF4-FFF2-40B4-BE49-F238E27FC236}">
                  <a16:creationId xmlns:a16="http://schemas.microsoft.com/office/drawing/2014/main" id="{EB2264F1-4BB6-4403-A681-A463AA730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3D1D2467-6577-4F1B-A36B-08DD24A6DE72}"/>
              </a:ext>
            </a:extLst>
          </p:cNvPr>
          <p:cNvSpPr txBox="1"/>
          <p:nvPr/>
        </p:nvSpPr>
        <p:spPr>
          <a:xfrm>
            <a:off x="2253783" y="1380068"/>
            <a:ext cx="5225385" cy="2616199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cmpd="sng" w="3175">
                  <a:noFill/>
                </a:ln>
                <a:latin typeface="+mj-lt"/>
                <a:ea typeface="+mj-ea"/>
                <a:cs typeface="+mj-cs"/>
              </a:rPr>
              <a:t>Sir William Alexander Smith </a:t>
            </a:r>
          </a:p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cmpd="sng" w="3175">
                  <a:noFill/>
                </a:ln>
                <a:latin typeface="+mj-lt"/>
                <a:ea typeface="+mj-ea"/>
                <a:cs typeface="+mj-cs"/>
              </a:rPr>
              <a:t> (27th October 1854- 10th May 1914)</a:t>
            </a:r>
          </a:p>
        </p:txBody>
      </p:sp>
      <p:pic>
        <p:nvPicPr>
          <p:cNvPr descr="A person looking at the camera  Description automatically generated" id="2" name="Picture 2">
            <a:extLst>
              <a:ext uri="{FF2B5EF4-FFF2-40B4-BE49-F238E27FC236}">
                <a16:creationId xmlns:a16="http://schemas.microsoft.com/office/drawing/2014/main" id="{E8779771-ABCB-4F76-B3A4-E0D4DC8ACE3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17620" r="-2" t="12117"/>
          <a:stretch/>
        </p:blipFill>
        <p:spPr>
          <a:xfrm>
            <a:off x="8127998" y="10"/>
            <a:ext cx="4064001" cy="3346694"/>
          </a:xfrm>
          <a:prstGeom prst="rect">
            <a:avLst/>
          </a:prstGeom>
        </p:spPr>
      </p:pic>
      <p:pic>
        <p:nvPicPr>
          <p:cNvPr descr="Text  Description automatically generated" id="4" name="Picture 4">
            <a:extLst>
              <a:ext uri="{FF2B5EF4-FFF2-40B4-BE49-F238E27FC236}">
                <a16:creationId xmlns:a16="http://schemas.microsoft.com/office/drawing/2014/main" id="{2EE58934-A0FC-4268-8B70-DD2A340DBA3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483"/>
          <a:stretch/>
        </p:blipFill>
        <p:spPr>
          <a:xfrm>
            <a:off x="8125045" y="3353146"/>
            <a:ext cx="4064001" cy="35048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061ADC9-F749-4567-BC74-B2A455B53D06}"/>
              </a:ext>
            </a:extLst>
          </p:cNvPr>
          <p:cNvSpPr txBox="1"/>
          <p:nvPr/>
        </p:nvSpPr>
        <p:spPr>
          <a:xfrm>
            <a:off x="8534400" y="3056627"/>
            <a:ext cx="3850255" cy="307777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rgbClr val="FF0000"/>
                </a:solidFill>
              </a:rPr>
              <a:t>Sir William Alexander Smith (Roberts, 2006)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390253A-F704-4275-B246-EF59B1BDBCF8}"/>
              </a:ext>
            </a:extLst>
          </p:cNvPr>
          <p:cNvSpPr txBox="1"/>
          <p:nvPr/>
        </p:nvSpPr>
        <p:spPr>
          <a:xfrm>
            <a:off x="8217200" y="6420030"/>
            <a:ext cx="2743200" cy="307777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bg1"/>
                </a:solidFill>
              </a:rPr>
              <a:t>Boys Brigade(Glasgowbb, 2018)</a:t>
            </a:r>
          </a:p>
        </p:txBody>
      </p:sp>
    </p:spTree>
    <p:extLst>
      <p:ext uri="{BB962C8B-B14F-4D97-AF65-F5344CB8AC3E}">
        <p14:creationId xmlns:p14="http://schemas.microsoft.com/office/powerpoint/2010/main" val="2469844102"/>
      </p:ext>
    </p:extLst>
  </p:cSld>
  <p:clrMapOvr>
    <a:masterClrMapping/>
  </p:clrMapOvr>
  <p:transition spd="slow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dirty="0" lang="en-US"/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8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9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11563E39-C04E-4317-A1D1-230CDF14DA1D}"/>
              </a:ext>
            </a:extLst>
          </p:cNvPr>
          <p:cNvSpPr txBox="1"/>
          <p:nvPr/>
        </p:nvSpPr>
        <p:spPr>
          <a:xfrm>
            <a:off x="1018190" y="924232"/>
            <a:ext cx="8174971" cy="3285866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 lnSpcReduction="10000"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300">
                <a:ln cmpd="sng" w="3175">
                  <a:noFill/>
                </a:ln>
                <a:latin typeface="+mj-lt"/>
                <a:ea typeface="+mj-ea"/>
                <a:cs typeface="+mj-cs"/>
              </a:rPr>
              <a:t>Referring to the YMCA, Gibbon (1934) says that boys were not asked to partake in activities, there was little opportunity to interact or work together, William believed a change was needed.</a:t>
            </a:r>
            <a:endParaRPr dirty="0" lang="en-US" sz="4300">
              <a:ln cmpd="sng" w="3175">
                <a:noFill/>
              </a:ln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4288253550"/>
      </p:ext>
    </p:extLst>
  </p:cSld>
  <p:clrMapOvr>
    <a:overrideClrMapping accent1="accent1" accent2="accent2" accent3="accent3" accent4="accent4" accent5="accent5" accent6="accent6" bg1="dk1" bg2="dk2" folHlink="folHlink" hlink="hlink" tx1="lt1" tx2="lt2"/>
  </p:clrMapOvr>
  <p:transition spd="slow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1">
            <a:extLst>
              <a:ext uri="{FF2B5EF4-FFF2-40B4-BE49-F238E27FC236}">
                <a16:creationId xmlns:a16="http://schemas.microsoft.com/office/drawing/2014/main" id="{56C5F458-F0B9-4584-B7A3-BA39F9E9FC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EF5CE756-E024-433C-98E3-931095C81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0B4D7F81-EC0F-4E8E-8D3F-BCBF50359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9DEF7606-46AD-4ECA-8815-33A3217D30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778C7720-6627-4BE3-9174-54CD26E72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D25C4CC-C750-4C0A-ADB5-CFA9FFAE55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D6834B30-F11B-40AA-A8C8-0EF0710DB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92FF3715-5A6E-4B90-80B7-BF29E153D28E}"/>
              </a:ext>
            </a:extLst>
          </p:cNvPr>
          <p:cNvSpPr txBox="1"/>
          <p:nvPr/>
        </p:nvSpPr>
        <p:spPr>
          <a:xfrm>
            <a:off x="8028583" y="645286"/>
            <a:ext cx="3474438" cy="3350981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>
                <a:ln cmpd="sng" w="3175">
                  <a:noFill/>
                </a:ln>
                <a:latin typeface="+mj-lt"/>
                <a:ea typeface="+mj-ea"/>
                <a:cs typeface="+mj-cs"/>
              </a:rPr>
              <a:t>"Which hope we have as an anchor of the soul, both Sure and Stedfast" (Hebrews, 6:19).</a:t>
            </a:r>
          </a:p>
        </p:txBody>
      </p:sp>
      <p:sp>
        <p:nvSpPr>
          <p:cNvPr id="11" name="Rounded Rectangle 6">
            <a:extLst>
              <a:ext uri="{FF2B5EF4-FFF2-40B4-BE49-F238E27FC236}">
                <a16:creationId xmlns:a16="http://schemas.microsoft.com/office/drawing/2014/main" id="{0095B9FE-CD3D-4FD5-91D3-D9BDC79BF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4347" y="648931"/>
            <a:ext cx="6869937" cy="5231964"/>
          </a:xfrm>
          <a:prstGeom prst="roundRect">
            <a:avLst>
              <a:gd fmla="val 4834" name="adj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descr="A person wearing a suit and tie  Description automatically generated" id="2" name="Picture 2">
            <a:extLst>
              <a:ext uri="{FF2B5EF4-FFF2-40B4-BE49-F238E27FC236}">
                <a16:creationId xmlns:a16="http://schemas.microsoft.com/office/drawing/2014/main" id="{200EDF3C-7FB2-4FDC-8229-18ECC10609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8103" y="1011765"/>
            <a:ext cx="2966449" cy="4546708"/>
          </a:xfrm>
          <a:prstGeom prst="rect">
            <a:avLst/>
          </a:prstGeom>
        </p:spPr>
      </p:pic>
      <p:pic>
        <p:nvPicPr>
          <p:cNvPr descr="A blue curtain  Description automatically generated" id="3" name="Picture 3">
            <a:extLst>
              <a:ext uri="{FF2B5EF4-FFF2-40B4-BE49-F238E27FC236}">
                <a16:creationId xmlns:a16="http://schemas.microsoft.com/office/drawing/2014/main" id="{B850BE5D-6495-42DA-84E4-68CBA372A8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1178" y="1333672"/>
            <a:ext cx="3032249" cy="39028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F94C9A3-1B45-489E-93DD-F106DFE77A44}"/>
              </a:ext>
            </a:extLst>
          </p:cNvPr>
          <p:cNvSpPr txBox="1"/>
          <p:nvPr/>
        </p:nvSpPr>
        <p:spPr>
          <a:xfrm>
            <a:off x="4867275" y="3343275"/>
            <a:ext cx="2743200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endParaRPr dirty="0"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A431EF-F014-4121-9F9D-5608F650A432}"/>
              </a:ext>
            </a:extLst>
          </p:cNvPr>
          <p:cNvSpPr txBox="1"/>
          <p:nvPr/>
        </p:nvSpPr>
        <p:spPr>
          <a:xfrm>
            <a:off x="1008103" y="5103803"/>
            <a:ext cx="2966449" cy="45467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00">
                <a:solidFill>
                  <a:srgbClr val="FFFFFF"/>
                </a:solidFill>
              </a:rPr>
              <a:t>Boys Brigade Uniform (Boxell, 2015).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859FFA-B828-4981-A17F-5F71C92AFFF1}"/>
              </a:ext>
            </a:extLst>
          </p:cNvPr>
          <p:cNvSpPr txBox="1"/>
          <p:nvPr/>
        </p:nvSpPr>
        <p:spPr>
          <a:xfrm>
            <a:off x="4171178" y="4846277"/>
            <a:ext cx="3032249" cy="39028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00">
                <a:solidFill>
                  <a:srgbClr val="FFFFFF"/>
                </a:solidFill>
              </a:rPr>
              <a:t>Boys Brigade Badge (Picuk, 2020).</a:t>
            </a:r>
          </a:p>
        </p:txBody>
      </p:sp>
    </p:spTree>
    <p:extLst>
      <p:ext uri="{BB962C8B-B14F-4D97-AF65-F5344CB8AC3E}">
        <p14:creationId xmlns:p14="http://schemas.microsoft.com/office/powerpoint/2010/main" val="1503706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E1BA1E80-3F8C-4B38-85BD-E3EE89595097}"/>
              </a:ext>
            </a:extLst>
          </p:cNvPr>
          <p:cNvSpPr txBox="1"/>
          <p:nvPr/>
        </p:nvSpPr>
        <p:spPr>
          <a:xfrm>
            <a:off x="2253785" y="1380068"/>
            <a:ext cx="5428432" cy="2616199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dirty="0" lang="en-US" sz="3300">
                <a:ln cmpd="sng" w="3175">
                  <a:noFill/>
                </a:ln>
                <a:latin typeface="+mj-lt"/>
                <a:ea typeface="+mj-ea"/>
                <a:cs typeface="+mj-cs"/>
              </a:rPr>
              <a:t>"The Federation of London Working Boys' Clubs was founded in 1887, originating from the Ragged School's </a:t>
            </a:r>
            <a:r>
              <a:rPr lang="en-US" sz="3300">
                <a:ln cmpd="sng" w="3175">
                  <a:noFill/>
                </a:ln>
                <a:latin typeface="+mj-lt"/>
                <a:ea typeface="+mj-ea"/>
                <a:cs typeface="+mj-cs"/>
              </a:rPr>
              <a:t>Movement" (Dove, 1996).</a:t>
            </a:r>
          </a:p>
        </p:txBody>
      </p:sp>
      <p:pic>
        <p:nvPicPr>
          <p:cNvPr descr="A person sitting in front of a keyboard  Description automatically generated" id="3" name="Picture 3">
            <a:extLst>
              <a:ext uri="{FF2B5EF4-FFF2-40B4-BE49-F238E27FC236}">
                <a16:creationId xmlns:a16="http://schemas.microsoft.com/office/drawing/2014/main" id="{36B2B2CF-125C-4676-98AA-487AC4F707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3" l="6139" r="22752"/>
          <a:stretch/>
        </p:blipFill>
        <p:spPr>
          <a:xfrm>
            <a:off x="8127998" y="10"/>
            <a:ext cx="406400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C1B0E71-29C1-47E0-B506-EC2D081C6277}"/>
              </a:ext>
            </a:extLst>
          </p:cNvPr>
          <p:cNvSpPr txBox="1"/>
          <p:nvPr/>
        </p:nvSpPr>
        <p:spPr>
          <a:xfrm>
            <a:off x="2524664" y="2323381"/>
            <a:ext cx="2743200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endParaRPr dirty="0"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564E55E-4166-45BD-B154-B995DBC0D364}"/>
              </a:ext>
            </a:extLst>
          </p:cNvPr>
          <p:cNvSpPr txBox="1"/>
          <p:nvPr/>
        </p:nvSpPr>
        <p:spPr>
          <a:xfrm>
            <a:off x="8088702" y="6420929"/>
            <a:ext cx="4310331" cy="307777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dirty="0" lang="en-US" sz="1400"/>
              <a:t>London Federation of Boys Club (</a:t>
            </a:r>
            <a:r>
              <a:rPr dirty="0" err="1" lang="en-US" sz="1400"/>
              <a:t>Londonyouth</a:t>
            </a:r>
            <a:r>
              <a:rPr dirty="0" lang="en-US" sz="1400"/>
              <a:t>, 2020).</a:t>
            </a:r>
          </a:p>
        </p:txBody>
      </p:sp>
    </p:spTree>
    <p:extLst>
      <p:ext uri="{BB962C8B-B14F-4D97-AF65-F5344CB8AC3E}">
        <p14:creationId xmlns:p14="http://schemas.microsoft.com/office/powerpoint/2010/main" val="2504843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33" name="Rectangle 16">
            <a:extLst>
              <a:ext uri="{FF2B5EF4-FFF2-40B4-BE49-F238E27FC236}">
                <a16:creationId xmlns:a16="http://schemas.microsoft.com/office/drawing/2014/main" id="{5EF08599-3FED-4288-A20D-E7BCAC3B8E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descr="A group of people standing in front of a crowd posing for the camera  Description automatically generated" id="3" name="Picture 3">
            <a:extLst>
              <a:ext uri="{FF2B5EF4-FFF2-40B4-BE49-F238E27FC236}">
                <a16:creationId xmlns:a16="http://schemas.microsoft.com/office/drawing/2014/main" id="{F744937C-A598-4041-8F2C-46311574E4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9091" t="140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34" name="Freeform 13">
            <a:extLst>
              <a:ext uri="{FF2B5EF4-FFF2-40B4-BE49-F238E27FC236}">
                <a16:creationId xmlns:a16="http://schemas.microsoft.com/office/drawing/2014/main" id="{C884A6B2-90E9-4BDB-8503-71AC02D395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6933" y="-16933"/>
            <a:ext cx="7340600" cy="6883400"/>
          </a:xfrm>
          <a:custGeom>
            <a:avLst/>
            <a:gdLst>
              <a:gd fmla="*/ 5427133 w 7340600" name="connsiteX0"/>
              <a:gd fmla="*/ 8466 h 6883400" name="connsiteY0"/>
              <a:gd fmla="*/ 4783666 w 7340600" name="connsiteX1"/>
              <a:gd fmla="*/ 2573866 h 6883400" name="connsiteY1"/>
              <a:gd fmla="*/ 7340600 w 7340600" name="connsiteX2"/>
              <a:gd fmla="*/ 6874933 h 6883400" name="connsiteY2"/>
              <a:gd fmla="*/ 0 w 7340600" name="connsiteX3"/>
              <a:gd fmla="*/ 6883400 h 6883400" name="connsiteY3"/>
              <a:gd fmla="*/ 8466 w 7340600" name="connsiteX4"/>
              <a:gd fmla="*/ 0 h 6883400" name="connsiteY4"/>
              <a:gd fmla="*/ 5427133 w 7340600" name="connsiteX5"/>
              <a:gd fmla="*/ 8466 h 6883400" name="connsiteY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b="b" l="l" r="r" t="t"/>
            <a:pathLst>
              <a:path h="6883400" w="7340600">
                <a:moveTo>
                  <a:pt x="5427133" y="8466"/>
                </a:moveTo>
                <a:lnTo>
                  <a:pt x="4783666" y="2573866"/>
                </a:lnTo>
                <a:lnTo>
                  <a:pt x="7340600" y="6874933"/>
                </a:lnTo>
                <a:lnTo>
                  <a:pt x="0" y="6883400"/>
                </a:lnTo>
                <a:lnTo>
                  <a:pt x="8466" y="0"/>
                </a:lnTo>
                <a:lnTo>
                  <a:pt x="5427133" y="8466"/>
                </a:lnTo>
                <a:close/>
              </a:path>
            </a:pathLst>
          </a:custGeom>
          <a:solidFill>
            <a:schemeClr val="tx1">
              <a:lumMod val="95000"/>
              <a:lumOff val="5000"/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C91D08E-675F-4269-901F-1D38BDA372DA}"/>
              </a:ext>
            </a:extLst>
          </p:cNvPr>
          <p:cNvSpPr txBox="1"/>
          <p:nvPr/>
        </p:nvSpPr>
        <p:spPr>
          <a:xfrm>
            <a:off x="685800" y="1634067"/>
            <a:ext cx="4080932" cy="3310468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800">
                <a:ln cmpd="sng" w="3175">
                  <a:noFill/>
                </a:ln>
                <a:solidFill>
                  <a:schemeClr val="bg1"/>
                </a:solidFill>
                <a:latin typeface="+mj-lt"/>
                <a:ea typeface="+mj-ea"/>
                <a:cs typeface="+mj-cs"/>
              </a:rPr>
              <a:t>"By giving and winning friendship, boys could be made into men" (Dove, 1996, p.22).</a:t>
            </a:r>
          </a:p>
        </p:txBody>
      </p:sp>
      <p:grpSp>
        <p:nvGrpSpPr>
          <p:cNvPr id="35" name="Group 20">
            <a:extLst>
              <a:ext uri="{FF2B5EF4-FFF2-40B4-BE49-F238E27FC236}">
                <a16:creationId xmlns:a16="http://schemas.microsoft.com/office/drawing/2014/main" id="{E9046BC8-D404-4E7D-9202-A07F3FDD3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64100" y="-4763"/>
            <a:ext cx="5014912" cy="6862763"/>
            <a:chOff x="2928938" y="-4763"/>
            <a:chExt cx="5014912" cy="6862763"/>
          </a:xfrm>
        </p:grpSpPr>
        <p:sp>
          <p:nvSpPr>
            <p:cNvPr id="36" name="Freeform 6">
              <a:extLst>
                <a:ext uri="{FF2B5EF4-FFF2-40B4-BE49-F238E27FC236}">
                  <a16:creationId xmlns:a16="http://schemas.microsoft.com/office/drawing/2014/main" id="{4C202215-4C35-450D-9F60-671C8F8DEB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7" name="Freeform 7">
              <a:extLst>
                <a:ext uri="{FF2B5EF4-FFF2-40B4-BE49-F238E27FC236}">
                  <a16:creationId xmlns:a16="http://schemas.microsoft.com/office/drawing/2014/main" id="{F1A5BA8A-AEB4-4BCB-B86C-3F6A8E229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8" name="Freeform 9">
              <a:extLst>
                <a:ext uri="{FF2B5EF4-FFF2-40B4-BE49-F238E27FC236}">
                  <a16:creationId xmlns:a16="http://schemas.microsoft.com/office/drawing/2014/main" id="{28AC2443-05F0-41CD-8D4A-63DE144F8B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9" name="Freeform 10">
              <a:extLst>
                <a:ext uri="{FF2B5EF4-FFF2-40B4-BE49-F238E27FC236}">
                  <a16:creationId xmlns:a16="http://schemas.microsoft.com/office/drawing/2014/main" id="{33E32F17-ED99-4969-B4D6-10A987D736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40" name="Freeform 11">
              <a:extLst>
                <a:ext uri="{FF2B5EF4-FFF2-40B4-BE49-F238E27FC236}">
                  <a16:creationId xmlns:a16="http://schemas.microsoft.com/office/drawing/2014/main" id="{5599A813-8424-4E53-95CA-85BF5470D6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41" name="Freeform 12">
              <a:extLst>
                <a:ext uri="{FF2B5EF4-FFF2-40B4-BE49-F238E27FC236}">
                  <a16:creationId xmlns:a16="http://schemas.microsoft.com/office/drawing/2014/main" id="{52431A4F-4662-480B-8AD3-394EACD7ED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BADA59D1-6B8C-4C3D-9050-CF822A115C87}"/>
              </a:ext>
            </a:extLst>
          </p:cNvPr>
          <p:cNvSpPr txBox="1"/>
          <p:nvPr/>
        </p:nvSpPr>
        <p:spPr>
          <a:xfrm>
            <a:off x="20" y="6172201"/>
            <a:ext cx="12191980" cy="685799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300">
                <a:solidFill>
                  <a:srgbClr val="FFFFFF"/>
                </a:solidFill>
              </a:rPr>
              <a:t>LondonYouth (2020).</a:t>
            </a:r>
          </a:p>
        </p:txBody>
      </p:sp>
    </p:spTree>
    <p:extLst>
      <p:ext uri="{BB962C8B-B14F-4D97-AF65-F5344CB8AC3E}">
        <p14:creationId xmlns:p14="http://schemas.microsoft.com/office/powerpoint/2010/main" val="4142502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30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2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3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CE7A7FB-2782-45C8-9304-F82D18DA333D}"/>
              </a:ext>
            </a:extLst>
          </p:cNvPr>
          <p:cNvSpPr txBox="1"/>
          <p:nvPr/>
        </p:nvSpPr>
        <p:spPr>
          <a:xfrm>
            <a:off x="4089399" y="4078424"/>
            <a:ext cx="7413623" cy="1155427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>
                <a:ln cmpd="sng" w="3175">
                  <a:noFill/>
                </a:ln>
                <a:latin typeface="+mj-lt"/>
                <a:ea typeface="+mj-ea"/>
                <a:cs typeface="+mj-cs"/>
              </a:rPr>
              <a:t>Margaret Lyttle founded the first Girls Brigade on the 8th October 1893, in Sandymount Presbyterian Church, Dublin.</a:t>
            </a:r>
          </a:p>
        </p:txBody>
      </p:sp>
      <p:sp>
        <p:nvSpPr>
          <p:cNvPr id="39" name="Rounded Rectangle 6">
            <a:extLst>
              <a:ext uri="{FF2B5EF4-FFF2-40B4-BE49-F238E27FC236}">
                <a16:creationId xmlns:a16="http://schemas.microsoft.com/office/drawing/2014/main" id="{EF3E1F0C-BCD9-491F-A435-D4A48FB43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0" y="609600"/>
            <a:ext cx="7833360" cy="3139440"/>
          </a:xfrm>
          <a:prstGeom prst="roundRect">
            <a:avLst>
              <a:gd fmla="val 4834" name="adj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r="14460000" dist="381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pic>
        <p:nvPicPr>
          <p:cNvPr descr="A group of people posing for a photo  Description automatically generated" id="3" name="Picture 3">
            <a:extLst>
              <a:ext uri="{FF2B5EF4-FFF2-40B4-BE49-F238E27FC236}">
                <a16:creationId xmlns:a16="http://schemas.microsoft.com/office/drawing/2014/main" id="{89464A05-617E-4708-8CC9-9844D68466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47309" y="1345126"/>
            <a:ext cx="7175863" cy="166838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AA49C4-0113-4386-A11A-0A8BF7CD0E51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/>
              <a:t>Girls Brigade (Gbni, 2019).</a:t>
            </a:r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24864263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B190655-067A-44F9-A595-21A6FF17EAD8}"/>
              </a:ext>
            </a:extLst>
          </p:cNvPr>
          <p:cNvSpPr txBox="1"/>
          <p:nvPr/>
        </p:nvSpPr>
        <p:spPr>
          <a:xfrm>
            <a:off x="2165230" y="1173193"/>
            <a:ext cx="9356784" cy="2062103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dirty="0" lang="en-US" sz="3200"/>
              <a:t>Gbworldwide (2017) explains that while Girls and Women did not have a freedom of speech and were not allowed to vote, they were encouraged to play a </a:t>
            </a:r>
            <a:r>
              <a:rPr lang="en-US" sz="3200"/>
              <a:t>vital role in the home as well as in the church.</a:t>
            </a:r>
            <a:endParaRPr dirty="0" lang="en-US" sz="3200"/>
          </a:p>
        </p:txBody>
      </p:sp>
    </p:spTree>
    <p:extLst>
      <p:ext uri="{BB962C8B-B14F-4D97-AF65-F5344CB8AC3E}">
        <p14:creationId xmlns:p14="http://schemas.microsoft.com/office/powerpoint/2010/main" val="3065722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18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2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3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4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5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64A8A7BD-B4E9-44AC-85AD-83A504F46AA9}"/>
              </a:ext>
            </a:extLst>
          </p:cNvPr>
          <p:cNvSpPr txBox="1"/>
          <p:nvPr/>
        </p:nvSpPr>
        <p:spPr>
          <a:xfrm>
            <a:off x="2253785" y="1380068"/>
            <a:ext cx="5428432" cy="2616199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algn="r"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200">
                <a:ln cmpd="sng" w="3175">
                  <a:noFill/>
                </a:ln>
                <a:latin typeface="+mj-lt"/>
                <a:ea typeface="+mj-ea"/>
                <a:cs typeface="+mj-cs"/>
              </a:rPr>
              <a:t>"The extension of </a:t>
            </a:r>
            <a:r>
              <a:rPr dirty="0" lang="en-US" sz="4200">
                <a:ln cmpd="sng" w="3175">
                  <a:noFill/>
                </a:ln>
                <a:latin typeface="+mj-lt"/>
                <a:ea typeface="+mj-ea"/>
                <a:cs typeface="+mj-cs"/>
              </a:rPr>
              <a:t>Christ's Kingdom amongst Girls" (Girls Brigade, 2018).</a:t>
            </a:r>
          </a:p>
        </p:txBody>
      </p:sp>
      <p:pic>
        <p:nvPicPr>
          <p:cNvPr descr="A person wearing a dress  Description automatically generated" id="2" name="Picture 2">
            <a:extLst>
              <a:ext uri="{FF2B5EF4-FFF2-40B4-BE49-F238E27FC236}">
                <a16:creationId xmlns:a16="http://schemas.microsoft.com/office/drawing/2014/main" id="{815EFAD9-7ED1-469F-9137-72DD0BCA15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144" r="6408"/>
          <a:stretch/>
        </p:blipFill>
        <p:spPr>
          <a:xfrm>
            <a:off x="8127998" y="10"/>
            <a:ext cx="4064001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A405F3-95FF-4D76-AF02-3DD9DDC054AA}"/>
              </a:ext>
            </a:extLst>
          </p:cNvPr>
          <p:cNvSpPr txBox="1"/>
          <p:nvPr/>
        </p:nvSpPr>
        <p:spPr>
          <a:xfrm>
            <a:off x="8131834" y="6550325"/>
            <a:ext cx="2743200" cy="307777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 sz="1400"/>
              <a:t>Girls Brigade Uniform (Mackin).</a:t>
            </a:r>
          </a:p>
        </p:txBody>
      </p:sp>
    </p:spTree>
    <p:extLst>
      <p:ext uri="{BB962C8B-B14F-4D97-AF65-F5344CB8AC3E}">
        <p14:creationId xmlns:p14="http://schemas.microsoft.com/office/powerpoint/2010/main" val="1806565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person posing for a photo  Description automatically generated" id="2" name="Picture 2">
            <a:extLst>
              <a:ext uri="{FF2B5EF4-FFF2-40B4-BE49-F238E27FC236}">
                <a16:creationId xmlns:a16="http://schemas.microsoft.com/office/drawing/2014/main" id="{0A010F92-D7FC-4089-BA5D-15CFAF59C3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3241" y="818251"/>
            <a:ext cx="2267667" cy="310802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39E452-BAFC-4FAB-A5D7-D96CC0BEA380}"/>
              </a:ext>
            </a:extLst>
          </p:cNvPr>
          <p:cNvSpPr txBox="1"/>
          <p:nvPr/>
        </p:nvSpPr>
        <p:spPr>
          <a:xfrm>
            <a:off x="4623758" y="1000664"/>
            <a:ext cx="3792747" cy="461665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 sz="2400"/>
              <a:t>Lily Montagu (1873- 1963)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33B3DF-2DD8-4F17-9F5E-251A08D9CF88}"/>
              </a:ext>
            </a:extLst>
          </p:cNvPr>
          <p:cNvSpPr txBox="1"/>
          <p:nvPr/>
        </p:nvSpPr>
        <p:spPr>
          <a:xfrm>
            <a:off x="1991803" y="3918369"/>
            <a:ext cx="2743200" cy="307777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 sz="1400"/>
              <a:t>Lily Montagu, Spence (1999).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7E6914-ACCA-431D-9055-FB15A8E4346E}"/>
              </a:ext>
            </a:extLst>
          </p:cNvPr>
          <p:cNvSpPr txBox="1"/>
          <p:nvPr/>
        </p:nvSpPr>
        <p:spPr>
          <a:xfrm>
            <a:off x="4981395" y="1847131"/>
            <a:ext cx="5072332" cy="2062103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r>
              <a:rPr lang="en-US" sz="3200"/>
              <a:t>According to Spence (1999), Lily played a vital role in the success of Jewish Youth Work.</a:t>
            </a:r>
          </a:p>
        </p:txBody>
      </p:sp>
    </p:spTree>
    <p:extLst>
      <p:ext uri="{BB962C8B-B14F-4D97-AF65-F5344CB8AC3E}">
        <p14:creationId xmlns:p14="http://schemas.microsoft.com/office/powerpoint/2010/main" val="26625260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E9D059B6-ADD8-488A-B346-63289E90D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F69B42B4-BC82-4495-A6F9-A28167B56A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83CC168C-2AD4-4FFB-9F25-420ED6514C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1" name="Freeform 9">
              <a:extLst>
                <a:ext uri="{FF2B5EF4-FFF2-40B4-BE49-F238E27FC236}">
                  <a16:creationId xmlns:a16="http://schemas.microsoft.com/office/drawing/2014/main" id="{6C9F369A-6158-4AE8-BA04-138A9DFF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C7B1DF4-AD98-42A8-820F-667A3DCC40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61C58B74-3656-4FD5-AC47-EE3A59EBB8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8B349A01-D803-4A18-B608-47BFCED434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5A92FE9-DB05-4D0D-AF5A-BE8664B9FF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dirty="0"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53D9B26A-5143-49A7-BA98-D871D5BD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526211" y="1"/>
            <a:ext cx="5014912" cy="6857999"/>
            <a:chOff x="2928938" y="-4763"/>
            <a:chExt cx="5014912" cy="6862763"/>
          </a:xfrm>
        </p:grpSpPr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68B85E55-A2A1-4682-B891-F201358A92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b="b" l="0" r="r" t="0"/>
              <a:pathLst>
                <a:path h="1753" w="670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0" name="Freeform 7">
              <a:extLst>
                <a:ext uri="{FF2B5EF4-FFF2-40B4-BE49-F238E27FC236}">
                  <a16:creationId xmlns:a16="http://schemas.microsoft.com/office/drawing/2014/main" id="{45EF6EDB-9B5D-49E9-96FA-1AE08BF95E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b="b" l="0" r="r" t="0"/>
              <a:pathLst>
                <a:path h="1684" w="652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38338226-D6E2-4EEE-B271-DB4BD096DB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b="b" l="0" r="r" t="0"/>
              <a:pathLst>
                <a:path h="2693" w="1697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2" name="Freeform 13">
              <a:extLst>
                <a:ext uri="{FF2B5EF4-FFF2-40B4-BE49-F238E27FC236}">
                  <a16:creationId xmlns:a16="http://schemas.microsoft.com/office/drawing/2014/main" id="{4878FB48-17B3-4A11-8025-DE0945CD4E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b="b" l="0" r="r" t="0"/>
              <a:pathLst>
                <a:path h="2624" w="2099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3" name="Freeform 14">
              <a:extLst>
                <a:ext uri="{FF2B5EF4-FFF2-40B4-BE49-F238E27FC236}">
                  <a16:creationId xmlns:a16="http://schemas.microsoft.com/office/drawing/2014/main" id="{4150A21C-DD6D-4D3C-9E95-7A3CA263BE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b="b" l="0" r="r" t="0"/>
              <a:pathLst>
                <a:path h="2627" w="2883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4" name="Freeform 15">
              <a:extLst>
                <a:ext uri="{FF2B5EF4-FFF2-40B4-BE49-F238E27FC236}">
                  <a16:creationId xmlns:a16="http://schemas.microsoft.com/office/drawing/2014/main" id="{7505BF04-104D-4180-A284-42FCD6B04D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b="b" l="0" r="r" t="0"/>
              <a:pathLst>
                <a:path h="2696" w="2258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E805F0FA-0AEB-4956-B455-738427B32BF1}"/>
              </a:ext>
            </a:extLst>
          </p:cNvPr>
          <p:cNvSpPr txBox="1"/>
          <p:nvPr/>
        </p:nvSpPr>
        <p:spPr>
          <a:xfrm>
            <a:off x="1018190" y="924232"/>
            <a:ext cx="8174971" cy="3285866"/>
          </a:xfrm>
          <a:prstGeom prst="rect">
            <a:avLst/>
          </a:prstGeom>
        </p:spPr>
        <p:txBody>
          <a:bodyPr anchor="b" anchorCtr="0" bIns="45720" compatLnSpc="1" forceAA="0" fromWordArt="0" horzOverflow="overflow" lIns="91440" numCol="1" rIns="91440" rot="0" rtlCol="0" spcCol="0" spcFirstLastPara="0" tIns="45720" vert="horz" vertOverflow="overflow">
            <a:prstTxWarp prst="textNoShape">
              <a:avLst/>
            </a:prstTxWarp>
            <a:normAutofit/>
          </a:bodyPr>
          <a:lstStyle/>
          <a:p>
            <a:pPr defTabSz="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700">
                <a:ln cmpd="sng" w="3175">
                  <a:noFill/>
                </a:ln>
                <a:latin typeface="+mj-lt"/>
                <a:ea typeface="+mj-ea"/>
                <a:cs typeface="+mj-cs"/>
              </a:rPr>
              <a:t>"Lily and her cousin were invited to organise 'happy Sunday, afternoons'" (Spence,1999, p.1).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4B69BB7-2809-4731-8569-622A39C7FCC2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anchor="t" anchorCtr="0" bIns="45720" compatLnSpc="1" forceAA="0" fromWordArt="0" horzOverflow="overflow" lIns="91440" numCol="1" rIns="91440" rot="0" rtlCol="0" spcCol="0" spcFirstLastPara="0" tIns="45720" vert="horz" vertOverflow="overflow" wrap="square">
            <a:prstTxWarp prst="textNoShape">
              <a:avLst/>
            </a:prstTxWarp>
            <a:spAutoFit/>
          </a:bodyPr>
          <a:lstStyle/>
          <a:p>
            <a:pPr algn="l"/>
            <a:endParaRPr dirty="0" lang="en-US"/>
          </a:p>
        </p:txBody>
      </p:sp>
    </p:spTree>
    <p:extLst>
      <p:ext uri="{BB962C8B-B14F-4D97-AF65-F5344CB8AC3E}">
        <p14:creationId xmlns:p14="http://schemas.microsoft.com/office/powerpoint/2010/main" val="183322579"/>
      </p:ext>
    </p:extLst>
  </p:cSld>
  <p:clrMapOvr>
    <a:overrideClrMapping accent1="accent1" accent2="accent2" accent3="accent3" accent4="accent4" accent5="accent5" accent6="accent6" bg1="dk1" bg2="dk2" folHlink="folHlink" hlink="hlink" tx1="lt1" tx2="lt2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2" name="Rectangle 45">
            <a:extLst>
              <a:ext uri="{FF2B5EF4-FFF2-40B4-BE49-F238E27FC236}">
                <a16:creationId xmlns:a16="http://schemas.microsoft.com/office/drawing/2014/main" id="{C8643778-7F6C-4E8D-84D1-D5CDB992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/>
          </a:p>
        </p:txBody>
      </p:sp>
      <p:sp>
        <p:nvSpPr>
          <p:cNvPr id="63" name="Freeform: Shape 47">
            <a:extLst>
              <a:ext uri="{FF2B5EF4-FFF2-40B4-BE49-F238E27FC236}">
                <a16:creationId xmlns:a16="http://schemas.microsoft.com/office/drawing/2014/main" id="{1D22F88D-6907-48AF-B024-346E855E0D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AdjustHandles="1" noChangeArrowheads="1" noChangeAspect="1" noChangeShapeType="1" noEditPoints="1" noGrp="1" noMove="1" noResize="1" noRot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fmla="*/ 3223890 w 4403709" name="connsiteX0"/>
              <a:gd fmla="*/ 6858001 h 6858001" name="connsiteY0"/>
              <a:gd fmla="*/ 4101908 w 4403709" name="connsiteX1"/>
              <a:gd fmla="*/ 6858001 h 6858001" name="connsiteY1"/>
              <a:gd fmla="*/ 3254950 w 4403709" name="connsiteX2"/>
              <a:gd fmla="*/ 1599356 h 6858001" name="connsiteY2"/>
              <a:gd fmla="*/ 3254950 w 4403709" name="connsiteX3"/>
              <a:gd fmla="*/ 1594062 h 6858001" name="connsiteY3"/>
              <a:gd fmla="*/ 4403709 w 4403709" name="connsiteX4"/>
              <a:gd fmla="*/ 0 h 6858001" name="connsiteY4"/>
              <a:gd fmla="*/ 3254950 w 4403709" name="connsiteX5"/>
              <a:gd fmla="*/ 0 h 6858001" name="connsiteY5"/>
              <a:gd fmla="*/ 2903520 w 4403709" name="connsiteX6"/>
              <a:gd fmla="*/ 0 h 6858001" name="connsiteY6"/>
              <a:gd fmla="*/ 0 w 4403709" name="connsiteX7"/>
              <a:gd fmla="*/ 0 h 6858001" name="connsiteY7"/>
              <a:gd fmla="*/ 0 w 4403709" name="connsiteX8"/>
              <a:gd fmla="*/ 6858000 h 6858001" name="connsiteY8"/>
              <a:gd fmla="*/ 3223890 w 4403709" name="connsiteX9"/>
              <a:gd fmla="*/ 6858000 h 6858001" name="connsiteY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b="b" l="l" r="r" t="t"/>
            <a:pathLst>
              <a:path h="6858001" w="4403709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b="50000" l="50000" r="50000" t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numCol="1" rtlCol="0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F63F2-F6D3-4638-AAAC-1F71E71E6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112" y="685801"/>
            <a:ext cx="2743200" cy="5105400"/>
          </a:xfrm>
        </p:spPr>
        <p:txBody>
          <a:bodyPr numCol="1">
            <a:normAutofit/>
          </a:bodyPr>
          <a:lstStyle/>
          <a:p>
            <a:pPr algn="l"/>
            <a:r>
              <a:rPr lang="en-US" sz="3200">
                <a:solidFill>
                  <a:srgbClr val="FFFFFF"/>
                </a:solidFill>
              </a:rPr>
              <a:t>Reference List</a:t>
            </a:r>
          </a:p>
        </p:txBody>
      </p:sp>
      <p:grpSp>
        <p:nvGrpSpPr>
          <p:cNvPr id="64" name="Group 49">
            <a:extLst>
              <a:ext uri="{FF2B5EF4-FFF2-40B4-BE49-F238E27FC236}">
                <a16:creationId xmlns:a16="http://schemas.microsoft.com/office/drawing/2014/main" id="{F3842748-48B5-4DD0-A06A-A31C74024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ChangeAspect="1" noGrp="1" noMove="1" noResize="1" noRot="1" noUngrp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65" name="Freeform 6">
              <a:extLst>
                <a:ext uri="{FF2B5EF4-FFF2-40B4-BE49-F238E27FC236}">
                  <a16:creationId xmlns:a16="http://schemas.microsoft.com/office/drawing/2014/main" id="{548E99BE-1071-4690-9B9C-07926CEE55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b="b" l="0" r="r" t="0"/>
              <a:pathLst>
                <a:path h="3357" w="70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66" name="Freeform 7">
              <a:extLst>
                <a:ext uri="{FF2B5EF4-FFF2-40B4-BE49-F238E27FC236}">
                  <a16:creationId xmlns:a16="http://schemas.microsoft.com/office/drawing/2014/main" id="{9301F039-B467-413A-B25C-770E51069D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b="b" l="0" r="r" t="0"/>
              <a:pathLst>
                <a:path h="3324" w="70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53" name="Freeform 8">
              <a:extLst>
                <a:ext uri="{FF2B5EF4-FFF2-40B4-BE49-F238E27FC236}">
                  <a16:creationId xmlns:a16="http://schemas.microsoft.com/office/drawing/2014/main" id="{9F06AEC1-5558-49E8-8CAC-FEBD00DF00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b="b" l="0" r="r" t="0"/>
              <a:pathLst>
                <a:path h="1020" w="774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67" name="Freeform 9">
              <a:extLst>
                <a:ext uri="{FF2B5EF4-FFF2-40B4-BE49-F238E27FC236}">
                  <a16:creationId xmlns:a16="http://schemas.microsoft.com/office/drawing/2014/main" id="{D10B76B9-BA68-471E-B58C-ED91198A9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b="b" l="0" r="r" t="0"/>
              <a:pathLst>
                <a:path h="987" w="942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5" name="Freeform 10">
              <a:extLst>
                <a:ext uri="{FF2B5EF4-FFF2-40B4-BE49-F238E27FC236}">
                  <a16:creationId xmlns:a16="http://schemas.microsoft.com/office/drawing/2014/main" id="{FEB3913B-54A3-490E-BA4B-5D0330990F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b="b" l="0" r="r" t="0"/>
              <a:pathLst>
                <a:path h="990" w="1342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68" name="Freeform 11">
              <a:extLst>
                <a:ext uri="{FF2B5EF4-FFF2-40B4-BE49-F238E27FC236}">
                  <a16:creationId xmlns:a16="http://schemas.microsoft.com/office/drawing/2014/main" id="{F75DC961-08A4-46F8-8A80-2E1FB977E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b="b" l="0" r="r" t="0"/>
              <a:pathLst>
                <a:path h="1020" w="1068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4D693E-F998-48D0-989A-B424B5C5CD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106" y="685801"/>
            <a:ext cx="6385918" cy="5105400"/>
          </a:xfrm>
        </p:spPr>
        <p:txBody>
          <a:bodyPr bIns="45720" lIns="91440" numCol="1" rIns="91440" rtlCol="0" tIns="45720" vert="horz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300"/>
              <a:t>Image 1: Roberts, J (2006), 'William Alexander Smith- the founder of the Boys Brigade as a youth worker', The encyclopedia of pedagogy and informal education.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Image2: Glasgowbb (2018), facebook/16thglasgowbb/posts/happy-founders-day-135-years-ago-today-on-the-4th-october-1883-sir-william-alexander-/1699943653462038/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3: Boxell, R (2015),  boxbrightdesigns.wordpress.com/2015/12/02/the-boys-brigade-uniform-in-1883/.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4: Picuk (2020), picclick.co.uk/rare-very-old-boys-brigade-sure-and-stedfast-353190804915.html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Dove, I (1996), 'Sisterhood or Surveillance? The development of working girls' clubs in London 1880- 1936'.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5 &amp; 6: Londonyouth.org/about-us/our-people.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7: Girls Brigade (2018), gbni.co.uk/about/our-history.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 8: Mackin, J (n.d), pinterest.co.uk/pin/217228382002709253/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I.pinimg.com/originals/8e/56/2f/8e562fcb29f8cbffb7135a84bf3e43.jpg.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Girls Brigade (2017), gbworldwide.org/about/story-so-far.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Image9: Spence, J (1999), 'Lily Montagu, girl's work and youth work', infed.org/mobi/lily-montagu-girls-work-and-youth-work/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r>
              <a:rPr lang="en-US" sz="1300"/>
              <a:t>Spence, J  (2004), 'Working for Jewish girls: Lily Montagu, girls' clubs and industrial reform 1890- 1914.</a:t>
            </a:r>
          </a:p>
          <a:p>
            <a:pPr>
              <a:lnSpc>
                <a:spcPct val="90000"/>
              </a:lnSpc>
              <a:buClr>
                <a:srgbClr val="1287C3"/>
              </a:buClr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3359614027"/>
      </p:ext>
    </p:extLst>
  </p:cSld>
  <p:clrMapOvr>
    <a:masterClrMapping/>
  </p:clrMapOvr>
</p:sld>
</file>

<file path=ppt/theme/_rels/theme1.xml.rels><?xml version="1.0" encoding="UTF-8" standalone="yes"?><Relationships xmlns="http://schemas.openxmlformats.org/package/2006/relationships"><Relationship Id="rId1" Target="../media/image1.jpeg" Type="http://schemas.openxmlformats.org/officeDocument/2006/relationships/image"/></Relationships>
</file>

<file path=ppt/theme/theme1.xml><?xml version="1.0" encoding="utf-8"?>
<a:theme xmlns:a="http://schemas.openxmlformats.org/drawingml/2006/main" name="Parallax">
  <a:themeElements>
    <a:clrScheme name="Parallax">
      <a:dk1>
        <a:sysClr lastClr="000000" val="windowText"/>
      </a:dk1>
      <a:lt1>
        <a:sysClr lastClr="FFFFFF" val="window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panose="020B0503020204020204"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panose="020B0503020204020204"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b="50000" l="50000" r="100000" t="100000"/>
          </a:path>
        </a:gradFill>
      </a:fillStyleLst>
      <a:lnStyleLst>
        <a:ln algn="ctr" cap="rnd" cmpd="sng" w="9525">
          <a:solidFill>
            <a:schemeClr val="phClr">
              <a:tint val="60000"/>
            </a:schemeClr>
          </a:solidFill>
          <a:prstDash val="solid"/>
        </a:ln>
        <a:ln algn="ctr" cap="rnd" cmpd="sng" w="15875">
          <a:solidFill>
            <a:schemeClr val="phClr"/>
          </a:solidFill>
          <a:prstDash val="solid"/>
        </a:ln>
        <a:ln algn="ctr" cap="rnd" cmpd="sng" w="22225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dir="5400000" dist="12700" endPos="32000" rotWithShape="0" stA="26000" sy="-100000"/>
          </a:effectLst>
        </a:effectStyle>
        <a:effectStyle>
          <a:effectLst>
            <a:outerShdw blurRad="38100" dir="5400000" dist="254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dir="tl" rig="threePt">
              <a:rot lat="0" lon="0" rev="1200000"/>
            </a:lightRig>
          </a:scene3d>
          <a:sp3d>
            <a:bevelT h="12700" w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id="{3388167B-A2EB-4685-9635-1831D9AEF8C4}" name="Parallax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Words>0</Words>
  <Paragraphs>0</Paragraphs>
  <Slides>13</Slides>
  <Notes>0</Notes>
  <TotalTime>0</TotalTime>
  <HiddenSlides>0</HiddenSlides>
  <MMClips>0</MMClips>
  <ScaleCrop>false</ScaleCrop>
  <HeadingPairs>
    <vt:vector baseType="variant" size="4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4">
      <vt:lpstr>Parallax</vt:lpstr>
      <vt:lpstr>Historical Milestones in the Development of Youth Work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lication>Microsoft Office PowerPoint</Application>
  <AppVersion>16.0000</AppVersion>
  <PresentationFormat>Widescreen</PresentationFormat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2020-12-31T13:08:54Z</dcterms:created>
  <dc:creator/>
  <cp:lastModifiedBy/>
  <dcterms:modified xsi:type="dcterms:W3CDTF">2021-01-12T21:22:41Z</dcterms:modified>
  <cp:revision>909</cp:revision>
  <dc:title>PowerPoint Presentation</dc:title>
</cp:coreProperties>
</file>