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1" r:id="rId5"/>
    <p:sldId id="257" r:id="rId6"/>
    <p:sldId id="258" r:id="rId7"/>
    <p:sldId id="260" r:id="rId8"/>
    <p:sldId id="262"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76F597-7259-1B44-BD31-09CDF0229F3E}" v="636" dt="2021-08-11T20:06:25.100"/>
    <p1510:client id="{581ECC91-69CB-4192-B079-7AB33146ACEA}" v="13" dt="2021-08-11T01:58:35.865"/>
    <p1510:client id="{F1B143E2-D1D3-4886-9DDB-1B5BA487E643}" v="445" vWet="447" dt="2021-08-11T18:34:03.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uwaseun Sesi Akran" userId="115c9393-eaf1-437c-a0fa-e7d4a59a8f71" providerId="ADAL" clId="{1A76F597-7259-1B44-BD31-09CDF0229F3E}"/>
    <pc:docChg chg="undo custSel addSld delSld modSld">
      <pc:chgData name="Oluwaseun Sesi Akran" userId="115c9393-eaf1-437c-a0fa-e7d4a59a8f71" providerId="ADAL" clId="{1A76F597-7259-1B44-BD31-09CDF0229F3E}" dt="2021-08-11T20:06:25.100" v="472" actId="20577"/>
      <pc:docMkLst>
        <pc:docMk/>
      </pc:docMkLst>
      <pc:sldChg chg="modSp">
        <pc:chgData name="Oluwaseun Sesi Akran" userId="115c9393-eaf1-437c-a0fa-e7d4a59a8f71" providerId="ADAL" clId="{1A76F597-7259-1B44-BD31-09CDF0229F3E}" dt="2021-08-11T20:06:25.100" v="472" actId="20577"/>
        <pc:sldMkLst>
          <pc:docMk/>
          <pc:sldMk cId="1512845258" sldId="257"/>
        </pc:sldMkLst>
        <pc:spChg chg="mod">
          <ac:chgData name="Oluwaseun Sesi Akran" userId="115c9393-eaf1-437c-a0fa-e7d4a59a8f71" providerId="ADAL" clId="{1A76F597-7259-1B44-BD31-09CDF0229F3E}" dt="2021-08-11T20:06:25.100" v="472" actId="20577"/>
          <ac:spMkLst>
            <pc:docMk/>
            <pc:sldMk cId="1512845258" sldId="257"/>
            <ac:spMk id="2" creationId="{CF7B95FD-75B9-45E4-993D-A06DD4DE0C0B}"/>
          </ac:spMkLst>
        </pc:spChg>
        <pc:spChg chg="mod">
          <ac:chgData name="Oluwaseun Sesi Akran" userId="115c9393-eaf1-437c-a0fa-e7d4a59a8f71" providerId="ADAL" clId="{1A76F597-7259-1B44-BD31-09CDF0229F3E}" dt="2021-08-11T20:05:17.199" v="454" actId="20577"/>
          <ac:spMkLst>
            <pc:docMk/>
            <pc:sldMk cId="1512845258" sldId="257"/>
            <ac:spMk id="3" creationId="{7C55405F-B1B5-4DEF-B747-6D8A425C7DED}"/>
          </ac:spMkLst>
        </pc:spChg>
      </pc:sldChg>
      <pc:sldChg chg="modSp">
        <pc:chgData name="Oluwaseun Sesi Akran" userId="115c9393-eaf1-437c-a0fa-e7d4a59a8f71" providerId="ADAL" clId="{1A76F597-7259-1B44-BD31-09CDF0229F3E}" dt="2021-08-11T20:02:53.327" v="440" actId="20577"/>
        <pc:sldMkLst>
          <pc:docMk/>
          <pc:sldMk cId="2274947693" sldId="258"/>
        </pc:sldMkLst>
        <pc:spChg chg="mod">
          <ac:chgData name="Oluwaseun Sesi Akran" userId="115c9393-eaf1-437c-a0fa-e7d4a59a8f71" providerId="ADAL" clId="{1A76F597-7259-1B44-BD31-09CDF0229F3E}" dt="2021-08-11T20:02:53.327" v="440" actId="20577"/>
          <ac:spMkLst>
            <pc:docMk/>
            <pc:sldMk cId="2274947693" sldId="258"/>
            <ac:spMk id="3" creationId="{D342EDA8-78A7-48B7-9C96-97679DE6DE9B}"/>
          </ac:spMkLst>
        </pc:spChg>
      </pc:sldChg>
      <pc:sldChg chg="modSp add del">
        <pc:chgData name="Oluwaseun Sesi Akran" userId="115c9393-eaf1-437c-a0fa-e7d4a59a8f71" providerId="ADAL" clId="{1A76F597-7259-1B44-BD31-09CDF0229F3E}" dt="2021-08-11T18:59:27.889" v="138" actId="20577"/>
        <pc:sldMkLst>
          <pc:docMk/>
          <pc:sldMk cId="42112689" sldId="259"/>
        </pc:sldMkLst>
        <pc:spChg chg="mod">
          <ac:chgData name="Oluwaseun Sesi Akran" userId="115c9393-eaf1-437c-a0fa-e7d4a59a8f71" providerId="ADAL" clId="{1A76F597-7259-1B44-BD31-09CDF0229F3E}" dt="2021-08-11T18:59:27.889" v="138" actId="20577"/>
          <ac:spMkLst>
            <pc:docMk/>
            <pc:sldMk cId="42112689" sldId="259"/>
            <ac:spMk id="3" creationId="{7D0CCD17-28FE-496A-8B33-DCC80EBEBEEF}"/>
          </ac:spMkLst>
        </pc:spChg>
      </pc:sldChg>
      <pc:sldChg chg="modSp">
        <pc:chgData name="Oluwaseun Sesi Akran" userId="115c9393-eaf1-437c-a0fa-e7d4a59a8f71" providerId="ADAL" clId="{1A76F597-7259-1B44-BD31-09CDF0229F3E}" dt="2021-08-11T19:41:55.915" v="340" actId="20577"/>
        <pc:sldMkLst>
          <pc:docMk/>
          <pc:sldMk cId="999340479" sldId="260"/>
        </pc:sldMkLst>
        <pc:graphicFrameChg chg="mod modGraphic">
          <ac:chgData name="Oluwaseun Sesi Akran" userId="115c9393-eaf1-437c-a0fa-e7d4a59a8f71" providerId="ADAL" clId="{1A76F597-7259-1B44-BD31-09CDF0229F3E}" dt="2021-08-11T19:41:55.915" v="340" actId="20577"/>
          <ac:graphicFrameMkLst>
            <pc:docMk/>
            <pc:sldMk cId="999340479" sldId="260"/>
            <ac:graphicFrameMk id="6" creationId="{4E015688-109E-44EE-8228-480161D6B8B2}"/>
          </ac:graphicFrameMkLst>
        </pc:graphicFrameChg>
      </pc:sldChg>
      <pc:sldChg chg="modSp">
        <pc:chgData name="Oluwaseun Sesi Akran" userId="115c9393-eaf1-437c-a0fa-e7d4a59a8f71" providerId="ADAL" clId="{1A76F597-7259-1B44-BD31-09CDF0229F3E}" dt="2021-08-11T20:00:42.789" v="424" actId="20577"/>
        <pc:sldMkLst>
          <pc:docMk/>
          <pc:sldMk cId="1995036363" sldId="261"/>
        </pc:sldMkLst>
        <pc:spChg chg="mod">
          <ac:chgData name="Oluwaseun Sesi Akran" userId="115c9393-eaf1-437c-a0fa-e7d4a59a8f71" providerId="ADAL" clId="{1A76F597-7259-1B44-BD31-09CDF0229F3E}" dt="2021-08-11T20:00:42.789" v="424" actId="20577"/>
          <ac:spMkLst>
            <pc:docMk/>
            <pc:sldMk cId="1995036363" sldId="261"/>
            <ac:spMk id="3" creationId="{CEAD54F1-95E5-440C-B085-1E65C00D8C6D}"/>
          </ac:spMkLst>
        </pc:spChg>
      </pc:sldChg>
      <pc:sldChg chg="modSp">
        <pc:chgData name="Oluwaseun Sesi Akran" userId="115c9393-eaf1-437c-a0fa-e7d4a59a8f71" providerId="ADAL" clId="{1A76F597-7259-1B44-BD31-09CDF0229F3E}" dt="2021-08-11T19:20:08.356" v="189" actId="14100"/>
        <pc:sldMkLst>
          <pc:docMk/>
          <pc:sldMk cId="1616361580" sldId="262"/>
        </pc:sldMkLst>
        <pc:graphicFrameChg chg="mod modGraphic">
          <ac:chgData name="Oluwaseun Sesi Akran" userId="115c9393-eaf1-437c-a0fa-e7d4a59a8f71" providerId="ADAL" clId="{1A76F597-7259-1B44-BD31-09CDF0229F3E}" dt="2021-08-11T19:20:08.356" v="189" actId="14100"/>
          <ac:graphicFrameMkLst>
            <pc:docMk/>
            <pc:sldMk cId="1616361580" sldId="262"/>
            <ac:graphicFrameMk id="6" creationId="{4E015688-109E-44EE-8228-480161D6B8B2}"/>
          </ac:graphicFrameMkLst>
        </pc:graphicFrameChg>
      </pc:sldChg>
    </pc:docChg>
  </pc:docChgLst>
  <pc:docChgLst>
    <pc:chgData name="Oluwaseun Sesi Akran (1908389)" userId="115c9393-eaf1-437c-a0fa-e7d4a59a8f71" providerId="ADAL" clId="{581ECC91-69CB-4192-B079-7AB33146ACEA}"/>
    <pc:docChg chg="undo custSel modSld">
      <pc:chgData name="Oluwaseun Sesi Akran (1908389)" userId="115c9393-eaf1-437c-a0fa-e7d4a59a8f71" providerId="ADAL" clId="{581ECC91-69CB-4192-B079-7AB33146ACEA}" dt="2021-08-11T02:22:11.860" v="5211" actId="20577"/>
      <pc:docMkLst>
        <pc:docMk/>
      </pc:docMkLst>
      <pc:sldChg chg="modSp mod">
        <pc:chgData name="Oluwaseun Sesi Akran (1908389)" userId="115c9393-eaf1-437c-a0fa-e7d4a59a8f71" providerId="ADAL" clId="{581ECC91-69CB-4192-B079-7AB33146ACEA}" dt="2021-08-11T02:18:22.361" v="5195" actId="20577"/>
        <pc:sldMkLst>
          <pc:docMk/>
          <pc:sldMk cId="1512845258" sldId="257"/>
        </pc:sldMkLst>
        <pc:spChg chg="mod">
          <ac:chgData name="Oluwaseun Sesi Akran (1908389)" userId="115c9393-eaf1-437c-a0fa-e7d4a59a8f71" providerId="ADAL" clId="{581ECC91-69CB-4192-B079-7AB33146ACEA}" dt="2021-08-11T02:18:22.361" v="5195" actId="20577"/>
          <ac:spMkLst>
            <pc:docMk/>
            <pc:sldMk cId="1512845258" sldId="257"/>
            <ac:spMk id="3" creationId="{7C55405F-B1B5-4DEF-B747-6D8A425C7DED}"/>
          </ac:spMkLst>
        </pc:spChg>
      </pc:sldChg>
      <pc:sldChg chg="modSp mod">
        <pc:chgData name="Oluwaseun Sesi Akran (1908389)" userId="115c9393-eaf1-437c-a0fa-e7d4a59a8f71" providerId="ADAL" clId="{581ECC91-69CB-4192-B079-7AB33146ACEA}" dt="2021-08-10T23:45:53.844" v="3610" actId="20577"/>
        <pc:sldMkLst>
          <pc:docMk/>
          <pc:sldMk cId="2274947693" sldId="258"/>
        </pc:sldMkLst>
        <pc:spChg chg="mod">
          <ac:chgData name="Oluwaseun Sesi Akran (1908389)" userId="115c9393-eaf1-437c-a0fa-e7d4a59a8f71" providerId="ADAL" clId="{581ECC91-69CB-4192-B079-7AB33146ACEA}" dt="2021-08-10T23:45:53.844" v="3610" actId="20577"/>
          <ac:spMkLst>
            <pc:docMk/>
            <pc:sldMk cId="2274947693" sldId="258"/>
            <ac:spMk id="3" creationId="{D342EDA8-78A7-48B7-9C96-97679DE6DE9B}"/>
          </ac:spMkLst>
        </pc:spChg>
      </pc:sldChg>
      <pc:sldChg chg="modSp mod">
        <pc:chgData name="Oluwaseun Sesi Akran (1908389)" userId="115c9393-eaf1-437c-a0fa-e7d4a59a8f71" providerId="ADAL" clId="{581ECC91-69CB-4192-B079-7AB33146ACEA}" dt="2021-08-10T20:22:32.550" v="1588" actId="20577"/>
        <pc:sldMkLst>
          <pc:docMk/>
          <pc:sldMk cId="42112689" sldId="259"/>
        </pc:sldMkLst>
        <pc:spChg chg="mod">
          <ac:chgData name="Oluwaseun Sesi Akran (1908389)" userId="115c9393-eaf1-437c-a0fa-e7d4a59a8f71" providerId="ADAL" clId="{581ECC91-69CB-4192-B079-7AB33146ACEA}" dt="2021-08-10T20:22:32.550" v="1588" actId="20577"/>
          <ac:spMkLst>
            <pc:docMk/>
            <pc:sldMk cId="42112689" sldId="259"/>
            <ac:spMk id="3" creationId="{7D0CCD17-28FE-496A-8B33-DCC80EBEBEEF}"/>
          </ac:spMkLst>
        </pc:spChg>
      </pc:sldChg>
      <pc:sldChg chg="modSp mod">
        <pc:chgData name="Oluwaseun Sesi Akran (1908389)" userId="115c9393-eaf1-437c-a0fa-e7d4a59a8f71" providerId="ADAL" clId="{581ECC91-69CB-4192-B079-7AB33146ACEA}" dt="2021-08-11T02:22:11.860" v="5211" actId="20577"/>
        <pc:sldMkLst>
          <pc:docMk/>
          <pc:sldMk cId="999340479" sldId="260"/>
        </pc:sldMkLst>
        <pc:spChg chg="mod">
          <ac:chgData name="Oluwaseun Sesi Akran (1908389)" userId="115c9393-eaf1-437c-a0fa-e7d4a59a8f71" providerId="ADAL" clId="{581ECC91-69CB-4192-B079-7AB33146ACEA}" dt="2021-08-11T02:04:57.448" v="5109" actId="122"/>
          <ac:spMkLst>
            <pc:docMk/>
            <pc:sldMk cId="999340479" sldId="260"/>
            <ac:spMk id="2" creationId="{84C0EAA8-394C-495A-8ADE-02A487113AED}"/>
          </ac:spMkLst>
        </pc:spChg>
        <pc:graphicFrameChg chg="mod modGraphic">
          <ac:chgData name="Oluwaseun Sesi Akran (1908389)" userId="115c9393-eaf1-437c-a0fa-e7d4a59a8f71" providerId="ADAL" clId="{581ECC91-69CB-4192-B079-7AB33146ACEA}" dt="2021-08-11T02:22:11.860" v="5211" actId="20577"/>
          <ac:graphicFrameMkLst>
            <pc:docMk/>
            <pc:sldMk cId="999340479" sldId="260"/>
            <ac:graphicFrameMk id="6" creationId="{4E015688-109E-44EE-8228-480161D6B8B2}"/>
          </ac:graphicFrameMkLst>
        </pc:graphicFrameChg>
      </pc:sldChg>
      <pc:sldChg chg="modSp mod">
        <pc:chgData name="Oluwaseun Sesi Akran (1908389)" userId="115c9393-eaf1-437c-a0fa-e7d4a59a8f71" providerId="ADAL" clId="{581ECC91-69CB-4192-B079-7AB33146ACEA}" dt="2021-08-10T17:59:14.728" v="56" actId="20577"/>
        <pc:sldMkLst>
          <pc:docMk/>
          <pc:sldMk cId="1995036363" sldId="261"/>
        </pc:sldMkLst>
        <pc:spChg chg="mod">
          <ac:chgData name="Oluwaseun Sesi Akran (1908389)" userId="115c9393-eaf1-437c-a0fa-e7d4a59a8f71" providerId="ADAL" clId="{581ECC91-69CB-4192-B079-7AB33146ACEA}" dt="2021-08-10T17:59:14.728" v="56" actId="20577"/>
          <ac:spMkLst>
            <pc:docMk/>
            <pc:sldMk cId="1995036363" sldId="261"/>
            <ac:spMk id="3" creationId="{CEAD54F1-95E5-440C-B085-1E65C00D8C6D}"/>
          </ac:spMkLst>
        </pc:spChg>
      </pc:sldChg>
      <pc:sldChg chg="modSp mod">
        <pc:chgData name="Oluwaseun Sesi Akran (1908389)" userId="115c9393-eaf1-437c-a0fa-e7d4a59a8f71" providerId="ADAL" clId="{581ECC91-69CB-4192-B079-7AB33146ACEA}" dt="2021-08-11T02:10:09.286" v="5130" actId="1076"/>
        <pc:sldMkLst>
          <pc:docMk/>
          <pc:sldMk cId="1616361580" sldId="262"/>
        </pc:sldMkLst>
        <pc:spChg chg="mod">
          <ac:chgData name="Oluwaseun Sesi Akran (1908389)" userId="115c9393-eaf1-437c-a0fa-e7d4a59a8f71" providerId="ADAL" clId="{581ECC91-69CB-4192-B079-7AB33146ACEA}" dt="2021-08-10T23:30:13.857" v="3415" actId="1076"/>
          <ac:spMkLst>
            <pc:docMk/>
            <pc:sldMk cId="1616361580" sldId="262"/>
            <ac:spMk id="2" creationId="{84C0EAA8-394C-495A-8ADE-02A487113AED}"/>
          </ac:spMkLst>
        </pc:spChg>
        <pc:graphicFrameChg chg="mod modGraphic">
          <ac:chgData name="Oluwaseun Sesi Akran (1908389)" userId="115c9393-eaf1-437c-a0fa-e7d4a59a8f71" providerId="ADAL" clId="{581ECC91-69CB-4192-B079-7AB33146ACEA}" dt="2021-08-11T02:10:09.286" v="5130" actId="1076"/>
          <ac:graphicFrameMkLst>
            <pc:docMk/>
            <pc:sldMk cId="1616361580" sldId="262"/>
            <ac:graphicFrameMk id="6" creationId="{4E015688-109E-44EE-8228-480161D6B8B2}"/>
          </ac:graphicFrameMkLst>
        </pc:graphicFrameChg>
      </pc:sldChg>
    </pc:docChg>
  </pc:docChgLst>
  <pc:docChgLst>
    <pc:chgData name="Oluwaseun Sesi Akran (1908389)" userId="115c9393-eaf1-437c-a0fa-e7d4a59a8f71" providerId="ADAL" clId="{F1B143E2-D1D3-4886-9DDB-1B5BA487E643}"/>
    <pc:docChg chg="undo custSel modSld">
      <pc:chgData name="Oluwaseun Sesi Akran (1908389)" userId="115c9393-eaf1-437c-a0fa-e7d4a59a8f71" providerId="ADAL" clId="{F1B143E2-D1D3-4886-9DDB-1B5BA487E643}" dt="2021-08-11T17:40:45.164" v="502" actId="20577"/>
      <pc:docMkLst>
        <pc:docMk/>
      </pc:docMkLst>
      <pc:sldChg chg="modSp mod">
        <pc:chgData name="Oluwaseun Sesi Akran (1908389)" userId="115c9393-eaf1-437c-a0fa-e7d4a59a8f71" providerId="ADAL" clId="{F1B143E2-D1D3-4886-9DDB-1B5BA487E643}" dt="2021-08-11T16:17:34.354" v="439" actId="20577"/>
        <pc:sldMkLst>
          <pc:docMk/>
          <pc:sldMk cId="1512845258" sldId="257"/>
        </pc:sldMkLst>
        <pc:spChg chg="mod">
          <ac:chgData name="Oluwaseun Sesi Akran (1908389)" userId="115c9393-eaf1-437c-a0fa-e7d4a59a8f71" providerId="ADAL" clId="{F1B143E2-D1D3-4886-9DDB-1B5BA487E643}" dt="2021-08-11T16:17:34.354" v="439" actId="20577"/>
          <ac:spMkLst>
            <pc:docMk/>
            <pc:sldMk cId="1512845258" sldId="257"/>
            <ac:spMk id="3" creationId="{7C55405F-B1B5-4DEF-B747-6D8A425C7DED}"/>
          </ac:spMkLst>
        </pc:spChg>
      </pc:sldChg>
      <pc:sldChg chg="modSp mod">
        <pc:chgData name="Oluwaseun Sesi Akran (1908389)" userId="115c9393-eaf1-437c-a0fa-e7d4a59a8f71" providerId="ADAL" clId="{F1B143E2-D1D3-4886-9DDB-1B5BA487E643}" dt="2021-08-11T16:06:51.692" v="311" actId="2"/>
        <pc:sldMkLst>
          <pc:docMk/>
          <pc:sldMk cId="2274947693" sldId="258"/>
        </pc:sldMkLst>
        <pc:spChg chg="mod">
          <ac:chgData name="Oluwaseun Sesi Akran (1908389)" userId="115c9393-eaf1-437c-a0fa-e7d4a59a8f71" providerId="ADAL" clId="{F1B143E2-D1D3-4886-9DDB-1B5BA487E643}" dt="2021-08-11T16:04:51.628" v="306" actId="1076"/>
          <ac:spMkLst>
            <pc:docMk/>
            <pc:sldMk cId="2274947693" sldId="258"/>
            <ac:spMk id="2" creationId="{700E2F0E-0041-485B-A017-7B44BEB42284}"/>
          </ac:spMkLst>
        </pc:spChg>
        <pc:spChg chg="mod">
          <ac:chgData name="Oluwaseun Sesi Akran (1908389)" userId="115c9393-eaf1-437c-a0fa-e7d4a59a8f71" providerId="ADAL" clId="{F1B143E2-D1D3-4886-9DDB-1B5BA487E643}" dt="2021-08-11T16:06:51.692" v="311" actId="2"/>
          <ac:spMkLst>
            <pc:docMk/>
            <pc:sldMk cId="2274947693" sldId="258"/>
            <ac:spMk id="3" creationId="{D342EDA8-78A7-48B7-9C96-97679DE6DE9B}"/>
          </ac:spMkLst>
        </pc:spChg>
      </pc:sldChg>
      <pc:sldChg chg="modSp mod">
        <pc:chgData name="Oluwaseun Sesi Akran (1908389)" userId="115c9393-eaf1-437c-a0fa-e7d4a59a8f71" providerId="ADAL" clId="{F1B143E2-D1D3-4886-9DDB-1B5BA487E643}" dt="2021-08-11T17:40:45.164" v="502" actId="20577"/>
        <pc:sldMkLst>
          <pc:docMk/>
          <pc:sldMk cId="999340479" sldId="260"/>
        </pc:sldMkLst>
        <pc:graphicFrameChg chg="modGraphic">
          <ac:chgData name="Oluwaseun Sesi Akran (1908389)" userId="115c9393-eaf1-437c-a0fa-e7d4a59a8f71" providerId="ADAL" clId="{F1B143E2-D1D3-4886-9DDB-1B5BA487E643}" dt="2021-08-11T17:40:45.164" v="502" actId="20577"/>
          <ac:graphicFrameMkLst>
            <pc:docMk/>
            <pc:sldMk cId="999340479" sldId="260"/>
            <ac:graphicFrameMk id="6" creationId="{4E015688-109E-44EE-8228-480161D6B8B2}"/>
          </ac:graphicFrameMkLst>
        </pc:graphicFrameChg>
      </pc:sldChg>
      <pc:sldChg chg="modSp mod">
        <pc:chgData name="Oluwaseun Sesi Akran (1908389)" userId="115c9393-eaf1-437c-a0fa-e7d4a59a8f71" providerId="ADAL" clId="{F1B143E2-D1D3-4886-9DDB-1B5BA487E643}" dt="2021-08-11T17:30:12.200" v="490" actId="20577"/>
        <pc:sldMkLst>
          <pc:docMk/>
          <pc:sldMk cId="1995036363" sldId="261"/>
        </pc:sldMkLst>
        <pc:spChg chg="mod">
          <ac:chgData name="Oluwaseun Sesi Akran (1908389)" userId="115c9393-eaf1-437c-a0fa-e7d4a59a8f71" providerId="ADAL" clId="{F1B143E2-D1D3-4886-9DDB-1B5BA487E643}" dt="2021-08-11T17:30:12.200" v="490" actId="20577"/>
          <ac:spMkLst>
            <pc:docMk/>
            <pc:sldMk cId="1995036363" sldId="261"/>
            <ac:spMk id="3" creationId="{CEAD54F1-95E5-440C-B085-1E65C00D8C6D}"/>
          </ac:spMkLst>
        </pc:spChg>
      </pc:sldChg>
      <pc:sldChg chg="modSp mod">
        <pc:chgData name="Oluwaseun Sesi Akran (1908389)" userId="115c9393-eaf1-437c-a0fa-e7d4a59a8f71" providerId="ADAL" clId="{F1B143E2-D1D3-4886-9DDB-1B5BA487E643}" dt="2021-08-11T16:08:14.287" v="317" actId="313"/>
        <pc:sldMkLst>
          <pc:docMk/>
          <pc:sldMk cId="1616361580" sldId="262"/>
        </pc:sldMkLst>
        <pc:graphicFrameChg chg="mod modGraphic">
          <ac:chgData name="Oluwaseun Sesi Akran (1908389)" userId="115c9393-eaf1-437c-a0fa-e7d4a59a8f71" providerId="ADAL" clId="{F1B143E2-D1D3-4886-9DDB-1B5BA487E643}" dt="2021-08-11T16:08:14.287" v="317" actId="313"/>
          <ac:graphicFrameMkLst>
            <pc:docMk/>
            <pc:sldMk cId="1616361580" sldId="262"/>
            <ac:graphicFrameMk id="6" creationId="{4E015688-109E-44EE-8228-480161D6B8B2}"/>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11/08/2021</a:t>
            </a:fld>
            <a:endParaRPr lang="en-GB"/>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p:txBody>
          <a:bodyPr>
            <a:normAutofit/>
          </a:bodyPr>
          <a:lstStyle/>
          <a:p>
            <a:r>
              <a:rPr lang="en-GB" sz="4400"/>
              <a:t>Introduction to Research</a:t>
            </a:r>
            <a:br>
              <a:rPr lang="en-GB" sz="4400"/>
            </a:br>
            <a:r>
              <a:rPr lang="en-GB" sz="4400"/>
              <a:t>BMHP5005</a:t>
            </a:r>
            <a:br>
              <a:rPr lang="en-GB" sz="4400"/>
            </a:br>
            <a:r>
              <a:rPr lang="en-GB" sz="4400"/>
              <a:t>Viva</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p:txBody>
          <a:bodyPr vert="horz" lIns="91440" tIns="45720" rIns="91440" bIns="45720" rtlCol="0" anchor="t">
            <a:normAutofit/>
          </a:bodyPr>
          <a:lstStyle/>
          <a:p>
            <a:r>
              <a:rPr lang="en-GB"/>
              <a:t>Student Name: Oluwaseun Akran</a:t>
            </a:r>
            <a:endParaRPr lang="en-US"/>
          </a:p>
          <a:p>
            <a:r>
              <a:rPr lang="en-GB"/>
              <a:t>Student Numbe</a:t>
            </a:r>
            <a:r>
              <a:rPr lang="en-US"/>
              <a:t>r</a:t>
            </a:r>
            <a:r>
              <a:rPr lang="en-GB"/>
              <a:t>:190838</a:t>
            </a:r>
            <a:r>
              <a:rPr lang="en-US"/>
              <a:t>9</a:t>
            </a:r>
            <a:endParaRPr lang="en-GB"/>
          </a:p>
          <a:p>
            <a:r>
              <a:rPr lang="en-GB"/>
              <a:t>Lecturer</a:t>
            </a:r>
            <a:r>
              <a:rPr lang="en-US"/>
              <a:t>s</a:t>
            </a:r>
            <a:r>
              <a:rPr lang="en-GB"/>
              <a:t>  Name : Barbara Chinyani  </a:t>
            </a:r>
          </a:p>
          <a:p>
            <a:endParaRPr lang="en-GB">
              <a:cs typeface="Calibri"/>
            </a:endParaRP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838200" y="365125"/>
            <a:ext cx="10515600" cy="997331"/>
          </a:xfrm>
        </p:spPr>
        <p:txBody>
          <a:bodyPr/>
          <a:lstStyle/>
          <a:p>
            <a:r>
              <a:rPr lang="en-US" b="1"/>
              <a:t>                </a:t>
            </a:r>
            <a:r>
              <a:rPr lang="en-GB" b="1"/>
              <a:t>Literature Review Focus</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838200" y="1545336"/>
            <a:ext cx="10515600" cy="4631627"/>
          </a:xfrm>
        </p:spPr>
        <p:txBody>
          <a:bodyPr>
            <a:normAutofit/>
          </a:bodyPr>
          <a:lstStyle/>
          <a:p>
            <a:pPr marL="0" indent="0">
              <a:buNone/>
            </a:pPr>
            <a:r>
              <a:rPr lang="en-US" sz="1400" b="1">
                <a:latin typeface="Arial" panose="020B0604020202020204" pitchFamily="34" charset="0"/>
                <a:cs typeface="Arial" panose="020B0604020202020204" pitchFamily="34" charset="0"/>
              </a:rPr>
              <a:t>Summary : </a:t>
            </a:r>
            <a:r>
              <a:rPr lang="en-US" sz="1400">
                <a:latin typeface="Arial" panose="020B0604020202020204" pitchFamily="34" charset="0"/>
                <a:cs typeface="Arial" panose="020B0604020202020204" pitchFamily="34" charset="0"/>
              </a:rPr>
              <a:t>The focus of this research is based on research findings of physical abuse literature.(Phelan, 2015;Fyson and Patterson ,2019; (Kennedy and Will, 2021). Elderly adults who are abused in care homes are subjected to psychological, physical and sexual abuse, as well as neglect and financial exploitation(Kennedy and Will,2021). Abuse on the elderly  may result in poor health , physical injuries psychological illness and untimely mortality may follow. Despite the efforts of caregivers to prevent the problem , it persists(Fyson and Patterson 2019) </a:t>
            </a:r>
          </a:p>
          <a:p>
            <a:pPr marL="0" indent="0">
              <a:buNone/>
            </a:pPr>
            <a:r>
              <a:rPr lang="en-US" sz="1400">
                <a:latin typeface="Arial" panose="020B0604020202020204" pitchFamily="34" charset="0"/>
                <a:cs typeface="Arial" panose="020B0604020202020204" pitchFamily="34" charset="0"/>
              </a:rPr>
              <a:t>  </a:t>
            </a:r>
          </a:p>
          <a:p>
            <a:pPr marL="0" indent="0">
              <a:buNone/>
            </a:pPr>
            <a:r>
              <a:rPr lang="en-US" sz="1400">
                <a:latin typeface="Arial" panose="020B0604020202020204" pitchFamily="34" charset="0"/>
                <a:cs typeface="Arial" panose="020B0604020202020204" pitchFamily="34" charset="0"/>
              </a:rPr>
              <a:t> </a:t>
            </a:r>
            <a:r>
              <a:rPr lang="en-US" sz="1400" b="1">
                <a:latin typeface="Arial" panose="020B0604020202020204" pitchFamily="34" charset="0"/>
                <a:cs typeface="Arial" panose="020B0604020202020204" pitchFamily="34" charset="0"/>
              </a:rPr>
              <a:t>Research question</a:t>
            </a:r>
            <a:r>
              <a:rPr lang="en-US" sz="1400">
                <a:latin typeface="Arial" panose="020B0604020202020204" pitchFamily="34" charset="0"/>
                <a:cs typeface="Arial" panose="020B0604020202020204" pitchFamily="34" charset="0"/>
              </a:rPr>
              <a:t>: Why are Elderly in care homes Physically abused by the care givers?</a:t>
            </a:r>
          </a:p>
          <a:p>
            <a:pPr marL="457200" lvl="1" indent="0">
              <a:buNone/>
            </a:pPr>
            <a:endParaRPr lang="en-US" sz="1400">
              <a:latin typeface="Arial" panose="020B0604020202020204" pitchFamily="34" charset="0"/>
              <a:cs typeface="Arial" panose="020B0604020202020204" pitchFamily="34" charset="0"/>
            </a:endParaRPr>
          </a:p>
          <a:p>
            <a:pPr marL="457200" lvl="1" indent="0">
              <a:buNone/>
            </a:pPr>
            <a:r>
              <a:rPr lang="en-US" sz="1400" b="1">
                <a:latin typeface="Arial" panose="020B0604020202020204" pitchFamily="34" charset="0"/>
                <a:cs typeface="Arial" panose="020B0604020202020204" pitchFamily="34" charset="0"/>
              </a:rPr>
              <a:t>             Aim</a:t>
            </a:r>
            <a:r>
              <a:rPr lang="en-US" sz="1400">
                <a:latin typeface="Arial" panose="020B0604020202020204" pitchFamily="34" charset="0"/>
                <a:cs typeface="Arial" panose="020B0604020202020204" pitchFamily="34" charset="0"/>
              </a:rPr>
              <a:t>: To examine physical abuse of Elderly in care homes in the UK</a:t>
            </a:r>
          </a:p>
          <a:p>
            <a:pPr marL="457200" lvl="1" indent="0">
              <a:buNone/>
            </a:pPr>
            <a:endParaRPr lang="en-US" sz="1400" b="1">
              <a:latin typeface="Arial" panose="020B0604020202020204" pitchFamily="34" charset="0"/>
              <a:cs typeface="Arial" panose="020B0604020202020204" pitchFamily="34" charset="0"/>
            </a:endParaRPr>
          </a:p>
          <a:p>
            <a:pPr marL="457200" lvl="1" indent="0">
              <a:buNone/>
            </a:pPr>
            <a:r>
              <a:rPr lang="en-US" sz="1400" b="1">
                <a:latin typeface="Arial" panose="020B0604020202020204" pitchFamily="34" charset="0"/>
                <a:cs typeface="Arial" panose="020B0604020202020204" pitchFamily="34" charset="0"/>
              </a:rPr>
              <a:t>  Objectives</a:t>
            </a:r>
            <a:r>
              <a:rPr lang="en-US" sz="1400">
                <a:latin typeface="Arial" panose="020B0604020202020204" pitchFamily="34" charset="0"/>
                <a:cs typeface="Arial" panose="020B0604020202020204" pitchFamily="34" charset="0"/>
              </a:rPr>
              <a:t>: (1) To explore the safeguarding training given.</a:t>
            </a:r>
          </a:p>
          <a:p>
            <a:pPr marL="457200" lvl="1" indent="0">
              <a:buNone/>
            </a:pPr>
            <a:r>
              <a:rPr lang="en-US" sz="1400">
                <a:latin typeface="Arial" panose="020B0604020202020204" pitchFamily="34" charset="0"/>
                <a:cs typeface="Arial" panose="020B0604020202020204" pitchFamily="34" charset="0"/>
              </a:rPr>
              <a:t>                      (2) To investigate the reporting of abuse on Elderly in care homes in the United kingdom.</a:t>
            </a:r>
          </a:p>
          <a:p>
            <a:pPr marL="457200" lvl="1" indent="0">
              <a:buNone/>
            </a:pPr>
            <a:r>
              <a:rPr lang="en-US" sz="12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838200" y="331258"/>
            <a:ext cx="10515600" cy="1325563"/>
          </a:xfrm>
        </p:spPr>
        <p:txBody>
          <a:bodyPr/>
          <a:lstStyle/>
          <a:p>
            <a:r>
              <a:rPr lang="en-GB" b="1"/>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0" y="1773936"/>
            <a:ext cx="11353800" cy="4403027"/>
          </a:xfrm>
        </p:spPr>
        <p:txBody>
          <a:bodyPr vert="horz" lIns="91440" tIns="45720" rIns="91440" bIns="45720" rtlCol="0" anchor="t">
            <a:normAutofit/>
          </a:bodyPr>
          <a:lstStyle/>
          <a:p>
            <a:pPr marL="0" indent="0">
              <a:lnSpc>
                <a:spcPct val="200000"/>
              </a:lnSpc>
              <a:buNone/>
            </a:pPr>
            <a:r>
              <a:rPr lang="en-US" sz="2200">
                <a:solidFill>
                  <a:srgbClr val="0070C0"/>
                </a:solidFill>
              </a:rPr>
              <a:t>     Secondary Research – Systematic literature Review of 20 articles on Physical abuse on Elderly</a:t>
            </a:r>
            <a:r>
              <a:rPr lang="en-US">
                <a:solidFill>
                  <a:srgbClr val="0070C0"/>
                </a:solidFill>
              </a:rPr>
              <a:t>.</a:t>
            </a:r>
            <a:endParaRPr lang="en-US"/>
          </a:p>
          <a:p>
            <a:pPr marL="457200" lvl="1" indent="0">
              <a:buNone/>
            </a:pPr>
            <a:r>
              <a:rPr lang="en-US" sz="1500" b="1">
                <a:latin typeface="Arial" panose="020B0604020202020204" pitchFamily="34" charset="0"/>
                <a:cs typeface="Arial" panose="020B0604020202020204" pitchFamily="34" charset="0"/>
              </a:rPr>
              <a:t>     </a:t>
            </a:r>
            <a:r>
              <a:rPr lang="en-US" sz="1400" b="1"/>
              <a:t> Keywords </a:t>
            </a:r>
            <a:r>
              <a:rPr lang="en-US" sz="1400"/>
              <a:t>    :  Physical abuse, Harm ,Mistreatment, Vulnerable, Abuse , Safeguarding, Neglect, Value,Risk factors </a:t>
            </a:r>
          </a:p>
          <a:p>
            <a:pPr marL="457200" lvl="1" indent="0">
              <a:buNone/>
            </a:pPr>
            <a:r>
              <a:rPr lang="en-US" sz="1400" b="1"/>
              <a:t>      Data Source </a:t>
            </a:r>
            <a:r>
              <a:rPr lang="en-US" sz="1400"/>
              <a:t>:   Google scholar, </a:t>
            </a:r>
            <a:r>
              <a:rPr lang="en-GB" sz="1400"/>
              <a:t>Pubmed</a:t>
            </a:r>
            <a:r>
              <a:rPr lang="en-US" sz="1400"/>
              <a:t>, Proquest, Journal of nursing , Journal of  adult protection , Journal of applied Research  in intellectual disabilities,  Sage Journals</a:t>
            </a:r>
          </a:p>
          <a:p>
            <a:pPr lvl="1"/>
            <a:endParaRPr lang="en-US" sz="1600"/>
          </a:p>
          <a:p>
            <a:pPr marL="457200" lvl="1" indent="0">
              <a:buNone/>
            </a:pPr>
            <a:endParaRPr lang="en-US" sz="1600"/>
          </a:p>
          <a:p>
            <a:pPr marL="457200" lvl="1" indent="0">
              <a:buNone/>
            </a:pPr>
            <a:r>
              <a:rPr lang="en-US" sz="1400" b="1"/>
              <a:t>Inclusion criteria  </a:t>
            </a:r>
            <a:r>
              <a:rPr lang="en-US" sz="1400"/>
              <a:t>(1)</a:t>
            </a:r>
            <a:r>
              <a:rPr lang="en-US" sz="1400" b="1"/>
              <a:t> </a:t>
            </a:r>
            <a:r>
              <a:rPr lang="en-US" sz="1400"/>
              <a:t>From 2014  till present  because of care act 2014.  </a:t>
            </a:r>
          </a:p>
          <a:p>
            <a:pPr marL="457200" lvl="1" indent="0">
              <a:buNone/>
            </a:pPr>
            <a:r>
              <a:rPr lang="en-US" sz="1400"/>
              <a:t>                                 (2) I am also looking at the articles from the care homes, UK/USA  based article</a:t>
            </a:r>
          </a:p>
          <a:p>
            <a:pPr marL="457200" lvl="1" indent="0">
              <a:buNone/>
            </a:pPr>
            <a:endParaRPr lang="en-US" sz="1400"/>
          </a:p>
          <a:p>
            <a:pPr marL="457200" lvl="1" indent="0">
              <a:buNone/>
            </a:pPr>
            <a:endParaRPr lang="en-US" sz="1400"/>
          </a:p>
          <a:p>
            <a:pPr marL="457200" lvl="1" indent="0">
              <a:buNone/>
            </a:pPr>
            <a:r>
              <a:rPr lang="en-US" sz="1400" b="1"/>
              <a:t>Exclusion criteria </a:t>
            </a:r>
            <a:r>
              <a:rPr lang="en-US" sz="1400"/>
              <a:t> (1) A rticles prior to 2014  have also been excluded. </a:t>
            </a:r>
          </a:p>
          <a:p>
            <a:pPr marL="457200" lvl="1" indent="0">
              <a:buNone/>
            </a:pPr>
            <a:r>
              <a:rPr lang="en-US" sz="1400"/>
              <a:t>                                 (2) Journals  which are not linked to physical abuse were also excluded.</a:t>
            </a:r>
          </a:p>
          <a:p>
            <a:pPr marL="457200" lvl="1" indent="0">
              <a:buNone/>
            </a:pPr>
            <a:endParaRPr lang="en-US" sz="1800"/>
          </a:p>
          <a:p>
            <a:pPr marL="0" indent="0">
              <a:lnSpc>
                <a:spcPct val="200000"/>
              </a:lnSpc>
              <a:buNone/>
            </a:pPr>
            <a:endParaRPr lang="en-US" sz="1500">
              <a:latin typeface="Arial" panose="020B0604020202020204" pitchFamily="34" charset="0"/>
              <a:cs typeface="Arial" panose="020B0604020202020204" pitchFamily="34" charset="0"/>
            </a:endParaRPr>
          </a:p>
          <a:p>
            <a:pPr marL="457200" lvl="1" indent="0">
              <a:buNone/>
            </a:pPr>
            <a:endParaRPr lang="en-US" sz="1500">
              <a:latin typeface="Arial" panose="020B0604020202020204" pitchFamily="34" charset="0"/>
              <a:cs typeface="Arial" panose="020B0604020202020204" pitchFamily="34" charset="0"/>
            </a:endParaRPr>
          </a:p>
          <a:p>
            <a:pPr marL="0" indent="0">
              <a:lnSpc>
                <a:spcPct val="200000"/>
              </a:lnSpc>
              <a:buNone/>
            </a:pPr>
            <a:endParaRPr lang="en-US">
              <a:cs typeface="Calibri"/>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838200" y="331259"/>
            <a:ext cx="10495844" cy="763763"/>
          </a:xfrm>
        </p:spPr>
        <p:txBody>
          <a:bodyPr/>
          <a:lstStyle/>
          <a:p>
            <a:pPr algn="ctr"/>
            <a:r>
              <a:rPr lang="en-GB"/>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1102237334"/>
              </p:ext>
            </p:extLst>
          </p:nvPr>
        </p:nvGraphicFramePr>
        <p:xfrm>
          <a:off x="1582589" y="1095022"/>
          <a:ext cx="8342489" cy="5094380"/>
        </p:xfrm>
        <a:graphic>
          <a:graphicData uri="http://schemas.openxmlformats.org/drawingml/2006/table">
            <a:tbl>
              <a:tblPr firstRow="1" firstCol="1" bandRow="1"/>
              <a:tblGrid>
                <a:gridCol w="1498939">
                  <a:extLst>
                    <a:ext uri="{9D8B030D-6E8A-4147-A177-3AD203B41FA5}">
                      <a16:colId xmlns:a16="http://schemas.microsoft.com/office/drawing/2014/main" val="2791120806"/>
                    </a:ext>
                  </a:extLst>
                </a:gridCol>
                <a:gridCol w="2532888">
                  <a:extLst>
                    <a:ext uri="{9D8B030D-6E8A-4147-A177-3AD203B41FA5}">
                      <a16:colId xmlns:a16="http://schemas.microsoft.com/office/drawing/2014/main" val="3589850242"/>
                    </a:ext>
                  </a:extLst>
                </a:gridCol>
                <a:gridCol w="1759373">
                  <a:extLst>
                    <a:ext uri="{9D8B030D-6E8A-4147-A177-3AD203B41FA5}">
                      <a16:colId xmlns:a16="http://schemas.microsoft.com/office/drawing/2014/main" val="2229489048"/>
                    </a:ext>
                  </a:extLst>
                </a:gridCol>
                <a:gridCol w="2551289">
                  <a:extLst>
                    <a:ext uri="{9D8B030D-6E8A-4147-A177-3AD203B41FA5}">
                      <a16:colId xmlns:a16="http://schemas.microsoft.com/office/drawing/2014/main" val="2241838310"/>
                    </a:ext>
                  </a:extLst>
                </a:gridCol>
              </a:tblGrid>
              <a:tr h="509988">
                <a:tc>
                  <a:txBody>
                    <a:bodyPr/>
                    <a:lstStyle/>
                    <a:p>
                      <a:pPr algn="l" fontAlgn="t">
                        <a:spcBef>
                          <a:spcPts val="0"/>
                        </a:spcBef>
                        <a:spcAft>
                          <a:spcPts val="0"/>
                        </a:spcAft>
                      </a:pPr>
                      <a:r>
                        <a:rPr lang="en-GB" sz="1100" b="1" i="0" u="none" strike="noStrike">
                          <a:effectLst/>
                          <a:latin typeface="Times New Roman" panose="02020603050405020304" pitchFamily="18" charset="0"/>
                          <a:ea typeface="Calibri" panose="020F0502020204030204" pitchFamily="34" charset="0"/>
                          <a:cs typeface="Times New Roman" panose="02020603050405020304" pitchFamily="18" charset="0"/>
                        </a:rPr>
                        <a:t>Author and title </a:t>
                      </a:r>
                      <a:endParaRPr lang="en-GB" sz="11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a:effectLst/>
                          <a:latin typeface="Times New Roman" panose="02020603050405020304" pitchFamily="18" charset="0"/>
                          <a:ea typeface="Calibri" panose="020F0502020204030204" pitchFamily="34" charset="0"/>
                          <a:cs typeface="Times New Roman" panose="02020603050405020304" pitchFamily="18" charset="0"/>
                        </a:rPr>
                        <a:t>Research Questions or Research Objectives  </a:t>
                      </a:r>
                      <a:endParaRPr lang="en-GB" sz="11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a:effectLst/>
                          <a:latin typeface="Times New Roman" panose="02020603050405020304" pitchFamily="18" charset="0"/>
                          <a:ea typeface="Calibri" panose="020F0502020204030204" pitchFamily="34" charset="0"/>
                          <a:cs typeface="Times New Roman" panose="02020603050405020304" pitchFamily="18" charset="0"/>
                        </a:rPr>
                        <a:t>Methods and Sample </a:t>
                      </a:r>
                      <a:endParaRPr lang="en-GB" sz="11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a:effectLst/>
                          <a:latin typeface="Times New Roman" panose="02020603050405020304" pitchFamily="18" charset="0"/>
                          <a:ea typeface="Calibri" panose="020F0502020204030204" pitchFamily="34" charset="0"/>
                          <a:cs typeface="Times New Roman" panose="02020603050405020304" pitchFamily="18" charset="0"/>
                        </a:rPr>
                        <a:t>Evaluation of the Article </a:t>
                      </a:r>
                      <a:endParaRPr lang="en-GB" sz="1100" b="0" i="0" u="none" strike="noStrike">
                        <a:effectLst/>
                        <a:latin typeface="Arial" panose="020B0604020202020204" pitchFamily="34" charset="0"/>
                      </a:endParaRPr>
                    </a:p>
                    <a:p>
                      <a:pPr algn="l" fontAlgn="t">
                        <a:spcBef>
                          <a:spcPts val="0"/>
                        </a:spcBef>
                        <a:spcAft>
                          <a:spcPts val="0"/>
                        </a:spcAft>
                      </a:pPr>
                      <a:r>
                        <a:rPr lang="en-GB" sz="11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1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865173">
                <a:tc>
                  <a:txBody>
                    <a:bodyPr/>
                    <a:lstStyle/>
                    <a:p>
                      <a:pPr algn="l" fontAlgn="t">
                        <a:spcBef>
                          <a:spcPts val="0"/>
                        </a:spcBef>
                        <a:spcAft>
                          <a:spcPts val="0"/>
                        </a:spcAft>
                      </a:pPr>
                      <a:r>
                        <a:rPr lang="en-GB" sz="1100" b="0" i="0" u="none" strike="noStrike">
                          <a:effectLst/>
                          <a:latin typeface="Times New Roman" panose="02020603050405020304" pitchFamily="18" charset="0"/>
                          <a:ea typeface="Calibri" panose="020F0502020204030204" pitchFamily="34" charset="0"/>
                          <a:cs typeface="Times New Roman" panose="02020603050405020304" pitchFamily="18" charset="0"/>
                        </a:rPr>
                        <a:t>Castle et el. (2015)</a:t>
                      </a:r>
                      <a:endParaRPr lang="en-GB" sz="11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050" b="0" i="0" u="none" strike="noStrike">
                          <a:effectLst/>
                          <a:latin typeface="Arial" panose="020B0604020202020204" pitchFamily="34" charset="0"/>
                        </a:rPr>
                        <a:t>E</a:t>
                      </a:r>
                      <a:r>
                        <a:rPr lang="en-GB" sz="1050" b="0" i="0" u="none" strike="noStrike">
                          <a:effectLst/>
                          <a:latin typeface="Arial" panose="020B0604020202020204" pitchFamily="34" charset="0"/>
                        </a:rPr>
                        <a:t>lderly abuse in residential long_ term care</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rPr>
                        <a:t>Synthesis of literature</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rPr>
                        <a:t>This approach could have mentioned data collection tool  in order to ensure the accuracy of the result such as questionnaire, interview.</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802724">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a:t>Fyson,R. and Patterson, A.(2020)</a:t>
                      </a:r>
                    </a:p>
                    <a:p>
                      <a:pPr algn="l" fontAlgn="t">
                        <a:spcBef>
                          <a:spcPts val="0"/>
                        </a:spcBef>
                        <a:spcAft>
                          <a:spcPts val="0"/>
                        </a:spcAft>
                      </a:pP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a:t>Staff understanding of abuse and poor practice in residential settings for adults with intellectual disabilities</a:t>
                      </a:r>
                    </a:p>
                    <a:p>
                      <a:pPr algn="l" fontAlgn="t">
                        <a:spcBef>
                          <a:spcPts val="0"/>
                        </a:spcBef>
                        <a:spcAft>
                          <a:spcPts val="0"/>
                        </a:spcAft>
                      </a:pP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a:t>Questionnaire</a:t>
                      </a:r>
                    </a:p>
                    <a:p>
                      <a:pPr algn="l" fontAlgn="t">
                        <a:spcBef>
                          <a:spcPts val="0"/>
                        </a:spcBef>
                        <a:spcAft>
                          <a:spcPts val="0"/>
                        </a:spcAft>
                      </a:pP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a:effectLst/>
                          <a:latin typeface="Arial" panose="020B0604020202020204" pitchFamily="34" charset="0"/>
                        </a:rPr>
                        <a:t>The data collection tool was okay. However,  Staff found it difficult to give a clear definition of what abuse was.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662216">
                <a:tc>
                  <a:txBody>
                    <a:bodyPr/>
                    <a:lstStyle/>
                    <a:p>
                      <a:pPr algn="l" fontAlgn="t">
                        <a:spcBef>
                          <a:spcPts val="0"/>
                        </a:spcBef>
                        <a:spcAft>
                          <a:spcPts val="0"/>
                        </a:spcAft>
                      </a:pPr>
                      <a:r>
                        <a:rPr lang="en-GB" sz="1100" b="0" i="0" u="none" strike="noStrike">
                          <a:effectLst/>
                          <a:latin typeface="Times New Roman" panose="02020603050405020304" pitchFamily="18" charset="0"/>
                          <a:ea typeface="Calibri" panose="020F0502020204030204" pitchFamily="34" charset="0"/>
                          <a:cs typeface="Times New Roman" panose="02020603050405020304" pitchFamily="18" charset="0"/>
                        </a:rPr>
                        <a:t>Lacher et al.(2016)</a:t>
                      </a:r>
                      <a:endParaRPr lang="en-GB" sz="11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00" b="0" i="0" u="none" strike="noStrike">
                          <a:effectLst/>
                          <a:latin typeface="Arial" panose="020B0604020202020204" pitchFamily="34" charset="0"/>
                          <a:ea typeface="Calibri" panose="020F0502020204030204" pitchFamily="34" charset="0"/>
                          <a:cs typeface="Arial" panose="020B0604020202020204" pitchFamily="34" charset="0"/>
                        </a:rPr>
                        <a:t>T</a:t>
                      </a:r>
                      <a:r>
                        <a:rPr lang="en-US" sz="1000" b="0" i="0" u="none" strike="noStrike">
                          <a:effectLst/>
                          <a:latin typeface="Arial" panose="020B0604020202020204" pitchFamily="34" charset="0"/>
                          <a:ea typeface="Calibri" panose="020F0502020204030204" pitchFamily="34" charset="0"/>
                          <a:cs typeface="Arial" panose="020B0604020202020204" pitchFamily="34" charset="0"/>
                        </a:rPr>
                        <a:t>ypes of abuse and risk factors associated  with Elder abuse</a:t>
                      </a:r>
                      <a:endParaRPr lang="en-GB" sz="1000" b="0" i="0" u="none" strike="noStrike">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Arial" panose="020B0604020202020204" pitchFamily="34" charset="0"/>
                        </a:rPr>
                        <a:t>Records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Arial" panose="020B0604020202020204" pitchFamily="34" charset="0"/>
                        </a:rPr>
                        <a:t>This method was okay but a semi structure interview and focus group could have been much better.</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0">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050"/>
                        <a:t>Moore , S.(2019)</a:t>
                      </a:r>
                      <a:r>
                        <a:rPr lang="en-US" sz="1050"/>
                        <a:t> A</a:t>
                      </a:r>
                      <a:endParaRPr lang="en-GB" sz="1050"/>
                    </a:p>
                    <a:p>
                      <a:pPr algn="l" fontAlgn="t">
                        <a:spcBef>
                          <a:spcPts val="0"/>
                        </a:spcBef>
                        <a:spcAft>
                          <a:spcPts val="0"/>
                        </a:spcAft>
                      </a:pP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a:t>How effective is staff training  in the prevention of abuse</a:t>
                      </a:r>
                      <a:endParaRPr lang="en-GB" sz="105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050" b="0" i="0" u="none" strike="noStrike">
                          <a:effectLst/>
                          <a:latin typeface="Times New Roman" panose="02020603050405020304" pitchFamily="18" charset="0"/>
                          <a:ea typeface="Calibri" panose="020F0502020204030204" pitchFamily="34" charset="0"/>
                          <a:cs typeface="Times New Roman" panose="02020603050405020304" pitchFamily="18" charset="0"/>
                        </a:rPr>
                        <a:t>Self completed and a mail q</a:t>
                      </a:r>
                      <a:r>
                        <a:rPr lang="en-GB" sz="1050" b="0"/>
                        <a:t>uestionnaire</a:t>
                      </a:r>
                    </a:p>
                    <a:p>
                      <a:pPr algn="l" fontAlgn="t">
                        <a:spcBef>
                          <a:spcPts val="0"/>
                        </a:spcBef>
                        <a:spcAft>
                          <a:spcPts val="0"/>
                        </a:spcAft>
                      </a:pP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050"/>
                        <a:t>The method of data collection tool  was okay .The percentage  of qualified employees both registered and unregistered who processed recognised care qualification were shown to have penetrated abuse were extremely high.</a:t>
                      </a:r>
                    </a:p>
                    <a:p>
                      <a:pPr algn="l" fontAlgn="t">
                        <a:spcBef>
                          <a:spcPts val="0"/>
                        </a:spcBef>
                        <a:spcAft>
                          <a:spcPts val="0"/>
                        </a:spcAft>
                      </a:pP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1013489">
                <a:tc>
                  <a:txBody>
                    <a:bodyPr/>
                    <a:lstStyle/>
                    <a:p>
                      <a:r>
                        <a:rPr lang="en-GB" sz="1100"/>
                        <a:t>Moore ,</a:t>
                      </a:r>
                      <a:r>
                        <a:rPr lang="en-US" sz="1100"/>
                        <a:t> </a:t>
                      </a:r>
                      <a:r>
                        <a:rPr lang="en-GB" sz="1100"/>
                        <a:t>S.(2017)</a:t>
                      </a:r>
                      <a:r>
                        <a:rPr lang="en-US" sz="1100"/>
                        <a:t> B</a:t>
                      </a:r>
                      <a:endParaRPr lang="en-GB" sz="1100"/>
                    </a:p>
                    <a:p>
                      <a:r>
                        <a:rPr lang="en-GB" sz="1100"/>
                        <a:t> </a:t>
                      </a:r>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a:t>The importance of concept of ‘value’ in the prevention of abuse of older people in care home.</a:t>
                      </a:r>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1100"/>
                        <a:t>Interview</a:t>
                      </a:r>
                    </a:p>
                  </a:txBody>
                  <a:tcP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050" b="0" i="0" u="none" strike="noStrike">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method used in collecting the data was okay. The abuse of people living in care home is still occurring with disappointing regularity. However, it is not fully disclosed.</a:t>
                      </a:r>
                      <a:endParaRPr lang="en-GB" sz="1050" b="0" i="0" u="none" strike="noStrike">
                        <a:solidFill>
                          <a:schemeClr val="tx1"/>
                        </a:solidFill>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838200" y="29106"/>
            <a:ext cx="10515600" cy="1325563"/>
          </a:xfrm>
        </p:spPr>
        <p:txBody>
          <a:bodyPr/>
          <a:lstStyle/>
          <a:p>
            <a:pPr algn="ctr"/>
            <a:r>
              <a:rPr lang="en-GB"/>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802760514"/>
              </p:ext>
            </p:extLst>
          </p:nvPr>
        </p:nvGraphicFramePr>
        <p:xfrm>
          <a:off x="1609344" y="1536192"/>
          <a:ext cx="8266176" cy="4014216"/>
        </p:xfrm>
        <a:graphic>
          <a:graphicData uri="http://schemas.openxmlformats.org/drawingml/2006/table">
            <a:tbl>
              <a:tblPr firstRow="1" firstCol="1" bandRow="1"/>
              <a:tblGrid>
                <a:gridCol w="1010471">
                  <a:extLst>
                    <a:ext uri="{9D8B030D-6E8A-4147-A177-3AD203B41FA5}">
                      <a16:colId xmlns:a16="http://schemas.microsoft.com/office/drawing/2014/main" val="2791120806"/>
                    </a:ext>
                  </a:extLst>
                </a:gridCol>
                <a:gridCol w="2496096">
                  <a:extLst>
                    <a:ext uri="{9D8B030D-6E8A-4147-A177-3AD203B41FA5}">
                      <a16:colId xmlns:a16="http://schemas.microsoft.com/office/drawing/2014/main" val="3589850242"/>
                    </a:ext>
                  </a:extLst>
                </a:gridCol>
                <a:gridCol w="1726451">
                  <a:extLst>
                    <a:ext uri="{9D8B030D-6E8A-4147-A177-3AD203B41FA5}">
                      <a16:colId xmlns:a16="http://schemas.microsoft.com/office/drawing/2014/main" val="2229489048"/>
                    </a:ext>
                  </a:extLst>
                </a:gridCol>
                <a:gridCol w="3033158">
                  <a:extLst>
                    <a:ext uri="{9D8B030D-6E8A-4147-A177-3AD203B41FA5}">
                      <a16:colId xmlns:a16="http://schemas.microsoft.com/office/drawing/2014/main" val="2241838310"/>
                    </a:ext>
                  </a:extLst>
                </a:gridCol>
              </a:tblGrid>
              <a:tr h="607326">
                <a:tc>
                  <a:txBody>
                    <a:bodyPr/>
                    <a:lstStyle/>
                    <a:p>
                      <a:pPr algn="l" fontAlgn="t">
                        <a:spcBef>
                          <a:spcPts val="0"/>
                        </a:spcBef>
                        <a:spcAft>
                          <a:spcPts val="0"/>
                        </a:spcAft>
                      </a:pPr>
                      <a:r>
                        <a:rPr lang="en-GB" sz="1050" b="1" i="0" u="none" strike="noStrike">
                          <a:effectLst/>
                          <a:latin typeface="Times New Roman" panose="02020603050405020304" pitchFamily="18" charset="0"/>
                          <a:ea typeface="Calibri" panose="020F0502020204030204" pitchFamily="34" charset="0"/>
                          <a:cs typeface="Times New Roman" panose="02020603050405020304" pitchFamily="18" charset="0"/>
                        </a:rPr>
                        <a:t>Author and title </a:t>
                      </a:r>
                      <a:endParaRPr lang="en-GB" sz="1050" b="1"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1" i="0" u="none" strike="noStrike">
                          <a:effectLst/>
                          <a:latin typeface="Times New Roman" panose="02020603050405020304" pitchFamily="18" charset="0"/>
                          <a:ea typeface="Calibri" panose="020F0502020204030204" pitchFamily="34" charset="0"/>
                          <a:cs typeface="Times New Roman" panose="02020603050405020304" pitchFamily="18" charset="0"/>
                        </a:rPr>
                        <a:t>Research Questions or Research Objectives  </a:t>
                      </a:r>
                      <a:endParaRPr lang="en-GB" sz="1050" b="1"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1" i="0" u="none" strike="noStrike">
                          <a:effectLst/>
                          <a:latin typeface="Times New Roman" panose="02020603050405020304" pitchFamily="18" charset="0"/>
                          <a:ea typeface="Calibri" panose="020F0502020204030204" pitchFamily="34" charset="0"/>
                          <a:cs typeface="Times New Roman" panose="02020603050405020304" pitchFamily="18" charset="0"/>
                        </a:rPr>
                        <a:t>Methods and Sample </a:t>
                      </a:r>
                      <a:endParaRPr lang="en-GB" sz="1050" b="1"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1" i="0" u="none" strike="noStrike">
                          <a:effectLst/>
                          <a:latin typeface="Times New Roman" panose="02020603050405020304" pitchFamily="18" charset="0"/>
                          <a:ea typeface="Calibri" panose="020F0502020204030204" pitchFamily="34" charset="0"/>
                          <a:cs typeface="Times New Roman" panose="02020603050405020304" pitchFamily="18" charset="0"/>
                        </a:rPr>
                        <a:t>Evaluation of the Article </a:t>
                      </a:r>
                      <a:endParaRPr lang="en-GB" sz="1050" b="1"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598114">
                <a:tc>
                  <a:txBody>
                    <a:bodyPr/>
                    <a:lstStyle/>
                    <a:p>
                      <a:pPr algn="l" fontAlgn="t">
                        <a:spcBef>
                          <a:spcPts val="0"/>
                        </a:spcBef>
                        <a:spcAft>
                          <a:spcPts val="0"/>
                        </a:spcAft>
                      </a:pPr>
                      <a:r>
                        <a:rPr lang="en-GB" sz="1050" b="0" i="0" u="none" strike="noStrike">
                          <a:effectLst/>
                          <a:latin typeface="Arial" panose="020B0604020202020204" pitchFamily="34" charset="0"/>
                        </a:rPr>
                        <a:t>Oscan et al.(2017)</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Arial" panose="020B0604020202020204" pitchFamily="34" charset="0"/>
                        </a:rPr>
                        <a:t>Explore linkage between neglect and abuse of older people</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Arial" panose="020B0604020202020204" pitchFamily="34" charset="0"/>
                        </a:rPr>
                        <a:t>Descriptive cross sectional and  correctional  method</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Arial" panose="020B0604020202020204" pitchFamily="34" charset="0"/>
                        </a:rPr>
                        <a:t>This is suitable but could have indicated the data collection tool</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935430">
                <a:tc>
                  <a:txBody>
                    <a:bodyPr/>
                    <a:lstStyle/>
                    <a:p>
                      <a:pPr algn="l" fontAlgn="t">
                        <a:spcBef>
                          <a:spcPts val="0"/>
                        </a:spcBef>
                        <a:spcAft>
                          <a:spcPts val="0"/>
                        </a:spcAft>
                      </a:pPr>
                      <a:r>
                        <a:rPr lang="en-GB" sz="1050" b="0" i="0" u="none" strike="noStrike">
                          <a:effectLst/>
                          <a:latin typeface="Arial" panose="020B0604020202020204" pitchFamily="34" charset="0"/>
                        </a:rPr>
                        <a:t>Phelan A . (2018)</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Arial" panose="020B0604020202020204" pitchFamily="34" charset="0"/>
                        </a:rPr>
                        <a:t>Examines issues related to elder abuse and nurses role in detection and intervention</a:t>
                      </a:r>
                    </a:p>
                    <a:p>
                      <a:pPr algn="l" fontAlgn="t">
                        <a:spcBef>
                          <a:spcPts val="0"/>
                        </a:spcBef>
                        <a:spcAft>
                          <a:spcPts val="0"/>
                        </a:spcAft>
                      </a:pP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Arial" panose="020B0604020202020204" pitchFamily="34" charset="0"/>
                        </a:rPr>
                        <a:t>Epidemiological approach</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solidFill>
                            <a:schemeClr val="tx1"/>
                          </a:solidFill>
                          <a:effectLst/>
                          <a:latin typeface="Arial" panose="020B0604020202020204" pitchFamily="34" charset="0"/>
                        </a:rPr>
                        <a:t>This approach could have mentioned data collection tool for reliability of the result</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626224">
                <a:tc>
                  <a:txBody>
                    <a:bodyPr/>
                    <a:lstStyle/>
                    <a:p>
                      <a:pPr algn="l" fontAlgn="t">
                        <a:spcBef>
                          <a:spcPts val="0"/>
                        </a:spcBef>
                        <a:spcAft>
                          <a:spcPts val="0"/>
                        </a:spcAft>
                      </a:pPr>
                      <a:r>
                        <a:rPr lang="en-GB" sz="1100" b="0" i="0" u="none" strike="noStrike">
                          <a:effectLst/>
                          <a:latin typeface="Times New Roman" panose="02020603050405020304" pitchFamily="18" charset="0"/>
                          <a:ea typeface="Calibri" panose="020F0502020204030204" pitchFamily="34" charset="0"/>
                          <a:cs typeface="Times New Roman" panose="02020603050405020304" pitchFamily="18" charset="0"/>
                        </a:rPr>
                        <a:t> Philip R.A Baker et al.(2016)</a:t>
                      </a:r>
                      <a:endParaRPr lang="en-GB" sz="11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Arial" panose="020B0604020202020204" pitchFamily="34" charset="0"/>
                        </a:rPr>
                        <a:t>Interventions for preventing abuse in Elderly</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Arial" panose="020B0604020202020204" pitchFamily="34" charset="0"/>
                        </a:rPr>
                        <a:t>Systemic reviews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050" b="0" i="0" u="none" strike="noStrike">
                          <a:effectLst/>
                          <a:latin typeface="Arial" panose="020B0604020202020204" pitchFamily="34" charset="0"/>
                        </a:rPr>
                        <a:t>This is not  r</a:t>
                      </a:r>
                      <a:r>
                        <a:rPr lang="en-GB" sz="1050" b="0" i="0" u="none" strike="noStrike">
                          <a:effectLst/>
                          <a:latin typeface="Arial" panose="020B0604020202020204" pitchFamily="34" charset="0"/>
                        </a:rPr>
                        <a:t>eliable evidence to </a:t>
                      </a:r>
                      <a:r>
                        <a:rPr lang="en-US" sz="1050" b="0" i="0" u="none" strike="noStrike">
                          <a:effectLst/>
                          <a:latin typeface="Arial" panose="020B0604020202020204" pitchFamily="34" charset="0"/>
                        </a:rPr>
                        <a:t>explore</a:t>
                      </a:r>
                      <a:r>
                        <a:rPr lang="en-GB" sz="1050" b="0" i="0" u="none" strike="noStrike">
                          <a:effectLst/>
                          <a:latin typeface="Arial" panose="020B0604020202020204" pitchFamily="34" charset="0"/>
                        </a:rPr>
                        <a:t> the impact of elder abuse intervention on occurrence</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598114">
                <a:tc>
                  <a:txBody>
                    <a:bodyPr/>
                    <a:lstStyle/>
                    <a:p>
                      <a:pPr algn="l" fontAlgn="t">
                        <a:spcBef>
                          <a:spcPts val="0"/>
                        </a:spcBef>
                        <a:spcAft>
                          <a:spcPts val="0"/>
                        </a:spcAft>
                      </a:pPr>
                      <a:r>
                        <a:rPr lang="en-GB" sz="1100" b="0" i="0" u="none" strike="noStrike">
                          <a:effectLst/>
                          <a:latin typeface="Times New Roman" panose="02020603050405020304" pitchFamily="18" charset="0"/>
                          <a:ea typeface="Calibri" panose="020F0502020204030204" pitchFamily="34" charset="0"/>
                          <a:cs typeface="Times New Roman" panose="02020603050405020304" pitchFamily="18" charset="0"/>
                        </a:rPr>
                        <a:t> Rand et al. (2021)</a:t>
                      </a:r>
                      <a:endParaRPr lang="en-GB" sz="11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r>
                        <a:rPr lang="en-GB" sz="1050" b="0" i="0" u="none" strike="noStrike">
                          <a:effectLst/>
                          <a:latin typeface="Times New Roman" panose="02020603050405020304" pitchFamily="18" charset="0"/>
                          <a:ea typeface="Calibri" panose="020F0502020204030204" pitchFamily="34" charset="0"/>
                          <a:cs typeface="Times New Roman" panose="02020603050405020304" pitchFamily="18" charset="0"/>
                        </a:rPr>
                        <a:t>Methods to use as safety as safety for quality monitoring and improvement of adults</a:t>
                      </a:r>
                      <a:endParaRPr lang="en-GB" sz="105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Arial" panose="020B0604020202020204" pitchFamily="34" charset="0"/>
                        </a:rPr>
                        <a:t>Five stages framework  for scoping review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Arial" panose="020B0604020202020204" pitchFamily="34" charset="0"/>
                        </a:rPr>
                        <a:t>This method is appropriate but a structured interview could have been better</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649008">
                <a:tc>
                  <a:txBody>
                    <a:bodyPr/>
                    <a:lstStyle/>
                    <a:p>
                      <a:pPr algn="l" fontAlgn="t">
                        <a:spcBef>
                          <a:spcPts val="0"/>
                        </a:spcBef>
                        <a:spcAft>
                          <a:spcPts val="0"/>
                        </a:spcAft>
                      </a:pPr>
                      <a:r>
                        <a:rPr lang="en-GB" sz="1050" b="0" i="0" u="none" strike="noStrike">
                          <a:effectLst/>
                          <a:latin typeface="Arial" panose="020B0604020202020204" pitchFamily="34" charset="0"/>
                        </a:rPr>
                        <a:t>Vali maki et al. (2020)</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Times New Roman" panose="02020603050405020304" pitchFamily="18" charset="0"/>
                          <a:ea typeface="Calibri" panose="020F0502020204030204" pitchFamily="34" charset="0"/>
                          <a:cs typeface="Times New Roman" panose="02020603050405020304" pitchFamily="18" charset="0"/>
                        </a:rPr>
                        <a:t> Synthesize Elder abuse by care givers </a:t>
                      </a:r>
                      <a:endParaRPr lang="en-GB" sz="105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Times New Roman" panose="02020603050405020304" pitchFamily="18" charset="0"/>
                          <a:ea typeface="Calibri" panose="020F0502020204030204" pitchFamily="34" charset="0"/>
                          <a:cs typeface="Times New Roman" panose="02020603050405020304" pitchFamily="18" charset="0"/>
                        </a:rPr>
                        <a:t> Systematic review</a:t>
                      </a:r>
                      <a:endParaRPr lang="en-GB" sz="105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050" b="0" i="0" u="none" strike="noStrike">
                          <a:effectLst/>
                          <a:latin typeface="Arial" panose="020B0604020202020204" pitchFamily="34" charset="0"/>
                        </a:rPr>
                        <a:t>This could have mentioned data collection tool</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1616361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838200" y="271220"/>
            <a:ext cx="9170581" cy="813662"/>
          </a:xfrm>
        </p:spPr>
        <p:txBody>
          <a:bodyPr/>
          <a:lstStyle/>
          <a:p>
            <a:r>
              <a:rPr lang="en-GB"/>
              <a:t>                           Findings</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433953" y="1162372"/>
            <a:ext cx="10919847" cy="5571641"/>
          </a:xfrm>
        </p:spPr>
        <p:txBody>
          <a:bodyPr>
            <a:normAutofit/>
          </a:bodyPr>
          <a:lstStyle/>
          <a:p>
            <a:r>
              <a:rPr lang="en-US" b="1"/>
              <a:t>Key findings</a:t>
            </a:r>
            <a:r>
              <a:rPr lang="en-US"/>
              <a:t>: </a:t>
            </a:r>
          </a:p>
          <a:p>
            <a:pPr marL="514350" indent="-514350">
              <a:buFont typeface="+mj-lt"/>
              <a:buAutoNum type="arabicPeriod"/>
            </a:pPr>
            <a:r>
              <a:rPr lang="en-US" sz="1800"/>
              <a:t>A higher percentage of the elderly are faced with abuse which may lead to poor health , physical injuries, psychological morbidity and death at earlier age.</a:t>
            </a:r>
            <a:endParaRPr lang="en-US"/>
          </a:p>
          <a:p>
            <a:pPr marL="514350" indent="-514350">
              <a:buFont typeface="+mj-lt"/>
              <a:buAutoNum type="arabicPeriod"/>
            </a:pPr>
            <a:r>
              <a:rPr lang="en-US" sz="1800"/>
              <a:t>Caregivers have the ability  to prevent and intervene early in order to safeguard the elderly.</a:t>
            </a:r>
          </a:p>
          <a:p>
            <a:pPr marL="514350" indent="-514350">
              <a:buFont typeface="+mj-lt"/>
              <a:buAutoNum type="arabicPeriod"/>
            </a:pPr>
            <a:r>
              <a:rPr lang="en-US" sz="1800"/>
              <a:t>Using safety to safeguard the elderly. </a:t>
            </a:r>
          </a:p>
          <a:p>
            <a:pPr marL="514350" indent="-514350">
              <a:buFont typeface="+mj-lt"/>
              <a:buAutoNum type="arabicPeriod"/>
            </a:pPr>
            <a:endParaRPr lang="en-US"/>
          </a:p>
          <a:p>
            <a:r>
              <a:rPr lang="en-US" b="1"/>
              <a:t>Key themes</a:t>
            </a:r>
            <a:r>
              <a:rPr lang="en-US"/>
              <a:t>:</a:t>
            </a:r>
          </a:p>
          <a:p>
            <a:pPr marL="514350" indent="-514350">
              <a:buFont typeface="+mj-lt"/>
              <a:buAutoNum type="arabicPeriod"/>
            </a:pPr>
            <a:r>
              <a:rPr lang="en-GB" sz="1800"/>
              <a:t>Lack of training for care givers</a:t>
            </a:r>
            <a:r>
              <a:rPr lang="en-GB"/>
              <a:t>.</a:t>
            </a:r>
          </a:p>
          <a:p>
            <a:pPr marL="514350" indent="-514350">
              <a:buFont typeface="+mj-lt"/>
              <a:buAutoNum type="arabicPeriod"/>
            </a:pPr>
            <a:r>
              <a:rPr lang="en-GB" sz="1800"/>
              <a:t>Lack of professional understanding of dynamic of the abuse.</a:t>
            </a:r>
          </a:p>
          <a:p>
            <a:pPr marL="514350" indent="-514350">
              <a:buFont typeface="+mj-lt"/>
              <a:buAutoNum type="arabicPeriod"/>
            </a:pPr>
            <a:r>
              <a:rPr lang="en-GB" sz="1800"/>
              <a:t>Strategy to identify and prevent Elder abuse. </a:t>
            </a:r>
          </a:p>
          <a:p>
            <a:pPr marL="514350" indent="-514350">
              <a:buFont typeface="+mj-lt"/>
              <a:buAutoNum type="arabicPeriod"/>
            </a:pPr>
            <a:r>
              <a:rPr lang="en-GB" sz="1800"/>
              <a:t>Intervention in Service planning is limited.</a:t>
            </a:r>
          </a:p>
          <a:p>
            <a:pPr marL="514350" indent="-514350">
              <a:buFont typeface="+mj-lt"/>
              <a:buAutoNum type="arabicPeriod"/>
            </a:pPr>
            <a:endParaRPr lang="en-GB" sz="1800"/>
          </a:p>
          <a:p>
            <a:pPr marL="514350" indent="-514350">
              <a:buFont typeface="+mj-lt"/>
              <a:buAutoNum type="arabicPeriod"/>
            </a:pPr>
            <a:endParaRPr lang="en-GB"/>
          </a:p>
        </p:txBody>
      </p:sp>
    </p:spTree>
    <p:extLst>
      <p:ext uri="{BB962C8B-B14F-4D97-AF65-F5344CB8AC3E}">
        <p14:creationId xmlns:p14="http://schemas.microsoft.com/office/powerpoint/2010/main" val="42112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4" ma:contentTypeDescription="Create a new document." ma:contentTypeScope="" ma:versionID="c06ebf27d4616ef95f01bcaec0efb1e6">
  <xsd:schema xmlns:xsd="http://www.w3.org/2001/XMLSchema" xmlns:xs="http://www.w3.org/2001/XMLSchema" xmlns:p="http://schemas.microsoft.com/office/2006/metadata/properties" xmlns:ns3="2dc8c000-3fb6-4aae-80f6-b33e90f8692e" targetNamespace="http://schemas.microsoft.com/office/2006/metadata/properties" ma:root="true" ma:fieldsID="a70139e43d60bc52172327a768c3ad96" ns3:_="">
    <xsd:import namespace="2dc8c000-3fb6-4aae-80f6-b33e90f8692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354375-3A01-4552-8CE2-C91F86A41685}">
  <ds:schemaRefs>
    <ds:schemaRef ds:uri="http://schemas.microsoft.com/office/2006/metadata/properties"/>
    <ds:schemaRef ds:uri="http://www.w3.org/2000/xmlns/"/>
    <ds:schemaRef ds:uri="http://schemas.microsoft.com/office/infopath/2007/PartnerControls"/>
  </ds:schemaRefs>
</ds:datastoreItem>
</file>

<file path=customXml/itemProps2.xml><?xml version="1.0" encoding="utf-8"?>
<ds:datastoreItem xmlns:ds="http://schemas.openxmlformats.org/officeDocument/2006/customXml" ds:itemID="{025A3D20-83BA-4BCA-984E-B1B843AB7AA9}">
  <ds:schemaRefs>
    <ds:schemaRef ds:uri="http://schemas.microsoft.com/sharepoint/v3/contenttype/forms"/>
  </ds:schemaRefs>
</ds:datastoreItem>
</file>

<file path=customXml/itemProps3.xml><?xml version="1.0" encoding="utf-8"?>
<ds:datastoreItem xmlns:ds="http://schemas.openxmlformats.org/officeDocument/2006/customXml" ds:itemID="{A64BF9EE-031A-4153-BF0C-F9FC8519DC6F}">
  <ds:schemaRefs>
    <ds:schemaRef ds:uri="2dc8c000-3fb6-4aae-80f6-b33e90f8692e"/>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Introduction to Research BMHP5005 Viva</vt:lpstr>
      <vt:lpstr>                Literature Review Focus</vt:lpstr>
      <vt:lpstr>Methods</vt:lpstr>
      <vt:lpstr>Literature Review</vt:lpstr>
      <vt:lpstr>Literature Review</vt:lpstr>
      <vt:lpstr>                           Findings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revision>1</cp:revision>
  <dcterms:created xsi:type="dcterms:W3CDTF">2020-04-30T09:56:57Z</dcterms:created>
  <dcterms:modified xsi:type="dcterms:W3CDTF">2021-08-11T20:06:29Z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