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71" r:id="rId14"/>
    <p:sldId id="268" r:id="rId15"/>
    <p:sldId id="270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96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90844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 Sector in Covid Crisis 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Covid Impacts</a:t>
            </a:r>
          </a:p>
          <a:p>
            <a:r>
              <a:rPr lang="en-GB" dirty="0"/>
              <a:t>Travel Sector</a:t>
            </a:r>
          </a:p>
          <a:p>
            <a:r>
              <a:rPr lang="en-GB" dirty="0"/>
              <a:t>Issues during Covid</a:t>
            </a:r>
          </a:p>
          <a:p>
            <a:r>
              <a:rPr lang="en-GB" dirty="0"/>
              <a:t>Issues Post Covid</a:t>
            </a:r>
          </a:p>
          <a:p>
            <a:r>
              <a:rPr lang="en-GB" dirty="0"/>
              <a:t>Changing Markets</a:t>
            </a:r>
          </a:p>
          <a:p>
            <a:r>
              <a:rPr lang="en-GB" dirty="0"/>
              <a:t>Future?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8527C6-26C3-70D7-E804-40ADEF569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792" y="1308368"/>
            <a:ext cx="6754565" cy="392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untain reflecting on a river">
            <a:extLst>
              <a:ext uri="{FF2B5EF4-FFF2-40B4-BE49-F238E27FC236}">
                <a16:creationId xmlns:a16="http://schemas.microsoft.com/office/drawing/2014/main" id="{5A55C476-198A-D14B-DEBD-AB20C7D0A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03" r="20431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95DE1-EEB6-9D5E-5914-C4760DD04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05" y="328512"/>
            <a:ext cx="6043353" cy="162897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Covid Crisis Issues in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34DC0-AD04-8976-C37B-869415BDD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05" y="2285994"/>
            <a:ext cx="5594466" cy="468838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RESEARCH BASED ON PWC INDUSTRY RESEARCH</a:t>
            </a:r>
          </a:p>
          <a:p>
            <a:r>
              <a:rPr lang="en-GB" sz="2000" dirty="0"/>
              <a:t>REFLECTIONS ON PREVIOUS CRISIS IMPACTS</a:t>
            </a:r>
          </a:p>
          <a:p>
            <a:r>
              <a:rPr lang="en-GB" sz="2000" dirty="0"/>
              <a:t>9/11 – ST &amp; </a:t>
            </a:r>
            <a:r>
              <a:rPr lang="en-GB" sz="2000" dirty="0" err="1"/>
              <a:t>mt</a:t>
            </a:r>
            <a:endParaRPr lang="en-GB" sz="2000" dirty="0"/>
          </a:p>
          <a:p>
            <a:r>
              <a:rPr lang="en-GB" sz="2000" dirty="0"/>
              <a:t>VOLCANIC ASH - ST</a:t>
            </a:r>
          </a:p>
          <a:p>
            <a:r>
              <a:rPr lang="en-GB" sz="2000" dirty="0"/>
              <a:t>ECONOMIC RECESSIONS – ST, MT, LT</a:t>
            </a:r>
          </a:p>
          <a:p>
            <a:r>
              <a:rPr lang="en-GB" sz="2000" dirty="0"/>
              <a:t>BREXIT – UNCERTAINTY &amp; ECONOMIC IMPACTS</a:t>
            </a:r>
          </a:p>
          <a:p>
            <a:r>
              <a:rPr lang="en-GB" sz="2000" dirty="0"/>
              <a:t>COVID 19  - ST? MT?LT?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6754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AFCC181A-9E0B-5304-0141-3C5D8B64CE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79" r="23425" b="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2E8C9-EA0F-8431-3CAF-98722B197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Initial Impacts of Covid on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E6B1A-F2FF-A584-E6AC-10BEC0DEC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1236" y="2285994"/>
            <a:ext cx="6103025" cy="4505503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PwC Helvetica Neue"/>
              </a:rPr>
              <a:t>Impacts of changing govt regulations</a:t>
            </a:r>
          </a:p>
          <a:p>
            <a:r>
              <a:rPr lang="en-GB" sz="2000" dirty="0">
                <a:latin typeface="PwC Helvetica Neue"/>
              </a:rPr>
              <a:t>Impacts of changing rules nation by nation</a:t>
            </a:r>
          </a:p>
          <a:p>
            <a:r>
              <a:rPr lang="en-GB" sz="2000" dirty="0">
                <a:latin typeface="PwC Helvetica Neue"/>
              </a:rPr>
              <a:t>Border closures</a:t>
            </a:r>
          </a:p>
          <a:p>
            <a:r>
              <a:rPr lang="en-GB" sz="2000" dirty="0">
                <a:latin typeface="PwC Helvetica Neue"/>
              </a:rPr>
              <a:t>Travel Uncertainty</a:t>
            </a:r>
          </a:p>
          <a:p>
            <a:r>
              <a:rPr lang="en-GB" sz="2000" dirty="0">
                <a:latin typeface="PwC Helvetica Neue"/>
              </a:rPr>
              <a:t>The requirements and new licensing restrictions from the regulators have made it a tough environment for travel operators</a:t>
            </a:r>
          </a:p>
          <a:p>
            <a:r>
              <a:rPr lang="en-GB" sz="2000" dirty="0">
                <a:latin typeface="PwC Helvetica Neue"/>
              </a:rPr>
              <a:t>Aims - maintain a level of consumer confidence for bookings</a:t>
            </a:r>
          </a:p>
          <a:p>
            <a:r>
              <a:rPr lang="en-GB" sz="2000" dirty="0">
                <a:latin typeface="PwC Helvetica Neue"/>
              </a:rPr>
              <a:t>Long term focus</a:t>
            </a:r>
          </a:p>
          <a:p>
            <a:r>
              <a:rPr lang="en-GB" sz="2000" dirty="0">
                <a:latin typeface="PwC Helvetica Neue"/>
              </a:rPr>
              <a:t>Was there a need for global strategy for recovery?</a:t>
            </a:r>
            <a:endParaRPr lang="en-GB" sz="20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72076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ife buoy tossed into the sea showing some splash">
            <a:extLst>
              <a:ext uri="{FF2B5EF4-FFF2-40B4-BE49-F238E27FC236}">
                <a16:creationId xmlns:a16="http://schemas.microsoft.com/office/drawing/2014/main" id="{A4E27E14-DB0D-F801-919D-0F0472C405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89" r="29843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F39C0-185E-FABF-C480-7F007A13D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Calmer Waters Ahead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928EA-5F1B-81CC-D67E-EF74480FF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196" y="2410691"/>
            <a:ext cx="5215992" cy="4775821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PwC Helvetica Neue"/>
              </a:rPr>
              <a:t>Those businesses that have been quick to adapt their business models and diversify their offering have been more resilient to the challenges being faced.</a:t>
            </a:r>
          </a:p>
          <a:p>
            <a:r>
              <a:rPr lang="en-GB" sz="2000" dirty="0">
                <a:latin typeface="PwC Helvetica Neue"/>
              </a:rPr>
              <a:t>2019 – CONTINUED GROWTH &amp; SUSTAINED DEMAND - Boom</a:t>
            </a:r>
          </a:p>
          <a:p>
            <a:r>
              <a:rPr lang="en-GB" sz="2000" dirty="0">
                <a:latin typeface="PwC Helvetica Neue"/>
              </a:rPr>
              <a:t>2020 – PANDEMIC……….</a:t>
            </a:r>
          </a:p>
          <a:p>
            <a:r>
              <a:rPr lang="en-GB" sz="2000" dirty="0">
                <a:latin typeface="PwC Helvetica Neue"/>
              </a:rPr>
              <a:t>Reported it would take until 2024 for full recovery …….</a:t>
            </a:r>
          </a:p>
          <a:p>
            <a:r>
              <a:rPr lang="en-GB" sz="2000" dirty="0">
                <a:latin typeface="PwC Helvetica Neue"/>
              </a:rPr>
              <a:t>Unprecedented turbulence in ST &amp; MT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39798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ugh stormy water in motion">
            <a:extLst>
              <a:ext uri="{FF2B5EF4-FFF2-40B4-BE49-F238E27FC236}">
                <a16:creationId xmlns:a16="http://schemas.microsoft.com/office/drawing/2014/main" id="{5CB00AC1-AAC1-DBCC-C324-9BC10E9F9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15" r="17419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E9FB6-6FA7-F582-48ED-A7F75951E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Turbulent Times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E10D7-709C-B223-5CF4-5321556FF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78" y="2285994"/>
            <a:ext cx="5660967" cy="4572005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PwC Helvetica Neue"/>
              </a:rPr>
              <a:t>Businesses across the sector impacted</a:t>
            </a:r>
          </a:p>
          <a:p>
            <a:r>
              <a:rPr lang="en-GB" sz="2000" dirty="0">
                <a:latin typeface="PwC Helvetica Neue"/>
              </a:rPr>
              <a:t>Significant Redundancies </a:t>
            </a:r>
          </a:p>
          <a:p>
            <a:r>
              <a:rPr lang="en-GB" sz="2000" dirty="0">
                <a:latin typeface="PwC Helvetica Neue"/>
              </a:rPr>
              <a:t>Heavy reliance on government support schemes</a:t>
            </a:r>
          </a:p>
          <a:p>
            <a:r>
              <a:rPr lang="en-GB" sz="2000" dirty="0">
                <a:latin typeface="PwC Helvetica Neue"/>
              </a:rPr>
              <a:t>Most travel groups headed to hibernation </a:t>
            </a:r>
          </a:p>
          <a:p>
            <a:r>
              <a:rPr lang="en-GB" sz="2000" dirty="0">
                <a:latin typeface="PwC Helvetica Neue"/>
              </a:rPr>
              <a:t>Cutting all possible costs</a:t>
            </a:r>
          </a:p>
          <a:p>
            <a:r>
              <a:rPr lang="en-GB" sz="2000" dirty="0">
                <a:latin typeface="PwC Helvetica Neue"/>
              </a:rPr>
              <a:t>Maintaining minimum overheads</a:t>
            </a:r>
          </a:p>
          <a:p>
            <a:r>
              <a:rPr lang="en-GB" sz="2000" dirty="0">
                <a:latin typeface="PwC Helvetica Neue"/>
              </a:rPr>
              <a:t>Undertaking redundancy programmes of up to 50% </a:t>
            </a:r>
          </a:p>
          <a:p>
            <a:r>
              <a:rPr lang="en-GB" sz="2000" dirty="0">
                <a:latin typeface="PwC Helvetica Neue"/>
              </a:rPr>
              <a:t>Effort to keep the level of costs to a minimum </a:t>
            </a:r>
          </a:p>
          <a:p>
            <a:r>
              <a:rPr lang="en-GB" sz="2000" dirty="0">
                <a:latin typeface="PwC Helvetica Neue"/>
              </a:rPr>
              <a:t>Aim to return, post COVID-19, to normal trading. 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15494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ACAE449A-5D76-AD02-260D-2CE2FE1EB6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26" r="19324" b="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5F22E-C90A-A7D8-751F-03DDD465F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CD6DA-49F4-DDEB-3477-34C85B8AB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" y="2285994"/>
            <a:ext cx="5802283" cy="457200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Retain bookings</a:t>
            </a:r>
          </a:p>
          <a:p>
            <a:r>
              <a:rPr lang="en-GB" sz="2000" dirty="0"/>
              <a:t> Reduce the level of cancellations</a:t>
            </a:r>
          </a:p>
          <a:p>
            <a:r>
              <a:rPr lang="en-GB" sz="2000" dirty="0"/>
              <a:t>Encouraged and accepted deferral of holidays to 2021</a:t>
            </a:r>
          </a:p>
          <a:p>
            <a:r>
              <a:rPr lang="en-GB" sz="2000" dirty="0"/>
              <a:t>Providing some stability and future visibility on booking levels</a:t>
            </a:r>
          </a:p>
          <a:p>
            <a:r>
              <a:rPr lang="en-GB" sz="2000" dirty="0"/>
              <a:t> Allows the retention of cash within the business</a:t>
            </a:r>
          </a:p>
          <a:p>
            <a:r>
              <a:rPr lang="en-GB" sz="2000" dirty="0"/>
              <a:t> To encourage further bookings, airlines &amp; tour operators starting to offer fully flexible bookings and cancellation policies as standard </a:t>
            </a:r>
          </a:p>
          <a:p>
            <a:r>
              <a:rPr lang="en-GB" sz="2000" dirty="0"/>
              <a:t>Aim to increase the level of customer confidence and loyalty. </a:t>
            </a:r>
          </a:p>
        </p:txBody>
      </p:sp>
    </p:spTree>
    <p:extLst>
      <p:ext uri="{BB962C8B-B14F-4D97-AF65-F5344CB8AC3E}">
        <p14:creationId xmlns:p14="http://schemas.microsoft.com/office/powerpoint/2010/main" val="199955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61EF6-D839-3C6F-62DF-BB71695F4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1670"/>
            <a:ext cx="10515600" cy="821634"/>
          </a:xfrm>
        </p:spPr>
        <p:txBody>
          <a:bodyPr>
            <a:normAutofit fontScale="90000"/>
          </a:bodyPr>
          <a:lstStyle/>
          <a:p>
            <a:r>
              <a:rPr lang="en-GB" dirty="0"/>
              <a:t>Travel Impacts &amp; Issues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F2FD5-180A-34F8-3920-7384AB2D3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033671"/>
            <a:ext cx="12145617" cy="475753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High profile insolvencies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Impacts of Thomas cook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 Air Travel Trust Fund - the Civil Aviation Authority’s (CAA) compensation scheme – depleted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 CAA had granted the majority of its licences in March and September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 Number of new conditions attached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Restrictions on taking future bookings beyond certain limits 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Maintaining their historic cash to client money ratio levels and minimum cash level limits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 Licence holders being required to apply for a variation and submit updated information to allow the CAA to re-assess before lifting any of these restrictions. 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 Increased the focus and emphasis on the levels of liquidity available to licence holders to reduce the exposure of the Air Travel Trust for customer monies (inc. vouchers) for bookings.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High level of refunds being claimed by customers and the lower level of ongoing bookings continues to put financial pressure on the tour operators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 Impact of the regular FCO government guidance changes.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831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4BDB2-22EE-CC9A-3FDD-AF93ECCAD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338" y="-662609"/>
            <a:ext cx="5476461" cy="2353297"/>
          </a:xfrm>
        </p:spPr>
        <p:txBody>
          <a:bodyPr/>
          <a:lstStyle/>
          <a:p>
            <a:r>
              <a:rPr lang="en-GB" dirty="0"/>
              <a:t>Short Haul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64920-DC80-D40D-BAC3-7558DAAAB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50574"/>
            <a:ext cx="12099235" cy="5726389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Proving to be more resilient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 Ability to change destination from one country to another at short notice depending on the varying restrictions at a point in time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 Sudden rush to the borders when revised FCO guidance comes in as holidaymakers seek to avoid a period of quarantine on return. 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 Expectation that Summer 2021 should show the start of a recovery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 Recent news regarding a number of potentially successful vaccine options hopefully being available at scale.  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Brexit and the ongoing negotiations remain a cause for concern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 Challenger until a formal post Brexit agreement in place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Issue providing UK employees options to work overseas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Impact on  pre-holiday travel arrangements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Economic impact the crisis is having on disposable incomes 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Knock on effect for travelling abroad</a:t>
            </a:r>
          </a:p>
          <a:p>
            <a:pPr fontAlgn="base"/>
            <a:r>
              <a:rPr lang="en-GB" dirty="0">
                <a:solidFill>
                  <a:srgbClr val="2D2D2D"/>
                </a:solidFill>
                <a:latin typeface="PwC Helvetica Neue"/>
              </a:rPr>
              <a:t>Likely to hit the lower value package holiday market the hardest.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349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25BE2-1073-44AA-B775-5E9ECBF8A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5896"/>
            <a:ext cx="10515600" cy="1119810"/>
          </a:xfrm>
        </p:spPr>
        <p:txBody>
          <a:bodyPr>
            <a:normAutofit/>
          </a:bodyPr>
          <a:lstStyle/>
          <a:p>
            <a:r>
              <a:rPr lang="en-GB" dirty="0"/>
              <a:t>Long Haul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934DE-4A8C-6E12-9966-D0EB7C59F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3" y="848140"/>
            <a:ext cx="12145617" cy="4903303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The outlook likely to see a slower recovery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Numerous challenges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Capacity for safe long distance flying, rapid screening requirements and testing in advance of travel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Ability for planes to service economically at reduced capacity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Changing FCO restrictions varying from free movement through to nothing but essential travel with last minute changes and impact on restrictions when they return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Lack of rapid COVID-19 testing at airports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Prediction that the long haul travel industry will not restart until late 2021 at the earliest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Expectations that it was unlikely to return to FY19 levels until around 2023 or 2024. 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66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47777-0538-3560-95F3-6A5C613FB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Corporate &amp; Business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DE752-0086-AA92-0B8F-B4A95DC15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Volumes are at historically low levels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Prevalence and ability of home working using virtual technology potentially leading to a longer-term shift in the need for and level of business travel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Some organisations are adapting to offer rapid COVID-19 testing packages for business travellers to boost consumer confidence</a:t>
            </a:r>
          </a:p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Expectations uncertain……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942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 view of an aeroplane">
            <a:extLst>
              <a:ext uri="{FF2B5EF4-FFF2-40B4-BE49-F238E27FC236}">
                <a16:creationId xmlns:a16="http://schemas.microsoft.com/office/drawing/2014/main" id="{388C46FE-908C-C40F-F119-4AD16CDAE0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41" r="26293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B52D24-416F-F590-A65E-48A077D0A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427" y="220446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Private Air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1F1B8-5B73-8B30-3FC1-BE0184317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6742"/>
            <a:ext cx="6103025" cy="5079075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PwC Helvetica Neue"/>
              </a:rPr>
              <a:t>Increase in demand for small jet aviation </a:t>
            </a:r>
          </a:p>
          <a:p>
            <a:r>
              <a:rPr lang="en-GB" sz="2000" dirty="0">
                <a:latin typeface="PwC Helvetica Neue"/>
              </a:rPr>
              <a:t>Relates to travellers with high disposable income </a:t>
            </a:r>
          </a:p>
          <a:p>
            <a:r>
              <a:rPr lang="en-GB" sz="2000" dirty="0">
                <a:latin typeface="PwC Helvetica Neue"/>
              </a:rPr>
              <a:t>Demand for travel or holiday and can afford to do so</a:t>
            </a:r>
          </a:p>
          <a:p>
            <a:r>
              <a:rPr lang="en-GB" sz="2000" dirty="0">
                <a:latin typeface="PwC Helvetica Neue"/>
              </a:rPr>
              <a:t>Safety perceptions </a:t>
            </a:r>
          </a:p>
          <a:p>
            <a:r>
              <a:rPr lang="en-GB" sz="2000" dirty="0">
                <a:latin typeface="PwC Helvetica Neue"/>
              </a:rPr>
              <a:t>Flexibility</a:t>
            </a:r>
          </a:p>
          <a:p>
            <a:r>
              <a:rPr lang="en-GB" sz="2000" dirty="0">
                <a:latin typeface="PwC Helvetica Neue"/>
              </a:rPr>
              <a:t>Emergency travel / before bans</a:t>
            </a:r>
          </a:p>
          <a:p>
            <a:r>
              <a:rPr lang="en-GB" sz="2000" dirty="0">
                <a:latin typeface="PwC Helvetica Neue"/>
              </a:rPr>
              <a:t>Private aviation companies expanded offerings </a:t>
            </a:r>
          </a:p>
          <a:p>
            <a:r>
              <a:rPr lang="en-GB" sz="2000" dirty="0">
                <a:latin typeface="PwC Helvetica Neue"/>
              </a:rPr>
              <a:t>Carry greater volumes of cargo due to  impact the reduction in commercial passenger flights is having on cargo capacity</a:t>
            </a:r>
          </a:p>
          <a:p>
            <a:r>
              <a:rPr lang="en-GB" sz="2000" dirty="0">
                <a:latin typeface="PwC Helvetica Neue"/>
              </a:rPr>
              <a:t>Creating further opportunities which will be felt beyond the current pandemic.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14609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83796E7C-16C7-61E4-CBB6-E75EB80BB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26" r="19324" b="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D635C-D7F6-CB07-C3B9-B281C3FBB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Post Covid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7A820-3857-06A8-D6F3-D15AA8511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086495"/>
            <a:ext cx="5334199" cy="4172571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Travel Policies</a:t>
            </a:r>
          </a:p>
          <a:p>
            <a:r>
              <a:rPr lang="en-GB" sz="2000" dirty="0"/>
              <a:t>Uncertainty</a:t>
            </a:r>
          </a:p>
          <a:p>
            <a:r>
              <a:rPr lang="en-GB" sz="2000" dirty="0"/>
              <a:t>Payments &amp; Refund Issues</a:t>
            </a:r>
          </a:p>
          <a:p>
            <a:r>
              <a:rPr lang="en-GB" sz="2000" dirty="0"/>
              <a:t>Staffing – Security &amp; Staff Shortages</a:t>
            </a:r>
          </a:p>
          <a:p>
            <a:r>
              <a:rPr lang="en-GB" sz="2000" dirty="0"/>
              <a:t>Airport Issues </a:t>
            </a:r>
          </a:p>
          <a:p>
            <a:r>
              <a:rPr lang="en-GB" sz="2000" dirty="0"/>
              <a:t>Flight Delays</a:t>
            </a:r>
          </a:p>
          <a:p>
            <a:r>
              <a:rPr lang="en-GB" sz="2000" dirty="0"/>
              <a:t>Security</a:t>
            </a:r>
          </a:p>
          <a:p>
            <a:r>
              <a:rPr lang="en-GB" sz="2000" dirty="0"/>
              <a:t>Passport Issues</a:t>
            </a:r>
          </a:p>
          <a:p>
            <a:r>
              <a:rPr lang="en-GB" sz="2000" dirty="0"/>
              <a:t>New Brexit Rules</a:t>
            </a:r>
          </a:p>
        </p:txBody>
      </p:sp>
    </p:spTree>
    <p:extLst>
      <p:ext uri="{BB962C8B-B14F-4D97-AF65-F5344CB8AC3E}">
        <p14:creationId xmlns:p14="http://schemas.microsoft.com/office/powerpoint/2010/main" val="2305218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92CD5E0A-03D6-C26F-6B28-E03F3C0555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14" r="32027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2C7C9-A10A-0AA2-8028-0AB4AA491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Recovery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1D08B-A9E6-606D-EF81-7864B7E19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092" y="1964986"/>
            <a:ext cx="6434050" cy="529869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2020-2022 Staycation = Global Impacts</a:t>
            </a:r>
          </a:p>
          <a:p>
            <a:r>
              <a:rPr lang="en-GB" sz="2000" dirty="0"/>
              <a:t>Traditional Tourism – Beaches &amp; Countryside - Caravans &amp; Campers </a:t>
            </a:r>
          </a:p>
          <a:p>
            <a:r>
              <a:rPr lang="en-GB" sz="2000" dirty="0"/>
              <a:t>City’s Major Decline</a:t>
            </a:r>
          </a:p>
          <a:p>
            <a:r>
              <a:rPr lang="en-GB" sz="2000" dirty="0"/>
              <a:t>2022-2023 Return of Global Travel</a:t>
            </a:r>
          </a:p>
          <a:p>
            <a:r>
              <a:rPr lang="en-GB" sz="2000" dirty="0"/>
              <a:t>Q3 2023 Flights 97.5% of 2019 High</a:t>
            </a:r>
          </a:p>
          <a:p>
            <a:r>
              <a:rPr lang="en-GB" sz="2000" dirty="0"/>
              <a:t>Cruise Industry 25% Increase</a:t>
            </a:r>
          </a:p>
          <a:p>
            <a:r>
              <a:rPr lang="en-GB" sz="2000" dirty="0"/>
              <a:t>2023 City Tourism Growth</a:t>
            </a:r>
          </a:p>
          <a:p>
            <a:endParaRPr lang="en-GB" sz="2000" dirty="0"/>
          </a:p>
          <a:p>
            <a:r>
              <a:rPr lang="en-GB" sz="2000" dirty="0"/>
              <a:t>Negative impacts – High Street, Retail, Bars, Restaurants &amp; Clubs</a:t>
            </a:r>
          </a:p>
          <a:p>
            <a:r>
              <a:rPr lang="en-GB" sz="2000" dirty="0"/>
              <a:t>Domestic Tourism Drop</a:t>
            </a:r>
          </a:p>
        </p:txBody>
      </p:sp>
    </p:spTree>
    <p:extLst>
      <p:ext uri="{BB962C8B-B14F-4D97-AF65-F5344CB8AC3E}">
        <p14:creationId xmlns:p14="http://schemas.microsoft.com/office/powerpoint/2010/main" val="2726385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09FE9-81B8-415F-C974-F7A16CC49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Additional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371E9-9295-AB5B-58B6-BF4E301DF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394065"/>
            <a:ext cx="5913318" cy="3962284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UK Influences</a:t>
            </a:r>
          </a:p>
          <a:p>
            <a:r>
              <a:rPr lang="en-GB" sz="2000" dirty="0"/>
              <a:t>Brexit</a:t>
            </a:r>
          </a:p>
          <a:p>
            <a:r>
              <a:rPr lang="en-GB" sz="2000" dirty="0"/>
              <a:t>Island</a:t>
            </a:r>
          </a:p>
          <a:p>
            <a:r>
              <a:rPr lang="en-GB" sz="2000" dirty="0"/>
              <a:t>Uncertainty</a:t>
            </a:r>
          </a:p>
          <a:p>
            <a:r>
              <a:rPr lang="en-GB" sz="2000" dirty="0"/>
              <a:t>Costs – UK Expensive</a:t>
            </a:r>
          </a:p>
          <a:p>
            <a:r>
              <a:rPr lang="en-GB" sz="2000" dirty="0"/>
              <a:t>Traveller Traditions</a:t>
            </a:r>
          </a:p>
          <a:p>
            <a:r>
              <a:rPr lang="en-GB" sz="2000" dirty="0"/>
              <a:t>International Demand – Inbound &amp; Outbound</a:t>
            </a:r>
          </a:p>
          <a:p>
            <a:endParaRPr lang="en-GB" sz="2000" dirty="0"/>
          </a:p>
          <a:p>
            <a:r>
              <a:rPr lang="en-GB" sz="2000" dirty="0"/>
              <a:t>Global Influences</a:t>
            </a:r>
          </a:p>
          <a:p>
            <a:r>
              <a:rPr lang="en-GB" sz="2000" dirty="0"/>
              <a:t>Changing Trends –China Markets</a:t>
            </a:r>
          </a:p>
        </p:txBody>
      </p:sp>
      <p:pic>
        <p:nvPicPr>
          <p:cNvPr id="5" name="Picture 4" descr="Stock numbers on a digital display">
            <a:extLst>
              <a:ext uri="{FF2B5EF4-FFF2-40B4-BE49-F238E27FC236}">
                <a16:creationId xmlns:a16="http://schemas.microsoft.com/office/drawing/2014/main" id="{924D1E2F-E885-C15C-A3A5-7434E1E3A8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8" r="12306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836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s on a display with reflection of office">
            <a:extLst>
              <a:ext uri="{FF2B5EF4-FFF2-40B4-BE49-F238E27FC236}">
                <a16:creationId xmlns:a16="http://schemas.microsoft.com/office/drawing/2014/main" id="{9491B846-26A3-DB10-6158-64CDBE01EC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86" r="31055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330DE-1FCF-02E1-BF95-0673E12A5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6170894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Crisis Travel 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E9FBB-0768-3A5D-B22C-16211A6B9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144684"/>
            <a:ext cx="5223243" cy="4779818"/>
          </a:xfrm>
        </p:spPr>
        <p:txBody>
          <a:bodyPr anchor="ctr">
            <a:normAutofit/>
          </a:bodyPr>
          <a:lstStyle/>
          <a:p>
            <a:r>
              <a:rPr lang="en-GB" dirty="0"/>
              <a:t>2019 Boom</a:t>
            </a:r>
          </a:p>
          <a:p>
            <a:r>
              <a:rPr lang="en-GB" dirty="0"/>
              <a:t>Covid Crisis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Global Impacts</a:t>
            </a:r>
          </a:p>
          <a:p>
            <a:r>
              <a:rPr lang="en-GB" dirty="0"/>
              <a:t>Uncertainty</a:t>
            </a:r>
          </a:p>
          <a:p>
            <a:r>
              <a:rPr lang="en-GB" dirty="0"/>
              <a:t>Strategies</a:t>
            </a:r>
          </a:p>
          <a:p>
            <a:r>
              <a:rPr lang="en-GB" dirty="0"/>
              <a:t>Changing Markets</a:t>
            </a:r>
          </a:p>
          <a:p>
            <a:r>
              <a:rPr lang="en-GB" dirty="0"/>
              <a:t>Future…….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5160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980</Words>
  <Application>Microsoft Office PowerPoint</Application>
  <PresentationFormat>Widescreen</PresentationFormat>
  <Paragraphs>142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PwC Helvetica Neue</vt:lpstr>
      <vt:lpstr>Arial</vt:lpstr>
      <vt:lpstr>Calibri</vt:lpstr>
      <vt:lpstr>Calibri Light</vt:lpstr>
      <vt:lpstr>Office Theme</vt:lpstr>
      <vt:lpstr>PowerPoint Presentation</vt:lpstr>
      <vt:lpstr> Today’s Session</vt:lpstr>
      <vt:lpstr>Covid Crisis Issues in Travel</vt:lpstr>
      <vt:lpstr>Initial Impacts of Covid on Travel</vt:lpstr>
      <vt:lpstr>Calmer Waters Ahead</vt:lpstr>
      <vt:lpstr>Turbulent Times </vt:lpstr>
      <vt:lpstr>Strategies</vt:lpstr>
      <vt:lpstr>Travel Impacts &amp; Issues </vt:lpstr>
      <vt:lpstr>Short Haul Impacts</vt:lpstr>
      <vt:lpstr>Long Haul</vt:lpstr>
      <vt:lpstr>Corporate &amp; Business Travel</vt:lpstr>
      <vt:lpstr>Private Air Travel</vt:lpstr>
      <vt:lpstr>Post Covid Issues</vt:lpstr>
      <vt:lpstr>Recovery</vt:lpstr>
      <vt:lpstr>Additional Factors</vt:lpstr>
      <vt:lpstr>Crisis Travel 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2024-03-18T18:00:10Z</dcterms:modified>
</cp:coreProperties>
</file>