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4BB5D-F5CB-CE7C-8675-C38E55E3A4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4FAC05-6ED1-B57D-1FDF-F0112CB95A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F57651-B245-9503-C977-4DE5A39959D3}"/>
              </a:ext>
            </a:extLst>
          </p:cNvPr>
          <p:cNvSpPr>
            <a:spLocks noGrp="1"/>
          </p:cNvSpPr>
          <p:nvPr>
            <p:ph type="dt" sz="half" idx="10"/>
          </p:nvPr>
        </p:nvSpPr>
        <p:spPr/>
        <p:txBody>
          <a:bodyPr/>
          <a:lstStyle/>
          <a:p>
            <a:fld id="{A49E2976-5F32-41F6-886B-F72EAFAAE676}" type="datetimeFigureOut">
              <a:rPr lang="en-GB" smtClean="0"/>
              <a:t>21/04/2026</a:t>
            </a:fld>
            <a:endParaRPr lang="en-GB"/>
          </a:p>
        </p:txBody>
      </p:sp>
      <p:sp>
        <p:nvSpPr>
          <p:cNvPr id="5" name="Footer Placeholder 4">
            <a:extLst>
              <a:ext uri="{FF2B5EF4-FFF2-40B4-BE49-F238E27FC236}">
                <a16:creationId xmlns:a16="http://schemas.microsoft.com/office/drawing/2014/main" id="{011B0C30-DDB8-78E3-966B-A786C8FCEA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E3EC7C-55D4-C05E-F321-DE33280171FE}"/>
              </a:ext>
            </a:extLst>
          </p:cNvPr>
          <p:cNvSpPr>
            <a:spLocks noGrp="1"/>
          </p:cNvSpPr>
          <p:nvPr>
            <p:ph type="sldNum" sz="quarter" idx="12"/>
          </p:nvPr>
        </p:nvSpPr>
        <p:spPr/>
        <p:txBody>
          <a:bodyPr/>
          <a:lstStyle/>
          <a:p>
            <a:fld id="{DF4BFFD8-7D32-4081-B274-9A8821AA92E9}" type="slidenum">
              <a:rPr lang="en-GB" smtClean="0"/>
              <a:t>‹#›</a:t>
            </a:fld>
            <a:endParaRPr lang="en-GB"/>
          </a:p>
        </p:txBody>
      </p:sp>
    </p:spTree>
    <p:extLst>
      <p:ext uri="{BB962C8B-B14F-4D97-AF65-F5344CB8AC3E}">
        <p14:creationId xmlns:p14="http://schemas.microsoft.com/office/powerpoint/2010/main" val="2015893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7AB3B-E32B-F834-3D98-6108933CBD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E3C440-3C41-4698-0864-209EAABD613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56FEC9-D124-AAFE-3A42-66E5F5183E9A}"/>
              </a:ext>
            </a:extLst>
          </p:cNvPr>
          <p:cNvSpPr>
            <a:spLocks noGrp="1"/>
          </p:cNvSpPr>
          <p:nvPr>
            <p:ph type="dt" sz="half" idx="10"/>
          </p:nvPr>
        </p:nvSpPr>
        <p:spPr/>
        <p:txBody>
          <a:bodyPr/>
          <a:lstStyle/>
          <a:p>
            <a:fld id="{A49E2976-5F32-41F6-886B-F72EAFAAE676}" type="datetimeFigureOut">
              <a:rPr lang="en-GB" smtClean="0"/>
              <a:t>21/04/2026</a:t>
            </a:fld>
            <a:endParaRPr lang="en-GB"/>
          </a:p>
        </p:txBody>
      </p:sp>
      <p:sp>
        <p:nvSpPr>
          <p:cNvPr id="5" name="Footer Placeholder 4">
            <a:extLst>
              <a:ext uri="{FF2B5EF4-FFF2-40B4-BE49-F238E27FC236}">
                <a16:creationId xmlns:a16="http://schemas.microsoft.com/office/drawing/2014/main" id="{A0DE2E55-73C7-9808-1D11-9ABB9C6E82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F06B80-6B87-9B30-641C-7EB7C50C64FE}"/>
              </a:ext>
            </a:extLst>
          </p:cNvPr>
          <p:cNvSpPr>
            <a:spLocks noGrp="1"/>
          </p:cNvSpPr>
          <p:nvPr>
            <p:ph type="sldNum" sz="quarter" idx="12"/>
          </p:nvPr>
        </p:nvSpPr>
        <p:spPr/>
        <p:txBody>
          <a:bodyPr/>
          <a:lstStyle/>
          <a:p>
            <a:fld id="{DF4BFFD8-7D32-4081-B274-9A8821AA92E9}" type="slidenum">
              <a:rPr lang="en-GB" smtClean="0"/>
              <a:t>‹#›</a:t>
            </a:fld>
            <a:endParaRPr lang="en-GB"/>
          </a:p>
        </p:txBody>
      </p:sp>
    </p:spTree>
    <p:extLst>
      <p:ext uri="{BB962C8B-B14F-4D97-AF65-F5344CB8AC3E}">
        <p14:creationId xmlns:p14="http://schemas.microsoft.com/office/powerpoint/2010/main" val="12562231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9493B-0AA6-3205-7E1E-09CFDE55A8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C2C1516-B557-135A-89AE-BA99446F8F9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224399-CE17-E443-E6CF-FDF7F3BF66A7}"/>
              </a:ext>
            </a:extLst>
          </p:cNvPr>
          <p:cNvSpPr>
            <a:spLocks noGrp="1"/>
          </p:cNvSpPr>
          <p:nvPr>
            <p:ph type="dt" sz="half" idx="10"/>
          </p:nvPr>
        </p:nvSpPr>
        <p:spPr/>
        <p:txBody>
          <a:bodyPr/>
          <a:lstStyle/>
          <a:p>
            <a:fld id="{A49E2976-5F32-41F6-886B-F72EAFAAE676}" type="datetimeFigureOut">
              <a:rPr lang="en-GB" smtClean="0"/>
              <a:t>21/04/2026</a:t>
            </a:fld>
            <a:endParaRPr lang="en-GB"/>
          </a:p>
        </p:txBody>
      </p:sp>
      <p:sp>
        <p:nvSpPr>
          <p:cNvPr id="5" name="Footer Placeholder 4">
            <a:extLst>
              <a:ext uri="{FF2B5EF4-FFF2-40B4-BE49-F238E27FC236}">
                <a16:creationId xmlns:a16="http://schemas.microsoft.com/office/drawing/2014/main" id="{62656CD2-1AED-72AC-1A2B-BD757A9061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09CE3E-5C7A-2310-E84A-D69621FA85B6}"/>
              </a:ext>
            </a:extLst>
          </p:cNvPr>
          <p:cNvSpPr>
            <a:spLocks noGrp="1"/>
          </p:cNvSpPr>
          <p:nvPr>
            <p:ph type="sldNum" sz="quarter" idx="12"/>
          </p:nvPr>
        </p:nvSpPr>
        <p:spPr/>
        <p:txBody>
          <a:bodyPr/>
          <a:lstStyle/>
          <a:p>
            <a:fld id="{DF4BFFD8-7D32-4081-B274-9A8821AA92E9}" type="slidenum">
              <a:rPr lang="en-GB" smtClean="0"/>
              <a:t>‹#›</a:t>
            </a:fld>
            <a:endParaRPr lang="en-GB"/>
          </a:p>
        </p:txBody>
      </p:sp>
    </p:spTree>
    <p:extLst>
      <p:ext uri="{BB962C8B-B14F-4D97-AF65-F5344CB8AC3E}">
        <p14:creationId xmlns:p14="http://schemas.microsoft.com/office/powerpoint/2010/main" val="3493815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1C1BC-18E7-6576-7502-1176E1E1A2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ACFAE1-15D9-8D58-6BAF-F5EB1267EAA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B84A377-1E2E-5433-F589-3F8E7B804B0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E3BDFA5-918D-4B9A-CAFA-F5B61B8B11B2}"/>
              </a:ext>
            </a:extLst>
          </p:cNvPr>
          <p:cNvSpPr>
            <a:spLocks noGrp="1"/>
          </p:cNvSpPr>
          <p:nvPr>
            <p:ph type="dt" sz="half" idx="10"/>
          </p:nvPr>
        </p:nvSpPr>
        <p:spPr/>
        <p:txBody>
          <a:bodyPr/>
          <a:lstStyle/>
          <a:p>
            <a:fld id="{A49E2976-5F32-41F6-886B-F72EAFAAE676}" type="datetimeFigureOut">
              <a:rPr lang="en-GB" smtClean="0"/>
              <a:t>21/04/2026</a:t>
            </a:fld>
            <a:endParaRPr lang="en-GB"/>
          </a:p>
        </p:txBody>
      </p:sp>
      <p:sp>
        <p:nvSpPr>
          <p:cNvPr id="6" name="Footer Placeholder 5">
            <a:extLst>
              <a:ext uri="{FF2B5EF4-FFF2-40B4-BE49-F238E27FC236}">
                <a16:creationId xmlns:a16="http://schemas.microsoft.com/office/drawing/2014/main" id="{5E6C5ACB-A607-2BB4-3DED-6413F6D8E1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965F5E-D71B-0E12-ACBB-0999C0BE28FA}"/>
              </a:ext>
            </a:extLst>
          </p:cNvPr>
          <p:cNvSpPr>
            <a:spLocks noGrp="1"/>
          </p:cNvSpPr>
          <p:nvPr>
            <p:ph type="sldNum" sz="quarter" idx="12"/>
          </p:nvPr>
        </p:nvSpPr>
        <p:spPr/>
        <p:txBody>
          <a:bodyPr/>
          <a:lstStyle/>
          <a:p>
            <a:fld id="{DF4BFFD8-7D32-4081-B274-9A8821AA92E9}" type="slidenum">
              <a:rPr lang="en-GB" smtClean="0"/>
              <a:t>‹#›</a:t>
            </a:fld>
            <a:endParaRPr lang="en-GB"/>
          </a:p>
        </p:txBody>
      </p:sp>
    </p:spTree>
    <p:extLst>
      <p:ext uri="{BB962C8B-B14F-4D97-AF65-F5344CB8AC3E}">
        <p14:creationId xmlns:p14="http://schemas.microsoft.com/office/powerpoint/2010/main" val="657531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C7641-CAA4-CE67-611B-F97ABDBFE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543A3D6-FEA7-E9A0-75EC-C022032E60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3EB1DF-9A19-FCAE-FC34-C0C54E4C078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2358C8-C62C-94DB-6149-ADFB1CC5427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B0328A4-FB70-D940-DC1E-B606F7BC7C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4EAD07-6873-EAA5-D4AD-A41316DF925E}"/>
              </a:ext>
            </a:extLst>
          </p:cNvPr>
          <p:cNvSpPr>
            <a:spLocks noGrp="1"/>
          </p:cNvSpPr>
          <p:nvPr>
            <p:ph type="dt" sz="half" idx="10"/>
          </p:nvPr>
        </p:nvSpPr>
        <p:spPr/>
        <p:txBody>
          <a:bodyPr/>
          <a:lstStyle/>
          <a:p>
            <a:fld id="{A49E2976-5F32-41F6-886B-F72EAFAAE676}" type="datetimeFigureOut">
              <a:rPr lang="en-GB" smtClean="0"/>
              <a:t>21/04/2026</a:t>
            </a:fld>
            <a:endParaRPr lang="en-GB"/>
          </a:p>
        </p:txBody>
      </p:sp>
      <p:sp>
        <p:nvSpPr>
          <p:cNvPr id="8" name="Footer Placeholder 7">
            <a:extLst>
              <a:ext uri="{FF2B5EF4-FFF2-40B4-BE49-F238E27FC236}">
                <a16:creationId xmlns:a16="http://schemas.microsoft.com/office/drawing/2014/main" id="{B21C16D0-C1BD-6731-46BC-B8168E0296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5755AAA-7794-69E8-8874-F04CC5E914F8}"/>
              </a:ext>
            </a:extLst>
          </p:cNvPr>
          <p:cNvSpPr>
            <a:spLocks noGrp="1"/>
          </p:cNvSpPr>
          <p:nvPr>
            <p:ph type="sldNum" sz="quarter" idx="12"/>
          </p:nvPr>
        </p:nvSpPr>
        <p:spPr/>
        <p:txBody>
          <a:bodyPr/>
          <a:lstStyle/>
          <a:p>
            <a:fld id="{DF4BFFD8-7D32-4081-B274-9A8821AA92E9}" type="slidenum">
              <a:rPr lang="en-GB" smtClean="0"/>
              <a:t>‹#›</a:t>
            </a:fld>
            <a:endParaRPr lang="en-GB"/>
          </a:p>
        </p:txBody>
      </p:sp>
    </p:spTree>
    <p:extLst>
      <p:ext uri="{BB962C8B-B14F-4D97-AF65-F5344CB8AC3E}">
        <p14:creationId xmlns:p14="http://schemas.microsoft.com/office/powerpoint/2010/main" val="544081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4EDD1-62BD-320D-8334-1AE1D02C1CF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238AE7-5357-DB77-A25B-B0F1E25F500C}"/>
              </a:ext>
            </a:extLst>
          </p:cNvPr>
          <p:cNvSpPr>
            <a:spLocks noGrp="1"/>
          </p:cNvSpPr>
          <p:nvPr>
            <p:ph type="dt" sz="half" idx="10"/>
          </p:nvPr>
        </p:nvSpPr>
        <p:spPr/>
        <p:txBody>
          <a:bodyPr/>
          <a:lstStyle/>
          <a:p>
            <a:fld id="{A49E2976-5F32-41F6-886B-F72EAFAAE676}" type="datetimeFigureOut">
              <a:rPr lang="en-GB" smtClean="0"/>
              <a:t>21/04/2026</a:t>
            </a:fld>
            <a:endParaRPr lang="en-GB"/>
          </a:p>
        </p:txBody>
      </p:sp>
      <p:sp>
        <p:nvSpPr>
          <p:cNvPr id="4" name="Footer Placeholder 3">
            <a:extLst>
              <a:ext uri="{FF2B5EF4-FFF2-40B4-BE49-F238E27FC236}">
                <a16:creationId xmlns:a16="http://schemas.microsoft.com/office/drawing/2014/main" id="{7C22D46D-54F0-1D40-B222-A87059633D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61148BC-36D3-98A6-2C57-034782686762}"/>
              </a:ext>
            </a:extLst>
          </p:cNvPr>
          <p:cNvSpPr>
            <a:spLocks noGrp="1"/>
          </p:cNvSpPr>
          <p:nvPr>
            <p:ph type="sldNum" sz="quarter" idx="12"/>
          </p:nvPr>
        </p:nvSpPr>
        <p:spPr/>
        <p:txBody>
          <a:bodyPr/>
          <a:lstStyle/>
          <a:p>
            <a:fld id="{DF4BFFD8-7D32-4081-B274-9A8821AA92E9}" type="slidenum">
              <a:rPr lang="en-GB" smtClean="0"/>
              <a:t>‹#›</a:t>
            </a:fld>
            <a:endParaRPr lang="en-GB"/>
          </a:p>
        </p:txBody>
      </p:sp>
    </p:spTree>
    <p:extLst>
      <p:ext uri="{BB962C8B-B14F-4D97-AF65-F5344CB8AC3E}">
        <p14:creationId xmlns:p14="http://schemas.microsoft.com/office/powerpoint/2010/main" val="2718773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8D79DA-2966-2CE9-A955-FCC229702D23}"/>
              </a:ext>
            </a:extLst>
          </p:cNvPr>
          <p:cNvSpPr>
            <a:spLocks noGrp="1"/>
          </p:cNvSpPr>
          <p:nvPr>
            <p:ph type="dt" sz="half" idx="10"/>
          </p:nvPr>
        </p:nvSpPr>
        <p:spPr/>
        <p:txBody>
          <a:bodyPr/>
          <a:lstStyle/>
          <a:p>
            <a:fld id="{A49E2976-5F32-41F6-886B-F72EAFAAE676}" type="datetimeFigureOut">
              <a:rPr lang="en-GB" smtClean="0"/>
              <a:t>21/04/2026</a:t>
            </a:fld>
            <a:endParaRPr lang="en-GB"/>
          </a:p>
        </p:txBody>
      </p:sp>
      <p:sp>
        <p:nvSpPr>
          <p:cNvPr id="3" name="Footer Placeholder 2">
            <a:extLst>
              <a:ext uri="{FF2B5EF4-FFF2-40B4-BE49-F238E27FC236}">
                <a16:creationId xmlns:a16="http://schemas.microsoft.com/office/drawing/2014/main" id="{B5D716E4-0148-B83F-2E09-9806937A46B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9E40DDB-8D2E-0E24-B751-F4184A9FDF20}"/>
              </a:ext>
            </a:extLst>
          </p:cNvPr>
          <p:cNvSpPr>
            <a:spLocks noGrp="1"/>
          </p:cNvSpPr>
          <p:nvPr>
            <p:ph type="sldNum" sz="quarter" idx="12"/>
          </p:nvPr>
        </p:nvSpPr>
        <p:spPr/>
        <p:txBody>
          <a:bodyPr/>
          <a:lstStyle/>
          <a:p>
            <a:fld id="{DF4BFFD8-7D32-4081-B274-9A8821AA92E9}" type="slidenum">
              <a:rPr lang="en-GB" smtClean="0"/>
              <a:t>‹#›</a:t>
            </a:fld>
            <a:endParaRPr lang="en-GB"/>
          </a:p>
        </p:txBody>
      </p:sp>
    </p:spTree>
    <p:extLst>
      <p:ext uri="{BB962C8B-B14F-4D97-AF65-F5344CB8AC3E}">
        <p14:creationId xmlns:p14="http://schemas.microsoft.com/office/powerpoint/2010/main" val="1446152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9C003-66EC-A5D2-6A72-11B1E3F23C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EF6CAD1-8FAC-437D-9B96-43581F770D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841AA08-5163-1B9D-DEFC-32F182F63C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ABCBBB-29D8-5C6A-4ABC-2228B0C3DFDF}"/>
              </a:ext>
            </a:extLst>
          </p:cNvPr>
          <p:cNvSpPr>
            <a:spLocks noGrp="1"/>
          </p:cNvSpPr>
          <p:nvPr>
            <p:ph type="dt" sz="half" idx="10"/>
          </p:nvPr>
        </p:nvSpPr>
        <p:spPr/>
        <p:txBody>
          <a:bodyPr/>
          <a:lstStyle/>
          <a:p>
            <a:fld id="{A49E2976-5F32-41F6-886B-F72EAFAAE676}" type="datetimeFigureOut">
              <a:rPr lang="en-GB" smtClean="0"/>
              <a:t>21/04/2026</a:t>
            </a:fld>
            <a:endParaRPr lang="en-GB"/>
          </a:p>
        </p:txBody>
      </p:sp>
      <p:sp>
        <p:nvSpPr>
          <p:cNvPr id="6" name="Footer Placeholder 5">
            <a:extLst>
              <a:ext uri="{FF2B5EF4-FFF2-40B4-BE49-F238E27FC236}">
                <a16:creationId xmlns:a16="http://schemas.microsoft.com/office/drawing/2014/main" id="{7579995F-243E-0830-EEE6-37266EEBB1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C4851A-1953-5C32-FDCF-E1E25B4F2A87}"/>
              </a:ext>
            </a:extLst>
          </p:cNvPr>
          <p:cNvSpPr>
            <a:spLocks noGrp="1"/>
          </p:cNvSpPr>
          <p:nvPr>
            <p:ph type="sldNum" sz="quarter" idx="12"/>
          </p:nvPr>
        </p:nvSpPr>
        <p:spPr/>
        <p:txBody>
          <a:bodyPr/>
          <a:lstStyle/>
          <a:p>
            <a:fld id="{DF4BFFD8-7D32-4081-B274-9A8821AA92E9}" type="slidenum">
              <a:rPr lang="en-GB" smtClean="0"/>
              <a:t>‹#›</a:t>
            </a:fld>
            <a:endParaRPr lang="en-GB"/>
          </a:p>
        </p:txBody>
      </p:sp>
    </p:spTree>
    <p:extLst>
      <p:ext uri="{BB962C8B-B14F-4D97-AF65-F5344CB8AC3E}">
        <p14:creationId xmlns:p14="http://schemas.microsoft.com/office/powerpoint/2010/main" val="49101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3E363-DE39-9F72-8050-AF0BBF67B0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9DD72D-8D69-8349-F1E1-79461EAE7F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D5100A-1B9B-3ADB-F5E8-38F04B9AD1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5B5575-4064-9FE3-E29C-D0DA8A1A67AF}"/>
              </a:ext>
            </a:extLst>
          </p:cNvPr>
          <p:cNvSpPr>
            <a:spLocks noGrp="1"/>
          </p:cNvSpPr>
          <p:nvPr>
            <p:ph type="dt" sz="half" idx="10"/>
          </p:nvPr>
        </p:nvSpPr>
        <p:spPr/>
        <p:txBody>
          <a:bodyPr/>
          <a:lstStyle/>
          <a:p>
            <a:fld id="{A49E2976-5F32-41F6-886B-F72EAFAAE676}" type="datetimeFigureOut">
              <a:rPr lang="en-GB" smtClean="0"/>
              <a:t>21/04/2026</a:t>
            </a:fld>
            <a:endParaRPr lang="en-GB"/>
          </a:p>
        </p:txBody>
      </p:sp>
      <p:sp>
        <p:nvSpPr>
          <p:cNvPr id="6" name="Footer Placeholder 5">
            <a:extLst>
              <a:ext uri="{FF2B5EF4-FFF2-40B4-BE49-F238E27FC236}">
                <a16:creationId xmlns:a16="http://schemas.microsoft.com/office/drawing/2014/main" id="{B88FE07C-DFDE-D515-0674-3EC1DB5250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788C1A-DD7B-5FE7-7C4E-D3D6F5AED082}"/>
              </a:ext>
            </a:extLst>
          </p:cNvPr>
          <p:cNvSpPr>
            <a:spLocks noGrp="1"/>
          </p:cNvSpPr>
          <p:nvPr>
            <p:ph type="sldNum" sz="quarter" idx="12"/>
          </p:nvPr>
        </p:nvSpPr>
        <p:spPr/>
        <p:txBody>
          <a:bodyPr/>
          <a:lstStyle/>
          <a:p>
            <a:fld id="{DF4BFFD8-7D32-4081-B274-9A8821AA92E9}" type="slidenum">
              <a:rPr lang="en-GB" smtClean="0"/>
              <a:t>‹#›</a:t>
            </a:fld>
            <a:endParaRPr lang="en-GB"/>
          </a:p>
        </p:txBody>
      </p:sp>
    </p:spTree>
    <p:extLst>
      <p:ext uri="{BB962C8B-B14F-4D97-AF65-F5344CB8AC3E}">
        <p14:creationId xmlns:p14="http://schemas.microsoft.com/office/powerpoint/2010/main" val="9639806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85D22-7BF9-CC0E-D384-964611FEA21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5E2A96-162C-112C-2CA1-066B04E4E2E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A1A8E0-A5C5-5B8B-8484-A36D8736874E}"/>
              </a:ext>
            </a:extLst>
          </p:cNvPr>
          <p:cNvSpPr>
            <a:spLocks noGrp="1"/>
          </p:cNvSpPr>
          <p:nvPr>
            <p:ph type="dt" sz="half" idx="10"/>
          </p:nvPr>
        </p:nvSpPr>
        <p:spPr/>
        <p:txBody>
          <a:bodyPr/>
          <a:lstStyle/>
          <a:p>
            <a:fld id="{A49E2976-5F32-41F6-886B-F72EAFAAE676}" type="datetimeFigureOut">
              <a:rPr lang="en-GB" smtClean="0"/>
              <a:t>21/04/2026</a:t>
            </a:fld>
            <a:endParaRPr lang="en-GB"/>
          </a:p>
        </p:txBody>
      </p:sp>
      <p:sp>
        <p:nvSpPr>
          <p:cNvPr id="5" name="Footer Placeholder 4">
            <a:extLst>
              <a:ext uri="{FF2B5EF4-FFF2-40B4-BE49-F238E27FC236}">
                <a16:creationId xmlns:a16="http://schemas.microsoft.com/office/drawing/2014/main" id="{8AF9836A-E72F-522E-53C9-48603C9E3C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20661B-C835-71DF-14E5-B9C42AC4C97D}"/>
              </a:ext>
            </a:extLst>
          </p:cNvPr>
          <p:cNvSpPr>
            <a:spLocks noGrp="1"/>
          </p:cNvSpPr>
          <p:nvPr>
            <p:ph type="sldNum" sz="quarter" idx="12"/>
          </p:nvPr>
        </p:nvSpPr>
        <p:spPr/>
        <p:txBody>
          <a:bodyPr/>
          <a:lstStyle/>
          <a:p>
            <a:fld id="{DF4BFFD8-7D32-4081-B274-9A8821AA92E9}" type="slidenum">
              <a:rPr lang="en-GB" smtClean="0"/>
              <a:t>‹#›</a:t>
            </a:fld>
            <a:endParaRPr lang="en-GB"/>
          </a:p>
        </p:txBody>
      </p:sp>
    </p:spTree>
    <p:extLst>
      <p:ext uri="{BB962C8B-B14F-4D97-AF65-F5344CB8AC3E}">
        <p14:creationId xmlns:p14="http://schemas.microsoft.com/office/powerpoint/2010/main" val="1873408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71097B-70D3-C68F-B5E0-9C695E939A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A88180-C828-0914-5A9D-53F63A49C4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87B41D-69E9-4302-3027-989E79DF885E}"/>
              </a:ext>
            </a:extLst>
          </p:cNvPr>
          <p:cNvSpPr>
            <a:spLocks noGrp="1"/>
          </p:cNvSpPr>
          <p:nvPr>
            <p:ph type="dt" sz="half" idx="10"/>
          </p:nvPr>
        </p:nvSpPr>
        <p:spPr/>
        <p:txBody>
          <a:bodyPr/>
          <a:lstStyle/>
          <a:p>
            <a:fld id="{A49E2976-5F32-41F6-886B-F72EAFAAE676}" type="datetimeFigureOut">
              <a:rPr lang="en-GB" smtClean="0"/>
              <a:t>21/04/2026</a:t>
            </a:fld>
            <a:endParaRPr lang="en-GB"/>
          </a:p>
        </p:txBody>
      </p:sp>
      <p:sp>
        <p:nvSpPr>
          <p:cNvPr id="5" name="Footer Placeholder 4">
            <a:extLst>
              <a:ext uri="{FF2B5EF4-FFF2-40B4-BE49-F238E27FC236}">
                <a16:creationId xmlns:a16="http://schemas.microsoft.com/office/drawing/2014/main" id="{171849C2-92EF-77DA-22AF-A5789C5D18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8BCE6B-B287-E6C6-A8CE-190462040B2D}"/>
              </a:ext>
            </a:extLst>
          </p:cNvPr>
          <p:cNvSpPr>
            <a:spLocks noGrp="1"/>
          </p:cNvSpPr>
          <p:nvPr>
            <p:ph type="sldNum" sz="quarter" idx="12"/>
          </p:nvPr>
        </p:nvSpPr>
        <p:spPr/>
        <p:txBody>
          <a:bodyPr/>
          <a:lstStyle/>
          <a:p>
            <a:fld id="{DF4BFFD8-7D32-4081-B274-9A8821AA92E9}" type="slidenum">
              <a:rPr lang="en-GB" smtClean="0"/>
              <a:t>‹#›</a:t>
            </a:fld>
            <a:endParaRPr lang="en-GB"/>
          </a:p>
        </p:txBody>
      </p:sp>
    </p:spTree>
    <p:extLst>
      <p:ext uri="{BB962C8B-B14F-4D97-AF65-F5344CB8AC3E}">
        <p14:creationId xmlns:p14="http://schemas.microsoft.com/office/powerpoint/2010/main" val="1313298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4CC1DA-4865-C31D-F8EE-57172261CB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7D4446-103B-A37C-EEFC-18F03922F7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18AFCA-5C26-B1C9-FD51-24C06A4C7A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49E2976-5F32-41F6-886B-F72EAFAAE676}" type="datetimeFigureOut">
              <a:rPr lang="en-GB" smtClean="0"/>
              <a:t>21/04/2026</a:t>
            </a:fld>
            <a:endParaRPr lang="en-GB"/>
          </a:p>
        </p:txBody>
      </p:sp>
      <p:sp>
        <p:nvSpPr>
          <p:cNvPr id="5" name="Footer Placeholder 4">
            <a:extLst>
              <a:ext uri="{FF2B5EF4-FFF2-40B4-BE49-F238E27FC236}">
                <a16:creationId xmlns:a16="http://schemas.microsoft.com/office/drawing/2014/main" id="{70A9B42B-D9B0-50F0-8433-6FFDA652DF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AB26860-922A-5B57-1F96-1EFB41D3DE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F4BFFD8-7D32-4081-B274-9A8821AA92E9}" type="slidenum">
              <a:rPr lang="en-GB" smtClean="0"/>
              <a:t>‹#›</a:t>
            </a:fld>
            <a:endParaRPr lang="en-GB"/>
          </a:p>
        </p:txBody>
      </p:sp>
    </p:spTree>
    <p:extLst>
      <p:ext uri="{BB962C8B-B14F-4D97-AF65-F5344CB8AC3E}">
        <p14:creationId xmlns:p14="http://schemas.microsoft.com/office/powerpoint/2010/main" val="2690917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attack.mitre.org/techniques/T1546/008/"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508BD-CF9F-3247-7E40-D9A5147C71F4}"/>
              </a:ext>
            </a:extLst>
          </p:cNvPr>
          <p:cNvSpPr>
            <a:spLocks noGrp="1"/>
          </p:cNvSpPr>
          <p:nvPr>
            <p:ph type="ctrTitle"/>
          </p:nvPr>
        </p:nvSpPr>
        <p:spPr/>
        <p:txBody>
          <a:bodyPr/>
          <a:lstStyle/>
          <a:p>
            <a:r>
              <a:rPr lang="en-GB" dirty="0"/>
              <a:t>Advanced Cyber Security</a:t>
            </a:r>
          </a:p>
        </p:txBody>
      </p:sp>
      <p:sp>
        <p:nvSpPr>
          <p:cNvPr id="3" name="Subtitle 2">
            <a:extLst>
              <a:ext uri="{FF2B5EF4-FFF2-40B4-BE49-F238E27FC236}">
                <a16:creationId xmlns:a16="http://schemas.microsoft.com/office/drawing/2014/main" id="{E6ACFB1C-5FBA-4155-C837-DCA9F9F1FC65}"/>
              </a:ext>
            </a:extLst>
          </p:cNvPr>
          <p:cNvSpPr>
            <a:spLocks noGrp="1"/>
          </p:cNvSpPr>
          <p:nvPr>
            <p:ph type="subTitle" idx="1"/>
          </p:nvPr>
        </p:nvSpPr>
        <p:spPr/>
        <p:txBody>
          <a:bodyPr/>
          <a:lstStyle/>
          <a:p>
            <a:r>
              <a:rPr lang="en-GB" dirty="0"/>
              <a:t>ACCB6000</a:t>
            </a:r>
          </a:p>
        </p:txBody>
      </p:sp>
    </p:spTree>
    <p:extLst>
      <p:ext uri="{BB962C8B-B14F-4D97-AF65-F5344CB8AC3E}">
        <p14:creationId xmlns:p14="http://schemas.microsoft.com/office/powerpoint/2010/main" val="38557375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EC756-CF1E-DE85-62BC-ECE314AD58B8}"/>
              </a:ext>
            </a:extLst>
          </p:cNvPr>
          <p:cNvSpPr>
            <a:spLocks noGrp="1"/>
          </p:cNvSpPr>
          <p:nvPr>
            <p:ph type="title"/>
          </p:nvPr>
        </p:nvSpPr>
        <p:spPr>
          <a:xfrm>
            <a:off x="192763" y="124091"/>
            <a:ext cx="8541190" cy="558328"/>
          </a:xfrm>
        </p:spPr>
        <p:txBody>
          <a:bodyPr>
            <a:normAutofit fontScale="90000"/>
          </a:bodyPr>
          <a:lstStyle/>
          <a:p>
            <a:r>
              <a:rPr lang="en-GB" dirty="0"/>
              <a:t>IP Address Config</a:t>
            </a:r>
          </a:p>
        </p:txBody>
      </p:sp>
      <p:pic>
        <p:nvPicPr>
          <p:cNvPr id="4" name="Picture 3" descr="A computer screen shot of a computer screen&#10;&#10;Description automatically generated">
            <a:extLst>
              <a:ext uri="{FF2B5EF4-FFF2-40B4-BE49-F238E27FC236}">
                <a16:creationId xmlns:a16="http://schemas.microsoft.com/office/drawing/2014/main" id="{A8F0EDE6-90B8-A333-E19B-58BCFF39912F}"/>
              </a:ext>
            </a:extLst>
          </p:cNvPr>
          <p:cNvPicPr>
            <a:picLocks noChangeAspect="1"/>
          </p:cNvPicPr>
          <p:nvPr/>
        </p:nvPicPr>
        <p:blipFill>
          <a:blip r:embed="rId2"/>
          <a:stretch>
            <a:fillRect/>
          </a:stretch>
        </p:blipFill>
        <p:spPr>
          <a:xfrm>
            <a:off x="142616" y="1353140"/>
            <a:ext cx="4773415" cy="2631163"/>
          </a:xfrm>
          <a:prstGeom prst="rect">
            <a:avLst/>
          </a:prstGeom>
        </p:spPr>
      </p:pic>
      <p:sp>
        <p:nvSpPr>
          <p:cNvPr id="5" name="TextBox 4">
            <a:extLst>
              <a:ext uri="{FF2B5EF4-FFF2-40B4-BE49-F238E27FC236}">
                <a16:creationId xmlns:a16="http://schemas.microsoft.com/office/drawing/2014/main" id="{682C6F24-FFD6-146B-66F2-E3CA56DB511C}"/>
              </a:ext>
            </a:extLst>
          </p:cNvPr>
          <p:cNvSpPr txBox="1"/>
          <p:nvPr/>
        </p:nvSpPr>
        <p:spPr>
          <a:xfrm>
            <a:off x="142616" y="1027906"/>
            <a:ext cx="4700988" cy="584775"/>
          </a:xfrm>
          <a:prstGeom prst="rect">
            <a:avLst/>
          </a:prstGeom>
          <a:noFill/>
        </p:spPr>
        <p:txBody>
          <a:bodyPr wrap="square" rtlCol="0">
            <a:spAutoFit/>
          </a:bodyPr>
          <a:lstStyle/>
          <a:p>
            <a:r>
              <a:rPr lang="en-GB" sz="1400" dirty="0"/>
              <a:t>S-DC1 (pings are to Ping to 192.168.1.10 and 192.168.2.1)</a:t>
            </a:r>
            <a:endParaRPr lang="en-GB" dirty="0"/>
          </a:p>
          <a:p>
            <a:endParaRPr lang="en-GB" dirty="0"/>
          </a:p>
        </p:txBody>
      </p:sp>
      <p:pic>
        <p:nvPicPr>
          <p:cNvPr id="6" name="Picture 5" descr="A computer screen shot of a black screen&#10;&#10;Description automatically generated">
            <a:extLst>
              <a:ext uri="{FF2B5EF4-FFF2-40B4-BE49-F238E27FC236}">
                <a16:creationId xmlns:a16="http://schemas.microsoft.com/office/drawing/2014/main" id="{D1167C89-82E6-97FE-27BE-C161ED3901A7}"/>
              </a:ext>
            </a:extLst>
          </p:cNvPr>
          <p:cNvPicPr>
            <a:picLocks noChangeAspect="1"/>
          </p:cNvPicPr>
          <p:nvPr/>
        </p:nvPicPr>
        <p:blipFill>
          <a:blip r:embed="rId3"/>
          <a:stretch>
            <a:fillRect/>
          </a:stretch>
        </p:blipFill>
        <p:spPr>
          <a:xfrm>
            <a:off x="0" y="4004657"/>
            <a:ext cx="4916032" cy="2729252"/>
          </a:xfrm>
          <a:prstGeom prst="rect">
            <a:avLst/>
          </a:prstGeom>
        </p:spPr>
      </p:pic>
      <p:sp>
        <p:nvSpPr>
          <p:cNvPr id="7" name="TextBox 6">
            <a:extLst>
              <a:ext uri="{FF2B5EF4-FFF2-40B4-BE49-F238E27FC236}">
                <a16:creationId xmlns:a16="http://schemas.microsoft.com/office/drawing/2014/main" id="{0B044AB8-2294-BC45-0E80-C7E2B34CF535}"/>
              </a:ext>
            </a:extLst>
          </p:cNvPr>
          <p:cNvSpPr txBox="1"/>
          <p:nvPr/>
        </p:nvSpPr>
        <p:spPr>
          <a:xfrm>
            <a:off x="5269118" y="983808"/>
            <a:ext cx="5685576" cy="369332"/>
          </a:xfrm>
          <a:prstGeom prst="rect">
            <a:avLst/>
          </a:prstGeom>
          <a:noFill/>
        </p:spPr>
        <p:txBody>
          <a:bodyPr wrap="square" rtlCol="0">
            <a:spAutoFit/>
          </a:bodyPr>
          <a:lstStyle/>
          <a:p>
            <a:r>
              <a:rPr lang="en-GB" dirty="0"/>
              <a:t>L-CD (Ping to 192.168.1.10, 192.168.1.1)</a:t>
            </a:r>
          </a:p>
        </p:txBody>
      </p:sp>
      <p:pic>
        <p:nvPicPr>
          <p:cNvPr id="8" name="Picture 7" descr="A screenshot of a computer&#10;&#10;Description automatically generated">
            <a:extLst>
              <a:ext uri="{FF2B5EF4-FFF2-40B4-BE49-F238E27FC236}">
                <a16:creationId xmlns:a16="http://schemas.microsoft.com/office/drawing/2014/main" id="{0C3910EA-84AB-75AD-ED20-86EAB7DBB1B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416991" y="1320293"/>
            <a:ext cx="4782211" cy="2636738"/>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15745997-CA1F-8CC2-2829-AC9F9E3ED65C}"/>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416991" y="3984303"/>
            <a:ext cx="4935659" cy="2729252"/>
          </a:xfrm>
          <a:prstGeom prst="rect">
            <a:avLst/>
          </a:prstGeom>
        </p:spPr>
      </p:pic>
    </p:spTree>
    <p:extLst>
      <p:ext uri="{BB962C8B-B14F-4D97-AF65-F5344CB8AC3E}">
        <p14:creationId xmlns:p14="http://schemas.microsoft.com/office/powerpoint/2010/main" val="1406051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2A42E-6A47-DC5E-8E37-D56969388396}"/>
              </a:ext>
            </a:extLst>
          </p:cNvPr>
          <p:cNvSpPr>
            <a:spLocks noGrp="1"/>
          </p:cNvSpPr>
          <p:nvPr>
            <p:ph type="title"/>
          </p:nvPr>
        </p:nvSpPr>
        <p:spPr>
          <a:xfrm>
            <a:off x="838200" y="365126"/>
            <a:ext cx="9618552" cy="540222"/>
          </a:xfrm>
        </p:spPr>
        <p:txBody>
          <a:bodyPr>
            <a:normAutofit fontScale="90000"/>
          </a:bodyPr>
          <a:lstStyle/>
          <a:p>
            <a:r>
              <a:rPr lang="en-GB" dirty="0"/>
              <a:t>Ip Address Config continued</a:t>
            </a:r>
          </a:p>
        </p:txBody>
      </p:sp>
      <p:pic>
        <p:nvPicPr>
          <p:cNvPr id="1026" name="Picture 2">
            <a:extLst>
              <a:ext uri="{FF2B5EF4-FFF2-40B4-BE49-F238E27FC236}">
                <a16:creationId xmlns:a16="http://schemas.microsoft.com/office/drawing/2014/main" id="{F924BF33-BD5F-BE0D-68DA-C249D69A05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192" y="1963406"/>
            <a:ext cx="5724525" cy="45815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E8BFC7-3CDC-347E-D428-B4AAF93F9206}"/>
              </a:ext>
            </a:extLst>
          </p:cNvPr>
          <p:cNvSpPr txBox="1"/>
          <p:nvPr/>
        </p:nvSpPr>
        <p:spPr>
          <a:xfrm>
            <a:off x="479834" y="1158844"/>
            <a:ext cx="4055952" cy="369332"/>
          </a:xfrm>
          <a:prstGeom prst="rect">
            <a:avLst/>
          </a:prstGeom>
          <a:noFill/>
        </p:spPr>
        <p:txBody>
          <a:bodyPr wrap="square" rtlCol="0">
            <a:spAutoFit/>
          </a:bodyPr>
          <a:lstStyle/>
          <a:p>
            <a:r>
              <a:rPr lang="en-GB" dirty="0"/>
              <a:t>Kali  machine</a:t>
            </a:r>
          </a:p>
        </p:txBody>
      </p:sp>
      <p:pic>
        <p:nvPicPr>
          <p:cNvPr id="1028" name="Picture 4">
            <a:extLst>
              <a:ext uri="{FF2B5EF4-FFF2-40B4-BE49-F238E27FC236}">
                <a16:creationId xmlns:a16="http://schemas.microsoft.com/office/drawing/2014/main" id="{662E8A81-1379-1FD8-A081-3D22F9ABF9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1183" y="2362955"/>
            <a:ext cx="6286625" cy="3629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3354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C23C7-BEB6-BB90-4B3F-6623A23E0377}"/>
              </a:ext>
            </a:extLst>
          </p:cNvPr>
          <p:cNvSpPr>
            <a:spLocks noGrp="1"/>
          </p:cNvSpPr>
          <p:nvPr>
            <p:ph type="title"/>
          </p:nvPr>
        </p:nvSpPr>
        <p:spPr/>
        <p:txBody>
          <a:bodyPr/>
          <a:lstStyle/>
          <a:p>
            <a:r>
              <a:rPr lang="en-GB" dirty="0"/>
              <a:t>Vulnerability Report</a:t>
            </a:r>
          </a:p>
        </p:txBody>
      </p:sp>
      <p:sp>
        <p:nvSpPr>
          <p:cNvPr id="3" name="Content Placeholder 2">
            <a:extLst>
              <a:ext uri="{FF2B5EF4-FFF2-40B4-BE49-F238E27FC236}">
                <a16:creationId xmlns:a16="http://schemas.microsoft.com/office/drawing/2014/main" id="{4E15BA37-0714-D319-3750-4B607B2FEEE8}"/>
              </a:ext>
            </a:extLst>
          </p:cNvPr>
          <p:cNvSpPr>
            <a:spLocks noGrp="1"/>
          </p:cNvSpPr>
          <p:nvPr>
            <p:ph idx="1"/>
          </p:nvPr>
        </p:nvSpPr>
        <p:spPr/>
        <p:txBody>
          <a:bodyPr/>
          <a:lstStyle/>
          <a:p>
            <a:r>
              <a:rPr lang="en-GB" dirty="0"/>
              <a:t>Despite my efforts, I was not able to get my </a:t>
            </a:r>
            <a:r>
              <a:rPr lang="en-GB" dirty="0" err="1"/>
              <a:t>nessus</a:t>
            </a:r>
            <a:r>
              <a:rPr lang="en-GB" dirty="0"/>
              <a:t> scan to work with credentials. </a:t>
            </a:r>
          </a:p>
          <a:p>
            <a:r>
              <a:rPr lang="en-GB" dirty="0"/>
              <a:t>I have found the credential-less scan to be satisfactory.</a:t>
            </a:r>
          </a:p>
          <a:p>
            <a:r>
              <a:rPr lang="en-GB" dirty="0"/>
              <a:t>S-DC has FTP and SMBv1 enabled.</a:t>
            </a:r>
          </a:p>
          <a:p>
            <a:r>
              <a:rPr lang="en-GB" dirty="0"/>
              <a:t>Has default logon credentials in plaintext in the registry.</a:t>
            </a:r>
          </a:p>
          <a:p>
            <a:r>
              <a:rPr lang="en-GB" dirty="0"/>
              <a:t>Lacklustre firewall rules.</a:t>
            </a:r>
          </a:p>
          <a:p>
            <a:r>
              <a:rPr lang="en-GB" dirty="0"/>
              <a:t>No management policy. (weak passwords etc.)</a:t>
            </a:r>
          </a:p>
        </p:txBody>
      </p:sp>
    </p:spTree>
    <p:extLst>
      <p:ext uri="{BB962C8B-B14F-4D97-AF65-F5344CB8AC3E}">
        <p14:creationId xmlns:p14="http://schemas.microsoft.com/office/powerpoint/2010/main" val="2525437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4B632-2C35-CB2E-7E54-CC91F2FFEC51}"/>
              </a:ext>
            </a:extLst>
          </p:cNvPr>
          <p:cNvSpPr>
            <a:spLocks noGrp="1"/>
          </p:cNvSpPr>
          <p:nvPr>
            <p:ph type="title"/>
          </p:nvPr>
        </p:nvSpPr>
        <p:spPr>
          <a:xfrm>
            <a:off x="77709" y="93521"/>
            <a:ext cx="10515600" cy="1325563"/>
          </a:xfrm>
        </p:spPr>
        <p:txBody>
          <a:bodyPr/>
          <a:lstStyle/>
          <a:p>
            <a:r>
              <a:rPr lang="en-GB" dirty="0"/>
              <a:t>Vulnerabilities</a:t>
            </a:r>
          </a:p>
        </p:txBody>
      </p:sp>
      <p:sp>
        <p:nvSpPr>
          <p:cNvPr id="3" name="Content Placeholder 2">
            <a:extLst>
              <a:ext uri="{FF2B5EF4-FFF2-40B4-BE49-F238E27FC236}">
                <a16:creationId xmlns:a16="http://schemas.microsoft.com/office/drawing/2014/main" id="{C3ADC003-CDDE-08E1-B08A-54EBABDC5FF7}"/>
              </a:ext>
            </a:extLst>
          </p:cNvPr>
          <p:cNvSpPr>
            <a:spLocks noGrp="1"/>
          </p:cNvSpPr>
          <p:nvPr>
            <p:ph idx="1"/>
          </p:nvPr>
        </p:nvSpPr>
        <p:spPr>
          <a:xfrm>
            <a:off x="213511" y="1092293"/>
            <a:ext cx="11791384" cy="5672185"/>
          </a:xfrm>
        </p:spPr>
        <p:txBody>
          <a:bodyPr>
            <a:normAutofit fontScale="77500" lnSpcReduction="20000"/>
          </a:bodyPr>
          <a:lstStyle/>
          <a:p>
            <a:pPr marL="0" indent="0">
              <a:buNone/>
            </a:pPr>
            <a:r>
              <a:rPr lang="en-GB" dirty="0"/>
              <a:t>Critical/high – </a:t>
            </a:r>
          </a:p>
          <a:p>
            <a:r>
              <a:rPr lang="en-GB" dirty="0"/>
              <a:t>Sticky keys vulnerability, Event Triggered Execution: Accessibility Features </a:t>
            </a:r>
            <a:r>
              <a:rPr lang="en-GB" dirty="0">
                <a:hlinkClick r:id="rId2"/>
              </a:rPr>
              <a:t>https://attack.mitre.org/techniques/T1546/008/</a:t>
            </a:r>
            <a:r>
              <a:rPr lang="en-GB" dirty="0"/>
              <a:t> - (critical severity)</a:t>
            </a:r>
          </a:p>
          <a:p>
            <a:r>
              <a:rPr lang="en-GB" dirty="0"/>
              <a:t>SSL Medium Strength Cipher Suites Supported (SWEET32) (HIGH)</a:t>
            </a:r>
            <a:br>
              <a:rPr lang="en-GB" dirty="0"/>
            </a:br>
            <a:r>
              <a:rPr lang="en-GB" dirty="0"/>
              <a:t>The remote host supports the use of SSL ciphers that offer medium strength encryption. Nessus regards medium strength as any encryption that uses key lengths at least 64 bits and less than 112 bits, or else that uses the 3DES encryption suite. (high)</a:t>
            </a:r>
          </a:p>
          <a:p>
            <a:pPr marL="0" indent="0">
              <a:buNone/>
            </a:pPr>
            <a:r>
              <a:rPr lang="en-GB" dirty="0"/>
              <a:t>Medium-</a:t>
            </a:r>
          </a:p>
          <a:p>
            <a:r>
              <a:rPr lang="en-GB" dirty="0"/>
              <a:t>IP Forwarding Enabled – Host has IP forwarding enabled.</a:t>
            </a:r>
          </a:p>
          <a:p>
            <a:r>
              <a:rPr lang="en-GB" dirty="0"/>
              <a:t>TLS Version 1.1 enabled. Lacks support for current/recommended cipher suites. </a:t>
            </a:r>
          </a:p>
          <a:p>
            <a:pPr marL="0" indent="0">
              <a:buNone/>
            </a:pPr>
            <a:r>
              <a:rPr lang="en-GB" dirty="0"/>
              <a:t>Low-</a:t>
            </a:r>
          </a:p>
          <a:p>
            <a:r>
              <a:rPr lang="en-GB" dirty="0"/>
              <a:t>DHCP Server Detection - Scripts may attempt to retrieve information about network layout from a DHCP server. May be used for recon. (low)</a:t>
            </a:r>
          </a:p>
          <a:p>
            <a:r>
              <a:rPr lang="en-GB" dirty="0"/>
              <a:t>ICMP Timestamp Request Remote Date Disclosure – Host answers to ICMP timestamp requests. Enables attackers to know dates set on target machines, assisting in bypassing time-based authentication methods.</a:t>
            </a:r>
          </a:p>
          <a:p>
            <a:pPr marL="0" indent="0">
              <a:buNone/>
            </a:pPr>
            <a:r>
              <a:rPr lang="en-GB" dirty="0"/>
              <a:t>	</a:t>
            </a:r>
          </a:p>
        </p:txBody>
      </p:sp>
    </p:spTree>
    <p:extLst>
      <p:ext uri="{BB962C8B-B14F-4D97-AF65-F5344CB8AC3E}">
        <p14:creationId xmlns:p14="http://schemas.microsoft.com/office/powerpoint/2010/main" val="2791575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7AD27-DA0F-CE6B-331D-1B80341EA745}"/>
              </a:ext>
            </a:extLst>
          </p:cNvPr>
          <p:cNvSpPr>
            <a:spLocks noGrp="1"/>
          </p:cNvSpPr>
          <p:nvPr>
            <p:ph type="title"/>
          </p:nvPr>
        </p:nvSpPr>
        <p:spPr/>
        <p:txBody>
          <a:bodyPr/>
          <a:lstStyle/>
          <a:p>
            <a:r>
              <a:rPr lang="en-GB" dirty="0"/>
              <a:t>Exploitation and post exploitation</a:t>
            </a:r>
          </a:p>
        </p:txBody>
      </p:sp>
      <p:sp>
        <p:nvSpPr>
          <p:cNvPr id="3" name="Content Placeholder 2">
            <a:extLst>
              <a:ext uri="{FF2B5EF4-FFF2-40B4-BE49-F238E27FC236}">
                <a16:creationId xmlns:a16="http://schemas.microsoft.com/office/drawing/2014/main" id="{47477437-EFE0-95FD-9E36-5209A7CE6713}"/>
              </a:ext>
            </a:extLst>
          </p:cNvPr>
          <p:cNvSpPr>
            <a:spLocks noGrp="1"/>
          </p:cNvSpPr>
          <p:nvPr>
            <p:ph idx="1"/>
          </p:nvPr>
        </p:nvSpPr>
        <p:spPr/>
        <p:txBody>
          <a:bodyPr/>
          <a:lstStyle/>
          <a:p>
            <a:r>
              <a:rPr lang="en-GB" dirty="0"/>
              <a:t>Utilised accessibility/sticky key exploit for initial access.</a:t>
            </a:r>
          </a:p>
          <a:p>
            <a:r>
              <a:rPr lang="en-GB" dirty="0"/>
              <a:t>Created local admin account using system level privileges gained via accessibility exploit.</a:t>
            </a:r>
          </a:p>
          <a:p>
            <a:r>
              <a:rPr lang="en-GB" dirty="0"/>
              <a:t>Once logged in, establish persistence via scheduled tasks, one of which opens up 3389 on firewall and enables RDP</a:t>
            </a:r>
          </a:p>
          <a:p>
            <a:r>
              <a:rPr lang="en-GB" dirty="0"/>
              <a:t>Kali machine can then RDP whenever using </a:t>
            </a:r>
          </a:p>
          <a:p>
            <a:pPr marL="0" indent="0">
              <a:buNone/>
            </a:pPr>
            <a:r>
              <a:rPr lang="en-GB" dirty="0"/>
              <a:t>   using admin creds</a:t>
            </a:r>
          </a:p>
          <a:p>
            <a:pPr marL="0" indent="0">
              <a:buNone/>
            </a:pPr>
            <a:r>
              <a:rPr lang="en-GB" sz="1400" dirty="0" err="1"/>
              <a:t>e.g</a:t>
            </a:r>
            <a:r>
              <a:rPr lang="en-GB" sz="1400" dirty="0"/>
              <a:t>, via Xfreerdp3 /v:192.168.1.1 /</a:t>
            </a:r>
            <a:r>
              <a:rPr lang="en-GB" sz="1400" dirty="0" err="1"/>
              <a:t>u:Administrator</a:t>
            </a:r>
            <a:r>
              <a:rPr lang="en-GB" sz="1400" dirty="0"/>
              <a:t> /p:NotebooK@123 /</a:t>
            </a:r>
            <a:r>
              <a:rPr lang="en-GB" sz="1400" dirty="0" err="1"/>
              <a:t>sec:rdp</a:t>
            </a:r>
            <a:r>
              <a:rPr lang="en-GB" sz="1400" dirty="0"/>
              <a:t> /</a:t>
            </a:r>
            <a:r>
              <a:rPr lang="en-GB" sz="1400" dirty="0" err="1"/>
              <a:t>cert:ignore</a:t>
            </a:r>
            <a:r>
              <a:rPr lang="en-GB" sz="1400" dirty="0"/>
              <a:t>  </a:t>
            </a:r>
          </a:p>
          <a:p>
            <a:pPr marL="0" indent="0">
              <a:buNone/>
            </a:pPr>
            <a:endParaRPr lang="en-GB" dirty="0"/>
          </a:p>
        </p:txBody>
      </p:sp>
      <p:pic>
        <p:nvPicPr>
          <p:cNvPr id="5" name="Picture 4">
            <a:extLst>
              <a:ext uri="{FF2B5EF4-FFF2-40B4-BE49-F238E27FC236}">
                <a16:creationId xmlns:a16="http://schemas.microsoft.com/office/drawing/2014/main" id="{6AC2F5E6-F545-3697-C9F8-08E69576D34F}"/>
              </a:ext>
            </a:extLst>
          </p:cNvPr>
          <p:cNvPicPr>
            <a:picLocks noChangeAspect="1"/>
          </p:cNvPicPr>
          <p:nvPr/>
        </p:nvPicPr>
        <p:blipFill>
          <a:blip r:embed="rId2"/>
          <a:stretch>
            <a:fillRect/>
          </a:stretch>
        </p:blipFill>
        <p:spPr>
          <a:xfrm>
            <a:off x="7885568" y="4001294"/>
            <a:ext cx="4201186" cy="2726917"/>
          </a:xfrm>
          <a:prstGeom prst="rect">
            <a:avLst/>
          </a:prstGeom>
        </p:spPr>
      </p:pic>
    </p:spTree>
    <p:extLst>
      <p:ext uri="{BB962C8B-B14F-4D97-AF65-F5344CB8AC3E}">
        <p14:creationId xmlns:p14="http://schemas.microsoft.com/office/powerpoint/2010/main" val="774263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59F7F-3339-9BA3-BC6B-D9E4CF80D3DA}"/>
              </a:ext>
            </a:extLst>
          </p:cNvPr>
          <p:cNvSpPr>
            <a:spLocks noGrp="1"/>
          </p:cNvSpPr>
          <p:nvPr>
            <p:ph type="title"/>
          </p:nvPr>
        </p:nvSpPr>
        <p:spPr/>
        <p:txBody>
          <a:bodyPr/>
          <a:lstStyle/>
          <a:p>
            <a:r>
              <a:rPr lang="en-GB" dirty="0"/>
              <a:t>Implemented security measures</a:t>
            </a:r>
          </a:p>
        </p:txBody>
      </p:sp>
      <p:sp>
        <p:nvSpPr>
          <p:cNvPr id="3" name="Content Placeholder 2">
            <a:extLst>
              <a:ext uri="{FF2B5EF4-FFF2-40B4-BE49-F238E27FC236}">
                <a16:creationId xmlns:a16="http://schemas.microsoft.com/office/drawing/2014/main" id="{F206F041-57C4-D3A4-06D1-BE119A1AAFBB}"/>
              </a:ext>
            </a:extLst>
          </p:cNvPr>
          <p:cNvSpPr>
            <a:spLocks noGrp="1"/>
          </p:cNvSpPr>
          <p:nvPr>
            <p:ph idx="1"/>
          </p:nvPr>
        </p:nvSpPr>
        <p:spPr>
          <a:xfrm>
            <a:off x="919681" y="1825625"/>
            <a:ext cx="10515600" cy="4351338"/>
          </a:xfrm>
        </p:spPr>
        <p:txBody>
          <a:bodyPr>
            <a:normAutofit fontScale="70000" lnSpcReduction="20000"/>
          </a:bodyPr>
          <a:lstStyle/>
          <a:p>
            <a:r>
              <a:rPr lang="en-GB" dirty="0"/>
              <a:t>Removed plaintext creds from registry. Implemented </a:t>
            </a:r>
            <a:r>
              <a:rPr lang="en-GB" dirty="0" err="1"/>
              <a:t>sysinternals</a:t>
            </a:r>
            <a:r>
              <a:rPr lang="en-GB" dirty="0"/>
              <a:t> as replacement with encrypted creds</a:t>
            </a:r>
          </a:p>
          <a:p>
            <a:r>
              <a:rPr lang="en-GB" dirty="0"/>
              <a:t>Created an </a:t>
            </a:r>
            <a:r>
              <a:rPr lang="en-GB" dirty="0" err="1"/>
              <a:t>ItOperator</a:t>
            </a:r>
            <a:r>
              <a:rPr lang="en-GB" dirty="0"/>
              <a:t> account for use during configuration. Instead of logging in as admin, run programs as admin while logged into this account.</a:t>
            </a:r>
          </a:p>
          <a:p>
            <a:r>
              <a:rPr lang="en-GB" dirty="0"/>
              <a:t>Disabled many unused services (see next slide)</a:t>
            </a:r>
          </a:p>
          <a:p>
            <a:r>
              <a:rPr lang="en-GB" dirty="0"/>
              <a:t>Disabled SMBv1, FTP</a:t>
            </a:r>
          </a:p>
          <a:p>
            <a:r>
              <a:rPr lang="en-GB" dirty="0"/>
              <a:t>Disabled 3DES encryption suite (SWEET32 vulnerability)</a:t>
            </a:r>
          </a:p>
          <a:p>
            <a:r>
              <a:rPr lang="en-GB" dirty="0"/>
              <a:t>Disabled recovery mode (accessibility vulnerability)</a:t>
            </a:r>
          </a:p>
          <a:p>
            <a:r>
              <a:rPr lang="en-GB" dirty="0"/>
              <a:t>IP Forwarding disabled</a:t>
            </a:r>
          </a:p>
          <a:p>
            <a:r>
              <a:rPr lang="en-GB" dirty="0"/>
              <a:t>TLS 1.0, 1.1 disabled</a:t>
            </a:r>
          </a:p>
          <a:p>
            <a:r>
              <a:rPr lang="en-GB" dirty="0"/>
              <a:t>Best practices via IIS Crypto applied (disabled SSL 2.0, SSL 3.0, null ciphers, DES)</a:t>
            </a:r>
          </a:p>
          <a:p>
            <a:r>
              <a:rPr lang="en-GB" dirty="0"/>
              <a:t>Windows Update installed</a:t>
            </a:r>
          </a:p>
          <a:p>
            <a:r>
              <a:rPr lang="en-GB" dirty="0"/>
              <a:t>Firewall has been altered to have a default deny rule. Allow lists are made by exception for DHCP, DNS, HTTPS, LDAP, SMB, KERBEROS, RPC, NTP)</a:t>
            </a:r>
          </a:p>
          <a:p>
            <a:endParaRPr lang="en-GB" dirty="0"/>
          </a:p>
        </p:txBody>
      </p:sp>
      <p:pic>
        <p:nvPicPr>
          <p:cNvPr id="2050" name="Picture 2">
            <a:extLst>
              <a:ext uri="{FF2B5EF4-FFF2-40B4-BE49-F238E27FC236}">
                <a16:creationId xmlns:a16="http://schemas.microsoft.com/office/drawing/2014/main" id="{1B1AF4FA-206B-FAC9-53F7-074264F41C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63049" y="20170"/>
            <a:ext cx="2852219" cy="16705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560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7D201-4F88-EF85-6CF8-E57C545283A7}"/>
              </a:ext>
            </a:extLst>
          </p:cNvPr>
          <p:cNvSpPr>
            <a:spLocks noGrp="1"/>
          </p:cNvSpPr>
          <p:nvPr>
            <p:ph type="title"/>
          </p:nvPr>
        </p:nvSpPr>
        <p:spPr/>
        <p:txBody>
          <a:bodyPr/>
          <a:lstStyle/>
          <a:p>
            <a:r>
              <a:rPr lang="en-GB" dirty="0"/>
              <a:t>Implemented Security Measures. </a:t>
            </a:r>
            <a:r>
              <a:rPr lang="en-GB" dirty="0" err="1"/>
              <a:t>cont</a:t>
            </a:r>
            <a:endParaRPr lang="en-GB" dirty="0"/>
          </a:p>
        </p:txBody>
      </p:sp>
      <p:sp>
        <p:nvSpPr>
          <p:cNvPr id="3" name="Content Placeholder 2">
            <a:extLst>
              <a:ext uri="{FF2B5EF4-FFF2-40B4-BE49-F238E27FC236}">
                <a16:creationId xmlns:a16="http://schemas.microsoft.com/office/drawing/2014/main" id="{277A1B10-EE99-DBF8-5FC1-C6DAA926CBF9}"/>
              </a:ext>
            </a:extLst>
          </p:cNvPr>
          <p:cNvSpPr>
            <a:spLocks noGrp="1"/>
          </p:cNvSpPr>
          <p:nvPr>
            <p:ph idx="1"/>
          </p:nvPr>
        </p:nvSpPr>
        <p:spPr/>
        <p:txBody>
          <a:bodyPr>
            <a:normAutofit fontScale="47500" lnSpcReduction="20000"/>
          </a:bodyPr>
          <a:lstStyle/>
          <a:p>
            <a:pPr marL="0" indent="0">
              <a:buNone/>
            </a:pPr>
            <a:r>
              <a:rPr lang="en-GB" dirty="0"/>
              <a:t>Disabled services:</a:t>
            </a:r>
          </a:p>
          <a:p>
            <a:pPr fontAlgn="base"/>
            <a:r>
              <a:rPr lang="en-GB" dirty="0"/>
              <a:t>Capability Access Manager Service → controls app permissions (mainly UWP apps) </a:t>
            </a:r>
          </a:p>
          <a:p>
            <a:pPr fontAlgn="base"/>
            <a:r>
              <a:rPr lang="en-GB" dirty="0"/>
              <a:t>Certificate Propagation → only needed for smart cards </a:t>
            </a:r>
          </a:p>
          <a:p>
            <a:pPr fontAlgn="base"/>
            <a:r>
              <a:rPr lang="en-GB" dirty="0"/>
              <a:t>Clipboard User Service_* → clipboard sync features </a:t>
            </a:r>
          </a:p>
          <a:p>
            <a:pPr fontAlgn="base"/>
            <a:r>
              <a:rPr lang="en-GB" dirty="0"/>
              <a:t>Computer Browser → obsolete (SMBv1-era network browsing) </a:t>
            </a:r>
          </a:p>
          <a:p>
            <a:pPr fontAlgn="base"/>
            <a:r>
              <a:rPr lang="en-GB" dirty="0"/>
              <a:t>Connected Device Platform Service </a:t>
            </a:r>
          </a:p>
          <a:p>
            <a:pPr fontAlgn="base"/>
            <a:r>
              <a:rPr lang="en-GB" dirty="0"/>
              <a:t>Connected Devices Platform User Service </a:t>
            </a:r>
          </a:p>
          <a:p>
            <a:pPr fontAlgn="base"/>
            <a:r>
              <a:rPr lang="en-GB" dirty="0"/>
              <a:t>Connected User Experiences and Telemetry → telemetry/diagnostics </a:t>
            </a:r>
          </a:p>
          <a:p>
            <a:pPr fontAlgn="base"/>
            <a:r>
              <a:rPr lang="en-GB" dirty="0"/>
              <a:t>Data Sharing Service </a:t>
            </a:r>
          </a:p>
          <a:p>
            <a:pPr fontAlgn="base"/>
            <a:r>
              <a:rPr lang="en-GB" dirty="0" err="1"/>
              <a:t>Intersite</a:t>
            </a:r>
            <a:r>
              <a:rPr lang="en-GB" dirty="0"/>
              <a:t> Messaging → only needed for Active Directory replication between sites </a:t>
            </a:r>
          </a:p>
          <a:p>
            <a:pPr fontAlgn="base"/>
            <a:r>
              <a:rPr lang="en-GB" dirty="0"/>
              <a:t>LPD Service → Unix print service </a:t>
            </a:r>
          </a:p>
          <a:p>
            <a:pPr fontAlgn="base"/>
            <a:r>
              <a:rPr lang="en-GB" dirty="0"/>
              <a:t>Microsoft FTP Service → only if you’re not using FTP (IIS feature) </a:t>
            </a:r>
          </a:p>
          <a:p>
            <a:pPr fontAlgn="base"/>
            <a:r>
              <a:rPr lang="en-GB" dirty="0"/>
              <a:t>Network Connection Broker → UWP apps </a:t>
            </a:r>
          </a:p>
          <a:p>
            <a:pPr fontAlgn="base"/>
            <a:r>
              <a:rPr lang="en-GB" dirty="0"/>
              <a:t>Themes → cosmetic </a:t>
            </a:r>
          </a:p>
          <a:p>
            <a:pPr fontAlgn="base"/>
            <a:r>
              <a:rPr lang="en-GB" dirty="0"/>
              <a:t>Touch Keyboard and Handwriting Panel Service → tablets/touch </a:t>
            </a:r>
          </a:p>
          <a:p>
            <a:pPr fontAlgn="base"/>
            <a:r>
              <a:rPr lang="en-GB" dirty="0"/>
              <a:t>Windows Push Notification System Service → notifications </a:t>
            </a:r>
          </a:p>
          <a:p>
            <a:pPr marL="0" indent="0">
              <a:buNone/>
            </a:pPr>
            <a:endParaRPr lang="en-GB" dirty="0"/>
          </a:p>
        </p:txBody>
      </p:sp>
    </p:spTree>
    <p:extLst>
      <p:ext uri="{BB962C8B-B14F-4D97-AF65-F5344CB8AC3E}">
        <p14:creationId xmlns:p14="http://schemas.microsoft.com/office/powerpoint/2010/main" val="3085398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96815-9F94-399F-F044-E7DC8200D575}"/>
              </a:ext>
            </a:extLst>
          </p:cNvPr>
          <p:cNvSpPr>
            <a:spLocks noGrp="1"/>
          </p:cNvSpPr>
          <p:nvPr>
            <p:ph type="title"/>
          </p:nvPr>
        </p:nvSpPr>
        <p:spPr/>
        <p:txBody>
          <a:bodyPr/>
          <a:lstStyle/>
          <a:p>
            <a:r>
              <a:rPr lang="en-GB" dirty="0"/>
              <a:t>Implemented Security Measures. </a:t>
            </a:r>
            <a:r>
              <a:rPr lang="en-GB" dirty="0" err="1"/>
              <a:t>cont</a:t>
            </a:r>
            <a:endParaRPr lang="en-GB" dirty="0"/>
          </a:p>
        </p:txBody>
      </p:sp>
      <p:sp>
        <p:nvSpPr>
          <p:cNvPr id="3" name="Content Placeholder 2">
            <a:extLst>
              <a:ext uri="{FF2B5EF4-FFF2-40B4-BE49-F238E27FC236}">
                <a16:creationId xmlns:a16="http://schemas.microsoft.com/office/drawing/2014/main" id="{F0DCC901-5025-41F2-F15B-B0FF7516B6D2}"/>
              </a:ext>
            </a:extLst>
          </p:cNvPr>
          <p:cNvSpPr>
            <a:spLocks noGrp="1"/>
          </p:cNvSpPr>
          <p:nvPr>
            <p:ph idx="1"/>
          </p:nvPr>
        </p:nvSpPr>
        <p:spPr/>
        <p:txBody>
          <a:bodyPr/>
          <a:lstStyle/>
          <a:p>
            <a:r>
              <a:rPr lang="en-GB" dirty="0"/>
              <a:t>In a real scenario, I would:</a:t>
            </a:r>
          </a:p>
          <a:p>
            <a:r>
              <a:rPr lang="en-GB" dirty="0"/>
              <a:t>Mandate MFA</a:t>
            </a:r>
          </a:p>
          <a:p>
            <a:pPr fontAlgn="base"/>
            <a:r>
              <a:rPr lang="en-GB" dirty="0"/>
              <a:t>Set strict password requirements, (length, complexity, history etc.) and then expire all accounts with weak passwords </a:t>
            </a:r>
          </a:p>
          <a:p>
            <a:pPr fontAlgn="base"/>
            <a:r>
              <a:rPr lang="en-GB" dirty="0"/>
              <a:t>Automatically log out accounts after a set amount of time. Deployed via GPO. </a:t>
            </a:r>
          </a:p>
          <a:p>
            <a:endParaRPr lang="en-GB" dirty="0"/>
          </a:p>
        </p:txBody>
      </p:sp>
    </p:spTree>
    <p:extLst>
      <p:ext uri="{BB962C8B-B14F-4D97-AF65-F5344CB8AC3E}">
        <p14:creationId xmlns:p14="http://schemas.microsoft.com/office/powerpoint/2010/main" val="3581922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59</TotalTime>
  <Words>666</Words>
  <Application>Microsoft Office PowerPoint</Application>
  <PresentationFormat>Widescreen</PresentationFormat>
  <Paragraphs>66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Advanced Cyber Security</vt:lpstr>
      <vt:lpstr>IP Address Config</vt:lpstr>
      <vt:lpstr>Ip Address Config continued</vt:lpstr>
      <vt:lpstr>Vulnerability Report</vt:lpstr>
      <vt:lpstr>Vulnerabilities</vt:lpstr>
      <vt:lpstr>Exploitation and post exploitation</vt:lpstr>
      <vt:lpstr>Implemented security measures</vt:lpstr>
      <vt:lpstr>Implemented Security Measures. cont</vt:lpstr>
      <vt:lpstr>Implemented Security Measures. cont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Charlie Williams (2235685)</dc:creator>
  <cp:lastModifiedBy>Charlie Williams (2235685)</cp:lastModifiedBy>
  <cp:revision>1</cp:revision>
  <dcterms:created xsi:type="dcterms:W3CDTF">2026-04-21T20:58:57Z</dcterms:created>
  <dcterms:modified xsi:type="dcterms:W3CDTF">2026-04-21T21:58:45Z</dcterms:modified>
</cp:coreProperties>
</file>