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4"/>
  </p:notesMasterIdLst>
  <p:handoutMasterIdLst>
    <p:handoutMasterId r:id="rId25"/>
  </p:handoutMasterIdLst>
  <p:sldIdLst>
    <p:sldId id="277" r:id="rId2"/>
    <p:sldId id="278" r:id="rId3"/>
    <p:sldId id="279" r:id="rId4"/>
    <p:sldId id="291" r:id="rId5"/>
    <p:sldId id="290" r:id="rId6"/>
    <p:sldId id="297" r:id="rId7"/>
    <p:sldId id="292" r:id="rId8"/>
    <p:sldId id="280" r:id="rId9"/>
    <p:sldId id="281" r:id="rId10"/>
    <p:sldId id="284" r:id="rId11"/>
    <p:sldId id="285" r:id="rId12"/>
    <p:sldId id="286" r:id="rId13"/>
    <p:sldId id="287" r:id="rId14"/>
    <p:sldId id="282" r:id="rId15"/>
    <p:sldId id="288" r:id="rId16"/>
    <p:sldId id="289" r:id="rId17"/>
    <p:sldId id="298" r:id="rId18"/>
    <p:sldId id="283" r:id="rId19"/>
    <p:sldId id="296" r:id="rId20"/>
    <p:sldId id="293" r:id="rId21"/>
    <p:sldId id="294" r:id="rId22"/>
    <p:sldId id="295" r:id="rId23"/>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997" autoAdjust="0"/>
    <p:restoredTop sz="95794" autoAdjust="0"/>
  </p:normalViewPr>
  <p:slideViewPr>
    <p:cSldViewPr>
      <p:cViewPr varScale="1">
        <p:scale>
          <a:sx n="106" d="100"/>
          <a:sy n="106" d="100"/>
        </p:scale>
        <p:origin x="1216" y="17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F91D3BCB-712D-A39E-656A-D4D3BB3C978B}"/>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801609AF-BEBE-21FE-CB1A-FCB1CB06C087}"/>
              </a:ext>
            </a:extLst>
          </p:cNvPr>
          <p:cNvSpPr>
            <a:spLocks noGrp="1" noChangeArrowheads="1"/>
          </p:cNvSpPr>
          <p:nvPr>
            <p:ph type="dt" sz="quarter" idx="1"/>
          </p:nvPr>
        </p:nvSpPr>
        <p:spPr bwMode="auto">
          <a:xfrm>
            <a:off x="3776663" y="0"/>
            <a:ext cx="2890837"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15E31774-3FF6-3F23-895C-9E5991E8A185}"/>
              </a:ext>
            </a:extLst>
          </p:cNvPr>
          <p:cNvSpPr>
            <a:spLocks noGrp="1" noChangeArrowheads="1"/>
          </p:cNvSpPr>
          <p:nvPr>
            <p:ph type="ftr" sz="quarter" idx="2"/>
          </p:nvPr>
        </p:nvSpPr>
        <p:spPr bwMode="auto">
          <a:xfrm>
            <a:off x="0" y="9264650"/>
            <a:ext cx="2890838"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7784C52D-C56F-D0FC-4B32-1F569653EA0A}"/>
              </a:ext>
            </a:extLst>
          </p:cNvPr>
          <p:cNvSpPr>
            <a:spLocks noGrp="1" noChangeArrowheads="1"/>
          </p:cNvSpPr>
          <p:nvPr>
            <p:ph type="sldNum" sz="quarter" idx="3"/>
          </p:nvPr>
        </p:nvSpPr>
        <p:spPr bwMode="auto">
          <a:xfrm>
            <a:off x="3776663" y="9264650"/>
            <a:ext cx="2890837"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8B4CF98A-B62E-DA47-BA24-4B57636DA13D}"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FF7AF6F-38B8-9EEF-5D57-58D416FD3400}"/>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FF0820E1-8535-7CA4-6C7C-03AF597AA483}"/>
              </a:ext>
            </a:extLst>
          </p:cNvPr>
          <p:cNvSpPr>
            <a:spLocks noGrp="1" noChangeArrowheads="1"/>
          </p:cNvSpPr>
          <p:nvPr>
            <p:ph type="dt" idx="1"/>
          </p:nvPr>
        </p:nvSpPr>
        <p:spPr bwMode="auto">
          <a:xfrm>
            <a:off x="377825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3316" name="Rectangle 4">
            <a:extLst>
              <a:ext uri="{FF2B5EF4-FFF2-40B4-BE49-F238E27FC236}">
                <a16:creationId xmlns:a16="http://schemas.microsoft.com/office/drawing/2014/main" id="{4575EFCF-1AD0-4645-CDA2-B6C53C05913D}"/>
              </a:ext>
            </a:extLst>
          </p:cNvPr>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085F1003-2EED-B8C4-88F8-8F2CF3EB7006}"/>
              </a:ext>
            </a:extLst>
          </p:cNvPr>
          <p:cNvSpPr>
            <a:spLocks noGrp="1" noChangeArrowheads="1"/>
          </p:cNvSpPr>
          <p:nvPr>
            <p:ph type="body" sz="quarter" idx="3"/>
          </p:nvPr>
        </p:nvSpPr>
        <p:spPr bwMode="auto">
          <a:xfrm>
            <a:off x="889000" y="4632325"/>
            <a:ext cx="4891088" cy="4391025"/>
          </a:xfrm>
          <a:prstGeom prst="rect">
            <a:avLst/>
          </a:prstGeom>
          <a:noFill/>
          <a:ln>
            <a:noFill/>
          </a:ln>
          <a:effec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78F38E4E-AE15-7EC1-0B47-6DBCA369E33F}"/>
              </a:ext>
            </a:extLst>
          </p:cNvPr>
          <p:cNvSpPr>
            <a:spLocks noGrp="1" noChangeArrowheads="1"/>
          </p:cNvSpPr>
          <p:nvPr>
            <p:ph type="ftr" sz="quarter" idx="4"/>
          </p:nvPr>
        </p:nvSpPr>
        <p:spPr bwMode="auto">
          <a:xfrm>
            <a:off x="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668275F-808A-A005-E81B-B9CC05644FED}"/>
              </a:ext>
            </a:extLst>
          </p:cNvPr>
          <p:cNvSpPr>
            <a:spLocks noGrp="1" noChangeArrowheads="1"/>
          </p:cNvSpPr>
          <p:nvPr>
            <p:ph type="sldNum" sz="quarter" idx="5"/>
          </p:nvPr>
        </p:nvSpPr>
        <p:spPr bwMode="auto">
          <a:xfrm>
            <a:off x="377825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2914A9C3-BF87-644C-A0DF-121D73AA4F3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a:t>Finance (or financial management), like accounting, exists to help decision-makers. It is concerned with the ways in which funds for a business are raised and invested. This lies at the very heart of what business is about. In essence, a business exists to raise funds from investors (owners and lenders) and then to use those funds to make investments (in equipment, premises, inventories and so on) in order to create wealth. As businesses often raise and invest large amounts over long periods, the quality of the financing and investment decisions can have a profound impact on their fortunes.</a:t>
            </a:r>
          </a:p>
          <a:p>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4</a:t>
            </a:fld>
            <a:endParaRPr lang="en-GB" altLang="en-US"/>
          </a:p>
        </p:txBody>
      </p:sp>
    </p:spTree>
    <p:extLst>
      <p:ext uri="{BB962C8B-B14F-4D97-AF65-F5344CB8AC3E}">
        <p14:creationId xmlns:p14="http://schemas.microsoft.com/office/powerpoint/2010/main" val="20659520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a:t>Accounting is concerned with collecting, </a:t>
            </a:r>
            <a:r>
              <a:rPr lang="en-US" dirty="0" err="1"/>
              <a:t>analysing</a:t>
            </a:r>
            <a:r>
              <a:rPr lang="en-US" dirty="0"/>
              <a:t> and communicating financial information. The ultimate aim is to help those using this information to make more informed decisions. Unless the financial information being communicated can lead to better decisions being made, there really is no point in producing it. </a:t>
            </a:r>
          </a:p>
          <a:p>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5</a:t>
            </a:fld>
            <a:endParaRPr lang="en-GB" altLang="en-US"/>
          </a:p>
        </p:txBody>
      </p:sp>
    </p:spTree>
    <p:extLst>
      <p:ext uri="{BB962C8B-B14F-4D97-AF65-F5344CB8AC3E}">
        <p14:creationId xmlns:p14="http://schemas.microsoft.com/office/powerpoint/2010/main" val="11828760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accounting information to be useful, the accountant must be clear for whom the information is being prepared and for what purpose it will be used. There are likely to be various groups of people (usually known as ‘user groups’) with an interest in a particular </a:t>
            </a:r>
            <a:r>
              <a:rPr lang="en-US" dirty="0" err="1"/>
              <a:t>organisation</a:t>
            </a:r>
            <a:r>
              <a:rPr lang="en-US" dirty="0"/>
              <a:t>, in the sense of needing to make decisions about it. For a typical private sector business, the more important of these groups are shown in Figure 1.1. </a:t>
            </a:r>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6</a:t>
            </a:fld>
            <a:endParaRPr lang="en-GB" altLang="en-US"/>
          </a:p>
        </p:txBody>
      </p:sp>
    </p:spTree>
    <p:extLst>
      <p:ext uri="{BB962C8B-B14F-4D97-AF65-F5344CB8AC3E}">
        <p14:creationId xmlns:p14="http://schemas.microsoft.com/office/powerpoint/2010/main" val="25102485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figure shows the three main elements of finance and accounting. These are overlapping activities that are interconnected. Accounting procedures and products are very much a product of the organization and wider environments in the way that they operate. </a:t>
            </a:r>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8</a:t>
            </a:fld>
            <a:endParaRPr lang="en-GB" altLang="en-US"/>
          </a:p>
        </p:txBody>
      </p:sp>
    </p:spTree>
    <p:extLst>
      <p:ext uri="{BB962C8B-B14F-4D97-AF65-F5344CB8AC3E}">
        <p14:creationId xmlns:p14="http://schemas.microsoft.com/office/powerpoint/2010/main" val="39131986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Overheads or indirect costs are the expenses that do not contribute directly to the product or service being produced and therefore cannot be attributed to a particular job. Indirect costs or overheads include indirect labor costs, indirect materials costs and indirect expenses. Office cleaners, catering staff, and security staff are good examples of indirect labor costs for most organizations.</a:t>
            </a:r>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15</a:t>
            </a:fld>
            <a:endParaRPr lang="en-GB" altLang="en-US"/>
          </a:p>
        </p:txBody>
      </p:sp>
    </p:spTree>
    <p:extLst>
      <p:ext uri="{BB962C8B-B14F-4D97-AF65-F5344CB8AC3E}">
        <p14:creationId xmlns:p14="http://schemas.microsoft.com/office/powerpoint/2010/main" val="24284196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will cover the types of financial reporting in next session. These are balance sheet and statement of </a:t>
            </a:r>
            <a:r>
              <a:rPr lang="en-US"/>
              <a:t>financial position.</a:t>
            </a:r>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18</a:t>
            </a:fld>
            <a:endParaRPr lang="en-GB" altLang="en-US"/>
          </a:p>
        </p:txBody>
      </p:sp>
    </p:spTree>
    <p:extLst>
      <p:ext uri="{BB962C8B-B14F-4D97-AF65-F5344CB8AC3E}">
        <p14:creationId xmlns:p14="http://schemas.microsoft.com/office/powerpoint/2010/main" val="20495212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1" i="0" dirty="0">
                <a:solidFill>
                  <a:srgbClr val="374151"/>
                </a:solidFill>
                <a:effectLst/>
                <a:latin typeface="Söhne"/>
              </a:rPr>
              <a:t>Managers</a:t>
            </a:r>
            <a:r>
              <a:rPr lang="en-GB" b="0" i="0" dirty="0">
                <a:solidFill>
                  <a:srgbClr val="374151"/>
                </a:solidFill>
                <a:effectLst/>
                <a:latin typeface="Söhne"/>
              </a:rPr>
              <a:t>: Managers within an organization use financial reports to assess the company's financial health and performance. This information helps them make informed decisions about resource allocation, strategic planning, and operational improvements.</a:t>
            </a:r>
          </a:p>
          <a:p>
            <a:pPr algn="l">
              <a:buFont typeface="+mj-lt"/>
              <a:buAutoNum type="arabicPeriod"/>
            </a:pPr>
            <a:r>
              <a:rPr lang="en-GB" b="1" i="0" dirty="0">
                <a:solidFill>
                  <a:srgbClr val="374151"/>
                </a:solidFill>
                <a:effectLst/>
                <a:latin typeface="Söhne"/>
              </a:rPr>
              <a:t>The State (Government)</a:t>
            </a:r>
            <a:r>
              <a:rPr lang="en-GB" b="0" i="0" dirty="0">
                <a:solidFill>
                  <a:srgbClr val="374151"/>
                </a:solidFill>
                <a:effectLst/>
                <a:latin typeface="Söhne"/>
              </a:rPr>
              <a:t>: Government entities may use financial reports from businesses to ensure compliance with tax regulations and to assess a company's financial stability for regulatory purposes.</a:t>
            </a:r>
          </a:p>
          <a:p>
            <a:pPr algn="l">
              <a:buFont typeface="+mj-lt"/>
              <a:buAutoNum type="arabicPeriod"/>
            </a:pPr>
            <a:r>
              <a:rPr lang="en-GB" b="1" i="0" dirty="0">
                <a:solidFill>
                  <a:srgbClr val="374151"/>
                </a:solidFill>
                <a:effectLst/>
                <a:latin typeface="Söhne"/>
              </a:rPr>
              <a:t>Investors</a:t>
            </a:r>
            <a:r>
              <a:rPr lang="en-GB" b="0" i="0" dirty="0">
                <a:solidFill>
                  <a:srgbClr val="374151"/>
                </a:solidFill>
                <a:effectLst/>
                <a:latin typeface="Söhne"/>
              </a:rPr>
              <a:t>: Investors, such as shareholders or potential investors, use financial reports to evaluate a company's past performance and financial prospects. This information assists them in making investment decisions and assessing the value of their investments.</a:t>
            </a:r>
          </a:p>
          <a:p>
            <a:pPr algn="l">
              <a:buFont typeface="+mj-lt"/>
              <a:buAutoNum type="arabicPeriod"/>
            </a:pPr>
            <a:r>
              <a:rPr lang="en-GB" b="1" i="0" dirty="0">
                <a:solidFill>
                  <a:srgbClr val="374151"/>
                </a:solidFill>
                <a:effectLst/>
                <a:latin typeface="Söhne"/>
              </a:rPr>
              <a:t>Employees</a:t>
            </a:r>
            <a:r>
              <a:rPr lang="en-GB" b="0" i="0" dirty="0">
                <a:solidFill>
                  <a:srgbClr val="374151"/>
                </a:solidFill>
                <a:effectLst/>
                <a:latin typeface="Söhne"/>
              </a:rPr>
              <a:t>: Employees may be interested in financial reports as they provide insights into the company's financial stability. This information can influence their perception of job security and potentially impact decisions related to compensation, benefits, and job satisfaction.</a:t>
            </a:r>
          </a:p>
          <a:p>
            <a:pPr algn="l">
              <a:buFont typeface="+mj-lt"/>
              <a:buAutoNum type="arabicPeriod"/>
            </a:pPr>
            <a:r>
              <a:rPr lang="en-GB" b="1" i="0" dirty="0">
                <a:solidFill>
                  <a:srgbClr val="374151"/>
                </a:solidFill>
                <a:effectLst/>
                <a:latin typeface="Söhne"/>
              </a:rPr>
              <a:t>Creditors</a:t>
            </a:r>
            <a:r>
              <a:rPr lang="en-GB" b="0" i="0" dirty="0">
                <a:solidFill>
                  <a:srgbClr val="374151"/>
                </a:solidFill>
                <a:effectLst/>
                <a:latin typeface="Söhne"/>
              </a:rPr>
              <a:t>: Creditors, including banks and lenders, use financial reports to assess a borrower's creditworthiness and ability to repay loans. The reports help them determine whether to extend credit and under what terms.</a:t>
            </a:r>
          </a:p>
          <a:p>
            <a:pPr algn="l">
              <a:buFont typeface="+mj-lt"/>
              <a:buAutoNum type="arabicPeriod"/>
            </a:pPr>
            <a:r>
              <a:rPr lang="en-GB" b="1" i="0" dirty="0">
                <a:solidFill>
                  <a:srgbClr val="374151"/>
                </a:solidFill>
                <a:effectLst/>
                <a:latin typeface="Söhne"/>
              </a:rPr>
              <a:t>Competitors</a:t>
            </a:r>
            <a:r>
              <a:rPr lang="en-GB" b="0" i="0" dirty="0">
                <a:solidFill>
                  <a:srgbClr val="374151"/>
                </a:solidFill>
                <a:effectLst/>
                <a:latin typeface="Söhne"/>
              </a:rPr>
              <a:t>: Competitors may </a:t>
            </a:r>
            <a:r>
              <a:rPr lang="en-GB" b="0" i="0" dirty="0" err="1">
                <a:solidFill>
                  <a:srgbClr val="374151"/>
                </a:solidFill>
                <a:effectLst/>
                <a:latin typeface="Söhne"/>
              </a:rPr>
              <a:t>analyze</a:t>
            </a:r>
            <a:r>
              <a:rPr lang="en-GB" b="0" i="0" dirty="0">
                <a:solidFill>
                  <a:srgbClr val="374151"/>
                </a:solidFill>
                <a:effectLst/>
                <a:latin typeface="Söhne"/>
              </a:rPr>
              <a:t> the financial reports of rival companies to gain insights into their financial strategies, performance benchmarks, and areas where they may be vulnerable or competitive.</a:t>
            </a:r>
          </a:p>
          <a:p>
            <a:pPr algn="l">
              <a:buFont typeface="+mj-lt"/>
              <a:buAutoNum type="arabicPeriod"/>
            </a:pPr>
            <a:r>
              <a:rPr lang="en-GB" b="1" i="0" dirty="0">
                <a:solidFill>
                  <a:srgbClr val="374151"/>
                </a:solidFill>
                <a:effectLst/>
                <a:latin typeface="Söhne"/>
              </a:rPr>
              <a:t>Customers</a:t>
            </a:r>
            <a:r>
              <a:rPr lang="en-GB" b="0" i="0" dirty="0">
                <a:solidFill>
                  <a:srgbClr val="374151"/>
                </a:solidFill>
                <a:effectLst/>
                <a:latin typeface="Söhne"/>
              </a:rPr>
              <a:t>: Customers may not typically use financial reports directly, but they indirectly benefit from them. A financially healthy company is more likely to provide stable products and services, </a:t>
            </a:r>
            <a:r>
              <a:rPr lang="en-GB" b="0" i="0" dirty="0" err="1">
                <a:solidFill>
                  <a:srgbClr val="374151"/>
                </a:solidFill>
                <a:effectLst/>
                <a:latin typeface="Söhne"/>
              </a:rPr>
              <a:t>honor</a:t>
            </a:r>
            <a:r>
              <a:rPr lang="en-GB" b="0" i="0" dirty="0">
                <a:solidFill>
                  <a:srgbClr val="374151"/>
                </a:solidFill>
                <a:effectLst/>
                <a:latin typeface="Söhne"/>
              </a:rPr>
              <a:t> warranties, and continue operations, ensuring a positive customer experience.</a:t>
            </a:r>
          </a:p>
          <a:p>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19</a:t>
            </a:fld>
            <a:endParaRPr lang="en-GB" altLang="en-US"/>
          </a:p>
        </p:txBody>
      </p:sp>
    </p:spTree>
    <p:extLst>
      <p:ext uri="{BB962C8B-B14F-4D97-AF65-F5344CB8AC3E}">
        <p14:creationId xmlns:p14="http://schemas.microsoft.com/office/powerpoint/2010/main" val="42337638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sz="1200" b="1" dirty="0"/>
              <a:t>Answers to consider</a:t>
            </a:r>
          </a:p>
          <a:p>
            <a:pPr marL="0" indent="0">
              <a:buNone/>
            </a:pPr>
            <a:r>
              <a:rPr lang="en-US" sz="1200" dirty="0"/>
              <a:t>A business may seek the following</a:t>
            </a:r>
          </a:p>
          <a:p>
            <a:r>
              <a:rPr lang="en-US" sz="1200" dirty="0"/>
              <a:t>To provide well-paid jobs and good working conditions for its employees;</a:t>
            </a:r>
          </a:p>
          <a:p>
            <a:r>
              <a:rPr lang="en-US" sz="1200" dirty="0"/>
              <a:t>To conserve the environment for the local community;</a:t>
            </a:r>
          </a:p>
          <a:p>
            <a:r>
              <a:rPr lang="en-US" sz="1200" dirty="0"/>
              <a:t>To produce products or services that will benefit its customers; and/or</a:t>
            </a:r>
          </a:p>
          <a:p>
            <a:r>
              <a:rPr lang="en-US" sz="1200" dirty="0"/>
              <a:t>To support local suppliers.</a:t>
            </a:r>
          </a:p>
          <a:p>
            <a:r>
              <a:rPr lang="en-US" sz="1200" dirty="0"/>
              <a:t>You may have thought of others.</a:t>
            </a:r>
          </a:p>
          <a:p>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21</a:t>
            </a:fld>
            <a:endParaRPr lang="en-GB" altLang="en-US"/>
          </a:p>
        </p:txBody>
      </p:sp>
    </p:spTree>
    <p:extLst>
      <p:ext uri="{BB962C8B-B14F-4D97-AF65-F5344CB8AC3E}">
        <p14:creationId xmlns:p14="http://schemas.microsoft.com/office/powerpoint/2010/main" val="225886243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C76DFC-BF48-F71F-0FF8-304FFA8DFD9E}"/>
              </a:ext>
            </a:extLst>
          </p:cNvPr>
          <p:cNvSpPr>
            <a:spLocks noGrp="1"/>
          </p:cNvSpPr>
          <p:nvPr>
            <p:ph type="dt" sz="half" idx="10"/>
          </p:nvPr>
        </p:nvSpPr>
        <p:spPr>
          <a:xfrm>
            <a:off x="395288" y="6524625"/>
            <a:ext cx="971550" cy="219075"/>
          </a:xfrm>
        </p:spPr>
        <p:txBody>
          <a:bodyPr/>
          <a:lstStyle>
            <a:lvl1pPr>
              <a:defRPr/>
            </a:lvl1pPr>
          </a:lstStyle>
          <a:p>
            <a:pPr>
              <a:defRPr/>
            </a:pPr>
            <a:fld id="{F00EA7C4-BC9D-DF4B-B9AA-041203319C76}" type="datetime1">
              <a:rPr lang="en-GB" altLang="en-US"/>
              <a:pPr>
                <a:defRPr/>
              </a:pPr>
              <a:t>03/09/2023</a:t>
            </a:fld>
            <a:endParaRPr lang="en-GB" altLang="en-US"/>
          </a:p>
        </p:txBody>
      </p:sp>
      <p:sp>
        <p:nvSpPr>
          <p:cNvPr id="5" name="Footer Placeholder 4">
            <a:extLst>
              <a:ext uri="{FF2B5EF4-FFF2-40B4-BE49-F238E27FC236}">
                <a16:creationId xmlns:a16="http://schemas.microsoft.com/office/drawing/2014/main" id="{EE12EEE3-32E2-8BBA-EDF7-0CCBF8DCE57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86CFF84-D7C1-7FE5-8ECC-424039BE3788}"/>
              </a:ext>
            </a:extLst>
          </p:cNvPr>
          <p:cNvSpPr>
            <a:spLocks noGrp="1"/>
          </p:cNvSpPr>
          <p:nvPr>
            <p:ph type="sldNum" sz="quarter" idx="12"/>
          </p:nvPr>
        </p:nvSpPr>
        <p:spPr/>
        <p:txBody>
          <a:bodyPr/>
          <a:lstStyle>
            <a:lvl1pPr>
              <a:defRPr/>
            </a:lvl1pPr>
          </a:lstStyle>
          <a:p>
            <a:pPr>
              <a:defRPr/>
            </a:pPr>
            <a:fld id="{8B34B107-E86F-EB40-8744-40AE49265A37}" type="slidenum">
              <a:rPr lang="en-GB" altLang="en-US"/>
              <a:pPr>
                <a:defRPr/>
              </a:pPr>
              <a:t>‹#›</a:t>
            </a:fld>
            <a:endParaRPr lang="en-GB" altLang="en-US"/>
          </a:p>
        </p:txBody>
      </p:sp>
    </p:spTree>
    <p:extLst>
      <p:ext uri="{BB962C8B-B14F-4D97-AF65-F5344CB8AC3E}">
        <p14:creationId xmlns:p14="http://schemas.microsoft.com/office/powerpoint/2010/main" val="4026107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4B3E65-0A0A-3085-800A-AD4E0DB9F05C}"/>
              </a:ext>
            </a:extLst>
          </p:cNvPr>
          <p:cNvSpPr>
            <a:spLocks noGrp="1"/>
          </p:cNvSpPr>
          <p:nvPr>
            <p:ph type="dt" sz="half" idx="10"/>
          </p:nvPr>
        </p:nvSpPr>
        <p:spPr/>
        <p:txBody>
          <a:bodyPr/>
          <a:lstStyle>
            <a:lvl1pPr>
              <a:defRPr/>
            </a:lvl1pPr>
          </a:lstStyle>
          <a:p>
            <a:pPr>
              <a:defRPr/>
            </a:pPr>
            <a:fld id="{130ADD5E-52E0-0D44-B721-F95AB1FBEECE}" type="datetime1">
              <a:rPr lang="en-GB" altLang="en-US"/>
              <a:pPr>
                <a:defRPr/>
              </a:pPr>
              <a:t>03/09/2023</a:t>
            </a:fld>
            <a:endParaRPr lang="en-GB" altLang="en-US"/>
          </a:p>
        </p:txBody>
      </p:sp>
      <p:sp>
        <p:nvSpPr>
          <p:cNvPr id="5" name="Footer Placeholder 4">
            <a:extLst>
              <a:ext uri="{FF2B5EF4-FFF2-40B4-BE49-F238E27FC236}">
                <a16:creationId xmlns:a16="http://schemas.microsoft.com/office/drawing/2014/main" id="{F61ADD3E-6846-5B81-307A-4D3DDC562F63}"/>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F28812E-BA37-29CB-3456-E4AB6A121F7A}"/>
              </a:ext>
            </a:extLst>
          </p:cNvPr>
          <p:cNvSpPr>
            <a:spLocks noGrp="1"/>
          </p:cNvSpPr>
          <p:nvPr>
            <p:ph type="sldNum" sz="quarter" idx="12"/>
          </p:nvPr>
        </p:nvSpPr>
        <p:spPr/>
        <p:txBody>
          <a:bodyPr/>
          <a:lstStyle>
            <a:lvl1pPr>
              <a:defRPr/>
            </a:lvl1pPr>
          </a:lstStyle>
          <a:p>
            <a:pPr>
              <a:defRPr/>
            </a:pPr>
            <a:fld id="{E420D319-DD93-554E-8F0D-BBCEB2ABB842}" type="slidenum">
              <a:rPr lang="en-GB" altLang="en-US"/>
              <a:pPr>
                <a:defRPr/>
              </a:pPr>
              <a:t>‹#›</a:t>
            </a:fld>
            <a:endParaRPr lang="en-GB" altLang="en-US"/>
          </a:p>
        </p:txBody>
      </p:sp>
    </p:spTree>
    <p:extLst>
      <p:ext uri="{BB962C8B-B14F-4D97-AF65-F5344CB8AC3E}">
        <p14:creationId xmlns:p14="http://schemas.microsoft.com/office/powerpoint/2010/main" val="3299377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F1776B0-B289-8B00-73DF-FC48D903918D}"/>
              </a:ext>
            </a:extLst>
          </p:cNvPr>
          <p:cNvSpPr>
            <a:spLocks noGrp="1"/>
          </p:cNvSpPr>
          <p:nvPr>
            <p:ph type="dt" sz="half" idx="10"/>
          </p:nvPr>
        </p:nvSpPr>
        <p:spPr/>
        <p:txBody>
          <a:bodyPr/>
          <a:lstStyle>
            <a:lvl1pPr>
              <a:defRPr/>
            </a:lvl1pPr>
          </a:lstStyle>
          <a:p>
            <a:pPr>
              <a:defRPr/>
            </a:pPr>
            <a:fld id="{032047AC-4AF1-9445-8D77-6030C06A8B22}" type="datetime1">
              <a:rPr lang="en-GB" altLang="en-US"/>
              <a:pPr>
                <a:defRPr/>
              </a:pPr>
              <a:t>03/09/2023</a:t>
            </a:fld>
            <a:endParaRPr lang="en-GB" altLang="en-US"/>
          </a:p>
        </p:txBody>
      </p:sp>
      <p:sp>
        <p:nvSpPr>
          <p:cNvPr id="5" name="Slide Number Placeholder 5">
            <a:extLst>
              <a:ext uri="{FF2B5EF4-FFF2-40B4-BE49-F238E27FC236}">
                <a16:creationId xmlns:a16="http://schemas.microsoft.com/office/drawing/2014/main" id="{1BABEDE9-4C65-7388-01B3-41C69051C152}"/>
              </a:ext>
            </a:extLst>
          </p:cNvPr>
          <p:cNvSpPr>
            <a:spLocks noGrp="1"/>
          </p:cNvSpPr>
          <p:nvPr>
            <p:ph type="sldNum" sz="quarter" idx="11"/>
          </p:nvPr>
        </p:nvSpPr>
        <p:spPr/>
        <p:txBody>
          <a:bodyPr/>
          <a:lstStyle>
            <a:lvl1pPr>
              <a:defRPr/>
            </a:lvl1pPr>
          </a:lstStyle>
          <a:p>
            <a:pPr>
              <a:defRPr/>
            </a:pPr>
            <a:fld id="{EAEA2797-2FF3-2944-B309-3D479A8569ED}" type="slidenum">
              <a:rPr lang="en-GB" altLang="en-US"/>
              <a:pPr>
                <a:defRPr/>
              </a:pPr>
              <a:t>‹#›</a:t>
            </a:fld>
            <a:endParaRPr lang="en-GB" altLang="en-US"/>
          </a:p>
        </p:txBody>
      </p:sp>
    </p:spTree>
    <p:extLst>
      <p:ext uri="{BB962C8B-B14F-4D97-AF65-F5344CB8AC3E}">
        <p14:creationId xmlns:p14="http://schemas.microsoft.com/office/powerpoint/2010/main" val="1770664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0BA5FC7-A312-AF12-2D83-927625FE5333}"/>
              </a:ext>
            </a:extLst>
          </p:cNvPr>
          <p:cNvSpPr>
            <a:spLocks noGrp="1"/>
          </p:cNvSpPr>
          <p:nvPr>
            <p:ph type="dt" sz="half" idx="10"/>
          </p:nvPr>
        </p:nvSpPr>
        <p:spPr/>
        <p:txBody>
          <a:bodyPr/>
          <a:lstStyle>
            <a:lvl1pPr>
              <a:defRPr/>
            </a:lvl1pPr>
          </a:lstStyle>
          <a:p>
            <a:pPr>
              <a:defRPr/>
            </a:pPr>
            <a:fld id="{BF591E8F-CD29-C540-B878-55AA4FEAB1B9}" type="datetime1">
              <a:rPr lang="en-GB" altLang="en-US"/>
              <a:pPr>
                <a:defRPr/>
              </a:pPr>
              <a:t>03/09/2023</a:t>
            </a:fld>
            <a:endParaRPr lang="en-GB" altLang="en-US"/>
          </a:p>
        </p:txBody>
      </p:sp>
      <p:sp>
        <p:nvSpPr>
          <p:cNvPr id="6" name="Slide Number Placeholder 5">
            <a:extLst>
              <a:ext uri="{FF2B5EF4-FFF2-40B4-BE49-F238E27FC236}">
                <a16:creationId xmlns:a16="http://schemas.microsoft.com/office/drawing/2014/main" id="{BE5CEE5A-C488-A33D-72AD-9E3B4A02476C}"/>
              </a:ext>
            </a:extLst>
          </p:cNvPr>
          <p:cNvSpPr>
            <a:spLocks noGrp="1"/>
          </p:cNvSpPr>
          <p:nvPr>
            <p:ph type="sldNum" sz="quarter" idx="11"/>
          </p:nvPr>
        </p:nvSpPr>
        <p:spPr/>
        <p:txBody>
          <a:bodyPr/>
          <a:lstStyle>
            <a:lvl1pPr>
              <a:defRPr/>
            </a:lvl1pPr>
          </a:lstStyle>
          <a:p>
            <a:pPr>
              <a:defRPr/>
            </a:pPr>
            <a:fld id="{028E0E42-E21B-EE45-9B68-F25F6BC41901}" type="slidenum">
              <a:rPr lang="en-GB" altLang="en-US"/>
              <a:pPr>
                <a:defRPr/>
              </a:pPr>
              <a:t>‹#›</a:t>
            </a:fld>
            <a:endParaRPr lang="en-GB" altLang="en-US"/>
          </a:p>
        </p:txBody>
      </p:sp>
    </p:spTree>
    <p:extLst>
      <p:ext uri="{BB962C8B-B14F-4D97-AF65-F5344CB8AC3E}">
        <p14:creationId xmlns:p14="http://schemas.microsoft.com/office/powerpoint/2010/main" val="337622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AFC87E2-4E05-B1BB-7B19-DBDD7E41FE52}"/>
              </a:ext>
            </a:extLst>
          </p:cNvPr>
          <p:cNvSpPr>
            <a:spLocks noGrp="1"/>
          </p:cNvSpPr>
          <p:nvPr>
            <p:ph type="dt" sz="half" idx="10"/>
          </p:nvPr>
        </p:nvSpPr>
        <p:spPr/>
        <p:txBody>
          <a:bodyPr/>
          <a:lstStyle>
            <a:lvl1pPr>
              <a:defRPr/>
            </a:lvl1pPr>
          </a:lstStyle>
          <a:p>
            <a:pPr>
              <a:defRPr/>
            </a:pPr>
            <a:fld id="{58294B62-8E1A-194F-B9B9-BE470DCBB83C}" type="datetime1">
              <a:rPr lang="en-GB" altLang="en-US"/>
              <a:pPr>
                <a:defRPr/>
              </a:pPr>
              <a:t>03/09/2023</a:t>
            </a:fld>
            <a:endParaRPr lang="en-GB" altLang="en-US"/>
          </a:p>
        </p:txBody>
      </p:sp>
      <p:sp>
        <p:nvSpPr>
          <p:cNvPr id="8" name="Slide Number Placeholder 5">
            <a:extLst>
              <a:ext uri="{FF2B5EF4-FFF2-40B4-BE49-F238E27FC236}">
                <a16:creationId xmlns:a16="http://schemas.microsoft.com/office/drawing/2014/main" id="{B8935F55-B3C3-A8E0-B5EB-23A7AF735BAE}"/>
              </a:ext>
            </a:extLst>
          </p:cNvPr>
          <p:cNvSpPr>
            <a:spLocks noGrp="1"/>
          </p:cNvSpPr>
          <p:nvPr>
            <p:ph type="sldNum" sz="quarter" idx="11"/>
          </p:nvPr>
        </p:nvSpPr>
        <p:spPr/>
        <p:txBody>
          <a:bodyPr/>
          <a:lstStyle>
            <a:lvl1pPr>
              <a:defRPr/>
            </a:lvl1pPr>
          </a:lstStyle>
          <a:p>
            <a:pPr>
              <a:defRPr/>
            </a:pPr>
            <a:fld id="{3B73E9B7-706A-2843-BF19-C2EE2C86D41E}" type="slidenum">
              <a:rPr lang="en-GB" altLang="en-US"/>
              <a:pPr>
                <a:defRPr/>
              </a:pPr>
              <a:t>‹#›</a:t>
            </a:fld>
            <a:endParaRPr lang="en-GB" altLang="en-US"/>
          </a:p>
        </p:txBody>
      </p:sp>
    </p:spTree>
    <p:extLst>
      <p:ext uri="{BB962C8B-B14F-4D97-AF65-F5344CB8AC3E}">
        <p14:creationId xmlns:p14="http://schemas.microsoft.com/office/powerpoint/2010/main" val="94096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38F0136-C058-FEC2-956F-B8878AD4CB74}"/>
              </a:ext>
            </a:extLst>
          </p:cNvPr>
          <p:cNvSpPr>
            <a:spLocks noGrp="1"/>
          </p:cNvSpPr>
          <p:nvPr>
            <p:ph type="dt" sz="half" idx="10"/>
          </p:nvPr>
        </p:nvSpPr>
        <p:spPr/>
        <p:txBody>
          <a:bodyPr/>
          <a:lstStyle>
            <a:lvl1pPr>
              <a:defRPr/>
            </a:lvl1pPr>
          </a:lstStyle>
          <a:p>
            <a:pPr>
              <a:defRPr/>
            </a:pPr>
            <a:fld id="{727C6BE1-B652-774A-BECE-31C2D5585026}" type="datetime1">
              <a:rPr lang="en-GB" altLang="en-US"/>
              <a:pPr>
                <a:defRPr/>
              </a:pPr>
              <a:t>03/09/2023</a:t>
            </a:fld>
            <a:endParaRPr lang="en-GB" altLang="en-US"/>
          </a:p>
        </p:txBody>
      </p:sp>
      <p:sp>
        <p:nvSpPr>
          <p:cNvPr id="4" name="Slide Number Placeholder 5">
            <a:extLst>
              <a:ext uri="{FF2B5EF4-FFF2-40B4-BE49-F238E27FC236}">
                <a16:creationId xmlns:a16="http://schemas.microsoft.com/office/drawing/2014/main" id="{CC0F20D8-A07E-63EA-D6E7-B1D84C48497D}"/>
              </a:ext>
            </a:extLst>
          </p:cNvPr>
          <p:cNvSpPr>
            <a:spLocks noGrp="1"/>
          </p:cNvSpPr>
          <p:nvPr>
            <p:ph type="sldNum" sz="quarter" idx="11"/>
          </p:nvPr>
        </p:nvSpPr>
        <p:spPr/>
        <p:txBody>
          <a:bodyPr/>
          <a:lstStyle>
            <a:lvl1pPr>
              <a:defRPr/>
            </a:lvl1pPr>
          </a:lstStyle>
          <a:p>
            <a:pPr>
              <a:defRPr/>
            </a:pPr>
            <a:fld id="{1B154F5C-D48F-F64E-8E4B-3224B1FA9E4E}" type="slidenum">
              <a:rPr lang="en-GB" altLang="en-US"/>
              <a:pPr>
                <a:defRPr/>
              </a:pPr>
              <a:t>‹#›</a:t>
            </a:fld>
            <a:endParaRPr lang="en-GB" altLang="en-US"/>
          </a:p>
        </p:txBody>
      </p:sp>
    </p:spTree>
    <p:extLst>
      <p:ext uri="{BB962C8B-B14F-4D97-AF65-F5344CB8AC3E}">
        <p14:creationId xmlns:p14="http://schemas.microsoft.com/office/powerpoint/2010/main" val="1150011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74334C0-A5B3-08AA-45CE-5F14D5C7E916}"/>
              </a:ext>
            </a:extLst>
          </p:cNvPr>
          <p:cNvSpPr>
            <a:spLocks noGrp="1"/>
          </p:cNvSpPr>
          <p:nvPr>
            <p:ph type="dt" sz="half" idx="10"/>
          </p:nvPr>
        </p:nvSpPr>
        <p:spPr/>
        <p:txBody>
          <a:bodyPr/>
          <a:lstStyle>
            <a:lvl1pPr>
              <a:defRPr/>
            </a:lvl1pPr>
          </a:lstStyle>
          <a:p>
            <a:pPr>
              <a:defRPr/>
            </a:pPr>
            <a:fld id="{12401DBA-212E-9E4C-8A0F-E5E0434C25E7}" type="datetime1">
              <a:rPr lang="en-GB" altLang="en-US"/>
              <a:pPr>
                <a:defRPr/>
              </a:pPr>
              <a:t>03/09/2023</a:t>
            </a:fld>
            <a:endParaRPr lang="en-GB" altLang="en-US"/>
          </a:p>
        </p:txBody>
      </p:sp>
      <p:sp>
        <p:nvSpPr>
          <p:cNvPr id="3" name="Slide Number Placeholder 5">
            <a:extLst>
              <a:ext uri="{FF2B5EF4-FFF2-40B4-BE49-F238E27FC236}">
                <a16:creationId xmlns:a16="http://schemas.microsoft.com/office/drawing/2014/main" id="{C55B111B-EF4B-FA12-225A-E0C9F6FE941F}"/>
              </a:ext>
            </a:extLst>
          </p:cNvPr>
          <p:cNvSpPr>
            <a:spLocks noGrp="1"/>
          </p:cNvSpPr>
          <p:nvPr>
            <p:ph type="sldNum" sz="quarter" idx="11"/>
          </p:nvPr>
        </p:nvSpPr>
        <p:spPr/>
        <p:txBody>
          <a:bodyPr/>
          <a:lstStyle>
            <a:lvl1pPr>
              <a:defRPr/>
            </a:lvl1pPr>
          </a:lstStyle>
          <a:p>
            <a:pPr>
              <a:defRPr/>
            </a:pPr>
            <a:fld id="{45A53FAC-BD74-A246-B50E-B4762B97F1BA}" type="slidenum">
              <a:rPr lang="en-GB" altLang="en-US"/>
              <a:pPr>
                <a:defRPr/>
              </a:pPr>
              <a:t>‹#›</a:t>
            </a:fld>
            <a:endParaRPr lang="en-GB" altLang="en-US"/>
          </a:p>
        </p:txBody>
      </p:sp>
    </p:spTree>
    <p:extLst>
      <p:ext uri="{BB962C8B-B14F-4D97-AF65-F5344CB8AC3E}">
        <p14:creationId xmlns:p14="http://schemas.microsoft.com/office/powerpoint/2010/main" val="2133965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1474099-36C7-1317-6964-F0A61787C3DC}"/>
              </a:ext>
            </a:extLst>
          </p:cNvPr>
          <p:cNvSpPr>
            <a:spLocks noGrp="1"/>
          </p:cNvSpPr>
          <p:nvPr>
            <p:ph type="dt" sz="half" idx="10"/>
          </p:nvPr>
        </p:nvSpPr>
        <p:spPr/>
        <p:txBody>
          <a:bodyPr/>
          <a:lstStyle>
            <a:lvl1pPr>
              <a:defRPr/>
            </a:lvl1pPr>
          </a:lstStyle>
          <a:p>
            <a:pPr>
              <a:defRPr/>
            </a:pPr>
            <a:fld id="{EE0AC53E-BC72-8344-889B-471C6EDD0DBB}" type="datetime1">
              <a:rPr lang="en-GB" altLang="en-US"/>
              <a:pPr>
                <a:defRPr/>
              </a:pPr>
              <a:t>03/09/2023</a:t>
            </a:fld>
            <a:endParaRPr lang="en-GB" altLang="en-US"/>
          </a:p>
        </p:txBody>
      </p:sp>
      <p:sp>
        <p:nvSpPr>
          <p:cNvPr id="6" name="Slide Number Placeholder 5">
            <a:extLst>
              <a:ext uri="{FF2B5EF4-FFF2-40B4-BE49-F238E27FC236}">
                <a16:creationId xmlns:a16="http://schemas.microsoft.com/office/drawing/2014/main" id="{B5DF9252-C1BC-B295-A924-4630CD623B1C}"/>
              </a:ext>
            </a:extLst>
          </p:cNvPr>
          <p:cNvSpPr>
            <a:spLocks noGrp="1"/>
          </p:cNvSpPr>
          <p:nvPr>
            <p:ph type="sldNum" sz="quarter" idx="11"/>
          </p:nvPr>
        </p:nvSpPr>
        <p:spPr/>
        <p:txBody>
          <a:bodyPr/>
          <a:lstStyle>
            <a:lvl1pPr>
              <a:defRPr/>
            </a:lvl1pPr>
          </a:lstStyle>
          <a:p>
            <a:pPr>
              <a:defRPr/>
            </a:pPr>
            <a:fld id="{0E9E2D3E-4F45-694A-A1FF-8DA1B96E0284}" type="slidenum">
              <a:rPr lang="en-GB" altLang="en-US"/>
              <a:pPr>
                <a:defRPr/>
              </a:pPr>
              <a:t>‹#›</a:t>
            </a:fld>
            <a:endParaRPr lang="en-GB" altLang="en-US"/>
          </a:p>
        </p:txBody>
      </p:sp>
    </p:spTree>
    <p:extLst>
      <p:ext uri="{BB962C8B-B14F-4D97-AF65-F5344CB8AC3E}">
        <p14:creationId xmlns:p14="http://schemas.microsoft.com/office/powerpoint/2010/main" val="1150759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5DDFED-E757-6B0C-357B-FB7D40F1FBAE}"/>
              </a:ext>
            </a:extLst>
          </p:cNvPr>
          <p:cNvSpPr>
            <a:spLocks noGrp="1"/>
          </p:cNvSpPr>
          <p:nvPr>
            <p:ph type="dt" sz="half" idx="10"/>
          </p:nvPr>
        </p:nvSpPr>
        <p:spPr/>
        <p:txBody>
          <a:bodyPr/>
          <a:lstStyle>
            <a:lvl1pPr>
              <a:defRPr/>
            </a:lvl1pPr>
          </a:lstStyle>
          <a:p>
            <a:pPr>
              <a:defRPr/>
            </a:pPr>
            <a:fld id="{BDF96309-DC6E-7D4A-9C4D-17DAC8C19A60}" type="datetime1">
              <a:rPr lang="en-GB" altLang="en-US"/>
              <a:pPr>
                <a:defRPr/>
              </a:pPr>
              <a:t>03/09/2023</a:t>
            </a:fld>
            <a:endParaRPr lang="en-GB" altLang="en-US"/>
          </a:p>
        </p:txBody>
      </p:sp>
      <p:sp>
        <p:nvSpPr>
          <p:cNvPr id="6" name="Slide Number Placeholder 5">
            <a:extLst>
              <a:ext uri="{FF2B5EF4-FFF2-40B4-BE49-F238E27FC236}">
                <a16:creationId xmlns:a16="http://schemas.microsoft.com/office/drawing/2014/main" id="{59948F3E-D3B7-D3B7-EE6A-D83965DD30DD}"/>
              </a:ext>
            </a:extLst>
          </p:cNvPr>
          <p:cNvSpPr>
            <a:spLocks noGrp="1"/>
          </p:cNvSpPr>
          <p:nvPr>
            <p:ph type="sldNum" sz="quarter" idx="11"/>
          </p:nvPr>
        </p:nvSpPr>
        <p:spPr/>
        <p:txBody>
          <a:bodyPr/>
          <a:lstStyle>
            <a:lvl1pPr>
              <a:defRPr/>
            </a:lvl1pPr>
          </a:lstStyle>
          <a:p>
            <a:pPr>
              <a:defRPr/>
            </a:pPr>
            <a:fld id="{1F3A08F2-714E-0647-9EE3-219D2C847048}" type="slidenum">
              <a:rPr lang="en-GB" altLang="en-US"/>
              <a:pPr>
                <a:defRPr/>
              </a:pPr>
              <a:t>‹#›</a:t>
            </a:fld>
            <a:endParaRPr lang="en-GB" altLang="en-US"/>
          </a:p>
        </p:txBody>
      </p:sp>
    </p:spTree>
    <p:extLst>
      <p:ext uri="{BB962C8B-B14F-4D97-AF65-F5344CB8AC3E}">
        <p14:creationId xmlns:p14="http://schemas.microsoft.com/office/powerpoint/2010/main" val="1254865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46A0D1-D9F4-3F79-46D8-90B4EA178C5D}"/>
              </a:ext>
            </a:extLst>
          </p:cNvPr>
          <p:cNvSpPr>
            <a:spLocks noGrp="1"/>
          </p:cNvSpPr>
          <p:nvPr>
            <p:ph type="dt" sz="half" idx="10"/>
          </p:nvPr>
        </p:nvSpPr>
        <p:spPr/>
        <p:txBody>
          <a:bodyPr/>
          <a:lstStyle>
            <a:lvl1pPr>
              <a:defRPr/>
            </a:lvl1pPr>
          </a:lstStyle>
          <a:p>
            <a:pPr>
              <a:defRPr/>
            </a:pPr>
            <a:fld id="{A2FAC1D9-DCEE-584A-85E5-946FC739D0F9}" type="datetime1">
              <a:rPr lang="en-GB" altLang="en-US"/>
              <a:pPr>
                <a:defRPr/>
              </a:pPr>
              <a:t>03/09/2023</a:t>
            </a:fld>
            <a:endParaRPr lang="en-GB" altLang="en-US"/>
          </a:p>
        </p:txBody>
      </p:sp>
      <p:sp>
        <p:nvSpPr>
          <p:cNvPr id="5" name="Slide Number Placeholder 5">
            <a:extLst>
              <a:ext uri="{FF2B5EF4-FFF2-40B4-BE49-F238E27FC236}">
                <a16:creationId xmlns:a16="http://schemas.microsoft.com/office/drawing/2014/main" id="{0A820126-9796-BE34-6E00-1EDF5C859B0D}"/>
              </a:ext>
            </a:extLst>
          </p:cNvPr>
          <p:cNvSpPr>
            <a:spLocks noGrp="1"/>
          </p:cNvSpPr>
          <p:nvPr>
            <p:ph type="sldNum" sz="quarter" idx="11"/>
          </p:nvPr>
        </p:nvSpPr>
        <p:spPr/>
        <p:txBody>
          <a:bodyPr/>
          <a:lstStyle>
            <a:lvl1pPr>
              <a:defRPr/>
            </a:lvl1pPr>
          </a:lstStyle>
          <a:p>
            <a:pPr>
              <a:defRPr/>
            </a:pPr>
            <a:fld id="{C7C8AE6A-C146-314A-8711-B5313691C0FE}" type="slidenum">
              <a:rPr lang="en-GB" altLang="en-US"/>
              <a:pPr>
                <a:defRPr/>
              </a:pPr>
              <a:t>‹#›</a:t>
            </a:fld>
            <a:endParaRPr lang="en-GB" altLang="en-US"/>
          </a:p>
        </p:txBody>
      </p:sp>
    </p:spTree>
    <p:extLst>
      <p:ext uri="{BB962C8B-B14F-4D97-AF65-F5344CB8AC3E}">
        <p14:creationId xmlns:p14="http://schemas.microsoft.com/office/powerpoint/2010/main" val="499232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960858-1000-C141-CF96-7C9C7272B51E}"/>
              </a:ext>
            </a:extLst>
          </p:cNvPr>
          <p:cNvSpPr>
            <a:spLocks noGrp="1"/>
          </p:cNvSpPr>
          <p:nvPr>
            <p:ph type="dt" sz="half" idx="10"/>
          </p:nvPr>
        </p:nvSpPr>
        <p:spPr/>
        <p:txBody>
          <a:bodyPr/>
          <a:lstStyle>
            <a:lvl1pPr>
              <a:defRPr/>
            </a:lvl1pPr>
          </a:lstStyle>
          <a:p>
            <a:pPr>
              <a:defRPr/>
            </a:pPr>
            <a:fld id="{7D6EEAE1-2134-644C-B9F3-21423F65F76E}" type="datetime1">
              <a:rPr lang="en-GB" altLang="en-US"/>
              <a:pPr>
                <a:defRPr/>
              </a:pPr>
              <a:t>03/09/2023</a:t>
            </a:fld>
            <a:endParaRPr lang="en-GB" altLang="en-US"/>
          </a:p>
        </p:txBody>
      </p:sp>
      <p:sp>
        <p:nvSpPr>
          <p:cNvPr id="5" name="Slide Number Placeholder 5">
            <a:extLst>
              <a:ext uri="{FF2B5EF4-FFF2-40B4-BE49-F238E27FC236}">
                <a16:creationId xmlns:a16="http://schemas.microsoft.com/office/drawing/2014/main" id="{2D60C3BA-D6F8-444D-7F31-30ECD7FAD1A0}"/>
              </a:ext>
            </a:extLst>
          </p:cNvPr>
          <p:cNvSpPr>
            <a:spLocks noGrp="1"/>
          </p:cNvSpPr>
          <p:nvPr>
            <p:ph type="sldNum" sz="quarter" idx="11"/>
          </p:nvPr>
        </p:nvSpPr>
        <p:spPr/>
        <p:txBody>
          <a:bodyPr/>
          <a:lstStyle>
            <a:lvl1pPr>
              <a:defRPr/>
            </a:lvl1pPr>
          </a:lstStyle>
          <a:p>
            <a:pPr>
              <a:defRPr/>
            </a:pPr>
            <a:fld id="{A3260877-054F-F44F-BECF-9C4BCE6CB57D}" type="slidenum">
              <a:rPr lang="en-GB" altLang="en-US"/>
              <a:pPr>
                <a:defRPr/>
              </a:pPr>
              <a:t>‹#›</a:t>
            </a:fld>
            <a:endParaRPr lang="en-GB" altLang="en-US"/>
          </a:p>
        </p:txBody>
      </p:sp>
    </p:spTree>
    <p:extLst>
      <p:ext uri="{BB962C8B-B14F-4D97-AF65-F5344CB8AC3E}">
        <p14:creationId xmlns:p14="http://schemas.microsoft.com/office/powerpoint/2010/main" val="3595453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7DAEA61-1103-0BC0-21F1-F7D99637F1C7}"/>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CC49C75D-800B-E701-CFE2-669AF292C824}"/>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F7C3007-B404-2A29-A115-835221E0872B}"/>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7BECFB8-DEC5-1943-95B5-4A269A3A02F6}" type="datetime1">
              <a:rPr lang="en-GB" altLang="en-US"/>
              <a:pPr>
                <a:defRPr/>
              </a:pPr>
              <a:t>03/09/2023</a:t>
            </a:fld>
            <a:endParaRPr lang="en-GB" altLang="en-US"/>
          </a:p>
        </p:txBody>
      </p:sp>
      <p:sp>
        <p:nvSpPr>
          <p:cNvPr id="6" name="Slide Number Placeholder 5">
            <a:extLst>
              <a:ext uri="{FF2B5EF4-FFF2-40B4-BE49-F238E27FC236}">
                <a16:creationId xmlns:a16="http://schemas.microsoft.com/office/drawing/2014/main" id="{F05F2316-3917-8CCA-E892-3E21AEB904C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256D7CB2-6299-7442-A152-14F726692B6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08" r:id="rId1"/>
    <p:sldLayoutId id="2147483909" r:id="rId2"/>
    <p:sldLayoutId id="2147483899" r:id="rId3"/>
    <p:sldLayoutId id="2147483900" r:id="rId4"/>
    <p:sldLayoutId id="2147483901" r:id="rId5"/>
    <p:sldLayoutId id="2147483902" r:id="rId6"/>
    <p:sldLayoutId id="2147483903" r:id="rId7"/>
    <p:sldLayoutId id="2147483904" r:id="rId8"/>
    <p:sldLayoutId id="2147483905" r:id="rId9"/>
    <p:sldLayoutId id="2147483906" r:id="rId10"/>
    <p:sldLayoutId id="2147483907"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r>
              <a:rPr lang="en-GB" altLang="en-US" b="1" dirty="0"/>
              <a:t>LCBB4007</a:t>
            </a:r>
            <a:br>
              <a:rPr lang="en-GB" altLang="en-US" b="1" dirty="0">
                <a:highlight>
                  <a:srgbClr val="FFFF00"/>
                </a:highlight>
              </a:rPr>
            </a:br>
            <a:br>
              <a:rPr lang="en-GB" altLang="en-US" b="1" dirty="0">
                <a:highlight>
                  <a:srgbClr val="FFFF00"/>
                </a:highlight>
              </a:rPr>
            </a:br>
            <a:r>
              <a:rPr lang="en-GB" altLang="en-US" b="1" dirty="0">
                <a:highlight>
                  <a:srgbClr val="FFFF00"/>
                </a:highlight>
              </a:rPr>
              <a:t>Accounting </a:t>
            </a:r>
            <a:r>
              <a:rPr lang="en-GB" altLang="en-US" b="1">
                <a:highlight>
                  <a:srgbClr val="FFFF00"/>
                </a:highlight>
              </a:rPr>
              <a:t>and Finance</a:t>
            </a:r>
            <a:br>
              <a:rPr lang="en-GB" altLang="en-US" sz="3600" b="1" dirty="0">
                <a:highlight>
                  <a:srgbClr val="FFFF00"/>
                </a:highlight>
              </a:rPr>
            </a:br>
            <a:br>
              <a:rPr lang="en-GB" altLang="en-US" sz="3600" b="1" dirty="0">
                <a:highlight>
                  <a:srgbClr val="FFFF00"/>
                </a:highlight>
              </a:rPr>
            </a:br>
            <a:r>
              <a:rPr lang="en-GB" altLang="en-US" sz="2400" b="1"/>
              <a:t>Week 4 </a:t>
            </a:r>
            <a:r>
              <a:rPr lang="en-GB" altLang="en-US" sz="2400" b="1" dirty="0"/>
              <a:t>– </a:t>
            </a:r>
            <a:r>
              <a:rPr lang="en-GB" altLang="en-US" sz="2400" b="1"/>
              <a:t>Session 1</a:t>
            </a:r>
            <a:br>
              <a:rPr lang="en-GB" altLang="en-US" sz="3600" b="1" dirty="0">
                <a:highlight>
                  <a:srgbClr val="FFFF00"/>
                </a:highlight>
              </a:rPr>
            </a:br>
            <a:endParaRPr lang="en-GB" altLang="en-US" sz="3600" b="1" dirty="0">
              <a:highlight>
                <a:srgbClr val="FFFF00"/>
              </a:highligh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29A11-C088-497E-6AB9-40BF2BC1F3D9}"/>
              </a:ext>
            </a:extLst>
          </p:cNvPr>
          <p:cNvSpPr>
            <a:spLocks noGrp="1"/>
          </p:cNvSpPr>
          <p:nvPr>
            <p:ph type="title"/>
          </p:nvPr>
        </p:nvSpPr>
        <p:spPr/>
        <p:txBody>
          <a:bodyPr/>
          <a:lstStyle/>
          <a:p>
            <a:r>
              <a:rPr lang="en-US" sz="3200" b="1" dirty="0"/>
              <a:t>Objectives of the session</a:t>
            </a:r>
          </a:p>
        </p:txBody>
      </p:sp>
      <p:sp>
        <p:nvSpPr>
          <p:cNvPr id="3" name="Content Placeholder 2">
            <a:extLst>
              <a:ext uri="{FF2B5EF4-FFF2-40B4-BE49-F238E27FC236}">
                <a16:creationId xmlns:a16="http://schemas.microsoft.com/office/drawing/2014/main" id="{8CA94675-D1A3-9225-8196-872E18E19C1B}"/>
              </a:ext>
            </a:extLst>
          </p:cNvPr>
          <p:cNvSpPr>
            <a:spLocks noGrp="1"/>
          </p:cNvSpPr>
          <p:nvPr>
            <p:ph idx="1"/>
          </p:nvPr>
        </p:nvSpPr>
        <p:spPr/>
        <p:txBody>
          <a:bodyPr/>
          <a:lstStyle/>
          <a:p>
            <a:pPr lvl="2"/>
            <a:r>
              <a:rPr lang="en-US" dirty="0"/>
              <a:t>F</a:t>
            </a:r>
            <a:r>
              <a:rPr lang="en-US" sz="2400" dirty="0"/>
              <a:t>inance and accounting</a:t>
            </a:r>
          </a:p>
          <a:p>
            <a:pPr lvl="3">
              <a:buFont typeface="Wingdings" pitchFamily="2" charset="2"/>
              <a:buChar char="Ø"/>
            </a:pPr>
            <a:r>
              <a:rPr lang="en-US" dirty="0"/>
              <a:t>Defining finance</a:t>
            </a:r>
          </a:p>
          <a:p>
            <a:pPr lvl="3">
              <a:buFont typeface="Wingdings" pitchFamily="2" charset="2"/>
              <a:buChar char="Ø"/>
            </a:pPr>
            <a:r>
              <a:rPr lang="en-US" dirty="0"/>
              <a:t>Defining accounting</a:t>
            </a:r>
          </a:p>
          <a:p>
            <a:pPr lvl="3">
              <a:buFont typeface="Wingdings" pitchFamily="2" charset="2"/>
              <a:buChar char="Ø"/>
            </a:pPr>
            <a:r>
              <a:rPr lang="en-US" dirty="0"/>
              <a:t>Users of finance and accounting information</a:t>
            </a:r>
          </a:p>
          <a:p>
            <a:pPr lvl="2"/>
            <a:r>
              <a:rPr lang="en-US" sz="2400" dirty="0"/>
              <a:t>Importance of finance and accounting</a:t>
            </a:r>
          </a:p>
          <a:p>
            <a:pPr lvl="2"/>
            <a:r>
              <a:rPr lang="en-US" dirty="0"/>
              <a:t>The finance and accounting activities</a:t>
            </a:r>
            <a:endParaRPr lang="en-US" sz="2400" dirty="0"/>
          </a:p>
          <a:p>
            <a:pPr lvl="3">
              <a:buFont typeface="Wingdings" pitchFamily="2" charset="2"/>
              <a:buChar char="Ø"/>
            </a:pPr>
            <a:r>
              <a:rPr lang="en-US" dirty="0"/>
              <a:t>Financial management</a:t>
            </a:r>
          </a:p>
          <a:p>
            <a:pPr lvl="3">
              <a:buFont typeface="Wingdings" pitchFamily="2" charset="2"/>
              <a:buChar char="Ø"/>
            </a:pPr>
            <a:r>
              <a:rPr lang="en-US" dirty="0"/>
              <a:t>Management accounting</a:t>
            </a:r>
          </a:p>
          <a:p>
            <a:pPr lvl="3">
              <a:buFont typeface="Wingdings" pitchFamily="2" charset="2"/>
              <a:buChar char="Ø"/>
            </a:pPr>
            <a:r>
              <a:rPr lang="en-US" dirty="0"/>
              <a:t>Financial reporting</a:t>
            </a:r>
          </a:p>
          <a:p>
            <a:pPr lvl="2"/>
            <a:endParaRPr lang="en-US" sz="2400" dirty="0"/>
          </a:p>
        </p:txBody>
      </p:sp>
      <p:sp>
        <p:nvSpPr>
          <p:cNvPr id="4" name="Date Placeholder 3">
            <a:extLst>
              <a:ext uri="{FF2B5EF4-FFF2-40B4-BE49-F238E27FC236}">
                <a16:creationId xmlns:a16="http://schemas.microsoft.com/office/drawing/2014/main" id="{75228448-FE16-6E19-21B4-4E30DF9CB046}"/>
              </a:ext>
            </a:extLst>
          </p:cNvPr>
          <p:cNvSpPr>
            <a:spLocks noGrp="1"/>
          </p:cNvSpPr>
          <p:nvPr>
            <p:ph type="dt" sz="half" idx="10"/>
          </p:nvPr>
        </p:nvSpPr>
        <p:spPr/>
        <p:txBody>
          <a:bodyPr/>
          <a:lstStyle/>
          <a:p>
            <a:pPr>
              <a:defRPr/>
            </a:pPr>
            <a:fld id="{130ADD5E-52E0-0D44-B721-F95AB1FBEECE}" type="datetime1">
              <a:rPr lang="en-GB" altLang="en-US" smtClean="0"/>
              <a:pPr>
                <a:defRPr/>
              </a:pPr>
              <a:t>03/09/2023</a:t>
            </a:fld>
            <a:endParaRPr lang="en-GB" altLang="en-US"/>
          </a:p>
        </p:txBody>
      </p:sp>
      <p:sp>
        <p:nvSpPr>
          <p:cNvPr id="5" name="Slide Number Placeholder 4">
            <a:extLst>
              <a:ext uri="{FF2B5EF4-FFF2-40B4-BE49-F238E27FC236}">
                <a16:creationId xmlns:a16="http://schemas.microsoft.com/office/drawing/2014/main" id="{C2EDA101-5591-2823-DA99-8BC5F93AAE5A}"/>
              </a:ext>
            </a:extLst>
          </p:cNvPr>
          <p:cNvSpPr>
            <a:spLocks noGrp="1"/>
          </p:cNvSpPr>
          <p:nvPr>
            <p:ph type="sldNum" sz="quarter" idx="12"/>
          </p:nvPr>
        </p:nvSpPr>
        <p:spPr/>
        <p:txBody>
          <a:bodyPr/>
          <a:lstStyle/>
          <a:p>
            <a:pPr>
              <a:defRPr/>
            </a:pPr>
            <a:fld id="{E420D319-DD93-554E-8F0D-BBCEB2ABB842}" type="slidenum">
              <a:rPr lang="en-GB" altLang="en-US" smtClean="0"/>
              <a:pPr>
                <a:defRPr/>
              </a:pPr>
              <a:t>2</a:t>
            </a:fld>
            <a:endParaRPr lang="en-GB" altLang="en-US"/>
          </a:p>
        </p:txBody>
      </p:sp>
    </p:spTree>
    <p:extLst>
      <p:ext uri="{BB962C8B-B14F-4D97-AF65-F5344CB8AC3E}">
        <p14:creationId xmlns:p14="http://schemas.microsoft.com/office/powerpoint/2010/main" val="27451954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CBC7880-AF97-7394-CBEF-41D7B33C2618}"/>
              </a:ext>
            </a:extLst>
          </p:cNvPr>
          <p:cNvSpPr>
            <a:spLocks noGrp="1"/>
          </p:cNvSpPr>
          <p:nvPr>
            <p:ph sz="half" idx="1"/>
          </p:nvPr>
        </p:nvSpPr>
        <p:spPr>
          <a:xfrm>
            <a:off x="457200" y="1600201"/>
            <a:ext cx="4038600" cy="3989040"/>
          </a:xfrm>
        </p:spPr>
        <p:txBody>
          <a:bodyPr wrap="square" anchor="t">
            <a:normAutofit/>
          </a:bodyPr>
          <a:lstStyle/>
          <a:p>
            <a:pPr marL="0" indent="0">
              <a:buNone/>
            </a:pPr>
            <a:r>
              <a:rPr lang="en-US" dirty="0"/>
              <a:t>“The resource of money is an important asset for nearly all organizations”</a:t>
            </a:r>
            <a:endParaRPr lang="en-US"/>
          </a:p>
        </p:txBody>
      </p:sp>
      <p:pic>
        <p:nvPicPr>
          <p:cNvPr id="1026" name="Picture 2" descr="MPA701 Financial Accounting Proof Reading Services">
            <a:extLst>
              <a:ext uri="{FF2B5EF4-FFF2-40B4-BE49-F238E27FC236}">
                <a16:creationId xmlns:a16="http://schemas.microsoft.com/office/drawing/2014/main" id="{2F8CC2A5-6A0F-2BBC-F934-84A9D9A8A3C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48200" y="2246838"/>
            <a:ext cx="4038600" cy="2695765"/>
          </a:xfrm>
          <a:prstGeom prst="rect">
            <a:avLst/>
          </a:prstGeom>
          <a:solidFill>
            <a:srgbClr val="FFFFFF"/>
          </a:solidFill>
        </p:spPr>
      </p:pic>
      <p:sp>
        <p:nvSpPr>
          <p:cNvPr id="4" name="Date Placeholder 3">
            <a:extLst>
              <a:ext uri="{FF2B5EF4-FFF2-40B4-BE49-F238E27FC236}">
                <a16:creationId xmlns:a16="http://schemas.microsoft.com/office/drawing/2014/main" id="{C60C2D2E-991C-0954-AB50-A1050C55DA78}"/>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03/09/2023</a:t>
            </a:fld>
            <a:endParaRPr lang="en-GB" altLang="en-US" sz="900"/>
          </a:p>
        </p:txBody>
      </p:sp>
      <p:sp>
        <p:nvSpPr>
          <p:cNvPr id="5" name="Slide Number Placeholder 4">
            <a:extLst>
              <a:ext uri="{FF2B5EF4-FFF2-40B4-BE49-F238E27FC236}">
                <a16:creationId xmlns:a16="http://schemas.microsoft.com/office/drawing/2014/main" id="{101356B8-EC0F-5AAB-F6D7-3E415910D66F}"/>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3</a:t>
            </a:fld>
            <a:endParaRPr lang="en-GB" altLang="en-US"/>
          </a:p>
        </p:txBody>
      </p:sp>
    </p:spTree>
    <p:extLst>
      <p:ext uri="{BB962C8B-B14F-4D97-AF65-F5344CB8AC3E}">
        <p14:creationId xmlns:p14="http://schemas.microsoft.com/office/powerpoint/2010/main" val="21658128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B5A4B4-8959-7A0D-8EBE-315883A388BD}"/>
              </a:ext>
            </a:extLst>
          </p:cNvPr>
          <p:cNvSpPr>
            <a:spLocks noGrp="1"/>
          </p:cNvSpPr>
          <p:nvPr>
            <p:ph type="title"/>
          </p:nvPr>
        </p:nvSpPr>
        <p:spPr/>
        <p:txBody>
          <a:bodyPr/>
          <a:lstStyle/>
          <a:p>
            <a:r>
              <a:rPr lang="en-US" sz="3600" b="1" dirty="0"/>
              <a:t>Defining finance</a:t>
            </a:r>
          </a:p>
        </p:txBody>
      </p:sp>
      <p:sp>
        <p:nvSpPr>
          <p:cNvPr id="3" name="Content Placeholder 2">
            <a:extLst>
              <a:ext uri="{FF2B5EF4-FFF2-40B4-BE49-F238E27FC236}">
                <a16:creationId xmlns:a16="http://schemas.microsoft.com/office/drawing/2014/main" id="{0C90020C-F9C6-CD52-D851-FD9966DA1251}"/>
              </a:ext>
            </a:extLst>
          </p:cNvPr>
          <p:cNvSpPr>
            <a:spLocks noGrp="1"/>
          </p:cNvSpPr>
          <p:nvPr>
            <p:ph idx="1"/>
          </p:nvPr>
        </p:nvSpPr>
        <p:spPr/>
        <p:txBody>
          <a:bodyPr/>
          <a:lstStyle/>
          <a:p>
            <a:r>
              <a:rPr lang="en-US" sz="2400" dirty="0"/>
              <a:t>Finance is defined as the ways in which funds are raised and invested for an organizations (</a:t>
            </a:r>
            <a:r>
              <a:rPr lang="en-GB" sz="2400" dirty="0" err="1"/>
              <a:t>Atrill</a:t>
            </a:r>
            <a:r>
              <a:rPr lang="en-GB" sz="2400" dirty="0"/>
              <a:t> and McLaney, 2022)</a:t>
            </a:r>
            <a:r>
              <a:rPr lang="en-US" sz="2400" dirty="0"/>
              <a:t>.</a:t>
            </a:r>
          </a:p>
          <a:p>
            <a:endParaRPr lang="en-US" dirty="0"/>
          </a:p>
        </p:txBody>
      </p:sp>
      <p:sp>
        <p:nvSpPr>
          <p:cNvPr id="4" name="Date Placeholder 3">
            <a:extLst>
              <a:ext uri="{FF2B5EF4-FFF2-40B4-BE49-F238E27FC236}">
                <a16:creationId xmlns:a16="http://schemas.microsoft.com/office/drawing/2014/main" id="{7BBE1209-351F-F618-DAA3-006CD214299D}"/>
              </a:ext>
            </a:extLst>
          </p:cNvPr>
          <p:cNvSpPr>
            <a:spLocks noGrp="1"/>
          </p:cNvSpPr>
          <p:nvPr>
            <p:ph type="dt" sz="half" idx="10"/>
          </p:nvPr>
        </p:nvSpPr>
        <p:spPr/>
        <p:txBody>
          <a:bodyPr/>
          <a:lstStyle/>
          <a:p>
            <a:pPr>
              <a:defRPr/>
            </a:pPr>
            <a:fld id="{130ADD5E-52E0-0D44-B721-F95AB1FBEECE}" type="datetime1">
              <a:rPr lang="en-GB" altLang="en-US" smtClean="0"/>
              <a:pPr>
                <a:defRPr/>
              </a:pPr>
              <a:t>03/09/2023</a:t>
            </a:fld>
            <a:endParaRPr lang="en-GB" altLang="en-US"/>
          </a:p>
        </p:txBody>
      </p:sp>
      <p:sp>
        <p:nvSpPr>
          <p:cNvPr id="5" name="Slide Number Placeholder 4">
            <a:extLst>
              <a:ext uri="{FF2B5EF4-FFF2-40B4-BE49-F238E27FC236}">
                <a16:creationId xmlns:a16="http://schemas.microsoft.com/office/drawing/2014/main" id="{A45B2183-9767-47E8-ADC7-C6EE4554A633}"/>
              </a:ext>
            </a:extLst>
          </p:cNvPr>
          <p:cNvSpPr>
            <a:spLocks noGrp="1"/>
          </p:cNvSpPr>
          <p:nvPr>
            <p:ph type="sldNum" sz="quarter" idx="12"/>
          </p:nvPr>
        </p:nvSpPr>
        <p:spPr/>
        <p:txBody>
          <a:bodyPr/>
          <a:lstStyle/>
          <a:p>
            <a:pPr>
              <a:defRPr/>
            </a:pPr>
            <a:fld id="{E420D319-DD93-554E-8F0D-BBCEB2ABB842}" type="slidenum">
              <a:rPr lang="en-GB" altLang="en-US" smtClean="0"/>
              <a:pPr>
                <a:defRPr/>
              </a:pPr>
              <a:t>4</a:t>
            </a:fld>
            <a:endParaRPr lang="en-GB" altLang="en-US"/>
          </a:p>
        </p:txBody>
      </p:sp>
    </p:spTree>
    <p:extLst>
      <p:ext uri="{BB962C8B-B14F-4D97-AF65-F5344CB8AC3E}">
        <p14:creationId xmlns:p14="http://schemas.microsoft.com/office/powerpoint/2010/main" val="34274854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690CC-1B59-5993-C999-2E78DA1D98AC}"/>
              </a:ext>
            </a:extLst>
          </p:cNvPr>
          <p:cNvSpPr>
            <a:spLocks noGrp="1"/>
          </p:cNvSpPr>
          <p:nvPr>
            <p:ph type="title"/>
          </p:nvPr>
        </p:nvSpPr>
        <p:spPr/>
        <p:txBody>
          <a:bodyPr/>
          <a:lstStyle/>
          <a:p>
            <a:r>
              <a:rPr lang="en-US" sz="3600" b="1" dirty="0"/>
              <a:t>Defining accounting</a:t>
            </a:r>
          </a:p>
        </p:txBody>
      </p:sp>
      <p:sp>
        <p:nvSpPr>
          <p:cNvPr id="3" name="Content Placeholder 2">
            <a:extLst>
              <a:ext uri="{FF2B5EF4-FFF2-40B4-BE49-F238E27FC236}">
                <a16:creationId xmlns:a16="http://schemas.microsoft.com/office/drawing/2014/main" id="{9B3FCD1F-EA3C-0EC8-6F70-9EF0B08F58CF}"/>
              </a:ext>
            </a:extLst>
          </p:cNvPr>
          <p:cNvSpPr>
            <a:spLocks noGrp="1"/>
          </p:cNvSpPr>
          <p:nvPr>
            <p:ph idx="1"/>
          </p:nvPr>
        </p:nvSpPr>
        <p:spPr/>
        <p:txBody>
          <a:bodyPr/>
          <a:lstStyle/>
          <a:p>
            <a:pPr marL="0" indent="0">
              <a:buNone/>
            </a:pPr>
            <a:r>
              <a:rPr lang="en-US" sz="2400" dirty="0"/>
              <a:t>Accounting is the process of identifying, measuring and communicating financial information about an entity to permit informed judgements and decisions by users of the information (</a:t>
            </a:r>
            <a:r>
              <a:rPr lang="en-US" sz="2400" dirty="0" err="1"/>
              <a:t>Weetman</a:t>
            </a:r>
            <a:r>
              <a:rPr lang="en-US" sz="2400"/>
              <a:t>, 2013</a:t>
            </a:r>
            <a:r>
              <a:rPr lang="en-US" sz="2400" dirty="0"/>
              <a:t>).</a:t>
            </a:r>
          </a:p>
        </p:txBody>
      </p:sp>
      <p:sp>
        <p:nvSpPr>
          <p:cNvPr id="4" name="Date Placeholder 3">
            <a:extLst>
              <a:ext uri="{FF2B5EF4-FFF2-40B4-BE49-F238E27FC236}">
                <a16:creationId xmlns:a16="http://schemas.microsoft.com/office/drawing/2014/main" id="{09E56109-9616-E038-21F6-2755729F1132}"/>
              </a:ext>
            </a:extLst>
          </p:cNvPr>
          <p:cNvSpPr>
            <a:spLocks noGrp="1"/>
          </p:cNvSpPr>
          <p:nvPr>
            <p:ph type="dt" sz="half" idx="10"/>
          </p:nvPr>
        </p:nvSpPr>
        <p:spPr/>
        <p:txBody>
          <a:bodyPr/>
          <a:lstStyle/>
          <a:p>
            <a:pPr>
              <a:defRPr/>
            </a:pPr>
            <a:fld id="{130ADD5E-52E0-0D44-B721-F95AB1FBEECE}" type="datetime1">
              <a:rPr lang="en-GB" altLang="en-US" smtClean="0"/>
              <a:pPr>
                <a:defRPr/>
              </a:pPr>
              <a:t>03/09/2023</a:t>
            </a:fld>
            <a:endParaRPr lang="en-GB" altLang="en-US"/>
          </a:p>
        </p:txBody>
      </p:sp>
      <p:sp>
        <p:nvSpPr>
          <p:cNvPr id="5" name="Slide Number Placeholder 4">
            <a:extLst>
              <a:ext uri="{FF2B5EF4-FFF2-40B4-BE49-F238E27FC236}">
                <a16:creationId xmlns:a16="http://schemas.microsoft.com/office/drawing/2014/main" id="{F676EC53-CE2E-881B-F5F6-B75EE91A50B2}"/>
              </a:ext>
            </a:extLst>
          </p:cNvPr>
          <p:cNvSpPr>
            <a:spLocks noGrp="1"/>
          </p:cNvSpPr>
          <p:nvPr>
            <p:ph type="sldNum" sz="quarter" idx="12"/>
          </p:nvPr>
        </p:nvSpPr>
        <p:spPr/>
        <p:txBody>
          <a:bodyPr/>
          <a:lstStyle/>
          <a:p>
            <a:pPr>
              <a:defRPr/>
            </a:pPr>
            <a:fld id="{E420D319-DD93-554E-8F0D-BBCEB2ABB842}" type="slidenum">
              <a:rPr lang="en-GB" altLang="en-US" smtClean="0"/>
              <a:pPr>
                <a:defRPr/>
              </a:pPr>
              <a:t>5</a:t>
            </a:fld>
            <a:endParaRPr lang="en-GB" altLang="en-US"/>
          </a:p>
        </p:txBody>
      </p:sp>
    </p:spTree>
    <p:extLst>
      <p:ext uri="{BB962C8B-B14F-4D97-AF65-F5344CB8AC3E}">
        <p14:creationId xmlns:p14="http://schemas.microsoft.com/office/powerpoint/2010/main" val="27387614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C3E047FF-6A99-0881-7BBB-038B6FCAAC3E}"/>
              </a:ext>
            </a:extLst>
          </p:cNvPr>
          <p:cNvSpPr>
            <a:spLocks noGrp="1"/>
          </p:cNvSpPr>
          <p:nvPr>
            <p:ph type="title"/>
          </p:nvPr>
        </p:nvSpPr>
        <p:spPr>
          <a:xfrm>
            <a:off x="457200" y="274638"/>
            <a:ext cx="8229600" cy="1143000"/>
          </a:xfrm>
        </p:spPr>
        <p:txBody>
          <a:bodyPr/>
          <a:lstStyle/>
          <a:p>
            <a:r>
              <a:rPr lang="en-US" sz="3600" b="1" dirty="0"/>
              <a:t>Users of finance and accounting information</a:t>
            </a:r>
          </a:p>
        </p:txBody>
      </p:sp>
      <p:pic>
        <p:nvPicPr>
          <p:cNvPr id="6" name="Content Placeholder 5" descr="A diagram of a business&#10;&#10;Description automatically generated">
            <a:extLst>
              <a:ext uri="{FF2B5EF4-FFF2-40B4-BE49-F238E27FC236}">
                <a16:creationId xmlns:a16="http://schemas.microsoft.com/office/drawing/2014/main" id="{3F2BA86A-35EC-7B5C-183A-BAD3C21A0D29}"/>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136005" y="1600201"/>
            <a:ext cx="6871989" cy="3628999"/>
          </a:xfrm>
          <a:prstGeom prst="rect">
            <a:avLst/>
          </a:prstGeom>
          <a:noFill/>
        </p:spPr>
      </p:pic>
      <p:sp>
        <p:nvSpPr>
          <p:cNvPr id="4" name="Date Placeholder 3">
            <a:extLst>
              <a:ext uri="{FF2B5EF4-FFF2-40B4-BE49-F238E27FC236}">
                <a16:creationId xmlns:a16="http://schemas.microsoft.com/office/drawing/2014/main" id="{E0AAB645-A987-E0E7-6432-57D67EA509A7}"/>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03/09/2023</a:t>
            </a:fld>
            <a:endParaRPr lang="en-GB" altLang="en-US" sz="900"/>
          </a:p>
        </p:txBody>
      </p:sp>
      <p:sp>
        <p:nvSpPr>
          <p:cNvPr id="5" name="Slide Number Placeholder 4">
            <a:extLst>
              <a:ext uri="{FF2B5EF4-FFF2-40B4-BE49-F238E27FC236}">
                <a16:creationId xmlns:a16="http://schemas.microsoft.com/office/drawing/2014/main" id="{EC3E68EE-A45E-901F-AF91-D4232C50E01F}"/>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6</a:t>
            </a:fld>
            <a:endParaRPr lang="en-GB" altLang="en-US"/>
          </a:p>
        </p:txBody>
      </p:sp>
      <p:sp>
        <p:nvSpPr>
          <p:cNvPr id="8" name="TextBox 7">
            <a:extLst>
              <a:ext uri="{FF2B5EF4-FFF2-40B4-BE49-F238E27FC236}">
                <a16:creationId xmlns:a16="http://schemas.microsoft.com/office/drawing/2014/main" id="{644DAD2B-3F71-104C-A287-EF30CAE5C88E}"/>
              </a:ext>
            </a:extLst>
          </p:cNvPr>
          <p:cNvSpPr txBox="1"/>
          <p:nvPr/>
        </p:nvSpPr>
        <p:spPr>
          <a:xfrm>
            <a:off x="3347864" y="5322914"/>
            <a:ext cx="2309735" cy="307777"/>
          </a:xfrm>
          <a:prstGeom prst="rect">
            <a:avLst/>
          </a:prstGeom>
          <a:noFill/>
        </p:spPr>
        <p:txBody>
          <a:bodyPr wrap="none" rtlCol="0">
            <a:spAutoFit/>
          </a:bodyPr>
          <a:lstStyle/>
          <a:p>
            <a:r>
              <a:rPr lang="en-US" sz="1400" dirty="0"/>
              <a:t>(</a:t>
            </a:r>
            <a:r>
              <a:rPr lang="en-US" sz="1400" dirty="0" err="1"/>
              <a:t>Atrill</a:t>
            </a:r>
            <a:r>
              <a:rPr lang="en-US" sz="1400" dirty="0"/>
              <a:t> and McLaney, 2022) </a:t>
            </a:r>
          </a:p>
        </p:txBody>
      </p:sp>
    </p:spTree>
    <p:extLst>
      <p:ext uri="{BB962C8B-B14F-4D97-AF65-F5344CB8AC3E}">
        <p14:creationId xmlns:p14="http://schemas.microsoft.com/office/powerpoint/2010/main" val="393919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4AE84-261C-434E-EB3D-3EC51C0081C1}"/>
              </a:ext>
            </a:extLst>
          </p:cNvPr>
          <p:cNvSpPr>
            <a:spLocks noGrp="1"/>
          </p:cNvSpPr>
          <p:nvPr>
            <p:ph type="title"/>
          </p:nvPr>
        </p:nvSpPr>
        <p:spPr/>
        <p:txBody>
          <a:bodyPr/>
          <a:lstStyle/>
          <a:p>
            <a:r>
              <a:rPr lang="en-US" sz="3600" b="1" dirty="0"/>
              <a:t>Importance of accounting and finance in business</a:t>
            </a:r>
          </a:p>
        </p:txBody>
      </p:sp>
      <p:sp>
        <p:nvSpPr>
          <p:cNvPr id="3" name="Content Placeholder 2">
            <a:extLst>
              <a:ext uri="{FF2B5EF4-FFF2-40B4-BE49-F238E27FC236}">
                <a16:creationId xmlns:a16="http://schemas.microsoft.com/office/drawing/2014/main" id="{09FFCEDD-229E-A515-7402-B62A330B4488}"/>
              </a:ext>
            </a:extLst>
          </p:cNvPr>
          <p:cNvSpPr>
            <a:spLocks noGrp="1"/>
          </p:cNvSpPr>
          <p:nvPr>
            <p:ph idx="1"/>
          </p:nvPr>
        </p:nvSpPr>
        <p:spPr/>
        <p:txBody>
          <a:bodyPr/>
          <a:lstStyle/>
          <a:p>
            <a:r>
              <a:rPr lang="en-US" sz="2400" dirty="0"/>
              <a:t>In essence, accounting and finance are valuable tools in helping users improve the quality of their decisions and mitigate market risks. </a:t>
            </a:r>
          </a:p>
          <a:p>
            <a:r>
              <a:rPr lang="en-US" sz="2400" dirty="0"/>
              <a:t>Without accounting and finance, an organization may struggle to operate efficiently, manage its finances effectively, and achieve its long-term objectives.</a:t>
            </a:r>
          </a:p>
        </p:txBody>
      </p:sp>
      <p:sp>
        <p:nvSpPr>
          <p:cNvPr id="4" name="Date Placeholder 3">
            <a:extLst>
              <a:ext uri="{FF2B5EF4-FFF2-40B4-BE49-F238E27FC236}">
                <a16:creationId xmlns:a16="http://schemas.microsoft.com/office/drawing/2014/main" id="{E445CD07-57B2-23C1-DCD9-5BA8F6A354A7}"/>
              </a:ext>
            </a:extLst>
          </p:cNvPr>
          <p:cNvSpPr>
            <a:spLocks noGrp="1"/>
          </p:cNvSpPr>
          <p:nvPr>
            <p:ph type="dt" sz="half" idx="10"/>
          </p:nvPr>
        </p:nvSpPr>
        <p:spPr/>
        <p:txBody>
          <a:bodyPr/>
          <a:lstStyle/>
          <a:p>
            <a:pPr>
              <a:defRPr/>
            </a:pPr>
            <a:fld id="{130ADD5E-52E0-0D44-B721-F95AB1FBEECE}" type="datetime1">
              <a:rPr lang="en-GB" altLang="en-US" smtClean="0"/>
              <a:pPr>
                <a:defRPr/>
              </a:pPr>
              <a:t>03/09/2023</a:t>
            </a:fld>
            <a:endParaRPr lang="en-GB" altLang="en-US"/>
          </a:p>
        </p:txBody>
      </p:sp>
      <p:sp>
        <p:nvSpPr>
          <p:cNvPr id="5" name="Slide Number Placeholder 4">
            <a:extLst>
              <a:ext uri="{FF2B5EF4-FFF2-40B4-BE49-F238E27FC236}">
                <a16:creationId xmlns:a16="http://schemas.microsoft.com/office/drawing/2014/main" id="{5B874B72-284E-CFCE-1CD6-AAE86CC0DC2D}"/>
              </a:ext>
            </a:extLst>
          </p:cNvPr>
          <p:cNvSpPr>
            <a:spLocks noGrp="1"/>
          </p:cNvSpPr>
          <p:nvPr>
            <p:ph type="sldNum" sz="quarter" idx="12"/>
          </p:nvPr>
        </p:nvSpPr>
        <p:spPr/>
        <p:txBody>
          <a:bodyPr/>
          <a:lstStyle/>
          <a:p>
            <a:pPr>
              <a:defRPr/>
            </a:pPr>
            <a:fld id="{E420D319-DD93-554E-8F0D-BBCEB2ABB842}" type="slidenum">
              <a:rPr lang="en-GB" altLang="en-US" smtClean="0"/>
              <a:pPr>
                <a:defRPr/>
              </a:pPr>
              <a:t>7</a:t>
            </a:fld>
            <a:endParaRPr lang="en-GB" altLang="en-US"/>
          </a:p>
        </p:txBody>
      </p:sp>
    </p:spTree>
    <p:extLst>
      <p:ext uri="{BB962C8B-B14F-4D97-AF65-F5344CB8AC3E}">
        <p14:creationId xmlns:p14="http://schemas.microsoft.com/office/powerpoint/2010/main" val="15327443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BC05F-6372-F3B7-70ED-05EEBED04E1D}"/>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US" sz="3700" b="1" dirty="0"/>
              <a:t>The finance and accounting activities</a:t>
            </a:r>
            <a:endParaRPr lang="en-US" sz="3700" dirty="0"/>
          </a:p>
        </p:txBody>
      </p:sp>
      <p:pic>
        <p:nvPicPr>
          <p:cNvPr id="8" name="Content Placeholder 7" descr="A diagram of financial management&#10;&#10;Description automatically generated">
            <a:extLst>
              <a:ext uri="{FF2B5EF4-FFF2-40B4-BE49-F238E27FC236}">
                <a16:creationId xmlns:a16="http://schemas.microsoft.com/office/drawing/2014/main" id="{96D7F59A-1E51-0AD6-8345-FDF350B7623C}"/>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33821" y="1600201"/>
            <a:ext cx="8076358" cy="3917032"/>
          </a:xfrm>
          <a:noFill/>
        </p:spPr>
      </p:pic>
      <p:sp>
        <p:nvSpPr>
          <p:cNvPr id="4" name="Date Placeholder 3">
            <a:extLst>
              <a:ext uri="{FF2B5EF4-FFF2-40B4-BE49-F238E27FC236}">
                <a16:creationId xmlns:a16="http://schemas.microsoft.com/office/drawing/2014/main" id="{F24D546A-78F2-9462-D052-21F107F33DBE}"/>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03/09/2023</a:t>
            </a:fld>
            <a:endParaRPr lang="en-GB" altLang="en-US" sz="900"/>
          </a:p>
        </p:txBody>
      </p:sp>
      <p:sp>
        <p:nvSpPr>
          <p:cNvPr id="5" name="Slide Number Placeholder 4">
            <a:extLst>
              <a:ext uri="{FF2B5EF4-FFF2-40B4-BE49-F238E27FC236}">
                <a16:creationId xmlns:a16="http://schemas.microsoft.com/office/drawing/2014/main" id="{FCAFBD51-C30E-3467-7E95-E5A80F3D31E4}"/>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8</a:t>
            </a:fld>
            <a:endParaRPr lang="en-GB" altLang="en-US"/>
          </a:p>
        </p:txBody>
      </p:sp>
      <p:sp>
        <p:nvSpPr>
          <p:cNvPr id="9" name="TextBox 8">
            <a:extLst>
              <a:ext uri="{FF2B5EF4-FFF2-40B4-BE49-F238E27FC236}">
                <a16:creationId xmlns:a16="http://schemas.microsoft.com/office/drawing/2014/main" id="{C4A8C5F0-D69D-6AF7-EFD4-9D658DC6E10E}"/>
              </a:ext>
            </a:extLst>
          </p:cNvPr>
          <p:cNvSpPr txBox="1"/>
          <p:nvPr/>
        </p:nvSpPr>
        <p:spPr>
          <a:xfrm>
            <a:off x="3347864" y="5446001"/>
            <a:ext cx="2204450" cy="307777"/>
          </a:xfrm>
          <a:prstGeom prst="rect">
            <a:avLst/>
          </a:prstGeom>
          <a:noFill/>
        </p:spPr>
        <p:txBody>
          <a:bodyPr wrap="none" rtlCol="0">
            <a:spAutoFit/>
          </a:bodyPr>
          <a:lstStyle/>
          <a:p>
            <a:r>
              <a:rPr lang="en-US" sz="1400" dirty="0"/>
              <a:t>Needles and Burns, 2019</a:t>
            </a:r>
          </a:p>
        </p:txBody>
      </p:sp>
    </p:spTree>
    <p:extLst>
      <p:ext uri="{BB962C8B-B14F-4D97-AF65-F5344CB8AC3E}">
        <p14:creationId xmlns:p14="http://schemas.microsoft.com/office/powerpoint/2010/main" val="33689223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6988B-32D7-4965-1A92-D7611FC46C4E}"/>
              </a:ext>
            </a:extLst>
          </p:cNvPr>
          <p:cNvSpPr>
            <a:spLocks noGrp="1"/>
          </p:cNvSpPr>
          <p:nvPr>
            <p:ph type="title"/>
          </p:nvPr>
        </p:nvSpPr>
        <p:spPr/>
        <p:txBody>
          <a:bodyPr/>
          <a:lstStyle/>
          <a:p>
            <a:r>
              <a:rPr lang="en-US" sz="3600" b="1" dirty="0"/>
              <a:t>Financial management </a:t>
            </a:r>
            <a:r>
              <a:rPr lang="en-US" sz="2000" dirty="0"/>
              <a:t>(1 of 5) </a:t>
            </a:r>
            <a:endParaRPr lang="en-US" sz="3600" b="1" dirty="0"/>
          </a:p>
        </p:txBody>
      </p:sp>
      <p:sp>
        <p:nvSpPr>
          <p:cNvPr id="3" name="Content Placeholder 2">
            <a:extLst>
              <a:ext uri="{FF2B5EF4-FFF2-40B4-BE49-F238E27FC236}">
                <a16:creationId xmlns:a16="http://schemas.microsoft.com/office/drawing/2014/main" id="{F04F71AC-B487-693A-327C-B7846B7F576D}"/>
              </a:ext>
            </a:extLst>
          </p:cNvPr>
          <p:cNvSpPr>
            <a:spLocks noGrp="1"/>
          </p:cNvSpPr>
          <p:nvPr>
            <p:ph idx="1"/>
          </p:nvPr>
        </p:nvSpPr>
        <p:spPr/>
        <p:txBody>
          <a:bodyPr/>
          <a:lstStyle/>
          <a:p>
            <a:r>
              <a:rPr lang="en-US" sz="2400" dirty="0"/>
              <a:t>Financial management refers to the finance and accounting function that is concerned with the financing of an organization’s activities.</a:t>
            </a:r>
          </a:p>
          <a:p>
            <a:r>
              <a:rPr lang="en-US" sz="2400" dirty="0"/>
              <a:t>It involves raising capital to finance the organization’s operations and ensuring that sufficient revenue is generated to cover the cost of any finance raised. </a:t>
            </a:r>
          </a:p>
          <a:p>
            <a:r>
              <a:rPr lang="en-US" sz="2400" dirty="0"/>
              <a:t>In the UK, there are four main sources of funding for businesses. These are</a:t>
            </a:r>
            <a:r>
              <a:rPr lang="en-US" sz="2000" dirty="0"/>
              <a:t> </a:t>
            </a:r>
            <a:r>
              <a:rPr lang="en-US" sz="2400" b="1" dirty="0"/>
              <a:t>reserves, Loans, shares, and the Government.</a:t>
            </a:r>
          </a:p>
        </p:txBody>
      </p:sp>
      <p:sp>
        <p:nvSpPr>
          <p:cNvPr id="4" name="Date Placeholder 3">
            <a:extLst>
              <a:ext uri="{FF2B5EF4-FFF2-40B4-BE49-F238E27FC236}">
                <a16:creationId xmlns:a16="http://schemas.microsoft.com/office/drawing/2014/main" id="{3D72BE71-DAF0-4A6C-688A-D16F2C057BA0}"/>
              </a:ext>
            </a:extLst>
          </p:cNvPr>
          <p:cNvSpPr>
            <a:spLocks noGrp="1"/>
          </p:cNvSpPr>
          <p:nvPr>
            <p:ph type="dt" sz="half" idx="10"/>
          </p:nvPr>
        </p:nvSpPr>
        <p:spPr/>
        <p:txBody>
          <a:bodyPr/>
          <a:lstStyle/>
          <a:p>
            <a:pPr>
              <a:defRPr/>
            </a:pPr>
            <a:fld id="{130ADD5E-52E0-0D44-B721-F95AB1FBEECE}" type="datetime1">
              <a:rPr lang="en-GB" altLang="en-US" smtClean="0"/>
              <a:pPr>
                <a:defRPr/>
              </a:pPr>
              <a:t>03/09/2023</a:t>
            </a:fld>
            <a:endParaRPr lang="en-GB" altLang="en-US"/>
          </a:p>
        </p:txBody>
      </p:sp>
      <p:sp>
        <p:nvSpPr>
          <p:cNvPr id="5" name="Slide Number Placeholder 4">
            <a:extLst>
              <a:ext uri="{FF2B5EF4-FFF2-40B4-BE49-F238E27FC236}">
                <a16:creationId xmlns:a16="http://schemas.microsoft.com/office/drawing/2014/main" id="{EB4752DF-0938-E8E9-7840-3A4A0E23D1F3}"/>
              </a:ext>
            </a:extLst>
          </p:cNvPr>
          <p:cNvSpPr>
            <a:spLocks noGrp="1"/>
          </p:cNvSpPr>
          <p:nvPr>
            <p:ph type="sldNum" sz="quarter" idx="12"/>
          </p:nvPr>
        </p:nvSpPr>
        <p:spPr/>
        <p:txBody>
          <a:bodyPr/>
          <a:lstStyle/>
          <a:p>
            <a:pPr>
              <a:defRPr/>
            </a:pPr>
            <a:fld id="{E420D319-DD93-554E-8F0D-BBCEB2ABB842}" type="slidenum">
              <a:rPr lang="en-GB" altLang="en-US" smtClean="0"/>
              <a:pPr>
                <a:defRPr/>
              </a:pPr>
              <a:t>9</a:t>
            </a:fld>
            <a:endParaRPr lang="en-GB" altLang="en-US"/>
          </a:p>
        </p:txBody>
      </p:sp>
    </p:spTree>
    <p:extLst>
      <p:ext uri="{BB962C8B-B14F-4D97-AF65-F5344CB8AC3E}">
        <p14:creationId xmlns:p14="http://schemas.microsoft.com/office/powerpoint/2010/main" val="11414982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C9ECBD-C0DC-8A99-1966-F0B6D3166F27}"/>
              </a:ext>
            </a:extLst>
          </p:cNvPr>
          <p:cNvSpPr>
            <a:spLocks noGrp="1"/>
          </p:cNvSpPr>
          <p:nvPr>
            <p:ph type="title"/>
          </p:nvPr>
        </p:nvSpPr>
        <p:spPr/>
        <p:txBody>
          <a:bodyPr/>
          <a:lstStyle/>
          <a:p>
            <a:r>
              <a:rPr lang="en-US" sz="3600" b="1" dirty="0"/>
              <a:t>Reserves </a:t>
            </a:r>
            <a:r>
              <a:rPr lang="en-US" sz="2000" dirty="0"/>
              <a:t>(2 of 5)</a:t>
            </a:r>
            <a:endParaRPr lang="en-US" sz="3600" dirty="0"/>
          </a:p>
        </p:txBody>
      </p:sp>
      <p:sp>
        <p:nvSpPr>
          <p:cNvPr id="3" name="Content Placeholder 2">
            <a:extLst>
              <a:ext uri="{FF2B5EF4-FFF2-40B4-BE49-F238E27FC236}">
                <a16:creationId xmlns:a16="http://schemas.microsoft.com/office/drawing/2014/main" id="{E17B8A17-2A3D-3DC8-E28E-76E7231F45AB}"/>
              </a:ext>
            </a:extLst>
          </p:cNvPr>
          <p:cNvSpPr>
            <a:spLocks noGrp="1"/>
          </p:cNvSpPr>
          <p:nvPr>
            <p:ph idx="1"/>
          </p:nvPr>
        </p:nvSpPr>
        <p:spPr/>
        <p:txBody>
          <a:bodyPr/>
          <a:lstStyle/>
          <a:p>
            <a:r>
              <a:rPr lang="en-US" sz="2400" dirty="0"/>
              <a:t>Reserves are retained profits from previous years that have not been spent or distributed to shareholders. </a:t>
            </a:r>
          </a:p>
          <a:p>
            <a:r>
              <a:rPr lang="en-US" sz="2400" dirty="0"/>
              <a:t>The use of reserves to fund expenditures means that the level of scrutiny to which the organization’s management is subjected is less exacting than if funds were raised from sources external to the company.</a:t>
            </a:r>
          </a:p>
        </p:txBody>
      </p:sp>
      <p:sp>
        <p:nvSpPr>
          <p:cNvPr id="4" name="Date Placeholder 3">
            <a:extLst>
              <a:ext uri="{FF2B5EF4-FFF2-40B4-BE49-F238E27FC236}">
                <a16:creationId xmlns:a16="http://schemas.microsoft.com/office/drawing/2014/main" id="{22C4E1AD-5890-38FE-C261-255A78017A83}"/>
              </a:ext>
            </a:extLst>
          </p:cNvPr>
          <p:cNvSpPr>
            <a:spLocks noGrp="1"/>
          </p:cNvSpPr>
          <p:nvPr>
            <p:ph type="dt" sz="half" idx="10"/>
          </p:nvPr>
        </p:nvSpPr>
        <p:spPr/>
        <p:txBody>
          <a:bodyPr/>
          <a:lstStyle/>
          <a:p>
            <a:pPr>
              <a:defRPr/>
            </a:pPr>
            <a:fld id="{130ADD5E-52E0-0D44-B721-F95AB1FBEECE}" type="datetime1">
              <a:rPr lang="en-GB" altLang="en-US" smtClean="0"/>
              <a:pPr>
                <a:defRPr/>
              </a:pPr>
              <a:t>03/09/2023</a:t>
            </a:fld>
            <a:endParaRPr lang="en-GB" altLang="en-US"/>
          </a:p>
        </p:txBody>
      </p:sp>
      <p:sp>
        <p:nvSpPr>
          <p:cNvPr id="5" name="Slide Number Placeholder 4">
            <a:extLst>
              <a:ext uri="{FF2B5EF4-FFF2-40B4-BE49-F238E27FC236}">
                <a16:creationId xmlns:a16="http://schemas.microsoft.com/office/drawing/2014/main" id="{BEDF1C55-88FA-B3FC-2EE0-FED2733390AD}"/>
              </a:ext>
            </a:extLst>
          </p:cNvPr>
          <p:cNvSpPr>
            <a:spLocks noGrp="1"/>
          </p:cNvSpPr>
          <p:nvPr>
            <p:ph type="sldNum" sz="quarter" idx="12"/>
          </p:nvPr>
        </p:nvSpPr>
        <p:spPr/>
        <p:txBody>
          <a:bodyPr/>
          <a:lstStyle/>
          <a:p>
            <a:pPr>
              <a:defRPr/>
            </a:pPr>
            <a:fld id="{E420D319-DD93-554E-8F0D-BBCEB2ABB842}" type="slidenum">
              <a:rPr lang="en-GB" altLang="en-US" smtClean="0"/>
              <a:pPr>
                <a:defRPr/>
              </a:pPr>
              <a:t>10</a:t>
            </a:fld>
            <a:endParaRPr lang="en-GB" altLang="en-US"/>
          </a:p>
        </p:txBody>
      </p:sp>
    </p:spTree>
    <p:extLst>
      <p:ext uri="{BB962C8B-B14F-4D97-AF65-F5344CB8AC3E}">
        <p14:creationId xmlns:p14="http://schemas.microsoft.com/office/powerpoint/2010/main" val="36453759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9187FC-9008-D6C9-0BBB-E569EDBDA1FD}"/>
              </a:ext>
            </a:extLst>
          </p:cNvPr>
          <p:cNvSpPr>
            <a:spLocks noGrp="1"/>
          </p:cNvSpPr>
          <p:nvPr>
            <p:ph type="title"/>
          </p:nvPr>
        </p:nvSpPr>
        <p:spPr/>
        <p:txBody>
          <a:bodyPr/>
          <a:lstStyle/>
          <a:p>
            <a:r>
              <a:rPr lang="en-US" sz="3600" b="1" dirty="0"/>
              <a:t>Loans </a:t>
            </a:r>
            <a:r>
              <a:rPr lang="en-US" sz="2000" dirty="0"/>
              <a:t>(3 of 5)</a:t>
            </a:r>
            <a:endParaRPr lang="en-US" sz="3600" dirty="0"/>
          </a:p>
        </p:txBody>
      </p:sp>
      <p:sp>
        <p:nvSpPr>
          <p:cNvPr id="3" name="Content Placeholder 2">
            <a:extLst>
              <a:ext uri="{FF2B5EF4-FFF2-40B4-BE49-F238E27FC236}">
                <a16:creationId xmlns:a16="http://schemas.microsoft.com/office/drawing/2014/main" id="{9B4F398F-54FA-331F-6AA0-1056724077D9}"/>
              </a:ext>
            </a:extLst>
          </p:cNvPr>
          <p:cNvSpPr>
            <a:spLocks noGrp="1"/>
          </p:cNvSpPr>
          <p:nvPr>
            <p:ph idx="1"/>
          </p:nvPr>
        </p:nvSpPr>
        <p:spPr/>
        <p:txBody>
          <a:bodyPr/>
          <a:lstStyle/>
          <a:p>
            <a:r>
              <a:rPr lang="en-US" sz="2400" dirty="0"/>
              <a:t>Loans are either term loans or overdrafts and are commonly provided by banks. </a:t>
            </a:r>
          </a:p>
          <a:p>
            <a:pPr lvl="1"/>
            <a:r>
              <a:rPr lang="en-US" sz="2400" dirty="0"/>
              <a:t>Term loans are long-term and provide the borrowing organization with capital in return for repayment of the capital.</a:t>
            </a:r>
          </a:p>
          <a:p>
            <a:pPr lvl="1"/>
            <a:r>
              <a:rPr lang="en-US" sz="2400" dirty="0"/>
              <a:t>Overdrafts are financial arrangement that allows organizations to withdraw or spend more money than what is available in their bank account.</a:t>
            </a:r>
          </a:p>
        </p:txBody>
      </p:sp>
      <p:sp>
        <p:nvSpPr>
          <p:cNvPr id="4" name="Date Placeholder 3">
            <a:extLst>
              <a:ext uri="{FF2B5EF4-FFF2-40B4-BE49-F238E27FC236}">
                <a16:creationId xmlns:a16="http://schemas.microsoft.com/office/drawing/2014/main" id="{8B7C0B76-239C-F24A-2703-1AA6D5A78868}"/>
              </a:ext>
            </a:extLst>
          </p:cNvPr>
          <p:cNvSpPr>
            <a:spLocks noGrp="1"/>
          </p:cNvSpPr>
          <p:nvPr>
            <p:ph type="dt" sz="half" idx="10"/>
          </p:nvPr>
        </p:nvSpPr>
        <p:spPr/>
        <p:txBody>
          <a:bodyPr/>
          <a:lstStyle/>
          <a:p>
            <a:pPr>
              <a:defRPr/>
            </a:pPr>
            <a:fld id="{130ADD5E-52E0-0D44-B721-F95AB1FBEECE}" type="datetime1">
              <a:rPr lang="en-GB" altLang="en-US" smtClean="0"/>
              <a:pPr>
                <a:defRPr/>
              </a:pPr>
              <a:t>03/09/2023</a:t>
            </a:fld>
            <a:endParaRPr lang="en-GB" altLang="en-US"/>
          </a:p>
        </p:txBody>
      </p:sp>
      <p:sp>
        <p:nvSpPr>
          <p:cNvPr id="5" name="Slide Number Placeholder 4">
            <a:extLst>
              <a:ext uri="{FF2B5EF4-FFF2-40B4-BE49-F238E27FC236}">
                <a16:creationId xmlns:a16="http://schemas.microsoft.com/office/drawing/2014/main" id="{D126AD4F-93DD-F411-0353-03FFC70A4120}"/>
              </a:ext>
            </a:extLst>
          </p:cNvPr>
          <p:cNvSpPr>
            <a:spLocks noGrp="1"/>
          </p:cNvSpPr>
          <p:nvPr>
            <p:ph type="sldNum" sz="quarter" idx="12"/>
          </p:nvPr>
        </p:nvSpPr>
        <p:spPr/>
        <p:txBody>
          <a:bodyPr/>
          <a:lstStyle/>
          <a:p>
            <a:pPr>
              <a:defRPr/>
            </a:pPr>
            <a:fld id="{E420D319-DD93-554E-8F0D-BBCEB2ABB842}" type="slidenum">
              <a:rPr lang="en-GB" altLang="en-US" smtClean="0"/>
              <a:pPr>
                <a:defRPr/>
              </a:pPr>
              <a:t>11</a:t>
            </a:fld>
            <a:endParaRPr lang="en-GB" altLang="en-US"/>
          </a:p>
        </p:txBody>
      </p:sp>
    </p:spTree>
    <p:extLst>
      <p:ext uri="{BB962C8B-B14F-4D97-AF65-F5344CB8AC3E}">
        <p14:creationId xmlns:p14="http://schemas.microsoft.com/office/powerpoint/2010/main" val="17056055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69CD5A-339F-D070-1930-2CC2FE44DDC9}"/>
              </a:ext>
            </a:extLst>
          </p:cNvPr>
          <p:cNvSpPr>
            <a:spLocks noGrp="1"/>
          </p:cNvSpPr>
          <p:nvPr>
            <p:ph type="title"/>
          </p:nvPr>
        </p:nvSpPr>
        <p:spPr>
          <a:xfrm>
            <a:off x="457200" y="274638"/>
            <a:ext cx="8229600" cy="1143000"/>
          </a:xfrm>
        </p:spPr>
        <p:txBody>
          <a:bodyPr wrap="square" anchor="ctr">
            <a:normAutofit/>
          </a:bodyPr>
          <a:lstStyle/>
          <a:p>
            <a:r>
              <a:rPr lang="en-US" sz="3600" b="1" dirty="0"/>
              <a:t>Shares </a:t>
            </a:r>
            <a:r>
              <a:rPr lang="en-US" sz="2000" dirty="0"/>
              <a:t>(4 of 5)</a:t>
            </a:r>
            <a:endParaRPr lang="en-US" sz="3600" dirty="0"/>
          </a:p>
        </p:txBody>
      </p:sp>
      <p:sp>
        <p:nvSpPr>
          <p:cNvPr id="3" name="Content Placeholder 2">
            <a:extLst>
              <a:ext uri="{FF2B5EF4-FFF2-40B4-BE49-F238E27FC236}">
                <a16:creationId xmlns:a16="http://schemas.microsoft.com/office/drawing/2014/main" id="{8C466501-8501-D1B2-CA1C-5428DA82CA57}"/>
              </a:ext>
            </a:extLst>
          </p:cNvPr>
          <p:cNvSpPr>
            <a:spLocks noGrp="1"/>
          </p:cNvSpPr>
          <p:nvPr>
            <p:ph sz="half" idx="1"/>
          </p:nvPr>
        </p:nvSpPr>
        <p:spPr>
          <a:xfrm>
            <a:off x="457200" y="1600201"/>
            <a:ext cx="4038600" cy="3989040"/>
          </a:xfrm>
        </p:spPr>
        <p:txBody>
          <a:bodyPr wrap="square" anchor="t">
            <a:normAutofit lnSpcReduction="10000"/>
          </a:bodyPr>
          <a:lstStyle/>
          <a:p>
            <a:r>
              <a:rPr lang="en-US" sz="2400" dirty="0"/>
              <a:t>Companies issue ordinary shares to raise capital. Once issued, shares can be traded on the stock market, if the company is listed in there.</a:t>
            </a:r>
          </a:p>
          <a:p>
            <a:r>
              <a:rPr lang="en-US" sz="2400" dirty="0"/>
              <a:t>It provide part ownership of the organization to the shareholder and an income payment in the form of dividend.</a:t>
            </a:r>
          </a:p>
        </p:txBody>
      </p:sp>
      <p:pic>
        <p:nvPicPr>
          <p:cNvPr id="2050" name="Picture 2" descr="What you should know about Share Capital and Share Holders | Smart  Formations Limited">
            <a:extLst>
              <a:ext uri="{FF2B5EF4-FFF2-40B4-BE49-F238E27FC236}">
                <a16:creationId xmlns:a16="http://schemas.microsoft.com/office/drawing/2014/main" id="{8E74B038-4A79-60CF-8495-85B22D059B0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48200" y="2080246"/>
            <a:ext cx="4038600" cy="3028950"/>
          </a:xfrm>
          <a:prstGeom prst="rect">
            <a:avLst/>
          </a:prstGeom>
          <a:solidFill>
            <a:srgbClr val="FFFFFF"/>
          </a:solidFill>
        </p:spPr>
      </p:pic>
      <p:sp>
        <p:nvSpPr>
          <p:cNvPr id="4" name="Date Placeholder 3">
            <a:extLst>
              <a:ext uri="{FF2B5EF4-FFF2-40B4-BE49-F238E27FC236}">
                <a16:creationId xmlns:a16="http://schemas.microsoft.com/office/drawing/2014/main" id="{0BE8372F-C4CD-04AA-DF41-C741E3DAFF12}"/>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03/09/2023</a:t>
            </a:fld>
            <a:endParaRPr lang="en-GB" altLang="en-US" sz="900"/>
          </a:p>
        </p:txBody>
      </p:sp>
      <p:sp>
        <p:nvSpPr>
          <p:cNvPr id="5" name="Slide Number Placeholder 4">
            <a:extLst>
              <a:ext uri="{FF2B5EF4-FFF2-40B4-BE49-F238E27FC236}">
                <a16:creationId xmlns:a16="http://schemas.microsoft.com/office/drawing/2014/main" id="{2C411811-6361-458B-7042-4ED3772F811B}"/>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12</a:t>
            </a:fld>
            <a:endParaRPr lang="en-GB" altLang="en-US"/>
          </a:p>
        </p:txBody>
      </p:sp>
    </p:spTree>
    <p:extLst>
      <p:ext uri="{BB962C8B-B14F-4D97-AF65-F5344CB8AC3E}">
        <p14:creationId xmlns:p14="http://schemas.microsoft.com/office/powerpoint/2010/main" val="11266013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2CE2A-391E-6FDC-CD85-F148DB68535D}"/>
              </a:ext>
            </a:extLst>
          </p:cNvPr>
          <p:cNvSpPr>
            <a:spLocks noGrp="1"/>
          </p:cNvSpPr>
          <p:nvPr>
            <p:ph type="title"/>
          </p:nvPr>
        </p:nvSpPr>
        <p:spPr/>
        <p:txBody>
          <a:bodyPr/>
          <a:lstStyle/>
          <a:p>
            <a:r>
              <a:rPr lang="en-US" sz="3600" b="1" dirty="0"/>
              <a:t>Government </a:t>
            </a:r>
            <a:r>
              <a:rPr lang="en-US" sz="2000" dirty="0"/>
              <a:t>(5 of 5)</a:t>
            </a:r>
            <a:endParaRPr lang="en-US" sz="3600" dirty="0"/>
          </a:p>
        </p:txBody>
      </p:sp>
      <p:sp>
        <p:nvSpPr>
          <p:cNvPr id="3" name="Content Placeholder 2">
            <a:extLst>
              <a:ext uri="{FF2B5EF4-FFF2-40B4-BE49-F238E27FC236}">
                <a16:creationId xmlns:a16="http://schemas.microsoft.com/office/drawing/2014/main" id="{9EE6B8CC-6686-6FA8-488A-6A64CE01A359}"/>
              </a:ext>
            </a:extLst>
          </p:cNvPr>
          <p:cNvSpPr>
            <a:spLocks noGrp="1"/>
          </p:cNvSpPr>
          <p:nvPr>
            <p:ph idx="1"/>
          </p:nvPr>
        </p:nvSpPr>
        <p:spPr/>
        <p:txBody>
          <a:bodyPr/>
          <a:lstStyle/>
          <a:p>
            <a:r>
              <a:rPr lang="en-US" sz="2400" dirty="0"/>
              <a:t>The government may provide grants, funding, and advise to organization to support them with their start-ups. </a:t>
            </a:r>
          </a:p>
          <a:p>
            <a:r>
              <a:rPr lang="en-US" sz="2400" dirty="0"/>
              <a:t>For example: the Department for business Enterprise and Regulatory Reform (BERR) provides a getaway to information for businesses, including possible sources for funding.</a:t>
            </a:r>
          </a:p>
        </p:txBody>
      </p:sp>
      <p:sp>
        <p:nvSpPr>
          <p:cNvPr id="4" name="Date Placeholder 3">
            <a:extLst>
              <a:ext uri="{FF2B5EF4-FFF2-40B4-BE49-F238E27FC236}">
                <a16:creationId xmlns:a16="http://schemas.microsoft.com/office/drawing/2014/main" id="{B3237009-DD68-4DA0-4541-926ABD6C06CA}"/>
              </a:ext>
            </a:extLst>
          </p:cNvPr>
          <p:cNvSpPr>
            <a:spLocks noGrp="1"/>
          </p:cNvSpPr>
          <p:nvPr>
            <p:ph type="dt" sz="half" idx="10"/>
          </p:nvPr>
        </p:nvSpPr>
        <p:spPr/>
        <p:txBody>
          <a:bodyPr/>
          <a:lstStyle/>
          <a:p>
            <a:pPr>
              <a:defRPr/>
            </a:pPr>
            <a:fld id="{130ADD5E-52E0-0D44-B721-F95AB1FBEECE}" type="datetime1">
              <a:rPr lang="en-GB" altLang="en-US" smtClean="0"/>
              <a:pPr>
                <a:defRPr/>
              </a:pPr>
              <a:t>03/09/2023</a:t>
            </a:fld>
            <a:endParaRPr lang="en-GB" altLang="en-US"/>
          </a:p>
        </p:txBody>
      </p:sp>
      <p:sp>
        <p:nvSpPr>
          <p:cNvPr id="5" name="Slide Number Placeholder 4">
            <a:extLst>
              <a:ext uri="{FF2B5EF4-FFF2-40B4-BE49-F238E27FC236}">
                <a16:creationId xmlns:a16="http://schemas.microsoft.com/office/drawing/2014/main" id="{3B1B1877-6E02-6705-5131-AB2C311F2FA1}"/>
              </a:ext>
            </a:extLst>
          </p:cNvPr>
          <p:cNvSpPr>
            <a:spLocks noGrp="1"/>
          </p:cNvSpPr>
          <p:nvPr>
            <p:ph type="sldNum" sz="quarter" idx="12"/>
          </p:nvPr>
        </p:nvSpPr>
        <p:spPr/>
        <p:txBody>
          <a:bodyPr/>
          <a:lstStyle/>
          <a:p>
            <a:pPr>
              <a:defRPr/>
            </a:pPr>
            <a:fld id="{E420D319-DD93-554E-8F0D-BBCEB2ABB842}" type="slidenum">
              <a:rPr lang="en-GB" altLang="en-US" smtClean="0"/>
              <a:pPr>
                <a:defRPr/>
              </a:pPr>
              <a:t>13</a:t>
            </a:fld>
            <a:endParaRPr lang="en-GB" altLang="en-US"/>
          </a:p>
        </p:txBody>
      </p:sp>
    </p:spTree>
    <p:extLst>
      <p:ext uri="{BB962C8B-B14F-4D97-AF65-F5344CB8AC3E}">
        <p14:creationId xmlns:p14="http://schemas.microsoft.com/office/powerpoint/2010/main" val="18073471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CF9AEC-3B11-DDA3-E9F4-403920EB5FB2}"/>
              </a:ext>
            </a:extLst>
          </p:cNvPr>
          <p:cNvSpPr>
            <a:spLocks noGrp="1"/>
          </p:cNvSpPr>
          <p:nvPr>
            <p:ph type="title"/>
          </p:nvPr>
        </p:nvSpPr>
        <p:spPr/>
        <p:txBody>
          <a:bodyPr/>
          <a:lstStyle/>
          <a:p>
            <a:r>
              <a:rPr lang="en-US" sz="3600" b="1" dirty="0"/>
              <a:t>Management accounting </a:t>
            </a:r>
            <a:r>
              <a:rPr lang="en-US" sz="2000" dirty="0"/>
              <a:t>(1 of 3)</a:t>
            </a:r>
            <a:endParaRPr lang="en-US" sz="3600" dirty="0"/>
          </a:p>
        </p:txBody>
      </p:sp>
      <p:sp>
        <p:nvSpPr>
          <p:cNvPr id="3" name="Content Placeholder 2">
            <a:extLst>
              <a:ext uri="{FF2B5EF4-FFF2-40B4-BE49-F238E27FC236}">
                <a16:creationId xmlns:a16="http://schemas.microsoft.com/office/drawing/2014/main" id="{8C822A7B-2C81-8DBE-709F-121AC5AB7534}"/>
              </a:ext>
            </a:extLst>
          </p:cNvPr>
          <p:cNvSpPr>
            <a:spLocks noGrp="1"/>
          </p:cNvSpPr>
          <p:nvPr>
            <p:ph idx="1"/>
          </p:nvPr>
        </p:nvSpPr>
        <p:spPr/>
        <p:txBody>
          <a:bodyPr/>
          <a:lstStyle/>
          <a:p>
            <a:r>
              <a:rPr lang="en-US" sz="2400" dirty="0"/>
              <a:t>Management accounting refers to the planning, coordination and control of funds. It involves such activities as budgeting, costing, investment appraisal and management of cash flows.</a:t>
            </a:r>
          </a:p>
          <a:p>
            <a:r>
              <a:rPr lang="en-US" sz="2400" dirty="0"/>
              <a:t>With such information, the management is provided with necessary information to assist with decision-making.</a:t>
            </a:r>
          </a:p>
          <a:p>
            <a:r>
              <a:rPr lang="en-US" sz="2400" dirty="0"/>
              <a:t>It includes two main characteristics:</a:t>
            </a:r>
          </a:p>
          <a:p>
            <a:pPr lvl="1"/>
            <a:r>
              <a:rPr lang="en-US" sz="2000" dirty="0"/>
              <a:t>Costing</a:t>
            </a:r>
          </a:p>
          <a:p>
            <a:pPr lvl="1"/>
            <a:r>
              <a:rPr lang="en-US" sz="2000" dirty="0"/>
              <a:t>Investment appraisal</a:t>
            </a:r>
          </a:p>
        </p:txBody>
      </p:sp>
      <p:sp>
        <p:nvSpPr>
          <p:cNvPr id="4" name="Date Placeholder 3">
            <a:extLst>
              <a:ext uri="{FF2B5EF4-FFF2-40B4-BE49-F238E27FC236}">
                <a16:creationId xmlns:a16="http://schemas.microsoft.com/office/drawing/2014/main" id="{1EAE5B69-A3F5-95F8-5215-2277B0BFB645}"/>
              </a:ext>
            </a:extLst>
          </p:cNvPr>
          <p:cNvSpPr>
            <a:spLocks noGrp="1"/>
          </p:cNvSpPr>
          <p:nvPr>
            <p:ph type="dt" sz="half" idx="10"/>
          </p:nvPr>
        </p:nvSpPr>
        <p:spPr/>
        <p:txBody>
          <a:bodyPr/>
          <a:lstStyle/>
          <a:p>
            <a:pPr>
              <a:defRPr/>
            </a:pPr>
            <a:fld id="{130ADD5E-52E0-0D44-B721-F95AB1FBEECE}" type="datetime1">
              <a:rPr lang="en-GB" altLang="en-US" smtClean="0"/>
              <a:pPr>
                <a:defRPr/>
              </a:pPr>
              <a:t>03/09/2023</a:t>
            </a:fld>
            <a:endParaRPr lang="en-GB" altLang="en-US"/>
          </a:p>
        </p:txBody>
      </p:sp>
      <p:sp>
        <p:nvSpPr>
          <p:cNvPr id="5" name="Slide Number Placeholder 4">
            <a:extLst>
              <a:ext uri="{FF2B5EF4-FFF2-40B4-BE49-F238E27FC236}">
                <a16:creationId xmlns:a16="http://schemas.microsoft.com/office/drawing/2014/main" id="{6721A6AA-EE5A-0902-4EEB-7E46754EBE17}"/>
              </a:ext>
            </a:extLst>
          </p:cNvPr>
          <p:cNvSpPr>
            <a:spLocks noGrp="1"/>
          </p:cNvSpPr>
          <p:nvPr>
            <p:ph type="sldNum" sz="quarter" idx="12"/>
          </p:nvPr>
        </p:nvSpPr>
        <p:spPr/>
        <p:txBody>
          <a:bodyPr/>
          <a:lstStyle/>
          <a:p>
            <a:pPr>
              <a:defRPr/>
            </a:pPr>
            <a:fld id="{E420D319-DD93-554E-8F0D-BBCEB2ABB842}" type="slidenum">
              <a:rPr lang="en-GB" altLang="en-US" smtClean="0"/>
              <a:pPr>
                <a:defRPr/>
              </a:pPr>
              <a:t>14</a:t>
            </a:fld>
            <a:endParaRPr lang="en-GB" altLang="en-US"/>
          </a:p>
        </p:txBody>
      </p:sp>
    </p:spTree>
    <p:extLst>
      <p:ext uri="{BB962C8B-B14F-4D97-AF65-F5344CB8AC3E}">
        <p14:creationId xmlns:p14="http://schemas.microsoft.com/office/powerpoint/2010/main" val="26490602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3118F-D37F-A6A5-E12D-06F456A5E303}"/>
              </a:ext>
            </a:extLst>
          </p:cNvPr>
          <p:cNvSpPr>
            <a:spLocks noGrp="1"/>
          </p:cNvSpPr>
          <p:nvPr>
            <p:ph type="title"/>
          </p:nvPr>
        </p:nvSpPr>
        <p:spPr/>
        <p:txBody>
          <a:bodyPr/>
          <a:lstStyle/>
          <a:p>
            <a:r>
              <a:rPr lang="en-US" sz="3600" b="1" dirty="0"/>
              <a:t>Costing </a:t>
            </a:r>
            <a:r>
              <a:rPr lang="en-US" sz="2000" dirty="0"/>
              <a:t>(2 of 3)</a:t>
            </a:r>
            <a:endParaRPr lang="en-US" sz="3600" dirty="0"/>
          </a:p>
        </p:txBody>
      </p:sp>
      <p:sp>
        <p:nvSpPr>
          <p:cNvPr id="3" name="Content Placeholder 2">
            <a:extLst>
              <a:ext uri="{FF2B5EF4-FFF2-40B4-BE49-F238E27FC236}">
                <a16:creationId xmlns:a16="http://schemas.microsoft.com/office/drawing/2014/main" id="{E0332B14-15F3-C3C5-9ED3-B04A6C5879AF}"/>
              </a:ext>
            </a:extLst>
          </p:cNvPr>
          <p:cNvSpPr>
            <a:spLocks noGrp="1"/>
          </p:cNvSpPr>
          <p:nvPr>
            <p:ph idx="1"/>
          </p:nvPr>
        </p:nvSpPr>
        <p:spPr/>
        <p:txBody>
          <a:bodyPr/>
          <a:lstStyle/>
          <a:p>
            <a:r>
              <a:rPr lang="en-US" sz="2400" dirty="0"/>
              <a:t>Costing involves looking at and defining the costs involved in producing a product or service.</a:t>
            </a:r>
          </a:p>
          <a:p>
            <a:r>
              <a:rPr lang="en-US" sz="2400" dirty="0"/>
              <a:t>Th costing analysis includes the cost of materials, labor and overheads.</a:t>
            </a:r>
          </a:p>
        </p:txBody>
      </p:sp>
      <p:sp>
        <p:nvSpPr>
          <p:cNvPr id="4" name="Date Placeholder 3">
            <a:extLst>
              <a:ext uri="{FF2B5EF4-FFF2-40B4-BE49-F238E27FC236}">
                <a16:creationId xmlns:a16="http://schemas.microsoft.com/office/drawing/2014/main" id="{8668A159-DE68-2AE3-196A-BE7EE95ABD6C}"/>
              </a:ext>
            </a:extLst>
          </p:cNvPr>
          <p:cNvSpPr>
            <a:spLocks noGrp="1"/>
          </p:cNvSpPr>
          <p:nvPr>
            <p:ph type="dt" sz="half" idx="10"/>
          </p:nvPr>
        </p:nvSpPr>
        <p:spPr/>
        <p:txBody>
          <a:bodyPr/>
          <a:lstStyle/>
          <a:p>
            <a:pPr>
              <a:defRPr/>
            </a:pPr>
            <a:fld id="{130ADD5E-52E0-0D44-B721-F95AB1FBEECE}" type="datetime1">
              <a:rPr lang="en-GB" altLang="en-US" smtClean="0"/>
              <a:pPr>
                <a:defRPr/>
              </a:pPr>
              <a:t>03/09/2023</a:t>
            </a:fld>
            <a:endParaRPr lang="en-GB" altLang="en-US"/>
          </a:p>
        </p:txBody>
      </p:sp>
      <p:sp>
        <p:nvSpPr>
          <p:cNvPr id="5" name="Slide Number Placeholder 4">
            <a:extLst>
              <a:ext uri="{FF2B5EF4-FFF2-40B4-BE49-F238E27FC236}">
                <a16:creationId xmlns:a16="http://schemas.microsoft.com/office/drawing/2014/main" id="{A3012E4B-12FE-6BF2-CAC2-A0C35C5B1D3E}"/>
              </a:ext>
            </a:extLst>
          </p:cNvPr>
          <p:cNvSpPr>
            <a:spLocks noGrp="1"/>
          </p:cNvSpPr>
          <p:nvPr>
            <p:ph type="sldNum" sz="quarter" idx="12"/>
          </p:nvPr>
        </p:nvSpPr>
        <p:spPr/>
        <p:txBody>
          <a:bodyPr/>
          <a:lstStyle/>
          <a:p>
            <a:pPr>
              <a:defRPr/>
            </a:pPr>
            <a:fld id="{E420D319-DD93-554E-8F0D-BBCEB2ABB842}" type="slidenum">
              <a:rPr lang="en-GB" altLang="en-US" smtClean="0"/>
              <a:pPr>
                <a:defRPr/>
              </a:pPr>
              <a:t>15</a:t>
            </a:fld>
            <a:endParaRPr lang="en-GB" altLang="en-US"/>
          </a:p>
        </p:txBody>
      </p:sp>
    </p:spTree>
    <p:extLst>
      <p:ext uri="{BB962C8B-B14F-4D97-AF65-F5344CB8AC3E}">
        <p14:creationId xmlns:p14="http://schemas.microsoft.com/office/powerpoint/2010/main" val="1519019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A58172-8FCF-A0C0-E31C-EA97C9245FAD}"/>
              </a:ext>
            </a:extLst>
          </p:cNvPr>
          <p:cNvSpPr>
            <a:spLocks noGrp="1"/>
          </p:cNvSpPr>
          <p:nvPr>
            <p:ph type="title"/>
          </p:nvPr>
        </p:nvSpPr>
        <p:spPr/>
        <p:txBody>
          <a:bodyPr/>
          <a:lstStyle/>
          <a:p>
            <a:r>
              <a:rPr lang="en-US" sz="3600" b="1" dirty="0"/>
              <a:t>Investment appraisal </a:t>
            </a:r>
            <a:r>
              <a:rPr lang="en-US" sz="2000" dirty="0"/>
              <a:t>(3 of 3)</a:t>
            </a:r>
            <a:endParaRPr lang="en-US" sz="3600" dirty="0"/>
          </a:p>
        </p:txBody>
      </p:sp>
      <p:sp>
        <p:nvSpPr>
          <p:cNvPr id="3" name="Content Placeholder 2">
            <a:extLst>
              <a:ext uri="{FF2B5EF4-FFF2-40B4-BE49-F238E27FC236}">
                <a16:creationId xmlns:a16="http://schemas.microsoft.com/office/drawing/2014/main" id="{9ACBDD5E-CC4F-76E7-AC02-AB5B6193BB34}"/>
              </a:ext>
            </a:extLst>
          </p:cNvPr>
          <p:cNvSpPr>
            <a:spLocks noGrp="1"/>
          </p:cNvSpPr>
          <p:nvPr>
            <p:ph idx="1"/>
          </p:nvPr>
        </p:nvSpPr>
        <p:spPr/>
        <p:txBody>
          <a:bodyPr/>
          <a:lstStyle/>
          <a:p>
            <a:r>
              <a:rPr lang="en-US" sz="2400" dirty="0"/>
              <a:t>Investment appraisal techniques are used by management to help in making decisions concerning investment in long-term projects and spending capital finance. </a:t>
            </a:r>
          </a:p>
        </p:txBody>
      </p:sp>
      <p:sp>
        <p:nvSpPr>
          <p:cNvPr id="4" name="Date Placeholder 3">
            <a:extLst>
              <a:ext uri="{FF2B5EF4-FFF2-40B4-BE49-F238E27FC236}">
                <a16:creationId xmlns:a16="http://schemas.microsoft.com/office/drawing/2014/main" id="{EDED51A6-BE1E-2A2C-FE0D-EEE3BF360E68}"/>
              </a:ext>
            </a:extLst>
          </p:cNvPr>
          <p:cNvSpPr>
            <a:spLocks noGrp="1"/>
          </p:cNvSpPr>
          <p:nvPr>
            <p:ph type="dt" sz="half" idx="10"/>
          </p:nvPr>
        </p:nvSpPr>
        <p:spPr/>
        <p:txBody>
          <a:bodyPr/>
          <a:lstStyle/>
          <a:p>
            <a:pPr>
              <a:defRPr/>
            </a:pPr>
            <a:fld id="{130ADD5E-52E0-0D44-B721-F95AB1FBEECE}" type="datetime1">
              <a:rPr lang="en-GB" altLang="en-US" smtClean="0"/>
              <a:pPr>
                <a:defRPr/>
              </a:pPr>
              <a:t>03/09/2023</a:t>
            </a:fld>
            <a:endParaRPr lang="en-GB" altLang="en-US"/>
          </a:p>
        </p:txBody>
      </p:sp>
      <p:sp>
        <p:nvSpPr>
          <p:cNvPr id="5" name="Slide Number Placeholder 4">
            <a:extLst>
              <a:ext uri="{FF2B5EF4-FFF2-40B4-BE49-F238E27FC236}">
                <a16:creationId xmlns:a16="http://schemas.microsoft.com/office/drawing/2014/main" id="{D284A77A-7E22-14ED-9539-A1BA03ECDB5D}"/>
              </a:ext>
            </a:extLst>
          </p:cNvPr>
          <p:cNvSpPr>
            <a:spLocks noGrp="1"/>
          </p:cNvSpPr>
          <p:nvPr>
            <p:ph type="sldNum" sz="quarter" idx="12"/>
          </p:nvPr>
        </p:nvSpPr>
        <p:spPr/>
        <p:txBody>
          <a:bodyPr/>
          <a:lstStyle/>
          <a:p>
            <a:pPr>
              <a:defRPr/>
            </a:pPr>
            <a:fld id="{E420D319-DD93-554E-8F0D-BBCEB2ABB842}" type="slidenum">
              <a:rPr lang="en-GB" altLang="en-US" smtClean="0"/>
              <a:pPr>
                <a:defRPr/>
              </a:pPr>
              <a:t>16</a:t>
            </a:fld>
            <a:endParaRPr lang="en-GB" altLang="en-US"/>
          </a:p>
        </p:txBody>
      </p:sp>
    </p:spTree>
    <p:extLst>
      <p:ext uri="{BB962C8B-B14F-4D97-AF65-F5344CB8AC3E}">
        <p14:creationId xmlns:p14="http://schemas.microsoft.com/office/powerpoint/2010/main" val="4810773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F691DBFF-4224-5B6D-033B-5893C64DF44C}"/>
              </a:ext>
            </a:extLst>
          </p:cNvPr>
          <p:cNvSpPr>
            <a:spLocks noGrp="1"/>
          </p:cNvSpPr>
          <p:nvPr>
            <p:ph type="title"/>
          </p:nvPr>
        </p:nvSpPr>
        <p:spPr>
          <a:xfrm>
            <a:off x="0" y="274638"/>
            <a:ext cx="9144000" cy="1143000"/>
          </a:xfrm>
        </p:spPr>
        <p:txBody>
          <a:bodyPr/>
          <a:lstStyle/>
          <a:p>
            <a:r>
              <a:rPr lang="en-US" sz="3600" b="1" dirty="0"/>
              <a:t>Differences between financial accounting and management accounting</a:t>
            </a:r>
          </a:p>
        </p:txBody>
      </p:sp>
      <p:pic>
        <p:nvPicPr>
          <p:cNvPr id="6" name="Content Placeholder 5" descr="A diagram of a financial accounting&#10;&#10;Description automatically generated">
            <a:extLst>
              <a:ext uri="{FF2B5EF4-FFF2-40B4-BE49-F238E27FC236}">
                <a16:creationId xmlns:a16="http://schemas.microsoft.com/office/drawing/2014/main" id="{55770B09-2006-2EA7-235B-2EE02C65330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879881" y="1600201"/>
            <a:ext cx="5384237" cy="3917032"/>
          </a:xfrm>
          <a:prstGeom prst="rect">
            <a:avLst/>
          </a:prstGeom>
          <a:noFill/>
        </p:spPr>
      </p:pic>
      <p:sp>
        <p:nvSpPr>
          <p:cNvPr id="4" name="Date Placeholder 3">
            <a:extLst>
              <a:ext uri="{FF2B5EF4-FFF2-40B4-BE49-F238E27FC236}">
                <a16:creationId xmlns:a16="http://schemas.microsoft.com/office/drawing/2014/main" id="{11ADEAF0-D5EC-35BA-B211-9F24B0746653}"/>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03/09/2023</a:t>
            </a:fld>
            <a:endParaRPr lang="en-GB" altLang="en-US" sz="900"/>
          </a:p>
        </p:txBody>
      </p:sp>
      <p:sp>
        <p:nvSpPr>
          <p:cNvPr id="5" name="Slide Number Placeholder 4">
            <a:extLst>
              <a:ext uri="{FF2B5EF4-FFF2-40B4-BE49-F238E27FC236}">
                <a16:creationId xmlns:a16="http://schemas.microsoft.com/office/drawing/2014/main" id="{78F28460-11FA-913E-CE87-C19554004700}"/>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17</a:t>
            </a:fld>
            <a:endParaRPr lang="en-GB" altLang="en-US"/>
          </a:p>
        </p:txBody>
      </p:sp>
      <p:sp>
        <p:nvSpPr>
          <p:cNvPr id="7" name="TextBox 6">
            <a:extLst>
              <a:ext uri="{FF2B5EF4-FFF2-40B4-BE49-F238E27FC236}">
                <a16:creationId xmlns:a16="http://schemas.microsoft.com/office/drawing/2014/main" id="{0FC0611A-D486-0E9A-90E5-A22841A3A0BD}"/>
              </a:ext>
            </a:extLst>
          </p:cNvPr>
          <p:cNvSpPr txBox="1"/>
          <p:nvPr/>
        </p:nvSpPr>
        <p:spPr>
          <a:xfrm>
            <a:off x="3563888" y="5411182"/>
            <a:ext cx="2309735" cy="307777"/>
          </a:xfrm>
          <a:prstGeom prst="rect">
            <a:avLst/>
          </a:prstGeom>
          <a:noFill/>
        </p:spPr>
        <p:txBody>
          <a:bodyPr wrap="none" rtlCol="0">
            <a:spAutoFit/>
          </a:bodyPr>
          <a:lstStyle/>
          <a:p>
            <a:r>
              <a:rPr lang="en-US" sz="1400" dirty="0"/>
              <a:t>(</a:t>
            </a:r>
            <a:r>
              <a:rPr lang="en-US" sz="1400" dirty="0" err="1"/>
              <a:t>Atrill</a:t>
            </a:r>
            <a:r>
              <a:rPr lang="en-US" sz="1400" dirty="0"/>
              <a:t> and McLaney, 2022) </a:t>
            </a:r>
          </a:p>
        </p:txBody>
      </p:sp>
    </p:spTree>
    <p:extLst>
      <p:ext uri="{BB962C8B-B14F-4D97-AF65-F5344CB8AC3E}">
        <p14:creationId xmlns:p14="http://schemas.microsoft.com/office/powerpoint/2010/main" val="4268112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7A0056-CEC2-907E-3AB1-52ECEB37C475}"/>
              </a:ext>
            </a:extLst>
          </p:cNvPr>
          <p:cNvSpPr>
            <a:spLocks noGrp="1"/>
          </p:cNvSpPr>
          <p:nvPr>
            <p:ph type="title"/>
          </p:nvPr>
        </p:nvSpPr>
        <p:spPr/>
        <p:txBody>
          <a:bodyPr/>
          <a:lstStyle/>
          <a:p>
            <a:r>
              <a:rPr lang="en-US" sz="3600" b="1" dirty="0"/>
              <a:t>Financial reporting </a:t>
            </a:r>
            <a:r>
              <a:rPr lang="en-US" sz="2000" dirty="0"/>
              <a:t>(1 of 2)</a:t>
            </a:r>
            <a:endParaRPr lang="en-US" sz="3600" dirty="0"/>
          </a:p>
        </p:txBody>
      </p:sp>
      <p:sp>
        <p:nvSpPr>
          <p:cNvPr id="3" name="Content Placeholder 2">
            <a:extLst>
              <a:ext uri="{FF2B5EF4-FFF2-40B4-BE49-F238E27FC236}">
                <a16:creationId xmlns:a16="http://schemas.microsoft.com/office/drawing/2014/main" id="{71E2DEF8-FB0D-5891-C667-5CE128B4FB51}"/>
              </a:ext>
            </a:extLst>
          </p:cNvPr>
          <p:cNvSpPr>
            <a:spLocks noGrp="1"/>
          </p:cNvSpPr>
          <p:nvPr>
            <p:ph idx="1"/>
          </p:nvPr>
        </p:nvSpPr>
        <p:spPr/>
        <p:txBody>
          <a:bodyPr/>
          <a:lstStyle/>
          <a:p>
            <a:r>
              <a:rPr lang="en-US" sz="2400" dirty="0"/>
              <a:t>Financial reporting is the presentation of financial information in a form that is useful to interested parties.</a:t>
            </a:r>
          </a:p>
          <a:p>
            <a:r>
              <a:rPr lang="en-US" sz="2400" dirty="0"/>
              <a:t> In most countries the form of such information is prescribed by law. </a:t>
            </a:r>
          </a:p>
          <a:p>
            <a:r>
              <a:rPr lang="en-US" sz="2400" dirty="0"/>
              <a:t>For example, in the UK companies are obliged by law to produce an annual report and accounts that relate to their financial and business performance.</a:t>
            </a:r>
          </a:p>
          <a:p>
            <a:r>
              <a:rPr lang="en-US" sz="2400" dirty="0"/>
              <a:t>Such information is useful in management decision-making, for potential investors and for a firm’s competitors. </a:t>
            </a:r>
          </a:p>
        </p:txBody>
      </p:sp>
      <p:sp>
        <p:nvSpPr>
          <p:cNvPr id="4" name="Date Placeholder 3">
            <a:extLst>
              <a:ext uri="{FF2B5EF4-FFF2-40B4-BE49-F238E27FC236}">
                <a16:creationId xmlns:a16="http://schemas.microsoft.com/office/drawing/2014/main" id="{78689492-B67D-6B00-A438-FDE3D84BAA24}"/>
              </a:ext>
            </a:extLst>
          </p:cNvPr>
          <p:cNvSpPr>
            <a:spLocks noGrp="1"/>
          </p:cNvSpPr>
          <p:nvPr>
            <p:ph type="dt" sz="half" idx="10"/>
          </p:nvPr>
        </p:nvSpPr>
        <p:spPr/>
        <p:txBody>
          <a:bodyPr/>
          <a:lstStyle/>
          <a:p>
            <a:pPr>
              <a:defRPr/>
            </a:pPr>
            <a:fld id="{130ADD5E-52E0-0D44-B721-F95AB1FBEECE}" type="datetime1">
              <a:rPr lang="en-GB" altLang="en-US" smtClean="0"/>
              <a:pPr>
                <a:defRPr/>
              </a:pPr>
              <a:t>03/09/2023</a:t>
            </a:fld>
            <a:endParaRPr lang="en-GB" altLang="en-US"/>
          </a:p>
        </p:txBody>
      </p:sp>
      <p:sp>
        <p:nvSpPr>
          <p:cNvPr id="5" name="Slide Number Placeholder 4">
            <a:extLst>
              <a:ext uri="{FF2B5EF4-FFF2-40B4-BE49-F238E27FC236}">
                <a16:creationId xmlns:a16="http://schemas.microsoft.com/office/drawing/2014/main" id="{98C4C6DE-849A-3FFF-F068-E9D677C4DAA6}"/>
              </a:ext>
            </a:extLst>
          </p:cNvPr>
          <p:cNvSpPr>
            <a:spLocks noGrp="1"/>
          </p:cNvSpPr>
          <p:nvPr>
            <p:ph type="sldNum" sz="quarter" idx="12"/>
          </p:nvPr>
        </p:nvSpPr>
        <p:spPr/>
        <p:txBody>
          <a:bodyPr/>
          <a:lstStyle/>
          <a:p>
            <a:pPr>
              <a:defRPr/>
            </a:pPr>
            <a:fld id="{E420D319-DD93-554E-8F0D-BBCEB2ABB842}" type="slidenum">
              <a:rPr lang="en-GB" altLang="en-US" smtClean="0"/>
              <a:pPr>
                <a:defRPr/>
              </a:pPr>
              <a:t>18</a:t>
            </a:fld>
            <a:endParaRPr lang="en-GB" altLang="en-US"/>
          </a:p>
        </p:txBody>
      </p:sp>
    </p:spTree>
    <p:extLst>
      <p:ext uri="{BB962C8B-B14F-4D97-AF65-F5344CB8AC3E}">
        <p14:creationId xmlns:p14="http://schemas.microsoft.com/office/powerpoint/2010/main" val="34858111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93C0EC-FB40-97C2-F8D2-F527506D5AAD}"/>
              </a:ext>
            </a:extLst>
          </p:cNvPr>
          <p:cNvSpPr>
            <a:spLocks noGrp="1"/>
          </p:cNvSpPr>
          <p:nvPr>
            <p:ph type="title"/>
          </p:nvPr>
        </p:nvSpPr>
        <p:spPr/>
        <p:txBody>
          <a:bodyPr/>
          <a:lstStyle/>
          <a:p>
            <a:r>
              <a:rPr lang="en-US" sz="3600" b="1" dirty="0"/>
              <a:t>Users of financial reports </a:t>
            </a:r>
            <a:r>
              <a:rPr lang="en-US" sz="2000" dirty="0"/>
              <a:t>(2 of 2)</a:t>
            </a:r>
            <a:endParaRPr lang="en-US" sz="3600" dirty="0"/>
          </a:p>
        </p:txBody>
      </p:sp>
      <p:sp>
        <p:nvSpPr>
          <p:cNvPr id="3" name="Content Placeholder 2">
            <a:extLst>
              <a:ext uri="{FF2B5EF4-FFF2-40B4-BE49-F238E27FC236}">
                <a16:creationId xmlns:a16="http://schemas.microsoft.com/office/drawing/2014/main" id="{6404851D-CDB8-CA4D-17B4-AAD626691804}"/>
              </a:ext>
            </a:extLst>
          </p:cNvPr>
          <p:cNvSpPr>
            <a:spLocks noGrp="1"/>
          </p:cNvSpPr>
          <p:nvPr>
            <p:ph idx="1"/>
          </p:nvPr>
        </p:nvSpPr>
        <p:spPr/>
        <p:txBody>
          <a:bodyPr/>
          <a:lstStyle/>
          <a:p>
            <a:r>
              <a:rPr lang="en-US" sz="2400" dirty="0"/>
              <a:t>Managers</a:t>
            </a:r>
          </a:p>
          <a:p>
            <a:r>
              <a:rPr lang="en-US" sz="2400" dirty="0"/>
              <a:t>The state</a:t>
            </a:r>
          </a:p>
          <a:p>
            <a:r>
              <a:rPr lang="en-US" sz="2400" dirty="0"/>
              <a:t>Investors</a:t>
            </a:r>
          </a:p>
          <a:p>
            <a:r>
              <a:rPr lang="en-US" sz="2400" dirty="0"/>
              <a:t>Employees </a:t>
            </a:r>
          </a:p>
          <a:p>
            <a:r>
              <a:rPr lang="en-US" sz="2400" dirty="0"/>
              <a:t>Creditors </a:t>
            </a:r>
          </a:p>
          <a:p>
            <a:r>
              <a:rPr lang="en-US" sz="2400" dirty="0"/>
              <a:t>Competitors </a:t>
            </a:r>
          </a:p>
          <a:p>
            <a:r>
              <a:rPr lang="en-US" sz="2400" dirty="0"/>
              <a:t>Customers</a:t>
            </a:r>
          </a:p>
        </p:txBody>
      </p:sp>
      <p:sp>
        <p:nvSpPr>
          <p:cNvPr id="4" name="Date Placeholder 3">
            <a:extLst>
              <a:ext uri="{FF2B5EF4-FFF2-40B4-BE49-F238E27FC236}">
                <a16:creationId xmlns:a16="http://schemas.microsoft.com/office/drawing/2014/main" id="{4475DC90-3E93-957E-4B99-AF403A471464}"/>
              </a:ext>
            </a:extLst>
          </p:cNvPr>
          <p:cNvSpPr>
            <a:spLocks noGrp="1"/>
          </p:cNvSpPr>
          <p:nvPr>
            <p:ph type="dt" sz="half" idx="10"/>
          </p:nvPr>
        </p:nvSpPr>
        <p:spPr/>
        <p:txBody>
          <a:bodyPr/>
          <a:lstStyle/>
          <a:p>
            <a:pPr>
              <a:defRPr/>
            </a:pPr>
            <a:fld id="{130ADD5E-52E0-0D44-B721-F95AB1FBEECE}" type="datetime1">
              <a:rPr lang="en-GB" altLang="en-US" smtClean="0"/>
              <a:pPr>
                <a:defRPr/>
              </a:pPr>
              <a:t>03/09/2023</a:t>
            </a:fld>
            <a:endParaRPr lang="en-GB" altLang="en-US"/>
          </a:p>
        </p:txBody>
      </p:sp>
      <p:sp>
        <p:nvSpPr>
          <p:cNvPr id="5" name="Slide Number Placeholder 4">
            <a:extLst>
              <a:ext uri="{FF2B5EF4-FFF2-40B4-BE49-F238E27FC236}">
                <a16:creationId xmlns:a16="http://schemas.microsoft.com/office/drawing/2014/main" id="{0907071E-5E55-E819-49EC-551527965FBF}"/>
              </a:ext>
            </a:extLst>
          </p:cNvPr>
          <p:cNvSpPr>
            <a:spLocks noGrp="1"/>
          </p:cNvSpPr>
          <p:nvPr>
            <p:ph type="sldNum" sz="quarter" idx="12"/>
          </p:nvPr>
        </p:nvSpPr>
        <p:spPr/>
        <p:txBody>
          <a:bodyPr/>
          <a:lstStyle/>
          <a:p>
            <a:pPr>
              <a:defRPr/>
            </a:pPr>
            <a:fld id="{E420D319-DD93-554E-8F0D-BBCEB2ABB842}" type="slidenum">
              <a:rPr lang="en-GB" altLang="en-US" smtClean="0"/>
              <a:pPr>
                <a:defRPr/>
              </a:pPr>
              <a:t>19</a:t>
            </a:fld>
            <a:endParaRPr lang="en-GB" altLang="en-US"/>
          </a:p>
        </p:txBody>
      </p:sp>
    </p:spTree>
    <p:extLst>
      <p:ext uri="{BB962C8B-B14F-4D97-AF65-F5344CB8AC3E}">
        <p14:creationId xmlns:p14="http://schemas.microsoft.com/office/powerpoint/2010/main" val="38788387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4E26DD-62E8-753C-6FF9-3DFB9FAB9AF6}"/>
              </a:ext>
            </a:extLst>
          </p:cNvPr>
          <p:cNvSpPr>
            <a:spLocks noGrp="1"/>
          </p:cNvSpPr>
          <p:nvPr>
            <p:ph type="title"/>
          </p:nvPr>
        </p:nvSpPr>
        <p:spPr/>
        <p:txBody>
          <a:bodyPr/>
          <a:lstStyle/>
          <a:p>
            <a:r>
              <a:rPr lang="en-US" sz="3600" b="1" dirty="0"/>
              <a:t>Activity 1</a:t>
            </a:r>
          </a:p>
        </p:txBody>
      </p:sp>
      <p:sp>
        <p:nvSpPr>
          <p:cNvPr id="3" name="Content Placeholder 2">
            <a:extLst>
              <a:ext uri="{FF2B5EF4-FFF2-40B4-BE49-F238E27FC236}">
                <a16:creationId xmlns:a16="http://schemas.microsoft.com/office/drawing/2014/main" id="{387DAC86-B641-9C8E-E667-5A5C86E16A6F}"/>
              </a:ext>
            </a:extLst>
          </p:cNvPr>
          <p:cNvSpPr>
            <a:spLocks noGrp="1"/>
          </p:cNvSpPr>
          <p:nvPr>
            <p:ph idx="1"/>
          </p:nvPr>
        </p:nvSpPr>
        <p:spPr/>
        <p:txBody>
          <a:bodyPr/>
          <a:lstStyle/>
          <a:p>
            <a:r>
              <a:rPr lang="en-US" sz="2400" dirty="0"/>
              <a:t>Based on today’s lesson and your research, why do you think financial accounting reports are subject to regulation, whereas management accounting reports are not?</a:t>
            </a:r>
          </a:p>
        </p:txBody>
      </p:sp>
      <p:sp>
        <p:nvSpPr>
          <p:cNvPr id="4" name="Date Placeholder 3">
            <a:extLst>
              <a:ext uri="{FF2B5EF4-FFF2-40B4-BE49-F238E27FC236}">
                <a16:creationId xmlns:a16="http://schemas.microsoft.com/office/drawing/2014/main" id="{0DB78056-5037-D2B8-E4F4-580AC3C84475}"/>
              </a:ext>
            </a:extLst>
          </p:cNvPr>
          <p:cNvSpPr>
            <a:spLocks noGrp="1"/>
          </p:cNvSpPr>
          <p:nvPr>
            <p:ph type="dt" sz="half" idx="10"/>
          </p:nvPr>
        </p:nvSpPr>
        <p:spPr/>
        <p:txBody>
          <a:bodyPr/>
          <a:lstStyle/>
          <a:p>
            <a:pPr>
              <a:defRPr/>
            </a:pPr>
            <a:fld id="{130ADD5E-52E0-0D44-B721-F95AB1FBEECE}" type="datetime1">
              <a:rPr lang="en-GB" altLang="en-US" smtClean="0"/>
              <a:pPr>
                <a:defRPr/>
              </a:pPr>
              <a:t>03/09/2023</a:t>
            </a:fld>
            <a:endParaRPr lang="en-GB" altLang="en-US"/>
          </a:p>
        </p:txBody>
      </p:sp>
      <p:sp>
        <p:nvSpPr>
          <p:cNvPr id="5" name="Slide Number Placeholder 4">
            <a:extLst>
              <a:ext uri="{FF2B5EF4-FFF2-40B4-BE49-F238E27FC236}">
                <a16:creationId xmlns:a16="http://schemas.microsoft.com/office/drawing/2014/main" id="{EC818586-2C64-B069-5208-16CCCDC043A5}"/>
              </a:ext>
            </a:extLst>
          </p:cNvPr>
          <p:cNvSpPr>
            <a:spLocks noGrp="1"/>
          </p:cNvSpPr>
          <p:nvPr>
            <p:ph type="sldNum" sz="quarter" idx="12"/>
          </p:nvPr>
        </p:nvSpPr>
        <p:spPr/>
        <p:txBody>
          <a:bodyPr/>
          <a:lstStyle/>
          <a:p>
            <a:pPr>
              <a:defRPr/>
            </a:pPr>
            <a:fld id="{E420D319-DD93-554E-8F0D-BBCEB2ABB842}" type="slidenum">
              <a:rPr lang="en-GB" altLang="en-US" smtClean="0"/>
              <a:pPr>
                <a:defRPr/>
              </a:pPr>
              <a:t>20</a:t>
            </a:fld>
            <a:endParaRPr lang="en-GB" altLang="en-US"/>
          </a:p>
        </p:txBody>
      </p:sp>
    </p:spTree>
    <p:extLst>
      <p:ext uri="{BB962C8B-B14F-4D97-AF65-F5344CB8AC3E}">
        <p14:creationId xmlns:p14="http://schemas.microsoft.com/office/powerpoint/2010/main" val="4426161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3D9322-D110-8323-6358-3C918062427E}"/>
              </a:ext>
            </a:extLst>
          </p:cNvPr>
          <p:cNvSpPr>
            <a:spLocks noGrp="1"/>
          </p:cNvSpPr>
          <p:nvPr>
            <p:ph type="title"/>
          </p:nvPr>
        </p:nvSpPr>
        <p:spPr/>
        <p:txBody>
          <a:bodyPr/>
          <a:lstStyle/>
          <a:p>
            <a:r>
              <a:rPr lang="en-US" sz="3600" b="1" dirty="0"/>
              <a:t>Activity 2</a:t>
            </a:r>
          </a:p>
        </p:txBody>
      </p:sp>
      <p:sp>
        <p:nvSpPr>
          <p:cNvPr id="3" name="Content Placeholder 2">
            <a:extLst>
              <a:ext uri="{FF2B5EF4-FFF2-40B4-BE49-F238E27FC236}">
                <a16:creationId xmlns:a16="http://schemas.microsoft.com/office/drawing/2014/main" id="{99D948CD-C35D-56C8-37EF-4CBB301A4853}"/>
              </a:ext>
            </a:extLst>
          </p:cNvPr>
          <p:cNvSpPr>
            <a:spLocks noGrp="1"/>
          </p:cNvSpPr>
          <p:nvPr>
            <p:ph idx="1"/>
          </p:nvPr>
        </p:nvSpPr>
        <p:spPr>
          <a:xfrm>
            <a:off x="457200" y="1600200"/>
            <a:ext cx="8229600" cy="4133055"/>
          </a:xfrm>
        </p:spPr>
        <p:txBody>
          <a:bodyPr/>
          <a:lstStyle/>
          <a:p>
            <a:pPr marL="0" indent="0">
              <a:buNone/>
            </a:pPr>
            <a:r>
              <a:rPr lang="en-US" sz="2000" b="1" dirty="0"/>
              <a:t>A business is normally formed to enhance the wealth of its owners. Throughout this lesson we shall assume that this is its main objective. This may come as a surprise, as other objectives might be pursued that would fulfil the needs of others with a stake in the business.</a:t>
            </a:r>
          </a:p>
          <a:p>
            <a:pPr marL="0" indent="0">
              <a:buNone/>
            </a:pPr>
            <a:endParaRPr lang="en-US" sz="2000" dirty="0"/>
          </a:p>
          <a:p>
            <a:r>
              <a:rPr lang="en-US" sz="2000" dirty="0"/>
              <a:t>In groups of 3-4, answer the following question.</a:t>
            </a:r>
          </a:p>
          <a:p>
            <a:r>
              <a:rPr lang="en-US" sz="2000" dirty="0"/>
              <a:t>What other objectives might a business pursue? And why?</a:t>
            </a:r>
          </a:p>
          <a:p>
            <a:r>
              <a:rPr lang="en-US" sz="2000" dirty="0"/>
              <a:t>Try to think of at least two – three other objectives and explain them.</a:t>
            </a:r>
          </a:p>
        </p:txBody>
      </p:sp>
      <p:sp>
        <p:nvSpPr>
          <p:cNvPr id="4" name="Date Placeholder 3">
            <a:extLst>
              <a:ext uri="{FF2B5EF4-FFF2-40B4-BE49-F238E27FC236}">
                <a16:creationId xmlns:a16="http://schemas.microsoft.com/office/drawing/2014/main" id="{BC093667-DEE7-1CE7-2B63-81BABB24D9E5}"/>
              </a:ext>
            </a:extLst>
          </p:cNvPr>
          <p:cNvSpPr>
            <a:spLocks noGrp="1"/>
          </p:cNvSpPr>
          <p:nvPr>
            <p:ph type="dt" sz="half" idx="10"/>
          </p:nvPr>
        </p:nvSpPr>
        <p:spPr/>
        <p:txBody>
          <a:bodyPr/>
          <a:lstStyle/>
          <a:p>
            <a:pPr>
              <a:defRPr/>
            </a:pPr>
            <a:fld id="{130ADD5E-52E0-0D44-B721-F95AB1FBEECE}" type="datetime1">
              <a:rPr lang="en-GB" altLang="en-US" smtClean="0"/>
              <a:pPr>
                <a:defRPr/>
              </a:pPr>
              <a:t>03/09/2023</a:t>
            </a:fld>
            <a:endParaRPr lang="en-GB" altLang="en-US"/>
          </a:p>
        </p:txBody>
      </p:sp>
      <p:sp>
        <p:nvSpPr>
          <p:cNvPr id="5" name="Slide Number Placeholder 4">
            <a:extLst>
              <a:ext uri="{FF2B5EF4-FFF2-40B4-BE49-F238E27FC236}">
                <a16:creationId xmlns:a16="http://schemas.microsoft.com/office/drawing/2014/main" id="{4EB9730B-6ABD-A598-47D9-33C250E2325D}"/>
              </a:ext>
            </a:extLst>
          </p:cNvPr>
          <p:cNvSpPr>
            <a:spLocks noGrp="1"/>
          </p:cNvSpPr>
          <p:nvPr>
            <p:ph type="sldNum" sz="quarter" idx="12"/>
          </p:nvPr>
        </p:nvSpPr>
        <p:spPr/>
        <p:txBody>
          <a:bodyPr/>
          <a:lstStyle/>
          <a:p>
            <a:pPr>
              <a:defRPr/>
            </a:pPr>
            <a:fld id="{E420D319-DD93-554E-8F0D-BBCEB2ABB842}" type="slidenum">
              <a:rPr lang="en-GB" altLang="en-US" smtClean="0"/>
              <a:pPr>
                <a:defRPr/>
              </a:pPr>
              <a:t>21</a:t>
            </a:fld>
            <a:endParaRPr lang="en-GB" altLang="en-US"/>
          </a:p>
        </p:txBody>
      </p:sp>
    </p:spTree>
    <p:extLst>
      <p:ext uri="{BB962C8B-B14F-4D97-AF65-F5344CB8AC3E}">
        <p14:creationId xmlns:p14="http://schemas.microsoft.com/office/powerpoint/2010/main" val="28191709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D6D79F-DE55-CE69-C95D-C3DA39477F5B}"/>
              </a:ext>
            </a:extLst>
          </p:cNvPr>
          <p:cNvSpPr>
            <a:spLocks noGrp="1"/>
          </p:cNvSpPr>
          <p:nvPr>
            <p:ph type="title"/>
          </p:nvPr>
        </p:nvSpPr>
        <p:spPr/>
        <p:txBody>
          <a:bodyPr/>
          <a:lstStyle/>
          <a:p>
            <a:r>
              <a:rPr lang="en-US" sz="3600" b="1" dirty="0"/>
              <a:t>References</a:t>
            </a:r>
          </a:p>
        </p:txBody>
      </p:sp>
      <p:sp>
        <p:nvSpPr>
          <p:cNvPr id="3" name="Content Placeholder 2">
            <a:extLst>
              <a:ext uri="{FF2B5EF4-FFF2-40B4-BE49-F238E27FC236}">
                <a16:creationId xmlns:a16="http://schemas.microsoft.com/office/drawing/2014/main" id="{70B9605A-411E-0F99-84F0-8308292F3622}"/>
              </a:ext>
            </a:extLst>
          </p:cNvPr>
          <p:cNvSpPr>
            <a:spLocks noGrp="1"/>
          </p:cNvSpPr>
          <p:nvPr>
            <p:ph idx="1"/>
          </p:nvPr>
        </p:nvSpPr>
        <p:spPr/>
        <p:txBody>
          <a:bodyPr/>
          <a:lstStyle/>
          <a:p>
            <a:pPr marL="0" indent="0">
              <a:buNone/>
            </a:pPr>
            <a:r>
              <a:rPr lang="en-US" sz="2000" dirty="0" err="1"/>
              <a:t>Atrill</a:t>
            </a:r>
            <a:r>
              <a:rPr lang="en-US" sz="2000" dirty="0"/>
              <a:t>, P. and McLaney, E.J. (2022) Accounting and finance for non-specialists. Twelfth edition. Hoboken, NJ: Pearson.</a:t>
            </a:r>
          </a:p>
          <a:p>
            <a:pPr marL="0" indent="0">
              <a:buNone/>
            </a:pPr>
            <a:r>
              <a:rPr lang="en-GB" sz="2000" b="0" i="0" dirty="0">
                <a:effectLst/>
              </a:rPr>
              <a:t>Capon, C. (2009) </a:t>
            </a:r>
            <a:r>
              <a:rPr lang="en-GB" sz="2000" b="0" i="1" dirty="0">
                <a:effectLst/>
              </a:rPr>
              <a:t>Understanding the business environment: inside and outside the organisation</a:t>
            </a:r>
            <a:r>
              <a:rPr lang="en-GB" sz="2000" b="0" i="0" dirty="0">
                <a:effectLst/>
              </a:rPr>
              <a:t>. Third edition. Harlow, England: Prentice Hall/Financial Times.</a:t>
            </a:r>
          </a:p>
          <a:p>
            <a:pPr marL="0" indent="0">
              <a:buNone/>
            </a:pPr>
            <a:r>
              <a:rPr lang="en-US" sz="2000" dirty="0"/>
              <a:t>Needle, D. Burns, J. (2015) Business in context : an introduction to business and its environment. Seventh edition. </a:t>
            </a:r>
            <a:r>
              <a:rPr lang="en-US" sz="2000"/>
              <a:t>Andover: Cengage Learning.</a:t>
            </a:r>
            <a:endParaRPr lang="en-US" sz="2000" dirty="0"/>
          </a:p>
          <a:p>
            <a:pPr marL="0" indent="0">
              <a:buNone/>
            </a:pPr>
            <a:r>
              <a:rPr lang="en-US" sz="2000" dirty="0" err="1"/>
              <a:t>Weetman</a:t>
            </a:r>
            <a:r>
              <a:rPr lang="en-US" sz="2000" dirty="0"/>
              <a:t>, P. (2013) Financial and management accounting : an introduction. Sixth edition. Harlow, England: Pearson Education Limited.</a:t>
            </a:r>
          </a:p>
          <a:p>
            <a:endParaRPr lang="en-US" dirty="0"/>
          </a:p>
        </p:txBody>
      </p:sp>
      <p:sp>
        <p:nvSpPr>
          <p:cNvPr id="4" name="Date Placeholder 3">
            <a:extLst>
              <a:ext uri="{FF2B5EF4-FFF2-40B4-BE49-F238E27FC236}">
                <a16:creationId xmlns:a16="http://schemas.microsoft.com/office/drawing/2014/main" id="{75C5DD49-9756-8E27-E4C6-34DD25098AE7}"/>
              </a:ext>
            </a:extLst>
          </p:cNvPr>
          <p:cNvSpPr>
            <a:spLocks noGrp="1"/>
          </p:cNvSpPr>
          <p:nvPr>
            <p:ph type="dt" sz="half" idx="10"/>
          </p:nvPr>
        </p:nvSpPr>
        <p:spPr/>
        <p:txBody>
          <a:bodyPr/>
          <a:lstStyle/>
          <a:p>
            <a:pPr>
              <a:defRPr/>
            </a:pPr>
            <a:fld id="{130ADD5E-52E0-0D44-B721-F95AB1FBEECE}" type="datetime1">
              <a:rPr lang="en-GB" altLang="en-US" smtClean="0"/>
              <a:pPr>
                <a:defRPr/>
              </a:pPr>
              <a:t>03/09/2023</a:t>
            </a:fld>
            <a:endParaRPr lang="en-GB" altLang="en-US"/>
          </a:p>
        </p:txBody>
      </p:sp>
      <p:sp>
        <p:nvSpPr>
          <p:cNvPr id="5" name="Slide Number Placeholder 4">
            <a:extLst>
              <a:ext uri="{FF2B5EF4-FFF2-40B4-BE49-F238E27FC236}">
                <a16:creationId xmlns:a16="http://schemas.microsoft.com/office/drawing/2014/main" id="{1923D9FD-66F1-B9EE-EBDA-272C818510BE}"/>
              </a:ext>
            </a:extLst>
          </p:cNvPr>
          <p:cNvSpPr>
            <a:spLocks noGrp="1"/>
          </p:cNvSpPr>
          <p:nvPr>
            <p:ph type="sldNum" sz="quarter" idx="12"/>
          </p:nvPr>
        </p:nvSpPr>
        <p:spPr/>
        <p:txBody>
          <a:bodyPr/>
          <a:lstStyle/>
          <a:p>
            <a:pPr>
              <a:defRPr/>
            </a:pPr>
            <a:fld id="{E420D319-DD93-554E-8F0D-BBCEB2ABB842}" type="slidenum">
              <a:rPr lang="en-GB" altLang="en-US" smtClean="0"/>
              <a:pPr>
                <a:defRPr/>
              </a:pPr>
              <a:t>22</a:t>
            </a:fld>
            <a:endParaRPr lang="en-GB" altLang="en-US"/>
          </a:p>
        </p:txBody>
      </p:sp>
    </p:spTree>
    <p:extLst>
      <p:ext uri="{BB962C8B-B14F-4D97-AF65-F5344CB8AC3E}">
        <p14:creationId xmlns:p14="http://schemas.microsoft.com/office/powerpoint/2010/main" val="185166420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1057</TotalTime>
  <Words>1725</Words>
  <Application>Microsoft Macintosh PowerPoint</Application>
  <PresentationFormat>On-screen Show (4:3)</PresentationFormat>
  <Paragraphs>150</Paragraphs>
  <Slides>22</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Myriad Pro</vt:lpstr>
      <vt:lpstr>Söhne</vt:lpstr>
      <vt:lpstr>Verdana</vt:lpstr>
      <vt:lpstr>Wingdings</vt:lpstr>
      <vt:lpstr>20140311PresentationUWTSDTemplate</vt:lpstr>
      <vt:lpstr>LCBB4007  Accounting and Finance  Week 4 – Session 1 </vt:lpstr>
      <vt:lpstr>Objectives of the session</vt:lpstr>
      <vt:lpstr>PowerPoint Presentation</vt:lpstr>
      <vt:lpstr>Defining finance</vt:lpstr>
      <vt:lpstr>Defining accounting</vt:lpstr>
      <vt:lpstr>Users of finance and accounting information</vt:lpstr>
      <vt:lpstr>Importance of accounting and finance in business</vt:lpstr>
      <vt:lpstr>The finance and accounting activities</vt:lpstr>
      <vt:lpstr>Financial management (1 of 5) </vt:lpstr>
      <vt:lpstr>Reserves (2 of 5)</vt:lpstr>
      <vt:lpstr>Loans (3 of 5)</vt:lpstr>
      <vt:lpstr>Shares (4 of 5)</vt:lpstr>
      <vt:lpstr>Government (5 of 5)</vt:lpstr>
      <vt:lpstr>Management accounting (1 of 3)</vt:lpstr>
      <vt:lpstr>Costing (2 of 3)</vt:lpstr>
      <vt:lpstr>Investment appraisal (3 of 3)</vt:lpstr>
      <vt:lpstr>Differences between financial accounting and management accounting</vt:lpstr>
      <vt:lpstr>Financial reporting (1 of 2)</vt:lpstr>
      <vt:lpstr>Users of financial reports (2 of 2)</vt:lpstr>
      <vt:lpstr>Activity 1</vt:lpstr>
      <vt:lpstr>Activity 2</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 (1705472)</cp:lastModifiedBy>
  <cp:revision>107</cp:revision>
  <cp:lastPrinted>2018-07-02T15:32:24Z</cp:lastPrinted>
  <dcterms:created xsi:type="dcterms:W3CDTF">2002-10-07T19:43:58Z</dcterms:created>
  <dcterms:modified xsi:type="dcterms:W3CDTF">2023-09-03T22:02:49Z</dcterms:modified>
</cp:coreProperties>
</file>