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350A96-8360-B5E5-5DC9-5DB0B9DFA1F5}" v="110" dt="2026-07-17T20:20:01.374"/>
    <p1510:client id="{F98F8637-3991-258D-412E-6D5B91E020A0}" v="24" dt="2026-07-17T20:28:39.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bajide Ayodeji Olugbenga Oke (2533987)" userId="S::2533987@student.uwtsd.ac.uk::2d91d9bc-b835-4149-803f-2317d3fb524b" providerId="AD" clId="Web-{F98F8637-3991-258D-412E-6D5B91E020A0}"/>
    <pc:docChg chg="modSld">
      <pc:chgData name="Babajide Ayodeji Olugbenga Oke (2533987)" userId="S::2533987@student.uwtsd.ac.uk::2d91d9bc-b835-4149-803f-2317d3fb524b" providerId="AD" clId="Web-{F98F8637-3991-258D-412E-6D5B91E020A0}" dt="2026-07-17T20:28:39.016" v="24" actId="20577"/>
      <pc:docMkLst>
        <pc:docMk/>
      </pc:docMkLst>
      <pc:sldChg chg="modSp">
        <pc:chgData name="Babajide Ayodeji Olugbenga Oke (2533987)" userId="S::2533987@student.uwtsd.ac.uk::2d91d9bc-b835-4149-803f-2317d3fb524b" providerId="AD" clId="Web-{F98F8637-3991-258D-412E-6D5B91E020A0}" dt="2026-07-17T20:24:05.803" v="1" actId="20577"/>
        <pc:sldMkLst>
          <pc:docMk/>
          <pc:sldMk cId="4190254127" sldId="260"/>
        </pc:sldMkLst>
        <pc:spChg chg="mod">
          <ac:chgData name="Babajide Ayodeji Olugbenga Oke (2533987)" userId="S::2533987@student.uwtsd.ac.uk::2d91d9bc-b835-4149-803f-2317d3fb524b" providerId="AD" clId="Web-{F98F8637-3991-258D-412E-6D5B91E020A0}" dt="2026-07-17T20:24:05.803" v="1" actId="20577"/>
          <ac:spMkLst>
            <pc:docMk/>
            <pc:sldMk cId="4190254127" sldId="260"/>
            <ac:spMk id="2" creationId="{3A8CF6BD-71DF-F90A-F9B3-D354BB569A5F}"/>
          </ac:spMkLst>
        </pc:spChg>
      </pc:sldChg>
      <pc:sldChg chg="modSp">
        <pc:chgData name="Babajide Ayodeji Olugbenga Oke (2533987)" userId="S::2533987@student.uwtsd.ac.uk::2d91d9bc-b835-4149-803f-2317d3fb524b" providerId="AD" clId="Web-{F98F8637-3991-258D-412E-6D5B91E020A0}" dt="2026-07-17T20:24:44.789" v="5" actId="20577"/>
        <pc:sldMkLst>
          <pc:docMk/>
          <pc:sldMk cId="1691847218" sldId="261"/>
        </pc:sldMkLst>
        <pc:spChg chg="mod">
          <ac:chgData name="Babajide Ayodeji Olugbenga Oke (2533987)" userId="S::2533987@student.uwtsd.ac.uk::2d91d9bc-b835-4149-803f-2317d3fb524b" providerId="AD" clId="Web-{F98F8637-3991-258D-412E-6D5B91E020A0}" dt="2026-07-17T20:24:44.789" v="5" actId="20577"/>
          <ac:spMkLst>
            <pc:docMk/>
            <pc:sldMk cId="1691847218" sldId="261"/>
            <ac:spMk id="2" creationId="{CE9F95DB-74F3-A2EA-3CB7-5826F9AB8159}"/>
          </ac:spMkLst>
        </pc:spChg>
      </pc:sldChg>
      <pc:sldChg chg="modSp">
        <pc:chgData name="Babajide Ayodeji Olugbenga Oke (2533987)" userId="S::2533987@student.uwtsd.ac.uk::2d91d9bc-b835-4149-803f-2317d3fb524b" providerId="AD" clId="Web-{F98F8637-3991-258D-412E-6D5B91E020A0}" dt="2026-07-17T20:28:39.016" v="24" actId="20577"/>
        <pc:sldMkLst>
          <pc:docMk/>
          <pc:sldMk cId="3352136251" sldId="264"/>
        </pc:sldMkLst>
        <pc:spChg chg="mod">
          <ac:chgData name="Babajide Ayodeji Olugbenga Oke (2533987)" userId="S::2533987@student.uwtsd.ac.uk::2d91d9bc-b835-4149-803f-2317d3fb524b" providerId="AD" clId="Web-{F98F8637-3991-258D-412E-6D5B91E020A0}" dt="2026-07-17T20:28:39.016" v="24" actId="20577"/>
          <ac:spMkLst>
            <pc:docMk/>
            <pc:sldMk cId="3352136251" sldId="264"/>
            <ac:spMk id="3" creationId="{A6A8CFCE-0F1F-B946-30B3-D2E950BA4010}"/>
          </ac:spMkLst>
        </pc:spChg>
      </pc:sldChg>
    </pc:docChg>
  </pc:docChgLst>
  <pc:docChgLst>
    <pc:chgData name="Babajide Ayodeji Olugbenga Oke (2533987)" userId="S::2533987@student.uwtsd.ac.uk::2d91d9bc-b835-4149-803f-2317d3fb524b" providerId="AD" clId="Web-{CE350A96-8360-B5E5-5DC9-5DB0B9DFA1F5}"/>
    <pc:docChg chg="modSld">
      <pc:chgData name="Babajide Ayodeji Olugbenga Oke (2533987)" userId="S::2533987@student.uwtsd.ac.uk::2d91d9bc-b835-4149-803f-2317d3fb524b" providerId="AD" clId="Web-{CE350A96-8360-B5E5-5DC9-5DB0B9DFA1F5}" dt="2026-07-17T20:20:01.374" v="112" actId="14100"/>
      <pc:docMkLst>
        <pc:docMk/>
      </pc:docMkLst>
      <pc:sldChg chg="modSp">
        <pc:chgData name="Babajide Ayodeji Olugbenga Oke (2533987)" userId="S::2533987@student.uwtsd.ac.uk::2d91d9bc-b835-4149-803f-2317d3fb524b" providerId="AD" clId="Web-{CE350A96-8360-B5E5-5DC9-5DB0B9DFA1F5}" dt="2026-07-17T20:19:01.231" v="90" actId="20577"/>
        <pc:sldMkLst>
          <pc:docMk/>
          <pc:sldMk cId="4190254127" sldId="260"/>
        </pc:sldMkLst>
        <pc:spChg chg="mod">
          <ac:chgData name="Babajide Ayodeji Olugbenga Oke (2533987)" userId="S::2533987@student.uwtsd.ac.uk::2d91d9bc-b835-4149-803f-2317d3fb524b" providerId="AD" clId="Web-{CE350A96-8360-B5E5-5DC9-5DB0B9DFA1F5}" dt="2026-07-17T20:19:01.231" v="90" actId="20577"/>
          <ac:spMkLst>
            <pc:docMk/>
            <pc:sldMk cId="4190254127" sldId="260"/>
            <ac:spMk id="2" creationId="{3A8CF6BD-71DF-F90A-F9B3-D354BB569A5F}"/>
          </ac:spMkLst>
        </pc:spChg>
      </pc:sldChg>
      <pc:sldChg chg="modSp">
        <pc:chgData name="Babajide Ayodeji Olugbenga Oke (2533987)" userId="S::2533987@student.uwtsd.ac.uk::2d91d9bc-b835-4149-803f-2317d3fb524b" providerId="AD" clId="Web-{CE350A96-8360-B5E5-5DC9-5DB0B9DFA1F5}" dt="2026-07-17T20:20:01.374" v="112" actId="14100"/>
        <pc:sldMkLst>
          <pc:docMk/>
          <pc:sldMk cId="1691847218" sldId="261"/>
        </pc:sldMkLst>
        <pc:spChg chg="mod">
          <ac:chgData name="Babajide Ayodeji Olugbenga Oke (2533987)" userId="S::2533987@student.uwtsd.ac.uk::2d91d9bc-b835-4149-803f-2317d3fb524b" providerId="AD" clId="Web-{CE350A96-8360-B5E5-5DC9-5DB0B9DFA1F5}" dt="2026-07-17T20:20:01.374" v="112" actId="14100"/>
          <ac:spMkLst>
            <pc:docMk/>
            <pc:sldMk cId="1691847218" sldId="261"/>
            <ac:spMk id="2" creationId="{CE9F95DB-74F3-A2EA-3CB7-5826F9AB815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BA0393-D640-43FE-A7A6-32551CCE3D4B}"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D0B41-8F37-433E-B86B-28FB80D9BDB6}" type="slidenum">
              <a:rPr lang="en-GB" smtClean="0"/>
              <a:t>‹#›</a:t>
            </a:fld>
            <a:endParaRPr lang="en-GB"/>
          </a:p>
        </p:txBody>
      </p:sp>
    </p:spTree>
    <p:extLst>
      <p:ext uri="{BB962C8B-B14F-4D97-AF65-F5344CB8AC3E}">
        <p14:creationId xmlns:p14="http://schemas.microsoft.com/office/powerpoint/2010/main" val="3561227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presentation investigates the factors that contributes to poor sales of Basil bakery, which is an independent artisan bakery in Coventry. It utilises problem solving models such as the 5W2H model to frame the problem, the PESTEL analysis model to understand the external environmental issues and the Fishbone Diagram model to determine the ultimate causes. </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2</a:t>
            </a:fld>
            <a:endParaRPr lang="en-GB"/>
          </a:p>
        </p:txBody>
      </p:sp>
    </p:spTree>
    <p:extLst>
      <p:ext uri="{BB962C8B-B14F-4D97-AF65-F5344CB8AC3E}">
        <p14:creationId xmlns:p14="http://schemas.microsoft.com/office/powerpoint/2010/main" val="2337154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Basil bakery is a standalone artisan Bakery, which was founded in 2015, and situated in a retail park in Coventry, UK. The organisation emphasises on high quality organic breads and cakes and pastries that will attract customers, as well as the workers in offices and warehouses that need fresh and convenient products. The sales increased steadily, until in 2019, when it experienced a high number of customers. However, after the COVID-19 pandemic, the number of customers passing through shops also decreased drastically. Though the restrictions were lifted and sales were restored in part the bakery revenues are still about 25% less than they were prior to the pandemic, which casts doubt on its long-term business sustainability.</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3</a:t>
            </a:fld>
            <a:endParaRPr lang="en-GB"/>
          </a:p>
        </p:txBody>
      </p:sp>
    </p:spTree>
    <p:extLst>
      <p:ext uri="{BB962C8B-B14F-4D97-AF65-F5344CB8AC3E}">
        <p14:creationId xmlns:p14="http://schemas.microsoft.com/office/powerpoint/2010/main" val="607662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primary issue is that Basil sales at the Bakery are at a standstill being about 25% lower than during pre-pandemic times. The problem impacts Basil bakery, customers, employees and suppliers who rely on the business. It is located at the retail park of the bakery in Coventry and commenced in the year 2020 and will continue in the year 2023-2025. The downfall is triggered by the decrease in customer traffic, more hybrid working, shut down of the retail shops, increased operating expenses, the lack of a delivery service and ineffective pre-order system (Robin, 2025). Furthermore, the rise in preference of online shopping and lack of dedicated platform has further affected the revenue generation of the organisation over the period. In addition, the decrease in the clientele and rise in operating expenses reduce profitability, weaken the competitiveness and compromise the future development and financial sustainability of the bakery (Virginio</a:t>
            </a:r>
            <a:r>
              <a:rPr lang="en-GB" sz="1200" i="1" kern="1200">
                <a:solidFill>
                  <a:schemeClr val="tx1"/>
                </a:solidFill>
                <a:effectLst/>
                <a:latin typeface="+mn-lt"/>
                <a:ea typeface="+mn-ea"/>
                <a:cs typeface="+mn-cs"/>
              </a:rPr>
              <a:t> et al.,</a:t>
            </a:r>
            <a:r>
              <a:rPr lang="en-GB" sz="1200" kern="1200">
                <a:solidFill>
                  <a:schemeClr val="tx1"/>
                </a:solidFill>
                <a:effectLst/>
                <a:latin typeface="+mn-lt"/>
                <a:ea typeface="+mn-ea"/>
                <a:cs typeface="+mn-cs"/>
              </a:rPr>
              <a:t> 2022).</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4</a:t>
            </a:fld>
            <a:endParaRPr lang="en-GB"/>
          </a:p>
        </p:txBody>
      </p:sp>
    </p:spTree>
    <p:extLst>
      <p:ext uri="{BB962C8B-B14F-4D97-AF65-F5344CB8AC3E}">
        <p14:creationId xmlns:p14="http://schemas.microsoft.com/office/powerpoint/2010/main" val="1797821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a:solidFill>
                  <a:schemeClr val="tx1"/>
                </a:solidFill>
                <a:effectLst/>
                <a:latin typeface="+mn-lt"/>
                <a:ea typeface="+mn-ea"/>
                <a:cs typeface="+mn-cs"/>
              </a:rPr>
              <a:t>Political </a:t>
            </a:r>
            <a:endParaRPr lang="en-IN" sz="1200" kern="1200">
              <a:solidFill>
                <a:schemeClr val="tx1"/>
              </a:solidFill>
              <a:effectLst/>
              <a:latin typeface="+mn-lt"/>
              <a:ea typeface="+mn-ea"/>
              <a:cs typeface="+mn-cs"/>
            </a:endParaRPr>
          </a:p>
          <a:p>
            <a:r>
              <a:rPr lang="en-IN" sz="1200" kern="1200">
                <a:solidFill>
                  <a:schemeClr val="tx1"/>
                </a:solidFill>
                <a:effectLst/>
                <a:latin typeface="+mn-lt"/>
                <a:ea typeface="+mn-ea"/>
                <a:cs typeface="+mn-cs"/>
              </a:rPr>
              <a:t>The food safety inspection rules demand high hygiene and quality standards of Basil Bakery in terms of compliance and operating expenses. The profitability is minimized through the impact of business rates and taxation which increases the fixed costs, available resources of a business to peruse its expansion, innovation and investment on customer-oriented enhancements (</a:t>
            </a:r>
            <a:r>
              <a:rPr lang="en-GB" sz="1200" kern="1200" err="1">
                <a:solidFill>
                  <a:schemeClr val="tx1"/>
                </a:solidFill>
                <a:effectLst/>
                <a:latin typeface="+mn-lt"/>
                <a:ea typeface="+mn-ea"/>
                <a:cs typeface="+mn-cs"/>
              </a:rPr>
              <a:t>Goryńska</a:t>
            </a:r>
            <a:r>
              <a:rPr lang="en-GB" sz="1200" kern="1200">
                <a:solidFill>
                  <a:schemeClr val="tx1"/>
                </a:solidFill>
                <a:effectLst/>
                <a:latin typeface="+mn-lt"/>
                <a:ea typeface="+mn-ea"/>
                <a:cs typeface="+mn-cs"/>
              </a:rPr>
              <a:t>, 2022)</a:t>
            </a:r>
            <a:r>
              <a:rPr lang="en-IN" sz="1200" kern="1200">
                <a:solidFill>
                  <a:schemeClr val="tx1"/>
                </a:solidFill>
                <a:effectLst/>
                <a:latin typeface="+mn-lt"/>
                <a:ea typeface="+mn-ea"/>
                <a:cs typeface="+mn-cs"/>
              </a:rPr>
              <a:t>.</a:t>
            </a:r>
          </a:p>
          <a:p>
            <a:r>
              <a:rPr lang="en-IN" sz="1200" b="1" i="1" kern="1200">
                <a:solidFill>
                  <a:schemeClr val="tx1"/>
                </a:solidFill>
                <a:effectLst/>
                <a:latin typeface="+mn-lt"/>
                <a:ea typeface="+mn-ea"/>
                <a:cs typeface="+mn-cs"/>
              </a:rPr>
              <a:t>Economic </a:t>
            </a:r>
            <a:endParaRPr lang="en-IN" sz="1200" kern="1200">
              <a:solidFill>
                <a:schemeClr val="tx1"/>
              </a:solidFill>
              <a:effectLst/>
              <a:latin typeface="+mn-lt"/>
              <a:ea typeface="+mn-ea"/>
              <a:cs typeface="+mn-cs"/>
            </a:endParaRPr>
          </a:p>
          <a:p>
            <a:r>
              <a:rPr lang="en-IN" sz="1200" kern="1200">
                <a:solidFill>
                  <a:schemeClr val="tx1"/>
                </a:solidFill>
                <a:effectLst/>
                <a:latin typeface="+mn-lt"/>
                <a:ea typeface="+mn-ea"/>
                <a:cs typeface="+mn-cs"/>
              </a:rPr>
              <a:t>Inflation has affected the prices of organic ingredients as prices have risen whereas production has risen, and this has a direct impact on the production cost at Basil Bakery. Increased rent, utility charges and insurance premiums cut profit margins, resulting in a tightening of the business ability to compete at competitive prices and operating within a long-term financial performance band (</a:t>
            </a:r>
            <a:r>
              <a:rPr lang="en-GB" sz="1200" kern="1200">
                <a:solidFill>
                  <a:schemeClr val="tx1"/>
                </a:solidFill>
                <a:effectLst/>
                <a:latin typeface="+mn-lt"/>
                <a:ea typeface="+mn-ea"/>
                <a:cs typeface="+mn-cs"/>
              </a:rPr>
              <a:t>Nicolosi, Laganà, and Di Gregorio, 2023)</a:t>
            </a:r>
            <a:r>
              <a:rPr lang="en-IN" sz="1200" kern="1200">
                <a:solidFill>
                  <a:schemeClr val="tx1"/>
                </a:solidFill>
                <a:effectLst/>
                <a:latin typeface="+mn-lt"/>
                <a:ea typeface="+mn-ea"/>
                <a:cs typeface="+mn-cs"/>
              </a:rPr>
              <a:t>.</a:t>
            </a:r>
          </a:p>
          <a:p>
            <a:r>
              <a:rPr lang="en-IN" sz="1200" b="1" i="1" kern="1200">
                <a:solidFill>
                  <a:schemeClr val="tx1"/>
                </a:solidFill>
                <a:effectLst/>
                <a:latin typeface="+mn-lt"/>
                <a:ea typeface="+mn-ea"/>
                <a:cs typeface="+mn-cs"/>
              </a:rPr>
              <a:t>Social </a:t>
            </a:r>
            <a:endParaRPr lang="en-IN" sz="1200" kern="1200">
              <a:solidFill>
                <a:schemeClr val="tx1"/>
              </a:solidFill>
              <a:effectLst/>
              <a:latin typeface="+mn-lt"/>
              <a:ea typeface="+mn-ea"/>
              <a:cs typeface="+mn-cs"/>
            </a:endParaRPr>
          </a:p>
          <a:p>
            <a:r>
              <a:rPr lang="en-IN" sz="1200" kern="1200">
                <a:solidFill>
                  <a:schemeClr val="tx1"/>
                </a:solidFill>
                <a:effectLst/>
                <a:latin typeface="+mn-lt"/>
                <a:ea typeface="+mn-ea"/>
                <a:cs typeface="+mn-cs"/>
              </a:rPr>
              <a:t>Hybrid working has minimized the number of customers attending lunches, hence decrease in the number of sales made by the neighbours of the office on a daily basis (</a:t>
            </a:r>
            <a:r>
              <a:rPr lang="en-GB" sz="1200" kern="1200">
                <a:solidFill>
                  <a:schemeClr val="tx1"/>
                </a:solidFill>
                <a:effectLst/>
                <a:latin typeface="+mn-lt"/>
                <a:ea typeface="+mn-ea"/>
                <a:cs typeface="+mn-cs"/>
              </a:rPr>
              <a:t>Burgess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2024)</a:t>
            </a:r>
            <a:r>
              <a:rPr lang="en-IN" sz="1200" kern="1200">
                <a:solidFill>
                  <a:schemeClr val="tx1"/>
                </a:solidFill>
                <a:effectLst/>
                <a:latin typeface="+mn-lt"/>
                <a:ea typeface="+mn-ea"/>
                <a:cs typeface="+mn-cs"/>
              </a:rPr>
              <a:t>. The clients are demanding more services to be online and home delivery, and Basil’s Bakery is at a disadvantage since at the present the business has no convenient online purchasing and delivery services.</a:t>
            </a:r>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5</a:t>
            </a:fld>
            <a:endParaRPr lang="en-GB"/>
          </a:p>
        </p:txBody>
      </p:sp>
    </p:spTree>
    <p:extLst>
      <p:ext uri="{BB962C8B-B14F-4D97-AF65-F5344CB8AC3E}">
        <p14:creationId xmlns:p14="http://schemas.microsoft.com/office/powerpoint/2010/main" val="2305520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Technological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Basil Bakery does not have an online ordering system and delivery platform, which limits customer convenience and reaches to markets. Workers that are far away have little possibility of buying products hence small potential sales. The incorporation of digital ordering, click-and-collect and delivery relationships would make accessibility much easier and the degree of the competitiveness will rise along with revenues (</a:t>
            </a:r>
            <a:r>
              <a:rPr lang="en-GB" sz="1200" kern="1200" err="1">
                <a:solidFill>
                  <a:schemeClr val="tx1"/>
                </a:solidFill>
                <a:effectLst/>
                <a:latin typeface="+mn-lt"/>
                <a:ea typeface="+mn-ea"/>
                <a:cs typeface="+mn-cs"/>
              </a:rPr>
              <a:t>Onyeaka</a:t>
            </a:r>
            <a:r>
              <a:rPr lang="en-GB" sz="1200" i="1" kern="1200">
                <a:solidFill>
                  <a:schemeClr val="tx1"/>
                </a:solidFill>
                <a:effectLst/>
                <a:latin typeface="+mn-lt"/>
                <a:ea typeface="+mn-ea"/>
                <a:cs typeface="+mn-cs"/>
              </a:rPr>
              <a:t> et al.,</a:t>
            </a:r>
            <a:r>
              <a:rPr lang="en-GB" sz="1200" kern="1200">
                <a:solidFill>
                  <a:schemeClr val="tx1"/>
                </a:solidFill>
                <a:effectLst/>
                <a:latin typeface="+mn-lt"/>
                <a:ea typeface="+mn-ea"/>
                <a:cs typeface="+mn-cs"/>
              </a:rPr>
              <a:t> 2023)</a:t>
            </a:r>
            <a:r>
              <a:rPr lang="en-IN" sz="1200" kern="1200">
                <a:solidFill>
                  <a:schemeClr val="tx1"/>
                </a:solidFill>
                <a:effectLst/>
                <a:latin typeface="+mn-lt"/>
                <a:ea typeface="+mn-ea"/>
                <a:cs typeface="+mn-cs"/>
              </a:rPr>
              <a:t>.</a:t>
            </a:r>
          </a:p>
          <a:p>
            <a:r>
              <a:rPr lang="en-IN" sz="1200" b="1" kern="1200">
                <a:solidFill>
                  <a:schemeClr val="tx1"/>
                </a:solidFill>
                <a:effectLst/>
                <a:latin typeface="+mn-lt"/>
                <a:ea typeface="+mn-ea"/>
                <a:cs typeface="+mn-cs"/>
              </a:rPr>
              <a:t>Legal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To be effective, Basil Bakery must make sure that they comply with the UK food hygiene, health and safety requirements and the food labelling requirements so that they are not illegal. The labour costs, such as employment legislation such as minimum wage and work conditions, place extra financial pressure and yet the employees and the customers are well safeguarded (Kostyuchenko</a:t>
            </a:r>
            <a:r>
              <a:rPr lang="en-GB" sz="1200" i="1" kern="1200">
                <a:solidFill>
                  <a:schemeClr val="tx1"/>
                </a:solidFill>
                <a:effectLst/>
                <a:latin typeface="+mn-lt"/>
                <a:ea typeface="+mn-ea"/>
                <a:cs typeface="+mn-cs"/>
              </a:rPr>
              <a:t> et al.,</a:t>
            </a:r>
            <a:r>
              <a:rPr lang="en-GB" sz="1200" kern="1200">
                <a:solidFill>
                  <a:schemeClr val="tx1"/>
                </a:solidFill>
                <a:effectLst/>
                <a:latin typeface="+mn-lt"/>
                <a:ea typeface="+mn-ea"/>
                <a:cs typeface="+mn-cs"/>
              </a:rPr>
              <a:t> 2024)</a:t>
            </a:r>
            <a:r>
              <a:rPr lang="en-IN" sz="1200" kern="1200">
                <a:solidFill>
                  <a:schemeClr val="tx1"/>
                </a:solidFill>
                <a:effectLst/>
                <a:latin typeface="+mn-lt"/>
                <a:ea typeface="+mn-ea"/>
                <a:cs typeface="+mn-cs"/>
              </a:rPr>
              <a:t>.</a:t>
            </a:r>
          </a:p>
          <a:p>
            <a:r>
              <a:rPr lang="en-IN" sz="1200" b="1" kern="1200">
                <a:solidFill>
                  <a:schemeClr val="tx1"/>
                </a:solidFill>
                <a:effectLst/>
                <a:latin typeface="+mn-lt"/>
                <a:ea typeface="+mn-ea"/>
                <a:cs typeface="+mn-cs"/>
              </a:rPr>
              <a:t>Environmental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Basil Bakery is dependent on organically grown materials and so supply is susceptible to crop failures and fluctuating prices. Strong consumer demands of low-environmentally impact products sustainability is promoted but these demands increase the purchasing and operational costs and inventory issues affecting the overall profitability and long-term resiliency (</a:t>
            </a:r>
            <a:r>
              <a:rPr lang="en-GB" sz="1200" kern="1200" err="1">
                <a:solidFill>
                  <a:schemeClr val="tx1"/>
                </a:solidFill>
                <a:effectLst/>
                <a:latin typeface="+mn-lt"/>
                <a:ea typeface="+mn-ea"/>
                <a:cs typeface="+mn-cs"/>
              </a:rPr>
              <a:t>Piskunov</a:t>
            </a:r>
            <a:r>
              <a:rPr lang="en-GB" sz="1200" kern="1200">
                <a:solidFill>
                  <a:schemeClr val="tx1"/>
                </a:solidFill>
                <a:effectLst/>
                <a:latin typeface="+mn-lt"/>
                <a:ea typeface="+mn-ea"/>
                <a:cs typeface="+mn-cs"/>
              </a:rPr>
              <a:t>, and Tarasova, 2025)</a:t>
            </a:r>
            <a:r>
              <a:rPr lang="en-IN" sz="1200" kern="1200">
                <a:solidFill>
                  <a:schemeClr val="tx1"/>
                </a:solidFill>
                <a:effectLst/>
                <a:latin typeface="+mn-lt"/>
                <a:ea typeface="+mn-ea"/>
                <a:cs typeface="+mn-cs"/>
              </a:rPr>
              <a:t>.</a:t>
            </a:r>
          </a:p>
          <a:p>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6</a:t>
            </a:fld>
            <a:endParaRPr lang="en-GB"/>
          </a:p>
        </p:txBody>
      </p:sp>
    </p:spTree>
    <p:extLst>
      <p:ext uri="{BB962C8B-B14F-4D97-AF65-F5344CB8AC3E}">
        <p14:creationId xmlns:p14="http://schemas.microsoft.com/office/powerpoint/2010/main" val="2595860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Fishbone Diagram has found the underlying reasons for the stagnant sales of Basil’s Bakery. Issues that relate to customers include the fact that fewer people were visiting the retail park and more of those working at the park did so in a hybrid form, which reduced the number of requests on a daily basis (</a:t>
            </a:r>
            <a:r>
              <a:rPr lang="en-GB" sz="1200" kern="1200" err="1">
                <a:solidFill>
                  <a:schemeClr val="tx1"/>
                </a:solidFill>
                <a:effectLst/>
                <a:latin typeface="+mn-lt"/>
                <a:ea typeface="+mn-ea"/>
                <a:cs typeface="+mn-cs"/>
              </a:rPr>
              <a:t>Lup</a:t>
            </a:r>
            <a:r>
              <a:rPr lang="en-GB" sz="1200" kern="1200">
                <a:solidFill>
                  <a:schemeClr val="tx1"/>
                </a:solidFill>
                <a:effectLst/>
                <a:latin typeface="+mn-lt"/>
                <a:ea typeface="+mn-ea"/>
                <a:cs typeface="+mn-cs"/>
              </a:rPr>
              <a:t>, Scorte, and </a:t>
            </a:r>
            <a:r>
              <a:rPr lang="en-GB" sz="1200" kern="1200" err="1">
                <a:solidFill>
                  <a:schemeClr val="tx1"/>
                </a:solidFill>
                <a:effectLst/>
                <a:latin typeface="+mn-lt"/>
                <a:ea typeface="+mn-ea"/>
                <a:cs typeface="+mn-cs"/>
              </a:rPr>
              <a:t>Zapodeanu</a:t>
            </a:r>
            <a:r>
              <a:rPr lang="en-GB" sz="1200" kern="1200">
                <a:solidFill>
                  <a:schemeClr val="tx1"/>
                </a:solidFill>
                <a:effectLst/>
                <a:latin typeface="+mn-lt"/>
                <a:ea typeface="+mn-ea"/>
                <a:cs typeface="+mn-cs"/>
              </a:rPr>
              <a:t>, 2024). The weaknesses of processes include long waiting lines and lack of effective pre-order system, which impact customer satisfaction. Technology constraints hinder market penetration, such as the absence of an online ordering and delivery service. Revenue growth through raise in rent, utility prices and high prices of organic food translate to high operating expenses and low profitability (Melesse, and </a:t>
            </a:r>
            <a:r>
              <a:rPr lang="en-GB" sz="1200" kern="1200" err="1">
                <a:solidFill>
                  <a:schemeClr val="tx1"/>
                </a:solidFill>
                <a:effectLst/>
                <a:latin typeface="+mn-lt"/>
                <a:ea typeface="+mn-ea"/>
                <a:cs typeface="+mn-cs"/>
              </a:rPr>
              <a:t>Orrù</a:t>
            </a:r>
            <a:r>
              <a:rPr lang="en-GB" sz="1200" kern="1200">
                <a:solidFill>
                  <a:schemeClr val="tx1"/>
                </a:solidFill>
                <a:effectLst/>
                <a:latin typeface="+mn-lt"/>
                <a:ea typeface="+mn-ea"/>
                <a:cs typeface="+mn-cs"/>
              </a:rPr>
              <a:t>, 2025). Closings of stores and a drop in shopping activity will also decrease the customers coming to the establishment. These internal shortcomings of running and external market forces exist towards the declining sales performance in the bakery.</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7</a:t>
            </a:fld>
            <a:endParaRPr lang="en-GB"/>
          </a:p>
        </p:txBody>
      </p:sp>
    </p:spTree>
    <p:extLst>
      <p:ext uri="{BB962C8B-B14F-4D97-AF65-F5344CB8AC3E}">
        <p14:creationId xmlns:p14="http://schemas.microsoft.com/office/powerpoint/2010/main" val="1241408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analysis concludes that Basil Bakery is not experiencing growth in sales because of the loss of customer foot traffic, working from home, rising operating expenses and the inadequacy of online services. PESTEL recognized the major external factors, and the Fishbone Diagram was able to pinpoint internal operational weaknesses. These problems will be alleviated by means of digital enhancements, efficiency in operation and long-term business planning will be enhanced, which must help increase profit and ensure the sustainability of the business in the long term</a:t>
            </a:r>
            <a:r>
              <a:rPr lang="en-IN" sz="1200" kern="1200">
                <a:solidFill>
                  <a:schemeClr val="tx1"/>
                </a:solidFill>
                <a:effectLst/>
                <a:latin typeface="+mn-lt"/>
                <a:ea typeface="+mn-ea"/>
                <a:cs typeface="+mn-cs"/>
              </a:rPr>
              <a:t>.</a:t>
            </a:r>
          </a:p>
          <a:p>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8</a:t>
            </a:fld>
            <a:endParaRPr lang="en-GB"/>
          </a:p>
        </p:txBody>
      </p:sp>
    </p:spTree>
    <p:extLst>
      <p:ext uri="{BB962C8B-B14F-4D97-AF65-F5344CB8AC3E}">
        <p14:creationId xmlns:p14="http://schemas.microsoft.com/office/powerpoint/2010/main" val="2999976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4178012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3270935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4224825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CA72C87-8896-422E-BE3F-6B2861A798CC}"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2137619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CA72C87-8896-422E-BE3F-6B2861A798CC}"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3607308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2560840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131783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289732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A72C87-8896-422E-BE3F-6B2861A798CC}"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1869230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A72C87-8896-422E-BE3F-6B2861A798CC}"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1403966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14400104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035418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2862309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CA72C87-8896-422E-BE3F-6B2861A798CC}" type="datetimeFigureOut">
              <a:rPr lang="en-GB" smtClean="0"/>
              <a:t>17/07/2026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30203116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CA72C87-8896-422E-BE3F-6B2861A798CC}" type="datetimeFigureOut">
              <a:rPr lang="en-GB" smtClean="0"/>
              <a:t>17/07/2026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704294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21274230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A72C87-8896-422E-BE3F-6B2861A798CC}"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1982702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CA72C87-8896-422E-BE3F-6B2861A798CC}" type="datetimeFigureOut">
              <a:rPr lang="en-GB" smtClean="0"/>
              <a:t>17/07/2026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5B87F51-B980-4777-8A2E-23177F77A741}" type="slidenum">
              <a:rPr lang="en-GB" smtClean="0"/>
              <a:t>‹#›</a:t>
            </a:fld>
            <a:endParaRPr lang="en-GB"/>
          </a:p>
        </p:txBody>
      </p:sp>
    </p:spTree>
    <p:extLst>
      <p:ext uri="{BB962C8B-B14F-4D97-AF65-F5344CB8AC3E}">
        <p14:creationId xmlns:p14="http://schemas.microsoft.com/office/powerpoint/2010/main" val="337830621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17" name="Freeform: Shape 16">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637F2D35-2025-E00B-2993-4F4DB79347D9}"/>
              </a:ext>
            </a:extLst>
          </p:cNvPr>
          <p:cNvSpPr>
            <a:spLocks noGrp="1"/>
          </p:cNvSpPr>
          <p:nvPr>
            <p:ph type="subTitle" idx="1"/>
          </p:nvPr>
        </p:nvSpPr>
        <p:spPr>
          <a:xfrm>
            <a:off x="1154955" y="4777380"/>
            <a:ext cx="6974911" cy="861420"/>
          </a:xfrm>
        </p:spPr>
        <p:txBody>
          <a:bodyPr>
            <a:normAutofit/>
          </a:bodyPr>
          <a:lstStyle/>
          <a:p>
            <a:r>
              <a:rPr lang="en-GB" b="1">
                <a:solidFill>
                  <a:schemeClr val="tx1">
                    <a:lumMod val="85000"/>
                    <a:lumOff val="15000"/>
                  </a:schemeClr>
                </a:solidFill>
              </a:rPr>
              <a:t>STUDENT NAME:</a:t>
            </a:r>
            <a:endParaRPr lang="en-IN">
              <a:solidFill>
                <a:schemeClr val="tx1">
                  <a:lumMod val="85000"/>
                  <a:lumOff val="15000"/>
                </a:schemeClr>
              </a:solidFill>
            </a:endParaRPr>
          </a:p>
          <a:p>
            <a:r>
              <a:rPr lang="en-GB" b="1">
                <a:solidFill>
                  <a:schemeClr val="tx1">
                    <a:lumMod val="85000"/>
                    <a:lumOff val="15000"/>
                  </a:schemeClr>
                </a:solidFill>
              </a:rPr>
              <a:t>STUDENT ID:</a:t>
            </a:r>
            <a:endParaRPr lang="en-IN">
              <a:solidFill>
                <a:schemeClr val="tx1">
                  <a:lumMod val="85000"/>
                  <a:lumOff val="15000"/>
                </a:schemeClr>
              </a:solidFill>
            </a:endParaRPr>
          </a:p>
        </p:txBody>
      </p:sp>
      <p:sp>
        <p:nvSpPr>
          <p:cNvPr id="2" name="Title 1">
            <a:extLst>
              <a:ext uri="{FF2B5EF4-FFF2-40B4-BE49-F238E27FC236}">
                <a16:creationId xmlns:a16="http://schemas.microsoft.com/office/drawing/2014/main" id="{C5383BA6-307E-CA89-8C5F-0CF985FC14DC}"/>
              </a:ext>
            </a:extLst>
          </p:cNvPr>
          <p:cNvSpPr>
            <a:spLocks noGrp="1"/>
          </p:cNvSpPr>
          <p:nvPr>
            <p:ph type="ctrTitle"/>
          </p:nvPr>
        </p:nvSpPr>
        <p:spPr>
          <a:xfrm>
            <a:off x="1154955" y="1447800"/>
            <a:ext cx="6974915" cy="3329581"/>
          </a:xfrm>
        </p:spPr>
        <p:txBody>
          <a:bodyPr>
            <a:normAutofit/>
          </a:bodyPr>
          <a:lstStyle/>
          <a:p>
            <a:pPr>
              <a:lnSpc>
                <a:spcPct val="90000"/>
              </a:lnSpc>
            </a:pPr>
            <a:r>
              <a:rPr lang="en-GB" sz="2900" b="1"/>
              <a:t>MODULE CODE: LCLM4004</a:t>
            </a:r>
            <a:br>
              <a:rPr lang="en-IN" sz="2900"/>
            </a:br>
            <a:r>
              <a:rPr lang="en-GB" sz="2900" b="1"/>
              <a:t>MODULE TITLE: PROBLEM SOLVING AND DECISION MAKING</a:t>
            </a:r>
            <a:br>
              <a:rPr lang="en-IN" sz="2900"/>
            </a:br>
            <a:r>
              <a:rPr lang="en-GB" sz="2900" b="1"/>
              <a:t> </a:t>
            </a:r>
            <a:br>
              <a:rPr lang="en-IN" sz="2900"/>
            </a:br>
            <a:r>
              <a:rPr lang="en-GB" sz="2900" b="1"/>
              <a:t>ASSIGNMENT TITLE: COMPONENT 1- INDIVIDUAL PRESENTATION BASIL’S BAKERY</a:t>
            </a:r>
            <a:endParaRPr lang="en-GB" sz="2900"/>
          </a:p>
        </p:txBody>
      </p:sp>
      <p:sp>
        <p:nvSpPr>
          <p:cNvPr id="14" name="Rectangle 13">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8013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3AC11-458C-6B1E-DCAD-D31B8510F314}"/>
              </a:ext>
            </a:extLst>
          </p:cNvPr>
          <p:cNvSpPr>
            <a:spLocks noGrp="1"/>
          </p:cNvSpPr>
          <p:nvPr>
            <p:ph type="title"/>
          </p:nvPr>
        </p:nvSpPr>
        <p:spPr>
          <a:xfrm>
            <a:off x="300787" y="629266"/>
            <a:ext cx="4078708" cy="682176"/>
          </a:xfrm>
        </p:spPr>
        <p:txBody>
          <a:bodyPr>
            <a:normAutofit fontScale="90000"/>
          </a:bodyPr>
          <a:lstStyle/>
          <a:p>
            <a:r>
              <a:rPr lang="en-US" b="1"/>
              <a:t>Introduction</a:t>
            </a:r>
            <a:endParaRPr lang="en-GB" b="1"/>
          </a:p>
        </p:txBody>
      </p:sp>
      <p:pic>
        <p:nvPicPr>
          <p:cNvPr id="4" name="Picture 3" descr="Basil's Bakery (@basilsbakerybath) · Bath">
            <a:extLst>
              <a:ext uri="{FF2B5EF4-FFF2-40B4-BE49-F238E27FC236}">
                <a16:creationId xmlns:a16="http://schemas.microsoft.com/office/drawing/2014/main" id="{2C029016-0182-91DE-5E7D-AE376D74B2DC}"/>
              </a:ext>
            </a:extLst>
          </p:cNvPr>
          <p:cNvPicPr>
            <a:picLocks noChangeAspect="1"/>
          </p:cNvPicPr>
          <p:nvPr/>
        </p:nvPicPr>
        <p:blipFill>
          <a:blip r:embed="rId4"/>
          <a:srcRect t="1854" r="-2" b="7432"/>
          <a:stretch>
            <a:fillRect/>
          </a:stretch>
        </p:blipFill>
        <p:spPr>
          <a:xfrm>
            <a:off x="4634680" y="10"/>
            <a:ext cx="7560130" cy="6857990"/>
          </a:xfrm>
          <a:prstGeom prst="rect">
            <a:avLst/>
          </a:prstGeom>
        </p:spPr>
      </p:pic>
      <p:sp>
        <p:nvSpPr>
          <p:cNvPr id="9" name="Rectangle 8">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0DB14B0-F50C-5034-C2FD-08DD27C000B1}"/>
              </a:ext>
            </a:extLst>
          </p:cNvPr>
          <p:cNvSpPr>
            <a:spLocks noGrp="1"/>
          </p:cNvSpPr>
          <p:nvPr>
            <p:ph idx="1"/>
          </p:nvPr>
        </p:nvSpPr>
        <p:spPr>
          <a:xfrm>
            <a:off x="300788" y="1708484"/>
            <a:ext cx="3982453" cy="4539915"/>
          </a:xfrm>
        </p:spPr>
        <p:txBody>
          <a:bodyPr>
            <a:normAutofit fontScale="92500"/>
          </a:bodyPr>
          <a:lstStyle/>
          <a:p>
            <a:pPr lvl="0" algn="just">
              <a:lnSpc>
                <a:spcPct val="90000"/>
              </a:lnSpc>
            </a:pPr>
            <a:r>
              <a:rPr lang="en-IN" sz="2400"/>
              <a:t>Investigates causes of Basil's Bakery's declining sales performance. </a:t>
            </a:r>
          </a:p>
          <a:p>
            <a:pPr lvl="0" algn="just">
              <a:lnSpc>
                <a:spcPct val="90000"/>
              </a:lnSpc>
            </a:pPr>
            <a:r>
              <a:rPr lang="en-IN" sz="2400"/>
              <a:t>Applies 5W2H model to define business problem clearly. </a:t>
            </a:r>
          </a:p>
          <a:p>
            <a:pPr lvl="0" algn="just">
              <a:lnSpc>
                <a:spcPct val="90000"/>
              </a:lnSpc>
            </a:pPr>
            <a:r>
              <a:rPr lang="en-IN" sz="2400"/>
              <a:t>Uses PESTEL analysis to evaluate external business environment. </a:t>
            </a:r>
          </a:p>
          <a:p>
            <a:pPr lvl="0" algn="just">
              <a:lnSpc>
                <a:spcPct val="90000"/>
              </a:lnSpc>
            </a:pPr>
            <a:r>
              <a:rPr lang="en-IN" sz="2400"/>
              <a:t>Employs Fishbone Diagram to identify root causes systematically. </a:t>
            </a:r>
          </a:p>
        </p:txBody>
      </p:sp>
    </p:spTree>
    <p:extLst>
      <p:ext uri="{BB962C8B-B14F-4D97-AF65-F5344CB8AC3E}">
        <p14:creationId xmlns:p14="http://schemas.microsoft.com/office/powerpoint/2010/main" val="712336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F736B-168A-B401-8D04-F9BE818D1B2F}"/>
              </a:ext>
            </a:extLst>
          </p:cNvPr>
          <p:cNvSpPr>
            <a:spLocks noGrp="1"/>
          </p:cNvSpPr>
          <p:nvPr>
            <p:ph type="title"/>
          </p:nvPr>
        </p:nvSpPr>
        <p:spPr>
          <a:xfrm>
            <a:off x="648931" y="629266"/>
            <a:ext cx="4166510" cy="1622321"/>
          </a:xfrm>
        </p:spPr>
        <p:txBody>
          <a:bodyPr>
            <a:normAutofit/>
          </a:bodyPr>
          <a:lstStyle/>
          <a:p>
            <a:r>
              <a:rPr lang="en-GB" b="1">
                <a:solidFill>
                  <a:srgbClr val="EBEBEB"/>
                </a:solidFill>
              </a:rPr>
              <a:t>Company Background</a:t>
            </a:r>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4" name="Picture 3">
            <a:extLst>
              <a:ext uri="{FF2B5EF4-FFF2-40B4-BE49-F238E27FC236}">
                <a16:creationId xmlns:a16="http://schemas.microsoft.com/office/drawing/2014/main" id="{AF3FA9AB-E88F-A270-7FD6-505942A21FA5}"/>
              </a:ext>
            </a:extLst>
          </p:cNvPr>
          <p:cNvPicPr>
            <a:picLocks noChangeAspect="1"/>
          </p:cNvPicPr>
          <p:nvPr/>
        </p:nvPicPr>
        <p:blipFill>
          <a:blip r:embed="rId3"/>
          <a:stretch>
            <a:fillRect/>
          </a:stretch>
        </p:blipFill>
        <p:spPr>
          <a:xfrm>
            <a:off x="5653292" y="1896217"/>
            <a:ext cx="6125873" cy="3445804"/>
          </a:xfrm>
          <a:prstGeom prst="rect">
            <a:avLst/>
          </a:prstGeom>
          <a:effectLst/>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06D09CE-FA19-2673-D5B1-E601BF58C4B1}"/>
              </a:ext>
            </a:extLst>
          </p:cNvPr>
          <p:cNvSpPr>
            <a:spLocks noGrp="1"/>
          </p:cNvSpPr>
          <p:nvPr>
            <p:ph idx="1"/>
          </p:nvPr>
        </p:nvSpPr>
        <p:spPr>
          <a:xfrm>
            <a:off x="648931" y="2438400"/>
            <a:ext cx="4166509" cy="3785419"/>
          </a:xfrm>
        </p:spPr>
        <p:txBody>
          <a:bodyPr>
            <a:normAutofit/>
          </a:bodyPr>
          <a:lstStyle/>
          <a:p>
            <a:pPr lvl="0" algn="just">
              <a:lnSpc>
                <a:spcPct val="90000"/>
              </a:lnSpc>
            </a:pPr>
            <a:r>
              <a:rPr lang="en-IN">
                <a:solidFill>
                  <a:srgbClr val="EBEBEB"/>
                </a:solidFill>
              </a:rPr>
              <a:t>Established in 2015 as Coventry's independent artisan bakery. </a:t>
            </a:r>
          </a:p>
          <a:p>
            <a:pPr lvl="0" algn="just">
              <a:lnSpc>
                <a:spcPct val="90000"/>
              </a:lnSpc>
            </a:pPr>
            <a:r>
              <a:rPr lang="en-IN">
                <a:solidFill>
                  <a:srgbClr val="EBEBEB"/>
                </a:solidFill>
              </a:rPr>
              <a:t>Offers organic breads, cakes and pastries to diverse customers. </a:t>
            </a:r>
          </a:p>
          <a:p>
            <a:pPr lvl="0" algn="just">
              <a:lnSpc>
                <a:spcPct val="90000"/>
              </a:lnSpc>
            </a:pPr>
            <a:r>
              <a:rPr lang="en-IN">
                <a:solidFill>
                  <a:srgbClr val="EBEBEB"/>
                </a:solidFill>
              </a:rPr>
              <a:t>Sales grew steadily until reaching peak performance during 2019. </a:t>
            </a:r>
          </a:p>
          <a:p>
            <a:pPr lvl="0" algn="just">
              <a:lnSpc>
                <a:spcPct val="90000"/>
              </a:lnSpc>
            </a:pPr>
            <a:r>
              <a:rPr lang="en-IN">
                <a:solidFill>
                  <a:srgbClr val="EBEBEB"/>
                </a:solidFill>
              </a:rPr>
              <a:t>Post-pandemic sales remain 25% below pre-pandemic levels. </a:t>
            </a:r>
          </a:p>
        </p:txBody>
      </p:sp>
    </p:spTree>
    <p:extLst>
      <p:ext uri="{BB962C8B-B14F-4D97-AF65-F5344CB8AC3E}">
        <p14:creationId xmlns:p14="http://schemas.microsoft.com/office/powerpoint/2010/main" val="338262243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51EC238-A19A-902C-A556-E84DAD78AF25}"/>
              </a:ext>
            </a:extLst>
          </p:cNvPr>
          <p:cNvSpPr>
            <a:spLocks noGrp="1"/>
          </p:cNvSpPr>
          <p:nvPr>
            <p:ph type="title"/>
          </p:nvPr>
        </p:nvSpPr>
        <p:spPr>
          <a:xfrm>
            <a:off x="648930" y="629267"/>
            <a:ext cx="9252154" cy="1016654"/>
          </a:xfrm>
        </p:spPr>
        <p:txBody>
          <a:bodyPr>
            <a:normAutofit/>
          </a:bodyPr>
          <a:lstStyle/>
          <a:p>
            <a:pPr>
              <a:lnSpc>
                <a:spcPct val="90000"/>
              </a:lnSpc>
            </a:pPr>
            <a:r>
              <a:rPr lang="en-GB" sz="3300" b="1">
                <a:solidFill>
                  <a:srgbClr val="EBEBEB"/>
                </a:solidFill>
              </a:rPr>
              <a:t>Problem- Nature and Scope (5W2H Model)</a:t>
            </a:r>
          </a:p>
        </p:txBody>
      </p:sp>
      <p:sp useBgFill="1">
        <p:nvSpPr>
          <p:cNvPr id="15" name="Freeform: Shape 14">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4" name="Picture 3">
            <a:extLst>
              <a:ext uri="{FF2B5EF4-FFF2-40B4-BE49-F238E27FC236}">
                <a16:creationId xmlns:a16="http://schemas.microsoft.com/office/drawing/2014/main" id="{FF558A97-B51E-2612-9151-A989D962B8A3}"/>
              </a:ext>
            </a:extLst>
          </p:cNvPr>
          <p:cNvPicPr>
            <a:picLocks noChangeAspect="1"/>
          </p:cNvPicPr>
          <p:nvPr/>
        </p:nvPicPr>
        <p:blipFill>
          <a:blip r:embed="rId3"/>
          <a:stretch>
            <a:fillRect/>
          </a:stretch>
        </p:blipFill>
        <p:spPr>
          <a:xfrm>
            <a:off x="301971" y="2548281"/>
            <a:ext cx="6149059" cy="3658689"/>
          </a:xfrm>
          <a:prstGeom prst="rect">
            <a:avLst/>
          </a:prstGeom>
          <a:effectLst/>
        </p:spPr>
      </p:pic>
      <p:sp>
        <p:nvSpPr>
          <p:cNvPr id="3" name="Content Placeholder 2">
            <a:extLst>
              <a:ext uri="{FF2B5EF4-FFF2-40B4-BE49-F238E27FC236}">
                <a16:creationId xmlns:a16="http://schemas.microsoft.com/office/drawing/2014/main" id="{BBFAF522-F1DE-D1D9-A85A-A0A943E20A8E}"/>
              </a:ext>
            </a:extLst>
          </p:cNvPr>
          <p:cNvSpPr>
            <a:spLocks noGrp="1"/>
          </p:cNvSpPr>
          <p:nvPr>
            <p:ph idx="1"/>
          </p:nvPr>
        </p:nvSpPr>
        <p:spPr>
          <a:xfrm>
            <a:off x="6421089" y="2548281"/>
            <a:ext cx="5122606" cy="3658689"/>
          </a:xfrm>
        </p:spPr>
        <p:txBody>
          <a:bodyPr>
            <a:normAutofit/>
          </a:bodyPr>
          <a:lstStyle/>
          <a:p>
            <a:pPr lvl="0" algn="just">
              <a:lnSpc>
                <a:spcPct val="90000"/>
              </a:lnSpc>
            </a:pPr>
            <a:r>
              <a:rPr lang="en-IN" sz="1800"/>
              <a:t>Sales remain 25% below pre-pandemic performance levels. </a:t>
            </a:r>
          </a:p>
          <a:p>
            <a:pPr lvl="0" algn="just">
              <a:lnSpc>
                <a:spcPct val="90000"/>
              </a:lnSpc>
            </a:pPr>
            <a:r>
              <a:rPr lang="en-IN" sz="1800"/>
              <a:t>Customers, employees, suppliers and Basil experience significant operational impacts. </a:t>
            </a:r>
          </a:p>
          <a:p>
            <a:pPr lvl="0" algn="just">
              <a:lnSpc>
                <a:spcPct val="90000"/>
              </a:lnSpc>
            </a:pPr>
            <a:r>
              <a:rPr lang="en-IN" sz="1800"/>
              <a:t>Hybrid working and retail closures reduced customer footfall (Robin, 2025). </a:t>
            </a:r>
          </a:p>
          <a:p>
            <a:pPr lvl="0" algn="just">
              <a:lnSpc>
                <a:spcPct val="90000"/>
              </a:lnSpc>
            </a:pPr>
            <a:r>
              <a:rPr lang="en-IN" sz="1800"/>
              <a:t>Missing delivery and pre-order systems limit customer accessibility. </a:t>
            </a:r>
          </a:p>
          <a:p>
            <a:pPr lvl="0" algn="just">
              <a:lnSpc>
                <a:spcPct val="90000"/>
              </a:lnSpc>
            </a:pPr>
            <a:r>
              <a:rPr lang="en-IN" sz="1800"/>
              <a:t>Rising costs threaten profitability and long-term sustainability (Virginio </a:t>
            </a:r>
            <a:r>
              <a:rPr lang="en-IN" sz="1800" i="1"/>
              <a:t>et al., </a:t>
            </a:r>
            <a:r>
              <a:rPr lang="en-IN" sz="1800"/>
              <a:t>2022). </a:t>
            </a:r>
          </a:p>
        </p:txBody>
      </p:sp>
    </p:spTree>
    <p:extLst>
      <p:ext uri="{BB962C8B-B14F-4D97-AF65-F5344CB8AC3E}">
        <p14:creationId xmlns:p14="http://schemas.microsoft.com/office/powerpoint/2010/main" val="177765753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CF6BD-71DF-F90A-F9B3-D354BB569A5F}"/>
              </a:ext>
            </a:extLst>
          </p:cNvPr>
          <p:cNvSpPr>
            <a:spLocks noGrp="1"/>
          </p:cNvSpPr>
          <p:nvPr>
            <p:ph type="title"/>
          </p:nvPr>
        </p:nvSpPr>
        <p:spPr>
          <a:xfrm>
            <a:off x="648929" y="614753"/>
            <a:ext cx="4775430" cy="1451434"/>
          </a:xfrm>
        </p:spPr>
        <p:txBody>
          <a:bodyPr>
            <a:normAutofit fontScale="90000"/>
          </a:bodyPr>
          <a:lstStyle/>
          <a:p>
            <a:pPr>
              <a:lnSpc>
                <a:spcPct val="90000"/>
              </a:lnSpc>
            </a:pPr>
            <a:r>
              <a:rPr lang="en-GB" sz="3200" b="1"/>
              <a:t>PESTEL Analysis</a:t>
            </a:r>
            <a:r>
              <a:rPr lang="en-GB" sz="2800" b="1"/>
              <a:t>(Political,</a:t>
            </a:r>
            <a:br>
              <a:rPr lang="en-GB" sz="2800" b="1"/>
            </a:br>
            <a:r>
              <a:rPr lang="en-GB" sz="2800" b="1"/>
              <a:t>Economic, Social,</a:t>
            </a:r>
            <a:br>
              <a:rPr lang="en-GB" sz="2800" b="1"/>
            </a:br>
            <a:r>
              <a:rPr lang="en-GB" sz="2800" b="1"/>
              <a:t>Technology, Environmental,</a:t>
            </a:r>
            <a:br>
              <a:rPr lang="en-GB" sz="2800" b="1"/>
            </a:br>
            <a:r>
              <a:rPr lang="en-GB" sz="2800" b="1"/>
              <a:t>Legal)</a:t>
            </a:r>
          </a:p>
        </p:txBody>
      </p:sp>
      <p:pic>
        <p:nvPicPr>
          <p:cNvPr id="4" name="Picture 3" descr="THE 10 BEST Bakeries in London - Tripadvisor">
            <a:extLst>
              <a:ext uri="{FF2B5EF4-FFF2-40B4-BE49-F238E27FC236}">
                <a16:creationId xmlns:a16="http://schemas.microsoft.com/office/drawing/2014/main" id="{C0F29294-5BFC-B9C5-70D0-63965106E8EF}"/>
              </a:ext>
            </a:extLst>
          </p:cNvPr>
          <p:cNvPicPr>
            <a:picLocks noChangeAspect="1"/>
          </p:cNvPicPr>
          <p:nvPr/>
        </p:nvPicPr>
        <p:blipFill>
          <a:blip r:embed="rId4"/>
          <a:srcRect l="16363" r="11150"/>
          <a:stretch>
            <a:fillRect/>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3" name="Rectangle 12">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D8CC0AF-0564-DFBA-4233-E77F2493693C}"/>
              </a:ext>
            </a:extLst>
          </p:cNvPr>
          <p:cNvSpPr>
            <a:spLocks noGrp="1"/>
          </p:cNvSpPr>
          <p:nvPr>
            <p:ph idx="1"/>
          </p:nvPr>
        </p:nvSpPr>
        <p:spPr>
          <a:xfrm>
            <a:off x="647700" y="2093495"/>
            <a:ext cx="5029429" cy="4154904"/>
          </a:xfrm>
        </p:spPr>
        <p:txBody>
          <a:bodyPr>
            <a:normAutofit fontScale="85000" lnSpcReduction="20000"/>
          </a:bodyPr>
          <a:lstStyle/>
          <a:p>
            <a:pPr marL="0" lvl="0" indent="0" algn="just">
              <a:lnSpc>
                <a:spcPct val="90000"/>
              </a:lnSpc>
              <a:buNone/>
            </a:pPr>
            <a:r>
              <a:rPr lang="en-IN" sz="1800" b="1" i="1"/>
              <a:t>Political factor</a:t>
            </a:r>
          </a:p>
          <a:p>
            <a:pPr lvl="0" algn="just"/>
            <a:r>
              <a:rPr lang="en-IN" sz="1800"/>
              <a:t>Food safety compliance increases operational costs significantly (</a:t>
            </a:r>
            <a:r>
              <a:rPr lang="en-IN" sz="1800" err="1"/>
              <a:t>Goryńska</a:t>
            </a:r>
            <a:r>
              <a:rPr lang="en-IN" sz="1800"/>
              <a:t>, 2022). </a:t>
            </a:r>
          </a:p>
          <a:p>
            <a:pPr lvl="0" algn="just"/>
            <a:r>
              <a:rPr lang="en-IN" sz="1800"/>
              <a:t>Business rates and taxation reduce overall business profitability. </a:t>
            </a:r>
          </a:p>
          <a:p>
            <a:pPr marL="0" lvl="0" indent="0" algn="just">
              <a:lnSpc>
                <a:spcPct val="90000"/>
              </a:lnSpc>
              <a:buNone/>
            </a:pPr>
            <a:r>
              <a:rPr lang="en-IN" sz="1800" b="1" i="1"/>
              <a:t>Economic factor</a:t>
            </a:r>
          </a:p>
          <a:p>
            <a:pPr lvl="0" algn="just"/>
            <a:r>
              <a:rPr lang="en-IN" sz="1800"/>
              <a:t>Inflation increases organic ingredient costs affecting production expenses (Nicolosi, Laganà, and Di Gregorio, 2023). </a:t>
            </a:r>
          </a:p>
          <a:p>
            <a:pPr lvl="0" algn="just"/>
            <a:r>
              <a:rPr lang="en-IN" sz="1800"/>
              <a:t>Higher rent and utilities reduce profit margins considerably. </a:t>
            </a:r>
          </a:p>
          <a:p>
            <a:pPr marL="0" lvl="0" indent="0" algn="just">
              <a:lnSpc>
                <a:spcPct val="90000"/>
              </a:lnSpc>
              <a:buNone/>
            </a:pPr>
            <a:r>
              <a:rPr lang="en-IN" sz="1800" b="1" i="1"/>
              <a:t>Social factor</a:t>
            </a:r>
          </a:p>
          <a:p>
            <a:pPr lvl="0" algn="just"/>
            <a:r>
              <a:rPr lang="en-IN" sz="1800"/>
              <a:t>Hybrid working decreases lunchtime customer visits and daily sales </a:t>
            </a:r>
            <a:r>
              <a:rPr lang="en-IN" sz="1800" b="1"/>
              <a:t>(</a:t>
            </a:r>
            <a:r>
              <a:rPr lang="en-IN" sz="1800"/>
              <a:t>Burgess </a:t>
            </a:r>
            <a:r>
              <a:rPr lang="en-IN" sz="1800" i="1"/>
              <a:t>et al.,</a:t>
            </a:r>
            <a:r>
              <a:rPr lang="en-IN" sz="1800"/>
              <a:t> 2024). </a:t>
            </a:r>
          </a:p>
          <a:p>
            <a:pPr lvl="0" algn="just"/>
            <a:r>
              <a:rPr lang="en-IN" sz="1800"/>
              <a:t>Online ordering expectations increase competitive pressure on bakery operations.</a:t>
            </a:r>
          </a:p>
        </p:txBody>
      </p:sp>
    </p:spTree>
    <p:extLst>
      <p:ext uri="{BB962C8B-B14F-4D97-AF65-F5344CB8AC3E}">
        <p14:creationId xmlns:p14="http://schemas.microsoft.com/office/powerpoint/2010/main" val="4190254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A3DA6D-FED2-4369-9ACD-B578C8790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3C72DE-4C01-4F6C-9020-327690AD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5627181E-8B3E-4EFB-8F43-17296B86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E9F95DB-74F3-A2EA-3CB7-5826F9AB8159}"/>
              </a:ext>
            </a:extLst>
          </p:cNvPr>
          <p:cNvSpPr>
            <a:spLocks noGrp="1"/>
          </p:cNvSpPr>
          <p:nvPr>
            <p:ph type="title"/>
          </p:nvPr>
        </p:nvSpPr>
        <p:spPr>
          <a:xfrm>
            <a:off x="648930" y="600239"/>
            <a:ext cx="9179583" cy="1234367"/>
          </a:xfrm>
        </p:spPr>
        <p:txBody>
          <a:bodyPr>
            <a:normAutofit/>
          </a:bodyPr>
          <a:lstStyle/>
          <a:p>
            <a:pPr>
              <a:lnSpc>
                <a:spcPct val="90000"/>
              </a:lnSpc>
            </a:pPr>
            <a:r>
              <a:rPr lang="en-GB" sz="3300">
                <a:solidFill>
                  <a:srgbClr val="EBEBEB"/>
                </a:solidFill>
              </a:rPr>
              <a:t>PESTEL Analysis (Political, Economic, Social, Technological, Legal, Environmental)</a:t>
            </a:r>
          </a:p>
        </p:txBody>
      </p:sp>
      <p:sp useBgFill="1">
        <p:nvSpPr>
          <p:cNvPr id="15" name="Freeform: Shape 14">
            <a:extLst>
              <a:ext uri="{FF2B5EF4-FFF2-40B4-BE49-F238E27FC236}">
                <a16:creationId xmlns:a16="http://schemas.microsoft.com/office/drawing/2014/main" id="{2E45DBDE-EAD7-4DEE-B77D-577BBB0A1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A782A87F-C3A7-8D54-7CC9-4352100AF6BF}"/>
              </a:ext>
            </a:extLst>
          </p:cNvPr>
          <p:cNvSpPr>
            <a:spLocks noGrp="1"/>
          </p:cNvSpPr>
          <p:nvPr>
            <p:ph idx="1"/>
          </p:nvPr>
        </p:nvSpPr>
        <p:spPr>
          <a:xfrm>
            <a:off x="648931" y="2548281"/>
            <a:ext cx="5607490" cy="3658689"/>
          </a:xfrm>
        </p:spPr>
        <p:txBody>
          <a:bodyPr>
            <a:normAutofit fontScale="85000" lnSpcReduction="20000"/>
          </a:bodyPr>
          <a:lstStyle/>
          <a:p>
            <a:pPr marL="0" lvl="0" indent="0" algn="just">
              <a:lnSpc>
                <a:spcPct val="90000"/>
              </a:lnSpc>
              <a:buNone/>
            </a:pPr>
            <a:r>
              <a:rPr lang="en-IN" sz="1700" b="1" i="1"/>
              <a:t>Technological factor</a:t>
            </a:r>
          </a:p>
          <a:p>
            <a:pPr lvl="0" algn="just">
              <a:lnSpc>
                <a:spcPct val="90000"/>
              </a:lnSpc>
            </a:pPr>
            <a:r>
              <a:rPr lang="en-IN" sz="1700"/>
              <a:t>No online ordering restricts customer convenience and accessibility (</a:t>
            </a:r>
            <a:r>
              <a:rPr lang="en-IN" sz="1700" err="1"/>
              <a:t>Onyeaka</a:t>
            </a:r>
            <a:r>
              <a:rPr lang="en-IN" sz="1700"/>
              <a:t> </a:t>
            </a:r>
            <a:r>
              <a:rPr lang="en-IN" sz="1700" i="1"/>
              <a:t>et al., </a:t>
            </a:r>
            <a:r>
              <a:rPr lang="en-IN" sz="1700"/>
              <a:t>2023). </a:t>
            </a:r>
          </a:p>
          <a:p>
            <a:pPr lvl="0" algn="just">
              <a:lnSpc>
                <a:spcPct val="90000"/>
              </a:lnSpc>
            </a:pPr>
            <a:r>
              <a:rPr lang="en-IN" sz="1700"/>
              <a:t>Delivery partnerships increase market reach and future revenue. </a:t>
            </a:r>
          </a:p>
          <a:p>
            <a:pPr marL="0" lvl="0" indent="0" algn="just">
              <a:lnSpc>
                <a:spcPct val="90000"/>
              </a:lnSpc>
              <a:buNone/>
            </a:pPr>
            <a:r>
              <a:rPr lang="en-IN" sz="1700" b="1" i="1"/>
              <a:t>Legal factor</a:t>
            </a:r>
          </a:p>
          <a:p>
            <a:pPr lvl="0" algn="just">
              <a:lnSpc>
                <a:spcPct val="90000"/>
              </a:lnSpc>
            </a:pPr>
            <a:r>
              <a:rPr lang="en-IN" sz="1700"/>
              <a:t>Food hygiene compliance ensures legal operations consistently maintained (Kostyuchenko </a:t>
            </a:r>
            <a:r>
              <a:rPr lang="en-IN" sz="1700" i="1"/>
              <a:t>et al.,</a:t>
            </a:r>
            <a:r>
              <a:rPr lang="en-IN" sz="1700"/>
              <a:t> 2024). </a:t>
            </a:r>
          </a:p>
          <a:p>
            <a:pPr lvl="0" algn="just">
              <a:lnSpc>
                <a:spcPct val="90000"/>
              </a:lnSpc>
            </a:pPr>
            <a:r>
              <a:rPr lang="en-IN" sz="1700"/>
              <a:t>Employment legislation increases labour costs significantly affecting profitability. </a:t>
            </a:r>
          </a:p>
          <a:p>
            <a:pPr marL="0" lvl="0" indent="0" algn="just">
              <a:lnSpc>
                <a:spcPct val="90000"/>
              </a:lnSpc>
              <a:buNone/>
            </a:pPr>
            <a:r>
              <a:rPr lang="en-IN" sz="1700" b="1" i="1"/>
              <a:t>Environmental Factor</a:t>
            </a:r>
          </a:p>
          <a:p>
            <a:pPr lvl="0" algn="just">
              <a:lnSpc>
                <a:spcPct val="90000"/>
              </a:lnSpc>
            </a:pPr>
            <a:r>
              <a:rPr lang="en-IN" sz="1700"/>
              <a:t>Organic ingredients face unpredictable crop failure risks continually. </a:t>
            </a:r>
          </a:p>
          <a:p>
            <a:pPr lvl="0" algn="just">
              <a:lnSpc>
                <a:spcPct val="90000"/>
              </a:lnSpc>
            </a:pPr>
            <a:r>
              <a:rPr lang="en-IN" sz="1700"/>
              <a:t>Sustainable sourcing strengthens reputation despite higher operating costs (</a:t>
            </a:r>
            <a:r>
              <a:rPr lang="en-IN" sz="1700" err="1"/>
              <a:t>Piskunov</a:t>
            </a:r>
            <a:r>
              <a:rPr lang="en-IN" sz="1700"/>
              <a:t> and Tarasova, 2025).</a:t>
            </a:r>
          </a:p>
        </p:txBody>
      </p:sp>
      <p:pic>
        <p:nvPicPr>
          <p:cNvPr id="4" name="Picture 3" descr="The 50 Best Bakeries in the UK: Full List According to the 2025 Good Food  Guide">
            <a:extLst>
              <a:ext uri="{FF2B5EF4-FFF2-40B4-BE49-F238E27FC236}">
                <a16:creationId xmlns:a16="http://schemas.microsoft.com/office/drawing/2014/main" id="{A5832E49-1EFC-C641-C9B8-DDBF8878D89E}"/>
              </a:ext>
            </a:extLst>
          </p:cNvPr>
          <p:cNvPicPr>
            <a:picLocks noChangeAspect="1"/>
          </p:cNvPicPr>
          <p:nvPr/>
        </p:nvPicPr>
        <p:blipFill>
          <a:blip r:embed="rId3"/>
          <a:stretch>
            <a:fillRect/>
          </a:stretch>
        </p:blipFill>
        <p:spPr>
          <a:xfrm>
            <a:off x="6742173" y="2905067"/>
            <a:ext cx="5024845" cy="2826475"/>
          </a:xfrm>
          <a:prstGeom prst="rect">
            <a:avLst/>
          </a:prstGeom>
          <a:effectLst/>
        </p:spPr>
      </p:pic>
    </p:spTree>
    <p:extLst>
      <p:ext uri="{BB962C8B-B14F-4D97-AF65-F5344CB8AC3E}">
        <p14:creationId xmlns:p14="http://schemas.microsoft.com/office/powerpoint/2010/main" val="169184721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496003D-D713-6C3F-1B9E-DF5F082AD5C7}"/>
              </a:ext>
            </a:extLst>
          </p:cNvPr>
          <p:cNvSpPr>
            <a:spLocks noGrp="1"/>
          </p:cNvSpPr>
          <p:nvPr>
            <p:ph type="title"/>
          </p:nvPr>
        </p:nvSpPr>
        <p:spPr>
          <a:xfrm>
            <a:off x="648930" y="629267"/>
            <a:ext cx="9252154" cy="1016654"/>
          </a:xfrm>
        </p:spPr>
        <p:txBody>
          <a:bodyPr>
            <a:normAutofit/>
          </a:bodyPr>
          <a:lstStyle/>
          <a:p>
            <a:pPr>
              <a:lnSpc>
                <a:spcPct val="90000"/>
              </a:lnSpc>
            </a:pPr>
            <a:r>
              <a:rPr lang="en-GB" sz="3300" b="1">
                <a:solidFill>
                  <a:srgbClr val="EBEBEB"/>
                </a:solidFill>
              </a:rPr>
              <a:t>Cause and Effect Analysis (Fishbone Diagram) </a:t>
            </a:r>
          </a:p>
        </p:txBody>
      </p:sp>
      <p:sp useBgFill="1">
        <p:nvSpPr>
          <p:cNvPr id="15" name="Freeform: Shape 14">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4" name="Picture 3">
            <a:extLst>
              <a:ext uri="{FF2B5EF4-FFF2-40B4-BE49-F238E27FC236}">
                <a16:creationId xmlns:a16="http://schemas.microsoft.com/office/drawing/2014/main" id="{2E5A6517-6826-D149-E9FB-826ED9087BF0}"/>
              </a:ext>
            </a:extLst>
          </p:cNvPr>
          <p:cNvPicPr>
            <a:picLocks noChangeAspect="1"/>
          </p:cNvPicPr>
          <p:nvPr/>
        </p:nvPicPr>
        <p:blipFill>
          <a:blip r:embed="rId3"/>
          <a:stretch>
            <a:fillRect/>
          </a:stretch>
        </p:blipFill>
        <p:spPr>
          <a:xfrm>
            <a:off x="419118" y="2627907"/>
            <a:ext cx="6799829" cy="3658688"/>
          </a:xfrm>
          <a:prstGeom prst="rect">
            <a:avLst/>
          </a:prstGeom>
          <a:effectLst/>
        </p:spPr>
      </p:pic>
      <p:sp>
        <p:nvSpPr>
          <p:cNvPr id="3" name="Content Placeholder 2">
            <a:extLst>
              <a:ext uri="{FF2B5EF4-FFF2-40B4-BE49-F238E27FC236}">
                <a16:creationId xmlns:a16="http://schemas.microsoft.com/office/drawing/2014/main" id="{FA6B5E9A-5FAC-554D-F0C6-F84C9E1D4341}"/>
              </a:ext>
            </a:extLst>
          </p:cNvPr>
          <p:cNvSpPr>
            <a:spLocks noGrp="1"/>
          </p:cNvSpPr>
          <p:nvPr>
            <p:ph idx="1"/>
          </p:nvPr>
        </p:nvSpPr>
        <p:spPr>
          <a:xfrm>
            <a:off x="7086599" y="2548281"/>
            <a:ext cx="4457095" cy="3658689"/>
          </a:xfrm>
        </p:spPr>
        <p:txBody>
          <a:bodyPr>
            <a:normAutofit lnSpcReduction="10000"/>
          </a:bodyPr>
          <a:lstStyle/>
          <a:p>
            <a:pPr lvl="0" algn="just">
              <a:lnSpc>
                <a:spcPct val="90000"/>
              </a:lnSpc>
            </a:pPr>
            <a:r>
              <a:rPr lang="en-IN" sz="1700"/>
              <a:t>Reduced retail footfall lowered daily customer demand (</a:t>
            </a:r>
            <a:r>
              <a:rPr lang="en-IN" sz="1700" err="1"/>
              <a:t>Lup</a:t>
            </a:r>
            <a:r>
              <a:rPr lang="en-IN" sz="1700"/>
              <a:t>, Scorte, and </a:t>
            </a:r>
            <a:r>
              <a:rPr lang="en-IN" sz="1700" err="1"/>
              <a:t>Zapodeanu</a:t>
            </a:r>
            <a:r>
              <a:rPr lang="en-IN" sz="1700"/>
              <a:t>, 2024). </a:t>
            </a:r>
          </a:p>
          <a:p>
            <a:pPr lvl="0" algn="just">
              <a:lnSpc>
                <a:spcPct val="90000"/>
              </a:lnSpc>
            </a:pPr>
            <a:r>
              <a:rPr lang="en-IN" sz="1700"/>
              <a:t>Long waiting times reduced customer satisfaction and repeat purchases. </a:t>
            </a:r>
          </a:p>
          <a:p>
            <a:pPr lvl="0" algn="just">
              <a:lnSpc>
                <a:spcPct val="90000"/>
              </a:lnSpc>
            </a:pPr>
            <a:r>
              <a:rPr lang="en-IN" sz="1700"/>
              <a:t>Missing online ordering limited accessibility and wider market reach. </a:t>
            </a:r>
          </a:p>
          <a:p>
            <a:pPr lvl="0" algn="just">
              <a:lnSpc>
                <a:spcPct val="90000"/>
              </a:lnSpc>
            </a:pPr>
            <a:r>
              <a:rPr lang="en-IN" sz="1700"/>
              <a:t>Rising operating costs significantly reduced overall business profitability (Melesse and </a:t>
            </a:r>
            <a:r>
              <a:rPr lang="en-IN" sz="1700" err="1"/>
              <a:t>Orrù</a:t>
            </a:r>
            <a:r>
              <a:rPr lang="en-IN" sz="1700"/>
              <a:t>, 2025). </a:t>
            </a:r>
          </a:p>
          <a:p>
            <a:pPr lvl="0" algn="just">
              <a:lnSpc>
                <a:spcPct val="90000"/>
              </a:lnSpc>
            </a:pPr>
            <a:r>
              <a:rPr lang="en-IN" sz="1700"/>
              <a:t>Store closures decreased retail activity and customer visits consistently.</a:t>
            </a:r>
          </a:p>
        </p:txBody>
      </p:sp>
    </p:spTree>
    <p:extLst>
      <p:ext uri="{BB962C8B-B14F-4D97-AF65-F5344CB8AC3E}">
        <p14:creationId xmlns:p14="http://schemas.microsoft.com/office/powerpoint/2010/main" val="185111712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EEA3F-E32F-327B-C432-A4595D675CB0}"/>
              </a:ext>
            </a:extLst>
          </p:cNvPr>
          <p:cNvSpPr>
            <a:spLocks noGrp="1"/>
          </p:cNvSpPr>
          <p:nvPr>
            <p:ph type="title"/>
          </p:nvPr>
        </p:nvSpPr>
        <p:spPr>
          <a:xfrm>
            <a:off x="648930" y="629266"/>
            <a:ext cx="6188190" cy="1622321"/>
          </a:xfrm>
        </p:spPr>
        <p:txBody>
          <a:bodyPr>
            <a:normAutofit/>
          </a:bodyPr>
          <a:lstStyle/>
          <a:p>
            <a:r>
              <a:rPr lang="en-GB" b="1">
                <a:solidFill>
                  <a:srgbClr val="EBEBEB"/>
                </a:solidFill>
              </a:rPr>
              <a:t>Conclusion</a:t>
            </a:r>
          </a:p>
        </p:txBody>
      </p:sp>
      <p:sp>
        <p:nvSpPr>
          <p:cNvPr id="3" name="Content Placeholder 2">
            <a:extLst>
              <a:ext uri="{FF2B5EF4-FFF2-40B4-BE49-F238E27FC236}">
                <a16:creationId xmlns:a16="http://schemas.microsoft.com/office/drawing/2014/main" id="{C29CD397-DFD8-27C5-14AA-2F93FF90FCDD}"/>
              </a:ext>
            </a:extLst>
          </p:cNvPr>
          <p:cNvSpPr>
            <a:spLocks noGrp="1"/>
          </p:cNvSpPr>
          <p:nvPr>
            <p:ph idx="1"/>
          </p:nvPr>
        </p:nvSpPr>
        <p:spPr>
          <a:xfrm>
            <a:off x="648930" y="2438400"/>
            <a:ext cx="6188189" cy="3785419"/>
          </a:xfrm>
        </p:spPr>
        <p:txBody>
          <a:bodyPr>
            <a:normAutofit/>
          </a:bodyPr>
          <a:lstStyle/>
          <a:p>
            <a:pPr lvl="0" algn="just"/>
            <a:r>
              <a:rPr lang="en-IN">
                <a:solidFill>
                  <a:srgbClr val="FFFFFF"/>
                </a:solidFill>
              </a:rPr>
              <a:t>Declining customer footfall reduced overall bakery sales performance significantly. </a:t>
            </a:r>
          </a:p>
          <a:p>
            <a:pPr lvl="0" algn="just"/>
            <a:r>
              <a:rPr lang="en-IN">
                <a:solidFill>
                  <a:srgbClr val="FFFFFF"/>
                </a:solidFill>
              </a:rPr>
              <a:t>Hybrid working lowered regular customer visits and daily purchases. </a:t>
            </a:r>
          </a:p>
          <a:p>
            <a:pPr lvl="0" algn="just"/>
            <a:r>
              <a:rPr lang="en-IN">
                <a:solidFill>
                  <a:srgbClr val="FFFFFF"/>
                </a:solidFill>
              </a:rPr>
              <a:t>PESTEL identified external pressures affecting long-term business sustainability. </a:t>
            </a:r>
          </a:p>
          <a:p>
            <a:pPr lvl="0" algn="just"/>
            <a:r>
              <a:rPr lang="en-IN">
                <a:solidFill>
                  <a:srgbClr val="FFFFFF"/>
                </a:solidFill>
              </a:rPr>
              <a:t>Fishbone analysis revealed operational weaknesses guiding strategic business improvements.</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UK bakeries capitalizing on increasing footfall of takeaway market: NPD">
            <a:extLst>
              <a:ext uri="{FF2B5EF4-FFF2-40B4-BE49-F238E27FC236}">
                <a16:creationId xmlns:a16="http://schemas.microsoft.com/office/drawing/2014/main" id="{8C5D462B-C53D-4B2C-E0B5-52E78ECCAE42}"/>
              </a:ext>
            </a:extLst>
          </p:cNvPr>
          <p:cNvPicPr>
            <a:picLocks noChangeAspect="1"/>
          </p:cNvPicPr>
          <p:nvPr/>
        </p:nvPicPr>
        <p:blipFill>
          <a:blip r:embed="rId4"/>
          <a:srcRect l="23605" r="28268"/>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591782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ECB3CB4-68B6-7769-05FA-08016D5F2AA5}"/>
              </a:ext>
            </a:extLst>
          </p:cNvPr>
          <p:cNvSpPr>
            <a:spLocks noGrp="1"/>
          </p:cNvSpPr>
          <p:nvPr>
            <p:ph type="title"/>
          </p:nvPr>
        </p:nvSpPr>
        <p:spPr>
          <a:xfrm>
            <a:off x="653143" y="1645920"/>
            <a:ext cx="3522879" cy="4470821"/>
          </a:xfrm>
        </p:spPr>
        <p:txBody>
          <a:bodyPr>
            <a:normAutofit/>
          </a:bodyPr>
          <a:lstStyle/>
          <a:p>
            <a:pPr algn="r"/>
            <a:r>
              <a:rPr lang="en-GB" b="1">
                <a:solidFill>
                  <a:srgbClr val="FFFFFF"/>
                </a:solidFill>
              </a:rPr>
              <a:t>References</a:t>
            </a:r>
            <a:endParaRPr lang="en-GB">
              <a:solidFill>
                <a:srgbClr val="FFFFFF"/>
              </a:solidFill>
            </a:endParaRPr>
          </a:p>
        </p:txBody>
      </p:sp>
      <p:sp>
        <p:nvSpPr>
          <p:cNvPr id="3" name="Content Placeholder 2">
            <a:extLst>
              <a:ext uri="{FF2B5EF4-FFF2-40B4-BE49-F238E27FC236}">
                <a16:creationId xmlns:a16="http://schemas.microsoft.com/office/drawing/2014/main" id="{A6A8CFCE-0F1F-B946-30B3-D2E950BA4010}"/>
              </a:ext>
            </a:extLst>
          </p:cNvPr>
          <p:cNvSpPr>
            <a:spLocks noGrp="1"/>
          </p:cNvSpPr>
          <p:nvPr>
            <p:ph idx="1"/>
          </p:nvPr>
        </p:nvSpPr>
        <p:spPr>
          <a:xfrm>
            <a:off x="4997379" y="1275347"/>
            <a:ext cx="7010137" cy="5209673"/>
          </a:xfrm>
        </p:spPr>
        <p:txBody>
          <a:bodyPr vert="horz" lIns="91440" tIns="45720" rIns="91440" bIns="45720" rtlCol="0" anchor="t">
            <a:normAutofit fontScale="92500" lnSpcReduction="10000"/>
          </a:bodyPr>
          <a:lstStyle/>
          <a:p>
            <a:pPr algn="just"/>
            <a:r>
              <a:rPr lang="en-GB" sz="1200"/>
              <a:t>Babor, M., Paquet-Durand, O., Kohlus, R. (2023). </a:t>
            </a:r>
            <a:r>
              <a:rPr lang="en-GB" sz="1200" err="1"/>
              <a:t>Modeling</a:t>
            </a:r>
            <a:r>
              <a:rPr lang="en-GB" sz="1200"/>
              <a:t> and optimization of bakery production scheduling to minimize </a:t>
            </a:r>
            <a:r>
              <a:rPr lang="en-GB" sz="1200" err="1"/>
              <a:t>makespan</a:t>
            </a:r>
            <a:r>
              <a:rPr lang="en-GB" sz="1200"/>
              <a:t> and oven idle time. </a:t>
            </a:r>
            <a:r>
              <a:rPr lang="en-GB" sz="1200" i="1"/>
              <a:t>Scientific Reports</a:t>
            </a:r>
            <a:r>
              <a:rPr lang="en-GB" sz="1200"/>
              <a:t>, </a:t>
            </a:r>
            <a:r>
              <a:rPr lang="en-GB" sz="1200" i="1"/>
              <a:t>13</a:t>
            </a:r>
            <a:r>
              <a:rPr lang="en-GB" sz="1200"/>
              <a:t>(1), p.235.</a:t>
            </a:r>
            <a:endParaRPr lang="en-IN" sz="1200"/>
          </a:p>
          <a:p>
            <a:pPr algn="just"/>
            <a:r>
              <a:rPr lang="en-GB" sz="1200"/>
              <a:t>Burgess, M.G., Van Boven, L., Wagner, G., Wong-Parodi, G., Baker, K., Boykoff, M., Converse, B.A., Dilling, L., Gilligan, J.M., Inbar, Y. and Markowitz, E., (2024). Supply, demand and polarization challenges facing US climate policies. </a:t>
            </a:r>
            <a:r>
              <a:rPr lang="en-GB" sz="1200" i="1"/>
              <a:t>Nature Climate Change</a:t>
            </a:r>
            <a:r>
              <a:rPr lang="en-GB" sz="1200"/>
              <a:t>, </a:t>
            </a:r>
            <a:r>
              <a:rPr lang="en-GB" sz="1200" i="1"/>
              <a:t>14</a:t>
            </a:r>
            <a:r>
              <a:rPr lang="en-GB" sz="1200"/>
              <a:t>(2), pp.134-142.</a:t>
            </a:r>
            <a:endParaRPr lang="en-IN" sz="1200"/>
          </a:p>
          <a:p>
            <a:pPr algn="just"/>
            <a:r>
              <a:rPr lang="en-GB" sz="1200"/>
              <a:t>Ferraro, C., Sands, S., Schnack, A., Elms, J. and Campbell, C.L., (2022). In this together: the long-term effect of a collective crisis on the retail and service sector. </a:t>
            </a:r>
            <a:r>
              <a:rPr lang="en-GB" sz="1200" i="1"/>
              <a:t>Journal of Services Marketing</a:t>
            </a:r>
            <a:r>
              <a:rPr lang="en-GB" sz="1200"/>
              <a:t>, </a:t>
            </a:r>
            <a:r>
              <a:rPr lang="en-GB" sz="1200" i="1"/>
              <a:t>36</a:t>
            </a:r>
            <a:r>
              <a:rPr lang="en-GB" sz="1200"/>
              <a:t>(4), pp.550-562.</a:t>
            </a:r>
            <a:endParaRPr lang="en-IN" sz="1200"/>
          </a:p>
          <a:p>
            <a:pPr algn="just"/>
            <a:r>
              <a:rPr lang="en-GB" sz="1200"/>
              <a:t>Kostyuchenko, M., Martirosyan, V., Shaposhnikov, I. and Kosovan, A., (2024), October. Ecosystem of Bakery Business is to Be Resilient Under Uncertainty and New Consumer Trends. In </a:t>
            </a:r>
            <a:r>
              <a:rPr lang="en-GB" sz="1200" i="1"/>
              <a:t>International conference Ecosystems without borders</a:t>
            </a:r>
            <a:r>
              <a:rPr lang="en-GB" sz="1200"/>
              <a:t> (pp. 197-205). Cham: Springer Nature Switzerland.</a:t>
            </a:r>
            <a:endParaRPr lang="en-IN" sz="1200"/>
          </a:p>
          <a:p>
            <a:pPr algn="just"/>
            <a:r>
              <a:rPr lang="en-GB" sz="1200" err="1"/>
              <a:t>Lup</a:t>
            </a:r>
            <a:r>
              <a:rPr lang="en-GB" sz="1200"/>
              <a:t>, F., Scorte, C. and </a:t>
            </a:r>
            <a:r>
              <a:rPr lang="en-GB" sz="1200" err="1"/>
              <a:t>Zapodeanu</a:t>
            </a:r>
            <a:r>
              <a:rPr lang="en-GB" sz="1200"/>
              <a:t>, D., (2024). Influencing Factors On Costs And Decision Making. A Look At The Bakery Industry. </a:t>
            </a:r>
            <a:r>
              <a:rPr lang="en-GB" sz="1200" i="1" err="1"/>
              <a:t>Analele</a:t>
            </a:r>
            <a:r>
              <a:rPr lang="en-GB" sz="1200" i="1"/>
              <a:t> </a:t>
            </a:r>
            <a:r>
              <a:rPr lang="en-GB" sz="1200" i="1" err="1"/>
              <a:t>Universității</a:t>
            </a:r>
            <a:r>
              <a:rPr lang="en-GB" sz="1200" i="1"/>
              <a:t> din Oradea. Seria </a:t>
            </a:r>
            <a:r>
              <a:rPr lang="en-GB" sz="1200" i="1" err="1"/>
              <a:t>științe</a:t>
            </a:r>
            <a:r>
              <a:rPr lang="en-GB" sz="1200" i="1"/>
              <a:t> </a:t>
            </a:r>
            <a:r>
              <a:rPr lang="en-GB" sz="1200" i="1" err="1"/>
              <a:t>economice</a:t>
            </a:r>
            <a:r>
              <a:rPr lang="en-GB" sz="1200"/>
              <a:t>, p.186.</a:t>
            </a:r>
            <a:endParaRPr lang="en-IN" sz="1200"/>
          </a:p>
          <a:p>
            <a:pPr algn="just"/>
            <a:r>
              <a:rPr lang="en-GB" sz="1200"/>
              <a:t>Melesse, T.Y. and </a:t>
            </a:r>
            <a:r>
              <a:rPr lang="en-GB" sz="1200" err="1"/>
              <a:t>Orrù</a:t>
            </a:r>
            <a:r>
              <a:rPr lang="en-GB" sz="1200"/>
              <a:t>, P.F., (2025). The digital revolution in the bakery sector: Innovations, challenges, and opportunities from Industry 4.0. </a:t>
            </a:r>
            <a:r>
              <a:rPr lang="en-GB" sz="1200" i="1"/>
              <a:t>Foods</a:t>
            </a:r>
            <a:r>
              <a:rPr lang="en-GB" sz="1200"/>
              <a:t>, </a:t>
            </a:r>
            <a:r>
              <a:rPr lang="en-GB" sz="1200" i="1"/>
              <a:t>14</a:t>
            </a:r>
            <a:r>
              <a:rPr lang="en-GB" sz="1200"/>
              <a:t>(3), p.526.</a:t>
            </a:r>
            <a:endParaRPr lang="en-IN" sz="1200"/>
          </a:p>
          <a:p>
            <a:pPr algn="just"/>
            <a:r>
              <a:rPr lang="en-GB" sz="1200"/>
              <a:t>Nicolosi, A., Laganà, V.R. and Di Gregorio, D., (2023). Habits, health and environment in the purchase of bakery products: consumption preferences and sustainable inclinations before and during COVID-19. </a:t>
            </a:r>
            <a:r>
              <a:rPr lang="en-GB" sz="1200" i="1"/>
              <a:t>Foods</a:t>
            </a:r>
            <a:r>
              <a:rPr lang="en-GB" sz="1200"/>
              <a:t>, </a:t>
            </a:r>
            <a:r>
              <a:rPr lang="en-GB" sz="1200" i="1"/>
              <a:t>12</a:t>
            </a:r>
            <a:r>
              <a:rPr lang="en-GB" sz="1200"/>
              <a:t>(8), p.1661.</a:t>
            </a:r>
            <a:endParaRPr lang="en-IN" sz="1200"/>
          </a:p>
          <a:p>
            <a:pPr algn="just"/>
            <a:r>
              <a:rPr lang="en-GB" sz="1200" err="1"/>
              <a:t>Onyeaka</a:t>
            </a:r>
            <a:r>
              <a:rPr lang="en-GB" sz="1200"/>
              <a:t>, H., </a:t>
            </a:r>
            <a:r>
              <a:rPr lang="en-GB" sz="1200" err="1"/>
              <a:t>Nwaiwu</a:t>
            </a:r>
            <a:r>
              <a:rPr lang="en-GB" sz="1200"/>
              <a:t>, O., </a:t>
            </a:r>
            <a:r>
              <a:rPr lang="en-GB" sz="1200" err="1"/>
              <a:t>Obileke</a:t>
            </a:r>
            <a:r>
              <a:rPr lang="en-GB" sz="1200"/>
              <a:t>, K., Miri, T. and Al‐</a:t>
            </a:r>
            <a:r>
              <a:rPr lang="en-GB" sz="1200" err="1"/>
              <a:t>Sharify</a:t>
            </a:r>
            <a:r>
              <a:rPr lang="en-GB" sz="1200"/>
              <a:t>, Z.T., (2023). Global nutritional challenges of reformulated food: A review. </a:t>
            </a:r>
            <a:r>
              <a:rPr lang="en-GB" sz="1200" i="1"/>
              <a:t>Food science &amp; nutrition</a:t>
            </a:r>
            <a:r>
              <a:rPr lang="en-GB" sz="1200"/>
              <a:t>, </a:t>
            </a:r>
            <a:r>
              <a:rPr lang="en-GB" sz="1200" i="1"/>
              <a:t>11</a:t>
            </a:r>
            <a:r>
              <a:rPr lang="en-GB" sz="1200"/>
              <a:t>(6), pp.2483-2499.</a:t>
            </a:r>
            <a:endParaRPr lang="en-IN" sz="1200"/>
          </a:p>
          <a:p>
            <a:pPr algn="just"/>
            <a:r>
              <a:rPr lang="en-GB" sz="1200"/>
              <a:t>Piskunov, V. and Tarasova, T., (2025). Ensuring Economic Security of Bakery Industry Enterprises Taking into Account Innovative Technologies. In </a:t>
            </a:r>
            <a:r>
              <a:rPr lang="en-GB" sz="1200" i="1"/>
              <a:t>International Conference Engineering Innovations and Sustainable Development</a:t>
            </a:r>
            <a:r>
              <a:rPr lang="en-GB" sz="1200"/>
              <a:t> (pp. 101-109). </a:t>
            </a:r>
            <a:endParaRPr lang="en-IN" sz="1200"/>
          </a:p>
        </p:txBody>
      </p:sp>
    </p:spTree>
    <p:extLst>
      <p:ext uri="{BB962C8B-B14F-4D97-AF65-F5344CB8AC3E}">
        <p14:creationId xmlns:p14="http://schemas.microsoft.com/office/powerpoint/2010/main" val="335213625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Thank You Stock Photos, Images and Backgrounds for Free Download">
            <a:extLst>
              <a:ext uri="{FF2B5EF4-FFF2-40B4-BE49-F238E27FC236}">
                <a16:creationId xmlns:a16="http://schemas.microsoft.com/office/drawing/2014/main" id="{6B1228C9-B793-0062-B111-6605E20A1068}"/>
              </a:ext>
            </a:extLst>
          </p:cNvPr>
          <p:cNvPicPr>
            <a:picLocks noChangeAspect="1"/>
          </p:cNvPicPr>
          <p:nvPr/>
        </p:nvPicPr>
        <p:blipFill>
          <a:blip r:embed="rId7"/>
          <a:srcRect/>
          <a:stretch>
            <a:fillRect/>
          </a:stretch>
        </p:blipFill>
        <p:spPr>
          <a:xfrm>
            <a:off x="20" y="10"/>
            <a:ext cx="12191980" cy="6857990"/>
          </a:xfrm>
          <a:prstGeom prst="rect">
            <a:avLst/>
          </a:prstGeom>
        </p:spPr>
      </p:pic>
    </p:spTree>
    <p:extLst>
      <p:ext uri="{BB962C8B-B14F-4D97-AF65-F5344CB8AC3E}">
        <p14:creationId xmlns:p14="http://schemas.microsoft.com/office/powerpoint/2010/main" val="21777380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10</Slides>
  <Notes>7</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MODULE CODE: LCLM4004 MODULE TITLE: PROBLEM SOLVING AND DECISION MAKING   ASSIGNMENT TITLE: COMPONENT 1- INDIVIDUAL PRESENTATION BASIL’S BAKERY</vt:lpstr>
      <vt:lpstr>Introduction</vt:lpstr>
      <vt:lpstr>Company Background</vt:lpstr>
      <vt:lpstr>Problem- Nature and Scope (5W2H Model)</vt:lpstr>
      <vt:lpstr>PESTEL Analysis(Political, Economic, Social, Technology, Environmental, Legal)</vt:lpstr>
      <vt:lpstr>PESTEL Analysis (Political, Economic, Social, Technological, Legal, Environmental)</vt:lpstr>
      <vt:lpstr>Cause and Effect Analysis (Fishbone Diagram) </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LCLM4004 MODULE TITLE: PROBLEM SOLVING AND DECISION MAKING   ASSIGNMENT TITLE: COMPONENT 1- INDIVIDUAL PRESENTATION BASIL’S BAKERY</dc:title>
  <cp:revision>1</cp:revision>
  <dcterms:created xsi:type="dcterms:W3CDTF">2026-07-12T09:37:01Z</dcterms:created>
  <dcterms:modified xsi:type="dcterms:W3CDTF">2026-07-17T20:28:40Z</dcterms:modified>
</cp:coreProperties>
</file>