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6327"/>
  </p:normalViewPr>
  <p:slideViewPr>
    <p:cSldViewPr snapToGrid="0" snapToObjects="1">
      <p:cViewPr varScale="1">
        <p:scale>
          <a:sx n="96" d="100"/>
          <a:sy n="96" d="100"/>
        </p:scale>
        <p:origin x="149"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ia Milewska (2245525)" userId="4fb7f8a9-e744-4266-8af5-097142556341" providerId="ADAL" clId="{E602614E-6F55-4200-89CD-BF661E0BCFFD}"/>
    <pc:docChg chg="custSel modSld">
      <pc:chgData name="Emilia Milewska (2245525)" userId="4fb7f8a9-e744-4266-8af5-097142556341" providerId="ADAL" clId="{E602614E-6F55-4200-89CD-BF661E0BCFFD}" dt="2026-10-26T11:22:07.929" v="65" actId="33524"/>
      <pc:docMkLst>
        <pc:docMk/>
      </pc:docMkLst>
      <pc:sldChg chg="modSp mod">
        <pc:chgData name="Emilia Milewska (2245525)" userId="4fb7f8a9-e744-4266-8af5-097142556341" providerId="ADAL" clId="{E602614E-6F55-4200-89CD-BF661E0BCFFD}" dt="2026-10-26T11:22:07.929" v="65" actId="33524"/>
        <pc:sldMkLst>
          <pc:docMk/>
          <pc:sldMk cId="0" sldId="256"/>
        </pc:sldMkLst>
        <pc:spChg chg="mod">
          <ac:chgData name="Emilia Milewska (2245525)" userId="4fb7f8a9-e744-4266-8af5-097142556341" providerId="ADAL" clId="{E602614E-6F55-4200-89CD-BF661E0BCFFD}" dt="2026-10-20T14:58:32.111" v="64" actId="20577"/>
          <ac:spMkLst>
            <pc:docMk/>
            <pc:sldMk cId="0" sldId="256"/>
            <ac:spMk id="5" creationId="{00000000-0000-0000-0000-000000000000}"/>
          </ac:spMkLst>
        </pc:spChg>
        <pc:spChg chg="mod">
          <ac:chgData name="Emilia Milewska (2245525)" userId="4fb7f8a9-e744-4266-8af5-097142556341" providerId="ADAL" clId="{E602614E-6F55-4200-89CD-BF661E0BCFFD}" dt="2026-10-26T11:22:07.929" v="65" actId="33524"/>
          <ac:spMkLst>
            <pc:docMk/>
            <pc:sldMk cId="0" sldId="256"/>
            <ac:spMk id="78"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821774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hyperlink" Target="https://doi.org/10.1016/S0140-6736(24)01296-0" TargetMode="External"/><Relationship Id="rId18" Type="http://schemas.openxmlformats.org/officeDocument/2006/relationships/hyperlink" Target="https://doi.org/10.1093/ageing/afz162" TargetMode="External"/><Relationship Id="rId26" Type="http://schemas.openxmlformats.org/officeDocument/2006/relationships/hyperlink" Target="https://pubmed.ncbi.nlm.nih.gov/40001093/" TargetMode="External"/><Relationship Id="rId3" Type="http://schemas.openxmlformats.org/officeDocument/2006/relationships/image" Target="../media/image1.png"/><Relationship Id="rId21" Type="http://schemas.openxmlformats.org/officeDocument/2006/relationships/hyperlink" Target="https://www.nature.com/articles/s41467-021-22354-2" TargetMode="External"/><Relationship Id="rId7" Type="http://schemas.openxmlformats.org/officeDocument/2006/relationships/image" Target="../media/image4.png"/><Relationship Id="rId12" Type="http://schemas.openxmlformats.org/officeDocument/2006/relationships/hyperlink" Target="https://doi.org/10.1093/sleepj/zsx050.802" TargetMode="External"/><Relationship Id="rId17" Type="http://schemas.openxmlformats.org/officeDocument/2006/relationships/hyperlink" Target="https://www.gov.uk/government/statistics/national-diet-and-nutrition-survey-2019-to-2023" TargetMode="External"/><Relationship Id="rId25" Type="http://schemas.openxmlformats.org/officeDocument/2006/relationships/hyperlink" Target="https://www.sportengland.org/activelivesapril26" TargetMode="External"/><Relationship Id="rId2" Type="http://schemas.openxmlformats.org/officeDocument/2006/relationships/notesSlide" Target="../notesSlides/notesSlide1.xml"/><Relationship Id="rId16" Type="http://schemas.openxmlformats.org/officeDocument/2006/relationships/hyperlink" Target="https://www.mentalhealth.org.uk/about-us/news/average-adult-has-only-3-days-week-good-quality-sleep" TargetMode="External"/><Relationship Id="rId20" Type="http://schemas.openxmlformats.org/officeDocument/2006/relationships/hyperlink" Target="https://pubmed.ncbi.nlm.nih.gov/40312828/" TargetMode="External"/><Relationship Id="rId1" Type="http://schemas.openxmlformats.org/officeDocument/2006/relationships/slideLayout" Target="../slideLayouts/slideLayout1.xml"/><Relationship Id="rId6" Type="http://schemas.openxmlformats.org/officeDocument/2006/relationships/image" Target="../media/image3.png"/><Relationship Id="rId11" Type="http://schemas.openxmlformats.org/officeDocument/2006/relationships/hyperlink" Target="https://doi.org/10.3390/nu16010075" TargetMode="External"/><Relationship Id="rId24" Type="http://schemas.openxmlformats.org/officeDocument/2006/relationships/hyperlink" Target="https://thesleepcharity.org.uk/new-report-14m-undiagnosed-sleep-disorders-damaging-health-fuelling-dangerous-behaviour-and-costing-billions/" TargetMode="External"/><Relationship Id="rId5" Type="http://schemas.openxmlformats.org/officeDocument/2006/relationships/image" Target="../media/image2.png"/><Relationship Id="rId15" Type="http://schemas.openxmlformats.org/officeDocument/2006/relationships/hyperlink" Target="https://www.mentalhealth.org.uk/sites/default/files/2024-05/MHF%20-%20MHAW%20Movement%20-%20Report%202024.pdf" TargetMode="External"/><Relationship Id="rId23" Type="http://schemas.openxmlformats.org/officeDocument/2006/relationships/hyperlink" Target="https://pubmed.ncbi.nlm.nih.gov/40049759/" TargetMode="External"/><Relationship Id="rId28" Type="http://schemas.openxmlformats.org/officeDocument/2006/relationships/hyperlink" Target="https://pubmed.ncbi.nlm.nih.gov/42525901/" TargetMode="External"/><Relationship Id="rId10" Type="http://schemas.openxmlformats.org/officeDocument/2006/relationships/hyperlink" Target="https://doi.org/10.1016/j.neubiorev.2024.105929" TargetMode="External"/><Relationship Id="rId19" Type="http://schemas.openxmlformats.org/officeDocument/2006/relationships/hyperlink" Target="https://assets.publishing.service.gov.uk/government/uploads/system/uploads/attachment_data/file/353384/Everybody_Active__Every_Day_evidence_based_approach_CONSULTATION_VERSION.pdf" TargetMode="External"/><Relationship Id="rId4" Type="http://schemas.openxmlformats.org/officeDocument/2006/relationships/hyperlink" Target="mailto:2245525@student.uwtsd.ac.uk" TargetMode="External"/><Relationship Id="rId9" Type="http://schemas.openxmlformats.org/officeDocument/2006/relationships/hyperlink" Target="https://doi.org/10.1016/S2666-7568(23)00083-1" TargetMode="External"/><Relationship Id="rId14" Type="http://schemas.openxmlformats.org/officeDocument/2006/relationships/hyperlink" Target="https://doi.org/10.1111/dom.70353" TargetMode="External"/><Relationship Id="rId22" Type="http://schemas.openxmlformats.org/officeDocument/2006/relationships/hyperlink" Target="https://pubmed.ncbi.nlm.nih.gov/40180437/" TargetMode="External"/><Relationship Id="rId27" Type="http://schemas.openxmlformats.org/officeDocument/2006/relationships/hyperlink" Target="https://www.thelancet.com/journals/laneur/article/PIIS1474-4422(24)00038-3/fulltext"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1695" cy="896112"/>
          </a:xfrm>
          <a:prstGeom prst="rect">
            <a:avLst/>
          </a:prstGeom>
          <a:solidFill>
            <a:srgbClr val="1B3249"/>
          </a:solidFill>
          <a:ln w="12700">
            <a:solidFill>
              <a:srgbClr val="1B3249"/>
            </a:solidFill>
            <a:prstDash val="solid"/>
          </a:ln>
        </p:spPr>
        <p:txBody>
          <a:bodyPr/>
          <a:lstStyle/>
          <a:p>
            <a:endParaRPr lang="en-GB"/>
          </a:p>
        </p:txBody>
      </p:sp>
      <p:pic>
        <p:nvPicPr>
          <p:cNvPr id="3" name="Image 0" descr="/home/claude/work/em_un/ppt/media/image1.png"/>
          <p:cNvPicPr>
            <a:picLocks noChangeAspect="1"/>
          </p:cNvPicPr>
          <p:nvPr/>
        </p:nvPicPr>
        <p:blipFill>
          <a:blip r:embed="rId3"/>
          <a:stretch>
            <a:fillRect/>
          </a:stretch>
        </p:blipFill>
        <p:spPr>
          <a:xfrm>
            <a:off x="11201400" y="128016"/>
            <a:ext cx="640080" cy="640080"/>
          </a:xfrm>
          <a:prstGeom prst="rect">
            <a:avLst/>
          </a:prstGeom>
        </p:spPr>
      </p:pic>
      <p:sp>
        <p:nvSpPr>
          <p:cNvPr id="4" name="Text 1"/>
          <p:cNvSpPr txBox="1"/>
          <p:nvPr/>
        </p:nvSpPr>
        <p:spPr>
          <a:xfrm>
            <a:off x="365760" y="91440"/>
            <a:ext cx="10607040" cy="731520"/>
          </a:xfrm>
          <a:prstGeom prst="rect">
            <a:avLst/>
          </a:prstGeom>
          <a:noFill/>
          <a:ln/>
        </p:spPr>
        <p:txBody>
          <a:bodyPr wrap="square" lIns="0" tIns="0" rIns="0" bIns="0" rtlCol="0" anchor="ctr"/>
          <a:lstStyle/>
          <a:p>
            <a:pPr marL="0" indent="0">
              <a:buNone/>
            </a:pPr>
            <a:r>
              <a:rPr lang="en-US" sz="2200" b="1" dirty="0">
                <a:solidFill>
                  <a:srgbClr val="FFFFFF"/>
                </a:solidFill>
                <a:latin typeface="Calibri" pitchFamily="34" charset="0"/>
                <a:ea typeface="Calibri" pitchFamily="34" charset="-122"/>
                <a:cs typeface="Calibri" pitchFamily="34" charset="-120"/>
              </a:rPr>
              <a:t>The impact of exercise, sleep quality and sugar intake on the brain health of UK adults aged 18+: an exploratory review</a:t>
            </a:r>
            <a:endParaRPr lang="en-US" sz="2200" dirty="0"/>
          </a:p>
        </p:txBody>
      </p:sp>
      <p:sp>
        <p:nvSpPr>
          <p:cNvPr id="5" name="Text 2"/>
          <p:cNvSpPr txBox="1"/>
          <p:nvPr/>
        </p:nvSpPr>
        <p:spPr>
          <a:xfrm>
            <a:off x="365760" y="950976"/>
            <a:ext cx="11475720" cy="237744"/>
          </a:xfrm>
          <a:prstGeom prst="rect">
            <a:avLst/>
          </a:prstGeom>
          <a:noFill/>
          <a:ln/>
        </p:spPr>
        <p:txBody>
          <a:bodyPr wrap="square" lIns="0" tIns="0" rIns="0" bIns="0" rtlCol="0" anchor="ctr"/>
          <a:lstStyle/>
          <a:p>
            <a:pPr marL="0" indent="0">
              <a:buNone/>
            </a:pPr>
            <a:r>
              <a:rPr lang="en-US" sz="950" b="1" dirty="0">
                <a:solidFill>
                  <a:srgbClr val="1B3249"/>
                </a:solidFill>
                <a:latin typeface="Calibri" pitchFamily="34" charset="0"/>
                <a:ea typeface="Calibri" pitchFamily="34" charset="-122"/>
                <a:cs typeface="Calibri" pitchFamily="34" charset="-120"/>
              </a:rPr>
              <a:t>Emilia Milewska</a:t>
            </a:r>
            <a:r>
              <a:rPr lang="en-US" sz="950" dirty="0">
                <a:solidFill>
                  <a:srgbClr val="1B3249"/>
                </a:solidFill>
                <a:latin typeface="Calibri" pitchFamily="34" charset="0"/>
                <a:ea typeface="Calibri" pitchFamily="34" charset="-122"/>
                <a:cs typeface="Calibri" pitchFamily="34" charset="-120"/>
              </a:rPr>
              <a:t>   |   Student ID 2245525   |   Email: </a:t>
            </a:r>
            <a:r>
              <a:rPr lang="en-US" sz="950" u="sng" dirty="0">
                <a:solidFill>
                  <a:srgbClr val="3C64A7"/>
                </a:solidFill>
                <a:latin typeface="Calibri" pitchFamily="34" charset="0"/>
                <a:ea typeface="Calibri" pitchFamily="34" charset="-122"/>
                <a:cs typeface="Calibri" pitchFamily="34" charset="-120"/>
                <a:hlinkClick r:id="rId4">
                  <a:extLst>
                    <a:ext uri="{A12FA001-AC4F-418D-AE19-62706E023703}">
                      <ahyp:hlinkClr xmlns:ahyp="http://schemas.microsoft.com/office/drawing/2018/hyperlinkcolor" val="tx"/>
                    </a:ext>
                  </a:extLst>
                </a:hlinkClick>
              </a:rPr>
              <a:t>2245525@student.uwtsd.ac.uk</a:t>
            </a:r>
            <a:r>
              <a:rPr lang="en-US" sz="950" dirty="0">
                <a:solidFill>
                  <a:srgbClr val="1B3249"/>
                </a:solidFill>
                <a:latin typeface="Calibri" pitchFamily="34" charset="0"/>
                <a:ea typeface="Calibri" pitchFamily="34" charset="-122"/>
                <a:cs typeface="Calibri" pitchFamily="34" charset="-120"/>
              </a:rPr>
              <a:t>   |   Name of supervisor: Dr </a:t>
            </a:r>
            <a:r>
              <a:rPr lang="en-US" sz="950" dirty="0" err="1">
                <a:solidFill>
                  <a:srgbClr val="1B3249"/>
                </a:solidFill>
                <a:latin typeface="Calibri" pitchFamily="34" charset="0"/>
                <a:ea typeface="Calibri" pitchFamily="34" charset="-122"/>
                <a:cs typeface="Calibri" pitchFamily="34" charset="-120"/>
              </a:rPr>
              <a:t>Itse</a:t>
            </a:r>
            <a:r>
              <a:rPr lang="en-US" sz="950" dirty="0">
                <a:solidFill>
                  <a:srgbClr val="1B3249"/>
                </a:solidFill>
                <a:latin typeface="Calibri" pitchFamily="34" charset="0"/>
                <a:ea typeface="Calibri" pitchFamily="34" charset="-122"/>
                <a:cs typeface="Calibri" pitchFamily="34" charset="-120"/>
              </a:rPr>
              <a:t> Olaoye   |   MSc Public Health and Social Care in Practice   |   LCHS7008 Practice-Based Research</a:t>
            </a:r>
            <a:endParaRPr lang="en-US" sz="950" dirty="0"/>
          </a:p>
        </p:txBody>
      </p:sp>
      <p:sp>
        <p:nvSpPr>
          <p:cNvPr id="6" name="Text 3"/>
          <p:cNvSpPr txBox="1"/>
          <p:nvPr/>
        </p:nvSpPr>
        <p:spPr>
          <a:xfrm>
            <a:off x="365760" y="1298448"/>
            <a:ext cx="8366760" cy="237744"/>
          </a:xfrm>
          <a:prstGeom prst="rect">
            <a:avLst/>
          </a:prstGeom>
          <a:noFill/>
          <a:ln/>
        </p:spPr>
        <p:txBody>
          <a:bodyPr wrap="square" lIns="0" tIns="0" rIns="0" bIns="0" rtlCol="0" anchor="t"/>
          <a:lstStyle/>
          <a:p>
            <a:pPr marL="0" indent="0">
              <a:buNone/>
            </a:pPr>
            <a:r>
              <a:rPr lang="en-US" sz="1150" b="1" kern="0" spc="100" dirty="0">
                <a:solidFill>
                  <a:srgbClr val="087F8C"/>
                </a:solidFill>
                <a:latin typeface="Calibri" pitchFamily="34" charset="0"/>
                <a:ea typeface="Calibri" pitchFamily="34" charset="-122"/>
                <a:cs typeface="Calibri" pitchFamily="34" charset="-120"/>
              </a:rPr>
              <a:t>PREVALENCE: WHY THESE BEHAVIOURS MATTER</a:t>
            </a:r>
            <a:endParaRPr lang="en-US" sz="1150" dirty="0"/>
          </a:p>
        </p:txBody>
      </p:sp>
      <p:sp>
        <p:nvSpPr>
          <p:cNvPr id="7" name="Shape 4"/>
          <p:cNvSpPr/>
          <p:nvPr/>
        </p:nvSpPr>
        <p:spPr>
          <a:xfrm>
            <a:off x="365760" y="1554480"/>
            <a:ext cx="1940814" cy="1024128"/>
          </a:xfrm>
          <a:prstGeom prst="roundRect">
            <a:avLst>
              <a:gd name="adj" fmla="val 7143"/>
            </a:avLst>
          </a:prstGeom>
          <a:solidFill>
            <a:srgbClr val="EAF7F8"/>
          </a:solidFill>
          <a:ln w="12700">
            <a:solidFill>
              <a:srgbClr val="EAF7F8"/>
            </a:solidFill>
            <a:prstDash val="solid"/>
          </a:ln>
        </p:spPr>
        <p:txBody>
          <a:bodyPr/>
          <a:lstStyle/>
          <a:p>
            <a:endParaRPr lang="en-GB"/>
          </a:p>
        </p:txBody>
      </p:sp>
      <p:pic>
        <p:nvPicPr>
          <p:cNvPr id="8" name="Image 1" descr="/home/claude/work/em_un/ppt/media/image2.png"/>
          <p:cNvPicPr>
            <a:picLocks noChangeAspect="1"/>
          </p:cNvPicPr>
          <p:nvPr/>
        </p:nvPicPr>
        <p:blipFill>
          <a:blip r:embed="rId5"/>
          <a:stretch>
            <a:fillRect/>
          </a:stretch>
        </p:blipFill>
        <p:spPr>
          <a:xfrm>
            <a:off x="475488" y="1636776"/>
            <a:ext cx="347472" cy="347472"/>
          </a:xfrm>
          <a:prstGeom prst="rect">
            <a:avLst/>
          </a:prstGeom>
        </p:spPr>
      </p:pic>
      <p:sp>
        <p:nvSpPr>
          <p:cNvPr id="9" name="Text 5"/>
          <p:cNvSpPr txBox="1"/>
          <p:nvPr/>
        </p:nvSpPr>
        <p:spPr>
          <a:xfrm>
            <a:off x="896112" y="1591056"/>
            <a:ext cx="1346454" cy="420624"/>
          </a:xfrm>
          <a:prstGeom prst="rect">
            <a:avLst/>
          </a:prstGeom>
          <a:noFill/>
          <a:ln/>
        </p:spPr>
        <p:txBody>
          <a:bodyPr wrap="square" lIns="0" tIns="0" rIns="0" bIns="0" rtlCol="0" anchor="ctr"/>
          <a:lstStyle/>
          <a:p>
            <a:pPr marL="0" indent="0">
              <a:buNone/>
            </a:pPr>
            <a:r>
              <a:rPr lang="en-US" sz="2400" b="1" dirty="0">
                <a:solidFill>
                  <a:srgbClr val="087F8C"/>
                </a:solidFill>
                <a:latin typeface="Calibri" pitchFamily="34" charset="0"/>
                <a:ea typeface="Calibri" pitchFamily="34" charset="-122"/>
                <a:cs typeface="Calibri" pitchFamily="34" charset="-120"/>
              </a:rPr>
              <a:t>36%</a:t>
            </a:r>
            <a:endParaRPr lang="en-US" sz="2400" dirty="0"/>
          </a:p>
        </p:txBody>
      </p:sp>
      <p:sp>
        <p:nvSpPr>
          <p:cNvPr id="10" name="Text 6"/>
          <p:cNvSpPr txBox="1"/>
          <p:nvPr/>
        </p:nvSpPr>
        <p:spPr>
          <a:xfrm>
            <a:off x="475488" y="1984248"/>
            <a:ext cx="1721358" cy="292608"/>
          </a:xfrm>
          <a:prstGeom prst="rect">
            <a:avLst/>
          </a:prstGeom>
          <a:noFill/>
          <a:ln/>
        </p:spPr>
        <p:txBody>
          <a:bodyPr wrap="square" lIns="0" tIns="0" rIns="0" bIns="0" rtlCol="0" anchor="t"/>
          <a:lstStyle/>
          <a:p>
            <a:pPr marL="0" indent="0">
              <a:buNone/>
            </a:pPr>
            <a:r>
              <a:rPr lang="en-US" sz="900" b="1" dirty="0">
                <a:solidFill>
                  <a:srgbClr val="253746"/>
                </a:solidFill>
                <a:latin typeface="Calibri" pitchFamily="34" charset="0"/>
                <a:ea typeface="Calibri" pitchFamily="34" charset="-122"/>
                <a:cs typeface="Calibri" pitchFamily="34" charset="-120"/>
              </a:rPr>
              <a:t>of UK adults miss activity guidelines; 1 in 4 do &lt;30 min a week</a:t>
            </a:r>
            <a:endParaRPr lang="en-US" sz="900" dirty="0"/>
          </a:p>
        </p:txBody>
      </p:sp>
      <p:sp>
        <p:nvSpPr>
          <p:cNvPr id="11" name="Text 7"/>
          <p:cNvSpPr txBox="1"/>
          <p:nvPr/>
        </p:nvSpPr>
        <p:spPr>
          <a:xfrm>
            <a:off x="475488" y="2267712"/>
            <a:ext cx="1721358" cy="329184"/>
          </a:xfrm>
          <a:prstGeom prst="rect">
            <a:avLst/>
          </a:prstGeom>
          <a:noFill/>
          <a:ln/>
        </p:spPr>
        <p:txBody>
          <a:bodyPr wrap="square" lIns="0" tIns="0" rIns="0" bIns="0" rtlCol="0" anchor="t"/>
          <a:lstStyle/>
          <a:p>
            <a:pPr marL="0" indent="0">
              <a:buNone/>
            </a:pPr>
            <a:r>
              <a:rPr lang="en-US" sz="700" dirty="0">
                <a:solidFill>
                  <a:srgbClr val="546A7B"/>
                </a:solidFill>
                <a:latin typeface="Calibri" pitchFamily="34" charset="0"/>
                <a:ea typeface="Calibri" pitchFamily="34" charset="-122"/>
                <a:cs typeface="Calibri" pitchFamily="34" charset="-120"/>
              </a:rPr>
              <a:t>Mental Health Foundation (2024); DHSC (2019)</a:t>
            </a:r>
            <a:endParaRPr lang="en-US" sz="700" dirty="0"/>
          </a:p>
        </p:txBody>
      </p:sp>
      <p:sp>
        <p:nvSpPr>
          <p:cNvPr id="12" name="Shape 8"/>
          <p:cNvSpPr/>
          <p:nvPr/>
        </p:nvSpPr>
        <p:spPr>
          <a:xfrm>
            <a:off x="2507742" y="1554480"/>
            <a:ext cx="1940814" cy="1024128"/>
          </a:xfrm>
          <a:prstGeom prst="roundRect">
            <a:avLst>
              <a:gd name="adj" fmla="val 7143"/>
            </a:avLst>
          </a:prstGeom>
          <a:solidFill>
            <a:srgbClr val="EAF0F8"/>
          </a:solidFill>
          <a:ln w="12700">
            <a:solidFill>
              <a:srgbClr val="EAF0F8"/>
            </a:solidFill>
            <a:prstDash val="solid"/>
          </a:ln>
        </p:spPr>
        <p:txBody>
          <a:bodyPr/>
          <a:lstStyle/>
          <a:p>
            <a:endParaRPr lang="en-GB"/>
          </a:p>
        </p:txBody>
      </p:sp>
      <p:pic>
        <p:nvPicPr>
          <p:cNvPr id="13" name="Image 2" descr="/home/claude/work/em_un/ppt/media/image3.png"/>
          <p:cNvPicPr>
            <a:picLocks noChangeAspect="1"/>
          </p:cNvPicPr>
          <p:nvPr/>
        </p:nvPicPr>
        <p:blipFill>
          <a:blip r:embed="rId6"/>
          <a:stretch>
            <a:fillRect/>
          </a:stretch>
        </p:blipFill>
        <p:spPr>
          <a:xfrm>
            <a:off x="2617470" y="1636776"/>
            <a:ext cx="347472" cy="347472"/>
          </a:xfrm>
          <a:prstGeom prst="rect">
            <a:avLst/>
          </a:prstGeom>
        </p:spPr>
      </p:pic>
      <p:sp>
        <p:nvSpPr>
          <p:cNvPr id="14" name="Text 9"/>
          <p:cNvSpPr txBox="1"/>
          <p:nvPr/>
        </p:nvSpPr>
        <p:spPr>
          <a:xfrm>
            <a:off x="3038094" y="1591056"/>
            <a:ext cx="1346454" cy="420624"/>
          </a:xfrm>
          <a:prstGeom prst="rect">
            <a:avLst/>
          </a:prstGeom>
          <a:noFill/>
          <a:ln/>
        </p:spPr>
        <p:txBody>
          <a:bodyPr wrap="square" lIns="0" tIns="0" rIns="0" bIns="0" rtlCol="0" anchor="ctr"/>
          <a:lstStyle/>
          <a:p>
            <a:pPr marL="0" indent="0">
              <a:buNone/>
            </a:pPr>
            <a:r>
              <a:rPr lang="en-US" sz="2400" b="1" dirty="0">
                <a:solidFill>
                  <a:srgbClr val="3C64A7"/>
                </a:solidFill>
                <a:latin typeface="Calibri" pitchFamily="34" charset="0"/>
                <a:ea typeface="Calibri" pitchFamily="34" charset="-122"/>
                <a:cs typeface="Calibri" pitchFamily="34" charset="-120"/>
              </a:rPr>
              <a:t>3 of 7</a:t>
            </a:r>
            <a:endParaRPr lang="en-US" sz="2400" dirty="0"/>
          </a:p>
        </p:txBody>
      </p:sp>
      <p:sp>
        <p:nvSpPr>
          <p:cNvPr id="15" name="Text 10"/>
          <p:cNvSpPr txBox="1"/>
          <p:nvPr/>
        </p:nvSpPr>
        <p:spPr>
          <a:xfrm>
            <a:off x="2617470" y="1984248"/>
            <a:ext cx="1721358" cy="292608"/>
          </a:xfrm>
          <a:prstGeom prst="rect">
            <a:avLst/>
          </a:prstGeom>
          <a:noFill/>
          <a:ln/>
        </p:spPr>
        <p:txBody>
          <a:bodyPr wrap="square" lIns="0" tIns="0" rIns="0" bIns="0" rtlCol="0" anchor="t"/>
          <a:lstStyle/>
          <a:p>
            <a:pPr marL="0" indent="0">
              <a:buNone/>
            </a:pPr>
            <a:r>
              <a:rPr lang="en-US" sz="900" b="1" dirty="0">
                <a:solidFill>
                  <a:srgbClr val="253746"/>
                </a:solidFill>
                <a:latin typeface="Calibri" pitchFamily="34" charset="0"/>
                <a:ea typeface="Calibri" pitchFamily="34" charset="-122"/>
                <a:cs typeface="Calibri" pitchFamily="34" charset="-120"/>
              </a:rPr>
              <a:t>nights of good-quality sleep for the average UK adult</a:t>
            </a:r>
            <a:endParaRPr lang="en-US" sz="900" dirty="0"/>
          </a:p>
        </p:txBody>
      </p:sp>
      <p:sp>
        <p:nvSpPr>
          <p:cNvPr id="16" name="Text 11"/>
          <p:cNvSpPr txBox="1"/>
          <p:nvPr/>
        </p:nvSpPr>
        <p:spPr>
          <a:xfrm>
            <a:off x="2617470" y="2267712"/>
            <a:ext cx="1721358" cy="329184"/>
          </a:xfrm>
          <a:prstGeom prst="rect">
            <a:avLst/>
          </a:prstGeom>
          <a:noFill/>
          <a:ln/>
        </p:spPr>
        <p:txBody>
          <a:bodyPr wrap="square" lIns="0" tIns="0" rIns="0" bIns="0" rtlCol="0" anchor="t"/>
          <a:lstStyle/>
          <a:p>
            <a:pPr marL="0" indent="0">
              <a:buNone/>
            </a:pPr>
            <a:r>
              <a:rPr lang="en-US" sz="700" dirty="0">
                <a:solidFill>
                  <a:srgbClr val="546A7B"/>
                </a:solidFill>
                <a:latin typeface="Calibri" pitchFamily="34" charset="0"/>
                <a:ea typeface="Calibri" pitchFamily="34" charset="-122"/>
                <a:cs typeface="Calibri" pitchFamily="34" charset="-120"/>
              </a:rPr>
              <a:t>Mental Health Foundation (2025); =14m undiagnosed insomnia (The Sleep Charity, 2024)</a:t>
            </a:r>
            <a:endParaRPr lang="en-US" sz="700" dirty="0"/>
          </a:p>
        </p:txBody>
      </p:sp>
      <p:sp>
        <p:nvSpPr>
          <p:cNvPr id="17" name="Shape 12"/>
          <p:cNvSpPr/>
          <p:nvPr/>
        </p:nvSpPr>
        <p:spPr>
          <a:xfrm>
            <a:off x="4649724" y="1554480"/>
            <a:ext cx="1940814" cy="1024128"/>
          </a:xfrm>
          <a:prstGeom prst="roundRect">
            <a:avLst>
              <a:gd name="adj" fmla="val 7143"/>
            </a:avLst>
          </a:prstGeom>
          <a:solidFill>
            <a:srgbClr val="FCEFED"/>
          </a:solidFill>
          <a:ln w="12700">
            <a:solidFill>
              <a:srgbClr val="FCEFED"/>
            </a:solidFill>
            <a:prstDash val="solid"/>
          </a:ln>
        </p:spPr>
        <p:txBody>
          <a:bodyPr/>
          <a:lstStyle/>
          <a:p>
            <a:endParaRPr lang="en-GB"/>
          </a:p>
        </p:txBody>
      </p:sp>
      <p:pic>
        <p:nvPicPr>
          <p:cNvPr id="18" name="Image 3" descr="/home/claude/work/em_un/ppt/media/image4.png"/>
          <p:cNvPicPr>
            <a:picLocks noChangeAspect="1"/>
          </p:cNvPicPr>
          <p:nvPr/>
        </p:nvPicPr>
        <p:blipFill>
          <a:blip r:embed="rId7"/>
          <a:stretch>
            <a:fillRect/>
          </a:stretch>
        </p:blipFill>
        <p:spPr>
          <a:xfrm>
            <a:off x="4759452" y="1636776"/>
            <a:ext cx="347472" cy="347472"/>
          </a:xfrm>
          <a:prstGeom prst="rect">
            <a:avLst/>
          </a:prstGeom>
        </p:spPr>
      </p:pic>
      <p:sp>
        <p:nvSpPr>
          <p:cNvPr id="19" name="Text 13"/>
          <p:cNvSpPr txBox="1"/>
          <p:nvPr/>
        </p:nvSpPr>
        <p:spPr>
          <a:xfrm>
            <a:off x="5180076" y="1591056"/>
            <a:ext cx="1346454" cy="420624"/>
          </a:xfrm>
          <a:prstGeom prst="rect">
            <a:avLst/>
          </a:prstGeom>
          <a:noFill/>
          <a:ln/>
        </p:spPr>
        <p:txBody>
          <a:bodyPr wrap="square" lIns="0" tIns="0" rIns="0" bIns="0" rtlCol="0" anchor="ctr"/>
          <a:lstStyle/>
          <a:p>
            <a:pPr marL="0" indent="0">
              <a:buNone/>
            </a:pPr>
            <a:r>
              <a:rPr lang="en-US" sz="2400" b="1" dirty="0">
                <a:solidFill>
                  <a:srgbClr val="E76755"/>
                </a:solidFill>
                <a:latin typeface="Calibri" pitchFamily="34" charset="0"/>
                <a:ea typeface="Calibri" pitchFamily="34" charset="-122"/>
                <a:cs typeface="Calibri" pitchFamily="34" charset="-120"/>
              </a:rPr>
              <a:t>83%</a:t>
            </a:r>
            <a:endParaRPr lang="en-US" sz="2400" dirty="0"/>
          </a:p>
        </p:txBody>
      </p:sp>
      <p:sp>
        <p:nvSpPr>
          <p:cNvPr id="20" name="Text 14"/>
          <p:cNvSpPr txBox="1"/>
          <p:nvPr/>
        </p:nvSpPr>
        <p:spPr>
          <a:xfrm>
            <a:off x="4759452" y="1984248"/>
            <a:ext cx="1721358" cy="292608"/>
          </a:xfrm>
          <a:prstGeom prst="rect">
            <a:avLst/>
          </a:prstGeom>
          <a:noFill/>
          <a:ln/>
        </p:spPr>
        <p:txBody>
          <a:bodyPr wrap="square" lIns="0" tIns="0" rIns="0" bIns="0" rtlCol="0" anchor="t"/>
          <a:lstStyle/>
          <a:p>
            <a:pPr marL="0" indent="0">
              <a:buNone/>
            </a:pPr>
            <a:r>
              <a:rPr lang="en-US" sz="900" b="1" dirty="0">
                <a:solidFill>
                  <a:srgbClr val="253746"/>
                </a:solidFill>
                <a:latin typeface="Calibri" pitchFamily="34" charset="0"/>
                <a:ea typeface="Calibri" pitchFamily="34" charset="-122"/>
                <a:cs typeface="Calibri" pitchFamily="34" charset="-120"/>
              </a:rPr>
              <a:t>exceed the 5% free-sugar limit; average intake is double it</a:t>
            </a:r>
            <a:endParaRPr lang="en-US" sz="900" dirty="0"/>
          </a:p>
        </p:txBody>
      </p:sp>
      <p:sp>
        <p:nvSpPr>
          <p:cNvPr id="21" name="Text 15"/>
          <p:cNvSpPr txBox="1"/>
          <p:nvPr/>
        </p:nvSpPr>
        <p:spPr>
          <a:xfrm>
            <a:off x="4759452" y="2267712"/>
            <a:ext cx="1721358" cy="329184"/>
          </a:xfrm>
          <a:prstGeom prst="rect">
            <a:avLst/>
          </a:prstGeom>
          <a:noFill/>
          <a:ln/>
        </p:spPr>
        <p:txBody>
          <a:bodyPr wrap="square" lIns="0" tIns="0" rIns="0" bIns="0" rtlCol="0" anchor="t"/>
          <a:lstStyle/>
          <a:p>
            <a:pPr marL="0" indent="0">
              <a:buNone/>
            </a:pPr>
            <a:r>
              <a:rPr lang="en-US" sz="700" dirty="0">
                <a:solidFill>
                  <a:srgbClr val="546A7B"/>
                </a:solidFill>
                <a:latin typeface="Calibri" pitchFamily="34" charset="0"/>
                <a:ea typeface="Calibri" pitchFamily="34" charset="-122"/>
                <a:cs typeface="Calibri" pitchFamily="34" charset="-120"/>
              </a:rPr>
              <a:t>UK, 19–64 (SACN, 2015; OHID, 2025)</a:t>
            </a:r>
            <a:endParaRPr lang="en-US" sz="700" dirty="0"/>
          </a:p>
        </p:txBody>
      </p:sp>
      <p:sp>
        <p:nvSpPr>
          <p:cNvPr id="22" name="Shape 16"/>
          <p:cNvSpPr/>
          <p:nvPr/>
        </p:nvSpPr>
        <p:spPr>
          <a:xfrm>
            <a:off x="6791706" y="1554480"/>
            <a:ext cx="1940814" cy="1024128"/>
          </a:xfrm>
          <a:prstGeom prst="roundRect">
            <a:avLst>
              <a:gd name="adj" fmla="val 7143"/>
            </a:avLst>
          </a:prstGeom>
          <a:solidFill>
            <a:srgbClr val="E9EEF3"/>
          </a:solidFill>
          <a:ln w="12700">
            <a:solidFill>
              <a:srgbClr val="E9EEF3"/>
            </a:solidFill>
            <a:prstDash val="solid"/>
          </a:ln>
        </p:spPr>
        <p:txBody>
          <a:bodyPr/>
          <a:lstStyle/>
          <a:p>
            <a:endParaRPr lang="en-GB"/>
          </a:p>
        </p:txBody>
      </p:sp>
      <p:pic>
        <p:nvPicPr>
          <p:cNvPr id="23" name="Image 4" descr="/home/claude/work/em_un/ppt/media/image1.png"/>
          <p:cNvPicPr>
            <a:picLocks noChangeAspect="1"/>
          </p:cNvPicPr>
          <p:nvPr/>
        </p:nvPicPr>
        <p:blipFill>
          <a:blip r:embed="rId3"/>
          <a:stretch>
            <a:fillRect/>
          </a:stretch>
        </p:blipFill>
        <p:spPr>
          <a:xfrm>
            <a:off x="6901434" y="1636776"/>
            <a:ext cx="347472" cy="347472"/>
          </a:xfrm>
          <a:prstGeom prst="rect">
            <a:avLst/>
          </a:prstGeom>
        </p:spPr>
      </p:pic>
      <p:sp>
        <p:nvSpPr>
          <p:cNvPr id="24" name="Text 17"/>
          <p:cNvSpPr txBox="1"/>
          <p:nvPr/>
        </p:nvSpPr>
        <p:spPr>
          <a:xfrm>
            <a:off x="7322058" y="1591056"/>
            <a:ext cx="1346454" cy="420624"/>
          </a:xfrm>
          <a:prstGeom prst="rect">
            <a:avLst/>
          </a:prstGeom>
          <a:noFill/>
          <a:ln/>
        </p:spPr>
        <p:txBody>
          <a:bodyPr wrap="square" lIns="0" tIns="0" rIns="0" bIns="0" rtlCol="0" anchor="ctr"/>
          <a:lstStyle/>
          <a:p>
            <a:pPr marL="0" indent="0">
              <a:buNone/>
            </a:pPr>
            <a:r>
              <a:rPr lang="en-US" sz="2400" b="1" dirty="0">
                <a:solidFill>
                  <a:srgbClr val="1B3249"/>
                </a:solidFill>
                <a:latin typeface="Calibri" pitchFamily="34" charset="0"/>
                <a:ea typeface="Calibri" pitchFamily="34" charset="-122"/>
                <a:cs typeface="Calibri" pitchFamily="34" charset="-120"/>
              </a:rPr>
              <a:t>=1m</a:t>
            </a:r>
            <a:endParaRPr lang="en-US" sz="2400" dirty="0"/>
          </a:p>
        </p:txBody>
      </p:sp>
      <p:sp>
        <p:nvSpPr>
          <p:cNvPr id="25" name="Text 18"/>
          <p:cNvSpPr txBox="1"/>
          <p:nvPr/>
        </p:nvSpPr>
        <p:spPr>
          <a:xfrm>
            <a:off x="6901434" y="1984248"/>
            <a:ext cx="1721358" cy="292608"/>
          </a:xfrm>
          <a:prstGeom prst="rect">
            <a:avLst/>
          </a:prstGeom>
          <a:noFill/>
          <a:ln/>
        </p:spPr>
        <p:txBody>
          <a:bodyPr wrap="square" lIns="0" tIns="0" rIns="0" bIns="0" rtlCol="0" anchor="t"/>
          <a:lstStyle/>
          <a:p>
            <a:pPr marL="0" indent="0">
              <a:buNone/>
            </a:pPr>
            <a:r>
              <a:rPr lang="en-US" sz="900" b="1" dirty="0">
                <a:solidFill>
                  <a:srgbClr val="253746"/>
                </a:solidFill>
                <a:latin typeface="Calibri" pitchFamily="34" charset="0"/>
                <a:ea typeface="Calibri" pitchFamily="34" charset="-122"/>
                <a:cs typeface="Calibri" pitchFamily="34" charset="-120"/>
              </a:rPr>
              <a:t>people in the UK live with dementia; 1.4m by 2040</a:t>
            </a:r>
            <a:endParaRPr lang="en-US" sz="900" dirty="0"/>
          </a:p>
        </p:txBody>
      </p:sp>
      <p:sp>
        <p:nvSpPr>
          <p:cNvPr id="26" name="Text 19"/>
          <p:cNvSpPr txBox="1"/>
          <p:nvPr/>
        </p:nvSpPr>
        <p:spPr>
          <a:xfrm>
            <a:off x="6901434" y="2267712"/>
            <a:ext cx="1721358" cy="329184"/>
          </a:xfrm>
          <a:prstGeom prst="rect">
            <a:avLst/>
          </a:prstGeom>
          <a:noFill/>
          <a:ln/>
        </p:spPr>
        <p:txBody>
          <a:bodyPr wrap="square" lIns="0" tIns="0" rIns="0" bIns="0" rtlCol="0" anchor="t"/>
          <a:lstStyle/>
          <a:p>
            <a:pPr marL="0" indent="0">
              <a:buNone/>
            </a:pPr>
            <a:r>
              <a:rPr lang="en-US" sz="700" dirty="0">
                <a:solidFill>
                  <a:srgbClr val="546A7B"/>
                </a:solidFill>
                <a:latin typeface="Calibri" pitchFamily="34" charset="0"/>
                <a:ea typeface="Calibri" pitchFamily="34" charset="-122"/>
                <a:cs typeface="Calibri" pitchFamily="34" charset="-120"/>
              </a:rPr>
              <a:t>Alzheimer's Society (no date); up to 45% linked to modifiable risks (Livingston et al., 2024)</a:t>
            </a:r>
            <a:endParaRPr lang="en-US" sz="700" dirty="0"/>
          </a:p>
        </p:txBody>
      </p:sp>
      <p:sp>
        <p:nvSpPr>
          <p:cNvPr id="27" name="Text 20"/>
          <p:cNvSpPr txBox="1"/>
          <p:nvPr/>
        </p:nvSpPr>
        <p:spPr>
          <a:xfrm>
            <a:off x="365760" y="2706624"/>
            <a:ext cx="2606040" cy="237744"/>
          </a:xfrm>
          <a:prstGeom prst="rect">
            <a:avLst/>
          </a:prstGeom>
          <a:noFill/>
          <a:ln/>
        </p:spPr>
        <p:txBody>
          <a:bodyPr wrap="square" lIns="0" tIns="0" rIns="0" bIns="0" rtlCol="0" anchor="t"/>
          <a:lstStyle/>
          <a:p>
            <a:pPr marL="0" indent="0">
              <a:buNone/>
            </a:pPr>
            <a:r>
              <a:rPr lang="en-US" sz="1150" b="1" kern="0" spc="100" dirty="0">
                <a:solidFill>
                  <a:srgbClr val="087F8C"/>
                </a:solidFill>
                <a:latin typeface="Calibri" pitchFamily="34" charset="0"/>
                <a:ea typeface="Calibri" pitchFamily="34" charset="-122"/>
                <a:cs typeface="Calibri" pitchFamily="34" charset="-120"/>
              </a:rPr>
              <a:t>INTRODUCTION AND RATIONALE</a:t>
            </a:r>
            <a:endParaRPr lang="en-US" sz="1150" dirty="0"/>
          </a:p>
        </p:txBody>
      </p:sp>
      <p:sp>
        <p:nvSpPr>
          <p:cNvPr id="28" name="Text 21"/>
          <p:cNvSpPr txBox="1"/>
          <p:nvPr/>
        </p:nvSpPr>
        <p:spPr>
          <a:xfrm>
            <a:off x="365760" y="2980944"/>
            <a:ext cx="2606040" cy="914400"/>
          </a:xfrm>
          <a:prstGeom prst="rect">
            <a:avLst/>
          </a:prstGeom>
          <a:noFill/>
          <a:ln/>
        </p:spPr>
        <p:txBody>
          <a:bodyPr wrap="square" lIns="0" tIns="0" rIns="0" bIns="0" rtlCol="0" anchor="t"/>
          <a:lstStyle/>
          <a:p>
            <a:pPr marL="0" indent="0">
              <a:buNone/>
            </a:pPr>
            <a:r>
              <a:rPr lang="en-US" sz="850" b="1" dirty="0">
                <a:solidFill>
                  <a:srgbClr val="E76755"/>
                </a:solidFill>
                <a:latin typeface="Calibri" pitchFamily="34" charset="0"/>
                <a:ea typeface="Calibri" pitchFamily="34" charset="-122"/>
                <a:cs typeface="Calibri" pitchFamily="34" charset="-120"/>
              </a:rPr>
              <a:t>The problem: </a:t>
            </a:r>
            <a:r>
              <a:rPr lang="en-US" sz="850" dirty="0">
                <a:solidFill>
                  <a:srgbClr val="253746"/>
                </a:solidFill>
                <a:latin typeface="Calibri" pitchFamily="34" charset="0"/>
                <a:ea typeface="Calibri" pitchFamily="34" charset="-122"/>
                <a:cs typeface="Calibri" pitchFamily="34" charset="-120"/>
              </a:rPr>
              <a:t>dementia, stroke and other neurological conditions are the leading cause of ill health worldwide (Steinmetz et al., 2024).</a:t>
            </a:r>
            <a:endParaRPr lang="en-US" sz="850" dirty="0"/>
          </a:p>
          <a:p>
            <a:pPr marL="0" indent="0">
              <a:buNone/>
            </a:pPr>
            <a:r>
              <a:rPr lang="en-US" sz="850" b="1" dirty="0">
                <a:solidFill>
                  <a:srgbClr val="253746"/>
                </a:solidFill>
                <a:latin typeface="Calibri" pitchFamily="34" charset="0"/>
                <a:ea typeface="Calibri" pitchFamily="34" charset="-122"/>
                <a:cs typeface="Calibri" pitchFamily="34" charset="-120"/>
              </a:rPr>
              <a:t>Shared risks: </a:t>
            </a:r>
            <a:r>
              <a:rPr lang="en-US" sz="850" dirty="0">
                <a:solidFill>
                  <a:srgbClr val="253746"/>
                </a:solidFill>
                <a:latin typeface="Calibri" pitchFamily="34" charset="0"/>
                <a:ea typeface="Calibri" pitchFamily="34" charset="-122"/>
                <a:cs typeface="Calibri" pitchFamily="34" charset="-120"/>
              </a:rPr>
              <a:t>dementia, stroke and late-life depression share 17 modifiable risks, including low activity, poor sleep, sugary diets and high blood sugar (Senff et al., 2025).</a:t>
            </a:r>
            <a:endParaRPr lang="en-US" sz="850" dirty="0"/>
          </a:p>
        </p:txBody>
      </p:sp>
      <p:sp>
        <p:nvSpPr>
          <p:cNvPr id="29" name="Text 22"/>
          <p:cNvSpPr txBox="1"/>
          <p:nvPr/>
        </p:nvSpPr>
        <p:spPr>
          <a:xfrm>
            <a:off x="365760" y="3913632"/>
            <a:ext cx="2606040" cy="164592"/>
          </a:xfrm>
          <a:prstGeom prst="rect">
            <a:avLst/>
          </a:prstGeom>
          <a:noFill/>
          <a:ln/>
        </p:spPr>
        <p:txBody>
          <a:bodyPr wrap="square" lIns="0" tIns="0" rIns="0" bIns="0" rtlCol="0" anchor="t"/>
          <a:lstStyle/>
          <a:p>
            <a:pPr marL="0" indent="0">
              <a:buNone/>
            </a:pPr>
            <a:r>
              <a:rPr lang="en-US" sz="850" b="1" dirty="0">
                <a:solidFill>
                  <a:srgbClr val="1B3249"/>
                </a:solidFill>
                <a:latin typeface="Calibri" pitchFamily="34" charset="0"/>
                <a:ea typeface="Calibri" pitchFamily="34" charset="-122"/>
                <a:cs typeface="Calibri" pitchFamily="34" charset="-120"/>
              </a:rPr>
              <a:t>UK cost per year</a:t>
            </a:r>
            <a:endParaRPr lang="en-US" sz="850" dirty="0"/>
          </a:p>
        </p:txBody>
      </p:sp>
      <p:sp>
        <p:nvSpPr>
          <p:cNvPr id="30" name="Shape 23"/>
          <p:cNvSpPr/>
          <p:nvPr/>
        </p:nvSpPr>
        <p:spPr>
          <a:xfrm>
            <a:off x="365760" y="4096512"/>
            <a:ext cx="1266444" cy="402336"/>
          </a:xfrm>
          <a:prstGeom prst="roundRect">
            <a:avLst>
              <a:gd name="adj" fmla="val 11364"/>
            </a:avLst>
          </a:prstGeom>
          <a:solidFill>
            <a:srgbClr val="E9EEF3"/>
          </a:solidFill>
          <a:ln w="12700">
            <a:solidFill>
              <a:srgbClr val="E9EEF3"/>
            </a:solidFill>
            <a:prstDash val="solid"/>
          </a:ln>
        </p:spPr>
        <p:txBody>
          <a:bodyPr/>
          <a:lstStyle/>
          <a:p>
            <a:endParaRPr lang="en-GB"/>
          </a:p>
        </p:txBody>
      </p:sp>
      <p:sp>
        <p:nvSpPr>
          <p:cNvPr id="31" name="Text 24"/>
          <p:cNvSpPr txBox="1"/>
          <p:nvPr/>
        </p:nvSpPr>
        <p:spPr>
          <a:xfrm>
            <a:off x="420624" y="4114800"/>
            <a:ext cx="566928" cy="365760"/>
          </a:xfrm>
          <a:prstGeom prst="rect">
            <a:avLst/>
          </a:prstGeom>
          <a:noFill/>
          <a:ln/>
        </p:spPr>
        <p:txBody>
          <a:bodyPr wrap="square" lIns="0" tIns="0" rIns="0" bIns="0" rtlCol="0" anchor="ctr"/>
          <a:lstStyle/>
          <a:p>
            <a:pPr marL="0" indent="0">
              <a:buNone/>
            </a:pPr>
            <a:r>
              <a:rPr lang="en-US" sz="1300" b="1" dirty="0">
                <a:solidFill>
                  <a:srgbClr val="1B3249"/>
                </a:solidFill>
                <a:latin typeface="Calibri" pitchFamily="34" charset="0"/>
                <a:ea typeface="Calibri" pitchFamily="34" charset="-122"/>
                <a:cs typeface="Calibri" pitchFamily="34" charset="-120"/>
              </a:rPr>
              <a:t>£42bn</a:t>
            </a:r>
            <a:endParaRPr lang="en-US" sz="1300" dirty="0"/>
          </a:p>
        </p:txBody>
      </p:sp>
      <p:sp>
        <p:nvSpPr>
          <p:cNvPr id="32" name="Text 25"/>
          <p:cNvSpPr txBox="1"/>
          <p:nvPr/>
        </p:nvSpPr>
        <p:spPr>
          <a:xfrm>
            <a:off x="1005840" y="4133088"/>
            <a:ext cx="589788" cy="182880"/>
          </a:xfrm>
          <a:prstGeom prst="rect">
            <a:avLst/>
          </a:prstGeom>
          <a:noFill/>
          <a:ln/>
        </p:spPr>
        <p:txBody>
          <a:bodyPr wrap="square" lIns="0" tIns="0" rIns="0" bIns="0" rtlCol="0" anchor="ctr"/>
          <a:lstStyle/>
          <a:p>
            <a:pPr marL="0" indent="0">
              <a:buNone/>
            </a:pPr>
            <a:r>
              <a:rPr lang="en-US" sz="800" b="1" dirty="0">
                <a:solidFill>
                  <a:srgbClr val="253746"/>
                </a:solidFill>
                <a:latin typeface="Calibri" pitchFamily="34" charset="0"/>
                <a:ea typeface="Calibri" pitchFamily="34" charset="-122"/>
                <a:cs typeface="Calibri" pitchFamily="34" charset="-120"/>
              </a:rPr>
              <a:t>dementia</a:t>
            </a:r>
            <a:endParaRPr lang="en-US" sz="800" dirty="0"/>
          </a:p>
        </p:txBody>
      </p:sp>
      <p:sp>
        <p:nvSpPr>
          <p:cNvPr id="33" name="Text 26"/>
          <p:cNvSpPr txBox="1"/>
          <p:nvPr/>
        </p:nvSpPr>
        <p:spPr>
          <a:xfrm>
            <a:off x="1005840" y="4306824"/>
            <a:ext cx="608076" cy="164592"/>
          </a:xfrm>
          <a:prstGeom prst="rect">
            <a:avLst/>
          </a:prstGeom>
          <a:noFill/>
          <a:ln/>
        </p:spPr>
        <p:txBody>
          <a:bodyPr wrap="square" lIns="0" tIns="0" rIns="0" bIns="0" rtlCol="0" anchor="ctr"/>
          <a:lstStyle/>
          <a:p>
            <a:pPr marL="0" indent="0">
              <a:buNone/>
            </a:pPr>
            <a:r>
              <a:rPr lang="en-US" sz="600" dirty="0">
                <a:solidFill>
                  <a:srgbClr val="546A7B"/>
                </a:solidFill>
                <a:latin typeface="Calibri" pitchFamily="34" charset="0"/>
                <a:ea typeface="Calibri" pitchFamily="34" charset="-122"/>
                <a:cs typeface="Calibri" pitchFamily="34" charset="-120"/>
              </a:rPr>
              <a:t>(Alzheimer's Society, 2024)</a:t>
            </a:r>
            <a:endParaRPr lang="en-US" sz="600" dirty="0"/>
          </a:p>
        </p:txBody>
      </p:sp>
      <p:sp>
        <p:nvSpPr>
          <p:cNvPr id="34" name="Shape 27"/>
          <p:cNvSpPr/>
          <p:nvPr/>
        </p:nvSpPr>
        <p:spPr>
          <a:xfrm>
            <a:off x="1705356" y="4096512"/>
            <a:ext cx="1266444" cy="402336"/>
          </a:xfrm>
          <a:prstGeom prst="roundRect">
            <a:avLst>
              <a:gd name="adj" fmla="val 11364"/>
            </a:avLst>
          </a:prstGeom>
          <a:solidFill>
            <a:srgbClr val="FCEFED"/>
          </a:solidFill>
          <a:ln w="12700">
            <a:solidFill>
              <a:srgbClr val="FCEFED"/>
            </a:solidFill>
            <a:prstDash val="solid"/>
          </a:ln>
        </p:spPr>
        <p:txBody>
          <a:bodyPr/>
          <a:lstStyle/>
          <a:p>
            <a:endParaRPr lang="en-GB"/>
          </a:p>
        </p:txBody>
      </p:sp>
      <p:sp>
        <p:nvSpPr>
          <p:cNvPr id="35" name="Text 28"/>
          <p:cNvSpPr txBox="1"/>
          <p:nvPr/>
        </p:nvSpPr>
        <p:spPr>
          <a:xfrm>
            <a:off x="1760220" y="4114800"/>
            <a:ext cx="566928" cy="365760"/>
          </a:xfrm>
          <a:prstGeom prst="rect">
            <a:avLst/>
          </a:prstGeom>
          <a:noFill/>
          <a:ln/>
        </p:spPr>
        <p:txBody>
          <a:bodyPr wrap="square" lIns="0" tIns="0" rIns="0" bIns="0" rtlCol="0" anchor="ctr"/>
          <a:lstStyle/>
          <a:p>
            <a:pPr marL="0" indent="0">
              <a:buNone/>
            </a:pPr>
            <a:r>
              <a:rPr lang="en-US" sz="1300" b="1" dirty="0">
                <a:solidFill>
                  <a:srgbClr val="E76755"/>
                </a:solidFill>
                <a:latin typeface="Calibri" pitchFamily="34" charset="0"/>
                <a:ea typeface="Calibri" pitchFamily="34" charset="-122"/>
                <a:cs typeface="Calibri" pitchFamily="34" charset="-120"/>
              </a:rPr>
              <a:t>£26bn</a:t>
            </a:r>
            <a:endParaRPr lang="en-US" sz="1300" dirty="0"/>
          </a:p>
        </p:txBody>
      </p:sp>
      <p:sp>
        <p:nvSpPr>
          <p:cNvPr id="36" name="Text 29"/>
          <p:cNvSpPr txBox="1"/>
          <p:nvPr/>
        </p:nvSpPr>
        <p:spPr>
          <a:xfrm>
            <a:off x="2345436" y="4133088"/>
            <a:ext cx="589788" cy="182880"/>
          </a:xfrm>
          <a:prstGeom prst="rect">
            <a:avLst/>
          </a:prstGeom>
          <a:noFill/>
          <a:ln/>
        </p:spPr>
        <p:txBody>
          <a:bodyPr wrap="square" lIns="0" tIns="0" rIns="0" bIns="0" rtlCol="0" anchor="ctr"/>
          <a:lstStyle/>
          <a:p>
            <a:pPr marL="0" indent="0">
              <a:buNone/>
            </a:pPr>
            <a:r>
              <a:rPr lang="en-US" sz="800" b="1" dirty="0">
                <a:solidFill>
                  <a:srgbClr val="253746"/>
                </a:solidFill>
                <a:latin typeface="Calibri" pitchFamily="34" charset="0"/>
                <a:ea typeface="Calibri" pitchFamily="34" charset="-122"/>
                <a:cs typeface="Calibri" pitchFamily="34" charset="-120"/>
              </a:rPr>
              <a:t>stroke</a:t>
            </a:r>
            <a:endParaRPr lang="en-US" sz="800" dirty="0"/>
          </a:p>
        </p:txBody>
      </p:sp>
      <p:sp>
        <p:nvSpPr>
          <p:cNvPr id="37" name="Text 30"/>
          <p:cNvSpPr txBox="1"/>
          <p:nvPr/>
        </p:nvSpPr>
        <p:spPr>
          <a:xfrm>
            <a:off x="2345436" y="4306824"/>
            <a:ext cx="608076" cy="164592"/>
          </a:xfrm>
          <a:prstGeom prst="rect">
            <a:avLst/>
          </a:prstGeom>
          <a:noFill/>
          <a:ln/>
        </p:spPr>
        <p:txBody>
          <a:bodyPr wrap="square" lIns="0" tIns="0" rIns="0" bIns="0" rtlCol="0" anchor="ctr"/>
          <a:lstStyle/>
          <a:p>
            <a:pPr marL="0" indent="0">
              <a:buNone/>
            </a:pPr>
            <a:r>
              <a:rPr lang="en-US" sz="600" dirty="0">
                <a:solidFill>
                  <a:srgbClr val="546A7B"/>
                </a:solidFill>
                <a:latin typeface="Calibri" pitchFamily="34" charset="0"/>
                <a:ea typeface="Calibri" pitchFamily="34" charset="-122"/>
                <a:cs typeface="Calibri" pitchFamily="34" charset="-120"/>
              </a:rPr>
              <a:t>(Patel et al., 2020)</a:t>
            </a:r>
            <a:endParaRPr lang="en-US" sz="600" dirty="0"/>
          </a:p>
        </p:txBody>
      </p:sp>
      <p:sp>
        <p:nvSpPr>
          <p:cNvPr id="38" name="Shape 31"/>
          <p:cNvSpPr/>
          <p:nvPr/>
        </p:nvSpPr>
        <p:spPr>
          <a:xfrm>
            <a:off x="365760" y="4553712"/>
            <a:ext cx="1266444" cy="402336"/>
          </a:xfrm>
          <a:prstGeom prst="roundRect">
            <a:avLst>
              <a:gd name="adj" fmla="val 11364"/>
            </a:avLst>
          </a:prstGeom>
          <a:solidFill>
            <a:srgbClr val="EAF0F8"/>
          </a:solidFill>
          <a:ln w="12700">
            <a:solidFill>
              <a:srgbClr val="EAF0F8"/>
            </a:solidFill>
            <a:prstDash val="solid"/>
          </a:ln>
        </p:spPr>
        <p:txBody>
          <a:bodyPr/>
          <a:lstStyle/>
          <a:p>
            <a:endParaRPr lang="en-GB"/>
          </a:p>
        </p:txBody>
      </p:sp>
      <p:sp>
        <p:nvSpPr>
          <p:cNvPr id="39" name="Text 32"/>
          <p:cNvSpPr txBox="1"/>
          <p:nvPr/>
        </p:nvSpPr>
        <p:spPr>
          <a:xfrm>
            <a:off x="420624" y="4572000"/>
            <a:ext cx="566928" cy="365760"/>
          </a:xfrm>
          <a:prstGeom prst="rect">
            <a:avLst/>
          </a:prstGeom>
          <a:noFill/>
          <a:ln/>
        </p:spPr>
        <p:txBody>
          <a:bodyPr wrap="square" lIns="0" tIns="0" rIns="0" bIns="0" rtlCol="0" anchor="ctr"/>
          <a:lstStyle/>
          <a:p>
            <a:pPr marL="0" indent="0">
              <a:buNone/>
            </a:pPr>
            <a:r>
              <a:rPr lang="en-US" sz="1300" b="1" dirty="0">
                <a:solidFill>
                  <a:srgbClr val="3C64A7"/>
                </a:solidFill>
                <a:latin typeface="Calibri" pitchFamily="34" charset="0"/>
                <a:ea typeface="Calibri" pitchFamily="34" charset="-122"/>
                <a:cs typeface="Calibri" pitchFamily="34" charset="-120"/>
              </a:rPr>
              <a:t>£40bn</a:t>
            </a:r>
            <a:endParaRPr lang="en-US" sz="1300" dirty="0"/>
          </a:p>
        </p:txBody>
      </p:sp>
      <p:sp>
        <p:nvSpPr>
          <p:cNvPr id="40" name="Text 33"/>
          <p:cNvSpPr txBox="1"/>
          <p:nvPr/>
        </p:nvSpPr>
        <p:spPr>
          <a:xfrm>
            <a:off x="1005840" y="4590288"/>
            <a:ext cx="589788" cy="182880"/>
          </a:xfrm>
          <a:prstGeom prst="rect">
            <a:avLst/>
          </a:prstGeom>
          <a:noFill/>
          <a:ln/>
        </p:spPr>
        <p:txBody>
          <a:bodyPr wrap="square" lIns="0" tIns="0" rIns="0" bIns="0" rtlCol="0" anchor="ctr"/>
          <a:lstStyle/>
          <a:p>
            <a:pPr marL="0" indent="0">
              <a:buNone/>
            </a:pPr>
            <a:r>
              <a:rPr lang="en-US" sz="800" b="1" dirty="0">
                <a:solidFill>
                  <a:srgbClr val="253746"/>
                </a:solidFill>
                <a:latin typeface="Calibri" pitchFamily="34" charset="0"/>
                <a:ea typeface="Calibri" pitchFamily="34" charset="-122"/>
                <a:cs typeface="Calibri" pitchFamily="34" charset="-120"/>
              </a:rPr>
              <a:t>poor sleep</a:t>
            </a:r>
            <a:endParaRPr lang="en-US" sz="800" dirty="0"/>
          </a:p>
        </p:txBody>
      </p:sp>
      <p:sp>
        <p:nvSpPr>
          <p:cNvPr id="41" name="Text 34"/>
          <p:cNvSpPr txBox="1"/>
          <p:nvPr/>
        </p:nvSpPr>
        <p:spPr>
          <a:xfrm>
            <a:off x="1005840" y="4764024"/>
            <a:ext cx="608076" cy="164592"/>
          </a:xfrm>
          <a:prstGeom prst="rect">
            <a:avLst/>
          </a:prstGeom>
          <a:noFill/>
          <a:ln/>
        </p:spPr>
        <p:txBody>
          <a:bodyPr wrap="square" lIns="0" tIns="0" rIns="0" bIns="0" rtlCol="0" anchor="ctr"/>
          <a:lstStyle/>
          <a:p>
            <a:pPr marL="0" indent="0">
              <a:buNone/>
            </a:pPr>
            <a:r>
              <a:rPr lang="en-US" sz="600" dirty="0">
                <a:solidFill>
                  <a:srgbClr val="546A7B"/>
                </a:solidFill>
                <a:latin typeface="Calibri" pitchFamily="34" charset="0"/>
                <a:ea typeface="Calibri" pitchFamily="34" charset="-122"/>
                <a:cs typeface="Calibri" pitchFamily="34" charset="-120"/>
              </a:rPr>
              <a:t>(Hafner et al., 2016)</a:t>
            </a:r>
            <a:endParaRPr lang="en-US" sz="600" dirty="0"/>
          </a:p>
        </p:txBody>
      </p:sp>
      <p:sp>
        <p:nvSpPr>
          <p:cNvPr id="42" name="Shape 35"/>
          <p:cNvSpPr/>
          <p:nvPr/>
        </p:nvSpPr>
        <p:spPr>
          <a:xfrm>
            <a:off x="1705356" y="4553712"/>
            <a:ext cx="1266444" cy="402336"/>
          </a:xfrm>
          <a:prstGeom prst="roundRect">
            <a:avLst>
              <a:gd name="adj" fmla="val 11364"/>
            </a:avLst>
          </a:prstGeom>
          <a:solidFill>
            <a:srgbClr val="EAF7F8"/>
          </a:solidFill>
          <a:ln w="12700">
            <a:solidFill>
              <a:srgbClr val="EAF7F8"/>
            </a:solidFill>
            <a:prstDash val="solid"/>
          </a:ln>
        </p:spPr>
        <p:txBody>
          <a:bodyPr/>
          <a:lstStyle/>
          <a:p>
            <a:endParaRPr lang="en-GB"/>
          </a:p>
        </p:txBody>
      </p:sp>
      <p:sp>
        <p:nvSpPr>
          <p:cNvPr id="43" name="Text 36"/>
          <p:cNvSpPr txBox="1"/>
          <p:nvPr/>
        </p:nvSpPr>
        <p:spPr>
          <a:xfrm>
            <a:off x="1760220" y="4572000"/>
            <a:ext cx="566928" cy="365760"/>
          </a:xfrm>
          <a:prstGeom prst="rect">
            <a:avLst/>
          </a:prstGeom>
          <a:noFill/>
          <a:ln/>
        </p:spPr>
        <p:txBody>
          <a:bodyPr wrap="square" lIns="0" tIns="0" rIns="0" bIns="0" rtlCol="0" anchor="ctr"/>
          <a:lstStyle/>
          <a:p>
            <a:pPr marL="0" indent="0">
              <a:buNone/>
            </a:pPr>
            <a:r>
              <a:rPr lang="en-US" sz="1300" b="1" dirty="0">
                <a:solidFill>
                  <a:srgbClr val="087F8C"/>
                </a:solidFill>
                <a:latin typeface="Calibri" pitchFamily="34" charset="0"/>
                <a:ea typeface="Calibri" pitchFamily="34" charset="-122"/>
                <a:cs typeface="Calibri" pitchFamily="34" charset="-120"/>
              </a:rPr>
              <a:t>£7.4bn</a:t>
            </a:r>
            <a:endParaRPr lang="en-US" sz="1300" dirty="0"/>
          </a:p>
        </p:txBody>
      </p:sp>
      <p:sp>
        <p:nvSpPr>
          <p:cNvPr id="44" name="Text 37"/>
          <p:cNvSpPr txBox="1"/>
          <p:nvPr/>
        </p:nvSpPr>
        <p:spPr>
          <a:xfrm>
            <a:off x="2345436" y="4590288"/>
            <a:ext cx="589788" cy="182880"/>
          </a:xfrm>
          <a:prstGeom prst="rect">
            <a:avLst/>
          </a:prstGeom>
          <a:noFill/>
          <a:ln/>
        </p:spPr>
        <p:txBody>
          <a:bodyPr wrap="square" lIns="0" tIns="0" rIns="0" bIns="0" rtlCol="0" anchor="ctr"/>
          <a:lstStyle/>
          <a:p>
            <a:pPr marL="0" indent="0">
              <a:buNone/>
            </a:pPr>
            <a:r>
              <a:rPr lang="en-US" sz="800" b="1" dirty="0">
                <a:solidFill>
                  <a:srgbClr val="253746"/>
                </a:solidFill>
                <a:latin typeface="Calibri" pitchFamily="34" charset="0"/>
                <a:ea typeface="Calibri" pitchFamily="34" charset="-122"/>
                <a:cs typeface="Calibri" pitchFamily="34" charset="-120"/>
              </a:rPr>
              <a:t>inactivity</a:t>
            </a:r>
            <a:endParaRPr lang="en-US" sz="800" dirty="0"/>
          </a:p>
        </p:txBody>
      </p:sp>
      <p:sp>
        <p:nvSpPr>
          <p:cNvPr id="45" name="Text 38"/>
          <p:cNvSpPr txBox="1"/>
          <p:nvPr/>
        </p:nvSpPr>
        <p:spPr>
          <a:xfrm>
            <a:off x="2345436" y="4764024"/>
            <a:ext cx="608076" cy="164592"/>
          </a:xfrm>
          <a:prstGeom prst="rect">
            <a:avLst/>
          </a:prstGeom>
          <a:noFill/>
          <a:ln/>
        </p:spPr>
        <p:txBody>
          <a:bodyPr wrap="square" lIns="0" tIns="0" rIns="0" bIns="0" rtlCol="0" anchor="ctr"/>
          <a:lstStyle/>
          <a:p>
            <a:pPr marL="0" indent="0">
              <a:buNone/>
            </a:pPr>
            <a:r>
              <a:rPr lang="en-US" sz="600" dirty="0">
                <a:solidFill>
                  <a:srgbClr val="546A7B"/>
                </a:solidFill>
                <a:latin typeface="Calibri" pitchFamily="34" charset="0"/>
                <a:ea typeface="Calibri" pitchFamily="34" charset="-122"/>
                <a:cs typeface="Calibri" pitchFamily="34" charset="-120"/>
              </a:rPr>
              <a:t>(PHE, 2014)</a:t>
            </a:r>
            <a:endParaRPr lang="en-US" sz="600" dirty="0"/>
          </a:p>
        </p:txBody>
      </p:sp>
      <p:sp>
        <p:nvSpPr>
          <p:cNvPr id="46" name="Text 39"/>
          <p:cNvSpPr txBox="1"/>
          <p:nvPr/>
        </p:nvSpPr>
        <p:spPr>
          <a:xfrm>
            <a:off x="365760" y="5084064"/>
            <a:ext cx="2606040" cy="1682496"/>
          </a:xfrm>
          <a:prstGeom prst="rect">
            <a:avLst/>
          </a:prstGeom>
          <a:noFill/>
          <a:ln/>
        </p:spPr>
        <p:txBody>
          <a:bodyPr wrap="square" lIns="0" tIns="0" rIns="0" bIns="0" rtlCol="0" anchor="t"/>
          <a:lstStyle/>
          <a:p>
            <a:pPr marL="0" indent="0">
              <a:buNone/>
            </a:pPr>
            <a:r>
              <a:rPr lang="en-US" sz="850" b="1" dirty="0">
                <a:solidFill>
                  <a:srgbClr val="253746"/>
                </a:solidFill>
                <a:latin typeface="Calibri" pitchFamily="34" charset="0"/>
                <a:ea typeface="Calibri" pitchFamily="34" charset="-122"/>
                <a:cs typeface="Calibri" pitchFamily="34" charset="-120"/>
              </a:rPr>
              <a:t>Rising cost: </a:t>
            </a:r>
            <a:r>
              <a:rPr lang="en-US" sz="850" dirty="0">
                <a:solidFill>
                  <a:srgbClr val="253746"/>
                </a:solidFill>
                <a:latin typeface="Calibri" pitchFamily="34" charset="0"/>
                <a:ea typeface="Calibri" pitchFamily="34" charset="-122"/>
                <a:cs typeface="Calibri" pitchFamily="34" charset="-120"/>
              </a:rPr>
              <a:t>UK dementia costs alone could reach £90bn by 2040 (Alzheimer's Society, 2024).</a:t>
            </a:r>
            <a:endParaRPr lang="en-US" sz="850" dirty="0"/>
          </a:p>
          <a:p>
            <a:pPr marL="0" indent="0">
              <a:buNone/>
            </a:pPr>
            <a:r>
              <a:rPr lang="en-US" sz="850" b="1" dirty="0">
                <a:solidFill>
                  <a:srgbClr val="253746"/>
                </a:solidFill>
                <a:latin typeface="Calibri" pitchFamily="34" charset="0"/>
                <a:ea typeface="Calibri" pitchFamily="34" charset="-122"/>
                <a:cs typeface="Calibri" pitchFamily="34" charset="-120"/>
              </a:rPr>
              <a:t>Linked behaviours: </a:t>
            </a:r>
            <a:r>
              <a:rPr lang="en-US" sz="850" dirty="0">
                <a:solidFill>
                  <a:srgbClr val="253746"/>
                </a:solidFill>
                <a:latin typeface="Calibri" pitchFamily="34" charset="0"/>
                <a:ea typeface="Calibri" pitchFamily="34" charset="-122"/>
                <a:cs typeface="Calibri" pitchFamily="34" charset="-120"/>
              </a:rPr>
              <a:t>short sleep cancels the brain benefits of exercise in people in their 50s and 60s (Bloomberg et al., 2023).</a:t>
            </a:r>
            <a:endParaRPr lang="en-US" sz="850" dirty="0"/>
          </a:p>
          <a:p>
            <a:pPr marL="0" indent="0">
              <a:buNone/>
            </a:pPr>
            <a:r>
              <a:rPr lang="en-US" sz="850" b="1" dirty="0">
                <a:solidFill>
                  <a:srgbClr val="087F8C"/>
                </a:solidFill>
                <a:latin typeface="Calibri" pitchFamily="34" charset="0"/>
                <a:ea typeface="Calibri" pitchFamily="34" charset="-122"/>
                <a:cs typeface="Calibri" pitchFamily="34" charset="-120"/>
              </a:rPr>
              <a:t>The contribution: </a:t>
            </a:r>
            <a:r>
              <a:rPr lang="en-US" sz="850" dirty="0">
                <a:solidFill>
                  <a:srgbClr val="253746"/>
                </a:solidFill>
                <a:latin typeface="Calibri" pitchFamily="34" charset="0"/>
                <a:ea typeface="Calibri" pitchFamily="34" charset="-122"/>
                <a:cs typeface="Calibri" pitchFamily="34" charset="-120"/>
              </a:rPr>
              <a:t>to raise awareness of sleep quality, exercise and sugar intake as modifiable factors for brain health, which research and health promotion usually treat separately (Stamatakis et al., 2025), mostly in adults over 40.</a:t>
            </a:r>
            <a:endParaRPr lang="en-US" sz="850" dirty="0"/>
          </a:p>
        </p:txBody>
      </p:sp>
      <p:sp>
        <p:nvSpPr>
          <p:cNvPr id="47" name="Text 40"/>
          <p:cNvSpPr txBox="1"/>
          <p:nvPr/>
        </p:nvSpPr>
        <p:spPr>
          <a:xfrm>
            <a:off x="3246120" y="2706624"/>
            <a:ext cx="2606040" cy="237744"/>
          </a:xfrm>
          <a:prstGeom prst="rect">
            <a:avLst/>
          </a:prstGeom>
          <a:noFill/>
          <a:ln/>
        </p:spPr>
        <p:txBody>
          <a:bodyPr wrap="square" lIns="0" tIns="0" rIns="0" bIns="0" rtlCol="0" anchor="t"/>
          <a:lstStyle/>
          <a:p>
            <a:pPr marL="0" indent="0">
              <a:buNone/>
            </a:pPr>
            <a:r>
              <a:rPr lang="en-US" sz="1150" b="1" kern="0" spc="100" dirty="0">
                <a:solidFill>
                  <a:srgbClr val="087F8C"/>
                </a:solidFill>
                <a:latin typeface="Calibri" pitchFamily="34" charset="0"/>
                <a:ea typeface="Calibri" pitchFamily="34" charset="-122"/>
                <a:cs typeface="Calibri" pitchFamily="34" charset="-120"/>
              </a:rPr>
              <a:t>RESEARCH QUESTION</a:t>
            </a:r>
            <a:endParaRPr lang="en-US" sz="1150" dirty="0"/>
          </a:p>
        </p:txBody>
      </p:sp>
      <p:sp>
        <p:nvSpPr>
          <p:cNvPr id="48" name="Shape 41"/>
          <p:cNvSpPr/>
          <p:nvPr/>
        </p:nvSpPr>
        <p:spPr>
          <a:xfrm>
            <a:off x="3246120" y="2980944"/>
            <a:ext cx="2606040" cy="731520"/>
          </a:xfrm>
          <a:prstGeom prst="roundRect">
            <a:avLst>
              <a:gd name="adj" fmla="val 7500"/>
            </a:avLst>
          </a:prstGeom>
          <a:solidFill>
            <a:srgbClr val="1B3249"/>
          </a:solidFill>
          <a:ln w="12700">
            <a:solidFill>
              <a:srgbClr val="1B3249"/>
            </a:solidFill>
            <a:prstDash val="solid"/>
          </a:ln>
        </p:spPr>
        <p:txBody>
          <a:bodyPr/>
          <a:lstStyle/>
          <a:p>
            <a:endParaRPr lang="en-GB"/>
          </a:p>
        </p:txBody>
      </p:sp>
      <p:sp>
        <p:nvSpPr>
          <p:cNvPr id="49" name="Text 42"/>
          <p:cNvSpPr txBox="1"/>
          <p:nvPr/>
        </p:nvSpPr>
        <p:spPr>
          <a:xfrm>
            <a:off x="3374136" y="3008376"/>
            <a:ext cx="2350008" cy="676656"/>
          </a:xfrm>
          <a:prstGeom prst="rect">
            <a:avLst/>
          </a:prstGeom>
          <a:noFill/>
          <a:ln/>
        </p:spPr>
        <p:txBody>
          <a:bodyPr wrap="square" lIns="0" tIns="0" rIns="0" bIns="0" rtlCol="0" anchor="ctr"/>
          <a:lstStyle/>
          <a:p>
            <a:pPr marL="0" indent="0">
              <a:buNone/>
            </a:pPr>
            <a:r>
              <a:rPr lang="en-US" sz="950" b="1" dirty="0">
                <a:solidFill>
                  <a:srgbClr val="FFFFFF"/>
                </a:solidFill>
                <a:latin typeface="Calibri" pitchFamily="34" charset="0"/>
                <a:ea typeface="Calibri" pitchFamily="34" charset="-122"/>
                <a:cs typeface="Calibri" pitchFamily="34" charset="-120"/>
              </a:rPr>
              <a:t>How do physical activity, sleep quality, and free sugar intake improve memory and brain health and reduce cognitive decline in UK adults aged 18+?</a:t>
            </a:r>
            <a:endParaRPr lang="en-US" sz="950" dirty="0"/>
          </a:p>
        </p:txBody>
      </p:sp>
      <p:sp>
        <p:nvSpPr>
          <p:cNvPr id="50" name="Text 43"/>
          <p:cNvSpPr txBox="1"/>
          <p:nvPr/>
        </p:nvSpPr>
        <p:spPr>
          <a:xfrm>
            <a:off x="3246120" y="3767328"/>
            <a:ext cx="2606040" cy="548640"/>
          </a:xfrm>
          <a:prstGeom prst="rect">
            <a:avLst/>
          </a:prstGeom>
          <a:noFill/>
          <a:ln/>
        </p:spPr>
        <p:txBody>
          <a:bodyPr wrap="square" lIns="0" tIns="0" rIns="0" bIns="0" rtlCol="0" anchor="t"/>
          <a:lstStyle/>
          <a:p>
            <a:pPr marL="0" indent="0">
              <a:buNone/>
            </a:pPr>
            <a:r>
              <a:rPr lang="en-US" sz="1100" b="1" dirty="0">
                <a:solidFill>
                  <a:srgbClr val="087F8C"/>
                </a:solidFill>
                <a:latin typeface="Calibri" pitchFamily="34" charset="0"/>
                <a:ea typeface="Calibri" pitchFamily="34" charset="-122"/>
                <a:cs typeface="Calibri" pitchFamily="34" charset="-120"/>
              </a:rPr>
              <a:t>AIM  </a:t>
            </a:r>
            <a:r>
              <a:rPr lang="en-US" sz="850" dirty="0">
                <a:solidFill>
                  <a:srgbClr val="253746"/>
                </a:solidFill>
                <a:latin typeface="Calibri" pitchFamily="34" charset="0"/>
                <a:ea typeface="Calibri" pitchFamily="34" charset="-122"/>
                <a:cs typeface="Calibri" pitchFamily="34" charset="-120"/>
              </a:rPr>
              <a:t>To explore how various lifestyle choices, such as diet, physical activity, and sleep quality, impact brain health and cognitive function in UK adults aged 18 and above.</a:t>
            </a:r>
            <a:endParaRPr lang="en-US" sz="850" dirty="0"/>
          </a:p>
        </p:txBody>
      </p:sp>
      <p:sp>
        <p:nvSpPr>
          <p:cNvPr id="51" name="Text 44"/>
          <p:cNvSpPr txBox="1"/>
          <p:nvPr/>
        </p:nvSpPr>
        <p:spPr>
          <a:xfrm>
            <a:off x="3246120" y="4352544"/>
            <a:ext cx="2606040" cy="237744"/>
          </a:xfrm>
          <a:prstGeom prst="rect">
            <a:avLst/>
          </a:prstGeom>
          <a:noFill/>
          <a:ln/>
        </p:spPr>
        <p:txBody>
          <a:bodyPr wrap="square" lIns="0" tIns="0" rIns="0" bIns="0" rtlCol="0" anchor="t"/>
          <a:lstStyle/>
          <a:p>
            <a:pPr marL="0" indent="0">
              <a:buNone/>
            </a:pPr>
            <a:r>
              <a:rPr lang="en-US" sz="1150" b="1" kern="0" spc="100" dirty="0">
                <a:solidFill>
                  <a:srgbClr val="087F8C"/>
                </a:solidFill>
                <a:latin typeface="Calibri" pitchFamily="34" charset="0"/>
                <a:ea typeface="Calibri" pitchFamily="34" charset="-122"/>
                <a:cs typeface="Calibri" pitchFamily="34" charset="-120"/>
              </a:rPr>
              <a:t>OBJECTIVES</a:t>
            </a:r>
            <a:endParaRPr lang="en-US" sz="1150" dirty="0"/>
          </a:p>
        </p:txBody>
      </p:sp>
      <p:sp>
        <p:nvSpPr>
          <p:cNvPr id="52" name="Shape 45"/>
          <p:cNvSpPr/>
          <p:nvPr/>
        </p:nvSpPr>
        <p:spPr>
          <a:xfrm>
            <a:off x="3246120" y="4617720"/>
            <a:ext cx="219456" cy="219456"/>
          </a:xfrm>
          <a:prstGeom prst="ellipse">
            <a:avLst/>
          </a:prstGeom>
          <a:solidFill>
            <a:srgbClr val="EAF7F8"/>
          </a:solidFill>
          <a:ln w="9525">
            <a:solidFill>
              <a:srgbClr val="087F8C"/>
            </a:solidFill>
            <a:prstDash val="solid"/>
          </a:ln>
        </p:spPr>
        <p:txBody>
          <a:bodyPr/>
          <a:lstStyle/>
          <a:p>
            <a:endParaRPr lang="en-GB"/>
          </a:p>
        </p:txBody>
      </p:sp>
      <p:sp>
        <p:nvSpPr>
          <p:cNvPr id="53" name="Text 46"/>
          <p:cNvSpPr txBox="1"/>
          <p:nvPr/>
        </p:nvSpPr>
        <p:spPr>
          <a:xfrm>
            <a:off x="3246120" y="4617720"/>
            <a:ext cx="219456" cy="219456"/>
          </a:xfrm>
          <a:prstGeom prst="rect">
            <a:avLst/>
          </a:prstGeom>
          <a:noFill/>
          <a:ln/>
        </p:spPr>
        <p:txBody>
          <a:bodyPr wrap="square" lIns="0" tIns="0" rIns="0" bIns="0" rtlCol="0" anchor="ctr"/>
          <a:lstStyle/>
          <a:p>
            <a:pPr marL="0" indent="0" algn="ctr">
              <a:buNone/>
            </a:pPr>
            <a:r>
              <a:rPr lang="en-US" sz="850" b="1" dirty="0">
                <a:solidFill>
                  <a:srgbClr val="087F8C"/>
                </a:solidFill>
                <a:latin typeface="Calibri" pitchFamily="34" charset="0"/>
                <a:ea typeface="Calibri" pitchFamily="34" charset="-122"/>
                <a:cs typeface="Calibri" pitchFamily="34" charset="-120"/>
              </a:rPr>
              <a:t>1</a:t>
            </a:r>
            <a:endParaRPr lang="en-US" sz="850" dirty="0"/>
          </a:p>
        </p:txBody>
      </p:sp>
      <p:sp>
        <p:nvSpPr>
          <p:cNvPr id="54" name="Text 47"/>
          <p:cNvSpPr txBox="1"/>
          <p:nvPr/>
        </p:nvSpPr>
        <p:spPr>
          <a:xfrm>
            <a:off x="3547872" y="4590288"/>
            <a:ext cx="2304288" cy="402336"/>
          </a:xfrm>
          <a:prstGeom prst="rect">
            <a:avLst/>
          </a:prstGeom>
          <a:noFill/>
          <a:ln/>
        </p:spPr>
        <p:txBody>
          <a:bodyPr wrap="square" lIns="0" tIns="0" rIns="0" bIns="0" rtlCol="0" anchor="t"/>
          <a:lstStyle/>
          <a:p>
            <a:pPr marL="0" indent="0">
              <a:buNone/>
            </a:pPr>
            <a:r>
              <a:rPr lang="en-US" sz="850" dirty="0">
                <a:solidFill>
                  <a:srgbClr val="253746"/>
                </a:solidFill>
                <a:latin typeface="Calibri" pitchFamily="34" charset="0"/>
                <a:ea typeface="Calibri" pitchFamily="34" charset="-122"/>
                <a:cs typeface="Calibri" pitchFamily="34" charset="-120"/>
              </a:rPr>
              <a:t>Describe UK patterns of exercise, sleep and sugar intake among adults aged 18 and above.</a:t>
            </a:r>
            <a:endParaRPr lang="en-US" sz="850" dirty="0"/>
          </a:p>
        </p:txBody>
      </p:sp>
      <p:sp>
        <p:nvSpPr>
          <p:cNvPr id="55" name="Shape 48"/>
          <p:cNvSpPr/>
          <p:nvPr/>
        </p:nvSpPr>
        <p:spPr>
          <a:xfrm>
            <a:off x="3246120" y="4919472"/>
            <a:ext cx="219456" cy="219456"/>
          </a:xfrm>
          <a:prstGeom prst="ellipse">
            <a:avLst/>
          </a:prstGeom>
          <a:solidFill>
            <a:srgbClr val="EAF7F8"/>
          </a:solidFill>
          <a:ln w="9525">
            <a:solidFill>
              <a:srgbClr val="087F8C"/>
            </a:solidFill>
            <a:prstDash val="solid"/>
          </a:ln>
        </p:spPr>
        <p:txBody>
          <a:bodyPr/>
          <a:lstStyle/>
          <a:p>
            <a:endParaRPr lang="en-GB"/>
          </a:p>
        </p:txBody>
      </p:sp>
      <p:sp>
        <p:nvSpPr>
          <p:cNvPr id="56" name="Text 49"/>
          <p:cNvSpPr txBox="1"/>
          <p:nvPr/>
        </p:nvSpPr>
        <p:spPr>
          <a:xfrm>
            <a:off x="3246120" y="4919472"/>
            <a:ext cx="219456" cy="219456"/>
          </a:xfrm>
          <a:prstGeom prst="rect">
            <a:avLst/>
          </a:prstGeom>
          <a:noFill/>
          <a:ln/>
        </p:spPr>
        <p:txBody>
          <a:bodyPr wrap="square" lIns="0" tIns="0" rIns="0" bIns="0" rtlCol="0" anchor="ctr"/>
          <a:lstStyle/>
          <a:p>
            <a:pPr marL="0" indent="0" algn="ctr">
              <a:buNone/>
            </a:pPr>
            <a:r>
              <a:rPr lang="en-US" sz="850" b="1" dirty="0">
                <a:solidFill>
                  <a:srgbClr val="087F8C"/>
                </a:solidFill>
                <a:latin typeface="Calibri" pitchFamily="34" charset="0"/>
                <a:ea typeface="Calibri" pitchFamily="34" charset="-122"/>
                <a:cs typeface="Calibri" pitchFamily="34" charset="-120"/>
              </a:rPr>
              <a:t>2</a:t>
            </a:r>
            <a:endParaRPr lang="en-US" sz="850" dirty="0"/>
          </a:p>
        </p:txBody>
      </p:sp>
      <p:sp>
        <p:nvSpPr>
          <p:cNvPr id="57" name="Text 50"/>
          <p:cNvSpPr txBox="1"/>
          <p:nvPr/>
        </p:nvSpPr>
        <p:spPr>
          <a:xfrm>
            <a:off x="3547872" y="4892040"/>
            <a:ext cx="2304288" cy="402336"/>
          </a:xfrm>
          <a:prstGeom prst="rect">
            <a:avLst/>
          </a:prstGeom>
          <a:noFill/>
          <a:ln/>
        </p:spPr>
        <p:txBody>
          <a:bodyPr wrap="square" lIns="0" tIns="0" rIns="0" bIns="0" rtlCol="0" anchor="t"/>
          <a:lstStyle/>
          <a:p>
            <a:pPr marL="0" indent="0">
              <a:buNone/>
            </a:pPr>
            <a:r>
              <a:rPr lang="en-US" sz="850" dirty="0">
                <a:solidFill>
                  <a:srgbClr val="253746"/>
                </a:solidFill>
                <a:latin typeface="Calibri" pitchFamily="34" charset="0"/>
                <a:ea typeface="Calibri" pitchFamily="34" charset="-122"/>
                <a:cs typeface="Calibri" pitchFamily="34" charset="-120"/>
              </a:rPr>
              <a:t>Critically evaluate evidence linking each behaviour to brain health and cognitive decline.</a:t>
            </a:r>
            <a:endParaRPr lang="en-US" sz="850" dirty="0"/>
          </a:p>
        </p:txBody>
      </p:sp>
      <p:sp>
        <p:nvSpPr>
          <p:cNvPr id="58" name="Shape 51"/>
          <p:cNvSpPr/>
          <p:nvPr/>
        </p:nvSpPr>
        <p:spPr>
          <a:xfrm>
            <a:off x="3246120" y="5221224"/>
            <a:ext cx="219456" cy="219456"/>
          </a:xfrm>
          <a:prstGeom prst="ellipse">
            <a:avLst/>
          </a:prstGeom>
          <a:solidFill>
            <a:srgbClr val="EAF7F8"/>
          </a:solidFill>
          <a:ln w="9525">
            <a:solidFill>
              <a:srgbClr val="087F8C"/>
            </a:solidFill>
            <a:prstDash val="solid"/>
          </a:ln>
        </p:spPr>
        <p:txBody>
          <a:bodyPr/>
          <a:lstStyle/>
          <a:p>
            <a:endParaRPr lang="en-GB"/>
          </a:p>
        </p:txBody>
      </p:sp>
      <p:sp>
        <p:nvSpPr>
          <p:cNvPr id="59" name="Text 52"/>
          <p:cNvSpPr txBox="1"/>
          <p:nvPr/>
        </p:nvSpPr>
        <p:spPr>
          <a:xfrm>
            <a:off x="3246120" y="5221224"/>
            <a:ext cx="219456" cy="219456"/>
          </a:xfrm>
          <a:prstGeom prst="rect">
            <a:avLst/>
          </a:prstGeom>
          <a:noFill/>
          <a:ln/>
        </p:spPr>
        <p:txBody>
          <a:bodyPr wrap="square" lIns="0" tIns="0" rIns="0" bIns="0" rtlCol="0" anchor="ctr"/>
          <a:lstStyle/>
          <a:p>
            <a:pPr marL="0" indent="0" algn="ctr">
              <a:buNone/>
            </a:pPr>
            <a:r>
              <a:rPr lang="en-US" sz="850" b="1" dirty="0">
                <a:solidFill>
                  <a:srgbClr val="087F8C"/>
                </a:solidFill>
                <a:latin typeface="Calibri" pitchFamily="34" charset="0"/>
                <a:ea typeface="Calibri" pitchFamily="34" charset="-122"/>
                <a:cs typeface="Calibri" pitchFamily="34" charset="-120"/>
              </a:rPr>
              <a:t>3</a:t>
            </a:r>
            <a:endParaRPr lang="en-US" sz="850" dirty="0"/>
          </a:p>
        </p:txBody>
      </p:sp>
      <p:sp>
        <p:nvSpPr>
          <p:cNvPr id="60" name="Text 53"/>
          <p:cNvSpPr txBox="1"/>
          <p:nvPr/>
        </p:nvSpPr>
        <p:spPr>
          <a:xfrm>
            <a:off x="3547872" y="5193792"/>
            <a:ext cx="2304288" cy="402336"/>
          </a:xfrm>
          <a:prstGeom prst="rect">
            <a:avLst/>
          </a:prstGeom>
          <a:noFill/>
          <a:ln/>
        </p:spPr>
        <p:txBody>
          <a:bodyPr wrap="square" lIns="0" tIns="0" rIns="0" bIns="0" rtlCol="0" anchor="t"/>
          <a:lstStyle/>
          <a:p>
            <a:pPr marL="0" indent="0">
              <a:buNone/>
            </a:pPr>
            <a:r>
              <a:rPr lang="en-US" sz="850" dirty="0">
                <a:solidFill>
                  <a:srgbClr val="253746"/>
                </a:solidFill>
                <a:latin typeface="Calibri" pitchFamily="34" charset="0"/>
                <a:ea typeface="Calibri" pitchFamily="34" charset="-122"/>
                <a:cs typeface="Calibri" pitchFamily="34" charset="-120"/>
              </a:rPr>
              <a:t>Develop practical recommendations for public health and health and social care policy and practice.</a:t>
            </a:r>
            <a:endParaRPr lang="en-US" sz="850" dirty="0"/>
          </a:p>
        </p:txBody>
      </p:sp>
      <p:sp>
        <p:nvSpPr>
          <p:cNvPr id="61" name="Text 54"/>
          <p:cNvSpPr txBox="1"/>
          <p:nvPr/>
        </p:nvSpPr>
        <p:spPr>
          <a:xfrm>
            <a:off x="6126480" y="2706624"/>
            <a:ext cx="2606040" cy="237744"/>
          </a:xfrm>
          <a:prstGeom prst="rect">
            <a:avLst/>
          </a:prstGeom>
          <a:noFill/>
          <a:ln/>
        </p:spPr>
        <p:txBody>
          <a:bodyPr wrap="square" lIns="0" tIns="0" rIns="0" bIns="0" rtlCol="0" anchor="t"/>
          <a:lstStyle/>
          <a:p>
            <a:pPr marL="0" indent="0">
              <a:buNone/>
            </a:pPr>
            <a:r>
              <a:rPr lang="en-US" sz="1150" b="1" kern="0" spc="100" dirty="0">
                <a:solidFill>
                  <a:srgbClr val="087F8C"/>
                </a:solidFill>
                <a:latin typeface="Calibri" pitchFamily="34" charset="0"/>
                <a:ea typeface="Calibri" pitchFamily="34" charset="-122"/>
                <a:cs typeface="Calibri" pitchFamily="34" charset="-120"/>
              </a:rPr>
              <a:t>CURRENT EVIDENCE</a:t>
            </a:r>
            <a:endParaRPr lang="en-US" sz="1150" dirty="0"/>
          </a:p>
        </p:txBody>
      </p:sp>
      <p:sp>
        <p:nvSpPr>
          <p:cNvPr id="62" name="Shape 55"/>
          <p:cNvSpPr/>
          <p:nvPr/>
        </p:nvSpPr>
        <p:spPr>
          <a:xfrm>
            <a:off x="6126480" y="2980944"/>
            <a:ext cx="2606040" cy="822960"/>
          </a:xfrm>
          <a:prstGeom prst="roundRect">
            <a:avLst>
              <a:gd name="adj" fmla="val 6667"/>
            </a:avLst>
          </a:prstGeom>
          <a:solidFill>
            <a:srgbClr val="EAF7F8"/>
          </a:solidFill>
          <a:ln w="12700">
            <a:solidFill>
              <a:srgbClr val="EAF7F8"/>
            </a:solidFill>
            <a:prstDash val="solid"/>
          </a:ln>
        </p:spPr>
        <p:txBody>
          <a:bodyPr/>
          <a:lstStyle/>
          <a:p>
            <a:endParaRPr lang="en-GB"/>
          </a:p>
        </p:txBody>
      </p:sp>
      <p:pic>
        <p:nvPicPr>
          <p:cNvPr id="63" name="Image 5" descr="/home/claude/work/em_un/ppt/media/image2.png"/>
          <p:cNvPicPr>
            <a:picLocks noChangeAspect="1"/>
          </p:cNvPicPr>
          <p:nvPr/>
        </p:nvPicPr>
        <p:blipFill>
          <a:blip r:embed="rId5"/>
          <a:stretch>
            <a:fillRect/>
          </a:stretch>
        </p:blipFill>
        <p:spPr>
          <a:xfrm>
            <a:off x="6217920" y="3035808"/>
            <a:ext cx="219456" cy="219456"/>
          </a:xfrm>
          <a:prstGeom prst="rect">
            <a:avLst/>
          </a:prstGeom>
        </p:spPr>
      </p:pic>
      <p:sp>
        <p:nvSpPr>
          <p:cNvPr id="64" name="Text 56"/>
          <p:cNvSpPr txBox="1"/>
          <p:nvPr/>
        </p:nvSpPr>
        <p:spPr>
          <a:xfrm>
            <a:off x="6492240" y="3035808"/>
            <a:ext cx="2148840" cy="219456"/>
          </a:xfrm>
          <a:prstGeom prst="rect">
            <a:avLst/>
          </a:prstGeom>
          <a:noFill/>
          <a:ln/>
        </p:spPr>
        <p:txBody>
          <a:bodyPr wrap="square" lIns="0" tIns="0" rIns="0" bIns="0" rtlCol="0" anchor="ctr"/>
          <a:lstStyle/>
          <a:p>
            <a:pPr marL="0" indent="0">
              <a:buNone/>
            </a:pPr>
            <a:r>
              <a:rPr lang="en-US" sz="950" b="1" dirty="0">
                <a:solidFill>
                  <a:srgbClr val="087F8C"/>
                </a:solidFill>
                <a:latin typeface="Calibri" pitchFamily="34" charset="0"/>
                <a:ea typeface="Calibri" pitchFamily="34" charset="-122"/>
                <a:cs typeface="Calibri" pitchFamily="34" charset="-120"/>
              </a:rPr>
              <a:t>Exercise</a:t>
            </a:r>
            <a:endParaRPr lang="en-US" sz="950" dirty="0"/>
          </a:p>
        </p:txBody>
      </p:sp>
      <p:sp>
        <p:nvSpPr>
          <p:cNvPr id="65" name="Text 57"/>
          <p:cNvSpPr txBox="1"/>
          <p:nvPr/>
        </p:nvSpPr>
        <p:spPr>
          <a:xfrm>
            <a:off x="6236208" y="3273552"/>
            <a:ext cx="2386584" cy="512064"/>
          </a:xfrm>
          <a:prstGeom prst="rect">
            <a:avLst/>
          </a:prstGeom>
          <a:noFill/>
          <a:ln/>
        </p:spPr>
        <p:txBody>
          <a:bodyPr wrap="square" lIns="0" tIns="0" rIns="0" bIns="0" rtlCol="0" anchor="t"/>
          <a:lstStyle/>
          <a:p>
            <a:pPr marL="0" indent="0">
              <a:buNone/>
            </a:pPr>
            <a:r>
              <a:rPr lang="en-US" sz="800" dirty="0">
                <a:solidFill>
                  <a:srgbClr val="253746"/>
                </a:solidFill>
                <a:latin typeface="Calibri" pitchFamily="34" charset="0"/>
                <a:ea typeface="Calibri" pitchFamily="34" charset="-122"/>
                <a:cs typeface="Calibri" pitchFamily="34" charset="-120"/>
              </a:rPr>
              <a:t>Improves memory and thinking at all ages (Singh et al., 2025); +1 h/day of physical activity linked to 17% lower dementia risk, +1 h sitting to 114% higher (Raichlen et al., 2025).</a:t>
            </a:r>
            <a:endParaRPr lang="en-US" sz="800" dirty="0"/>
          </a:p>
        </p:txBody>
      </p:sp>
      <p:sp>
        <p:nvSpPr>
          <p:cNvPr id="66" name="Shape 58"/>
          <p:cNvSpPr/>
          <p:nvPr/>
        </p:nvSpPr>
        <p:spPr>
          <a:xfrm>
            <a:off x="6126480" y="3867912"/>
            <a:ext cx="2606040" cy="658368"/>
          </a:xfrm>
          <a:prstGeom prst="roundRect">
            <a:avLst>
              <a:gd name="adj" fmla="val 8333"/>
            </a:avLst>
          </a:prstGeom>
          <a:solidFill>
            <a:srgbClr val="EAF0F8"/>
          </a:solidFill>
          <a:ln w="12700">
            <a:solidFill>
              <a:srgbClr val="EAF0F8"/>
            </a:solidFill>
            <a:prstDash val="solid"/>
          </a:ln>
        </p:spPr>
        <p:txBody>
          <a:bodyPr/>
          <a:lstStyle/>
          <a:p>
            <a:endParaRPr lang="en-GB"/>
          </a:p>
        </p:txBody>
      </p:sp>
      <p:pic>
        <p:nvPicPr>
          <p:cNvPr id="67" name="Image 6" descr="/home/claude/work/em_un/ppt/media/image3.png"/>
          <p:cNvPicPr>
            <a:picLocks noChangeAspect="1"/>
          </p:cNvPicPr>
          <p:nvPr/>
        </p:nvPicPr>
        <p:blipFill>
          <a:blip r:embed="rId6"/>
          <a:stretch>
            <a:fillRect/>
          </a:stretch>
        </p:blipFill>
        <p:spPr>
          <a:xfrm>
            <a:off x="6217920" y="3922776"/>
            <a:ext cx="219456" cy="219456"/>
          </a:xfrm>
          <a:prstGeom prst="rect">
            <a:avLst/>
          </a:prstGeom>
        </p:spPr>
      </p:pic>
      <p:sp>
        <p:nvSpPr>
          <p:cNvPr id="68" name="Text 59"/>
          <p:cNvSpPr txBox="1"/>
          <p:nvPr/>
        </p:nvSpPr>
        <p:spPr>
          <a:xfrm>
            <a:off x="6492240" y="3922776"/>
            <a:ext cx="2148840" cy="219456"/>
          </a:xfrm>
          <a:prstGeom prst="rect">
            <a:avLst/>
          </a:prstGeom>
          <a:noFill/>
          <a:ln/>
        </p:spPr>
        <p:txBody>
          <a:bodyPr wrap="square" lIns="0" tIns="0" rIns="0" bIns="0" rtlCol="0" anchor="ctr"/>
          <a:lstStyle/>
          <a:p>
            <a:pPr marL="0" indent="0">
              <a:buNone/>
            </a:pPr>
            <a:r>
              <a:rPr lang="en-US" sz="950" b="1" dirty="0">
                <a:solidFill>
                  <a:srgbClr val="3C64A7"/>
                </a:solidFill>
                <a:latin typeface="Calibri" pitchFamily="34" charset="0"/>
                <a:ea typeface="Calibri" pitchFamily="34" charset="-122"/>
                <a:cs typeface="Calibri" pitchFamily="34" charset="-120"/>
              </a:rPr>
              <a:t>Sleep</a:t>
            </a:r>
            <a:endParaRPr lang="en-US" sz="950" dirty="0"/>
          </a:p>
        </p:txBody>
      </p:sp>
      <p:sp>
        <p:nvSpPr>
          <p:cNvPr id="69" name="Text 60"/>
          <p:cNvSpPr txBox="1"/>
          <p:nvPr/>
        </p:nvSpPr>
        <p:spPr>
          <a:xfrm>
            <a:off x="6236208" y="4160520"/>
            <a:ext cx="2386584" cy="347472"/>
          </a:xfrm>
          <a:prstGeom prst="rect">
            <a:avLst/>
          </a:prstGeom>
          <a:noFill/>
          <a:ln/>
        </p:spPr>
        <p:txBody>
          <a:bodyPr wrap="square" lIns="0" tIns="0" rIns="0" bIns="0" rtlCol="0" anchor="t"/>
          <a:lstStyle/>
          <a:p>
            <a:pPr marL="0" indent="0">
              <a:buNone/>
            </a:pPr>
            <a:r>
              <a:rPr lang="en-US" sz="800" dirty="0">
                <a:solidFill>
                  <a:srgbClr val="253746"/>
                </a:solidFill>
                <a:latin typeface="Calibri" pitchFamily="34" charset="0"/>
                <a:ea typeface="Calibri" pitchFamily="34" charset="-122"/>
                <a:cs typeface="Calibri" pitchFamily="34" charset="-120"/>
              </a:rPr>
              <a:t>Short sleep impairs memory formation (Crowley et al., 2024); ≤6 h a night in midlife linked to 30% higher dementia risk (Sabia et al., 2021).</a:t>
            </a:r>
            <a:endParaRPr lang="en-US" sz="800" dirty="0"/>
          </a:p>
        </p:txBody>
      </p:sp>
      <p:sp>
        <p:nvSpPr>
          <p:cNvPr id="70" name="Shape 61"/>
          <p:cNvSpPr/>
          <p:nvPr/>
        </p:nvSpPr>
        <p:spPr>
          <a:xfrm>
            <a:off x="6126480" y="4590288"/>
            <a:ext cx="2606040" cy="804672"/>
          </a:xfrm>
          <a:prstGeom prst="roundRect">
            <a:avLst>
              <a:gd name="adj" fmla="val 6818"/>
            </a:avLst>
          </a:prstGeom>
          <a:solidFill>
            <a:srgbClr val="FCEFED"/>
          </a:solidFill>
          <a:ln w="12700">
            <a:solidFill>
              <a:srgbClr val="FCEFED"/>
            </a:solidFill>
            <a:prstDash val="solid"/>
          </a:ln>
        </p:spPr>
        <p:txBody>
          <a:bodyPr/>
          <a:lstStyle/>
          <a:p>
            <a:endParaRPr lang="en-GB"/>
          </a:p>
        </p:txBody>
      </p:sp>
      <p:pic>
        <p:nvPicPr>
          <p:cNvPr id="71" name="Image 7" descr="/home/claude/work/em_un/ppt/media/image4.png"/>
          <p:cNvPicPr>
            <a:picLocks noChangeAspect="1"/>
          </p:cNvPicPr>
          <p:nvPr/>
        </p:nvPicPr>
        <p:blipFill>
          <a:blip r:embed="rId7"/>
          <a:stretch>
            <a:fillRect/>
          </a:stretch>
        </p:blipFill>
        <p:spPr>
          <a:xfrm>
            <a:off x="6217920" y="4645152"/>
            <a:ext cx="219456" cy="219456"/>
          </a:xfrm>
          <a:prstGeom prst="rect">
            <a:avLst/>
          </a:prstGeom>
        </p:spPr>
      </p:pic>
      <p:sp>
        <p:nvSpPr>
          <p:cNvPr id="72" name="Text 62"/>
          <p:cNvSpPr txBox="1"/>
          <p:nvPr/>
        </p:nvSpPr>
        <p:spPr>
          <a:xfrm>
            <a:off x="6492240" y="4645152"/>
            <a:ext cx="2148840" cy="219456"/>
          </a:xfrm>
          <a:prstGeom prst="rect">
            <a:avLst/>
          </a:prstGeom>
          <a:noFill/>
          <a:ln/>
        </p:spPr>
        <p:txBody>
          <a:bodyPr wrap="square" lIns="0" tIns="0" rIns="0" bIns="0" rtlCol="0" anchor="ctr"/>
          <a:lstStyle/>
          <a:p>
            <a:pPr marL="0" indent="0">
              <a:buNone/>
            </a:pPr>
            <a:r>
              <a:rPr lang="en-US" sz="950" b="1" dirty="0">
                <a:solidFill>
                  <a:srgbClr val="E76755"/>
                </a:solidFill>
                <a:latin typeface="Calibri" pitchFamily="34" charset="0"/>
                <a:ea typeface="Calibri" pitchFamily="34" charset="-122"/>
                <a:cs typeface="Calibri" pitchFamily="34" charset="-120"/>
              </a:rPr>
              <a:t>Sugar</a:t>
            </a:r>
            <a:endParaRPr lang="en-US" sz="950" dirty="0"/>
          </a:p>
        </p:txBody>
      </p:sp>
      <p:sp>
        <p:nvSpPr>
          <p:cNvPr id="73" name="Text 63"/>
          <p:cNvSpPr txBox="1"/>
          <p:nvPr/>
        </p:nvSpPr>
        <p:spPr>
          <a:xfrm>
            <a:off x="6236208" y="4882896"/>
            <a:ext cx="2386584" cy="493776"/>
          </a:xfrm>
          <a:prstGeom prst="rect">
            <a:avLst/>
          </a:prstGeom>
          <a:noFill/>
          <a:ln/>
        </p:spPr>
        <p:txBody>
          <a:bodyPr wrap="square" lIns="0" tIns="0" rIns="0" bIns="0" rtlCol="0" anchor="t"/>
          <a:lstStyle/>
          <a:p>
            <a:pPr marL="0" indent="0">
              <a:buNone/>
            </a:pPr>
            <a:r>
              <a:rPr lang="en-US" sz="800" dirty="0">
                <a:solidFill>
                  <a:srgbClr val="253746"/>
                </a:solidFill>
                <a:latin typeface="Calibri" pitchFamily="34" charset="0"/>
                <a:ea typeface="Calibri" pitchFamily="34" charset="-122"/>
                <a:cs typeface="Calibri" pitchFamily="34" charset="-120"/>
              </a:rPr>
              <a:t>All cohort studies link long-term added sugar to cognitive impairment (Gillespie et al., 2024); high post-meal blood sugar linked to 69% higher Alzheimer's risk (Mason et al., 2026).</a:t>
            </a:r>
            <a:endParaRPr lang="en-US" sz="800" dirty="0"/>
          </a:p>
        </p:txBody>
      </p:sp>
      <p:sp>
        <p:nvSpPr>
          <p:cNvPr id="74" name="Shape 64"/>
          <p:cNvSpPr/>
          <p:nvPr/>
        </p:nvSpPr>
        <p:spPr>
          <a:xfrm>
            <a:off x="3246120" y="5632704"/>
            <a:ext cx="5486400" cy="1170432"/>
          </a:xfrm>
          <a:prstGeom prst="roundRect">
            <a:avLst>
              <a:gd name="adj" fmla="val 4688"/>
            </a:avLst>
          </a:prstGeom>
          <a:solidFill>
            <a:srgbClr val="E9EEF3"/>
          </a:solidFill>
          <a:ln w="12700">
            <a:solidFill>
              <a:srgbClr val="E9EEF3"/>
            </a:solidFill>
            <a:prstDash val="solid"/>
          </a:ln>
        </p:spPr>
        <p:txBody>
          <a:bodyPr/>
          <a:lstStyle/>
          <a:p>
            <a:endParaRPr lang="en-GB"/>
          </a:p>
        </p:txBody>
      </p:sp>
      <p:pic>
        <p:nvPicPr>
          <p:cNvPr id="75" name="Image 8" descr="/home/claude/work/em_un/ppt/media/image6.png"/>
          <p:cNvPicPr>
            <a:picLocks noChangeAspect="1"/>
          </p:cNvPicPr>
          <p:nvPr/>
        </p:nvPicPr>
        <p:blipFill>
          <a:blip r:embed="rId8"/>
          <a:stretch>
            <a:fillRect/>
          </a:stretch>
        </p:blipFill>
        <p:spPr>
          <a:xfrm>
            <a:off x="3355848" y="5705856"/>
            <a:ext cx="237744" cy="237744"/>
          </a:xfrm>
          <a:prstGeom prst="rect">
            <a:avLst/>
          </a:prstGeom>
        </p:spPr>
      </p:pic>
      <p:sp>
        <p:nvSpPr>
          <p:cNvPr id="76" name="Text 65"/>
          <p:cNvSpPr txBox="1"/>
          <p:nvPr/>
        </p:nvSpPr>
        <p:spPr>
          <a:xfrm>
            <a:off x="3666744" y="5705856"/>
            <a:ext cx="2743200" cy="237744"/>
          </a:xfrm>
          <a:prstGeom prst="rect">
            <a:avLst/>
          </a:prstGeom>
          <a:noFill/>
          <a:ln/>
        </p:spPr>
        <p:txBody>
          <a:bodyPr wrap="square" lIns="0" tIns="0" rIns="0" bIns="0" rtlCol="0" anchor="ctr"/>
          <a:lstStyle/>
          <a:p>
            <a:pPr marL="0" indent="0">
              <a:buNone/>
            </a:pPr>
            <a:r>
              <a:rPr lang="en-US" sz="1150" b="1" kern="0" spc="100" dirty="0">
                <a:solidFill>
                  <a:srgbClr val="087F8C"/>
                </a:solidFill>
                <a:latin typeface="Calibri" pitchFamily="34" charset="0"/>
                <a:ea typeface="Calibri" pitchFamily="34" charset="-122"/>
                <a:cs typeface="Calibri" pitchFamily="34" charset="-120"/>
              </a:rPr>
              <a:t>RESEARCH IMPACT</a:t>
            </a:r>
            <a:endParaRPr lang="en-US" sz="1150" dirty="0"/>
          </a:p>
        </p:txBody>
      </p:sp>
      <p:sp>
        <p:nvSpPr>
          <p:cNvPr id="77" name="Text 66"/>
          <p:cNvSpPr txBox="1"/>
          <p:nvPr/>
        </p:nvSpPr>
        <p:spPr>
          <a:xfrm>
            <a:off x="3355848" y="5998464"/>
            <a:ext cx="2519172" cy="731520"/>
          </a:xfrm>
          <a:prstGeom prst="rect">
            <a:avLst/>
          </a:prstGeom>
          <a:noFill/>
          <a:ln/>
        </p:spPr>
        <p:txBody>
          <a:bodyPr wrap="square" lIns="0" tIns="0" rIns="0" bIns="0" rtlCol="0" anchor="t"/>
          <a:lstStyle/>
          <a:p>
            <a:pPr marL="0" indent="0">
              <a:buNone/>
            </a:pPr>
            <a:r>
              <a:rPr lang="en-US" sz="800" b="1" dirty="0">
                <a:solidFill>
                  <a:srgbClr val="253746"/>
                </a:solidFill>
                <a:latin typeface="Calibri" pitchFamily="34" charset="0"/>
                <a:ea typeface="Calibri" pitchFamily="34" charset="-122"/>
                <a:cs typeface="Calibri" pitchFamily="34" charset="-120"/>
              </a:rPr>
              <a:t>Public awareness: </a:t>
            </a:r>
            <a:r>
              <a:rPr lang="en-US" sz="800" dirty="0">
                <a:solidFill>
                  <a:srgbClr val="253746"/>
                </a:solidFill>
                <a:latin typeface="Calibri" pitchFamily="34" charset="0"/>
                <a:ea typeface="Calibri" pitchFamily="34" charset="-122"/>
                <a:cs typeface="Calibri" pitchFamily="34" charset="-120"/>
              </a:rPr>
              <a:t>up to 45% of dementia is linked to modifiable risks (Livingston et al., 2024).</a:t>
            </a:r>
            <a:endParaRPr lang="en-US" sz="800" dirty="0"/>
          </a:p>
          <a:p>
            <a:pPr marL="0" indent="0">
              <a:buNone/>
            </a:pPr>
            <a:r>
              <a:rPr lang="en-US" sz="800" b="1" dirty="0">
                <a:solidFill>
                  <a:srgbClr val="253746"/>
                </a:solidFill>
                <a:latin typeface="Calibri" pitchFamily="34" charset="0"/>
                <a:ea typeface="Calibri" pitchFamily="34" charset="-122"/>
                <a:cs typeface="Calibri" pitchFamily="34" charset="-120"/>
              </a:rPr>
              <a:t>Public health prevention: </a:t>
            </a:r>
            <a:r>
              <a:rPr lang="en-US" sz="800" dirty="0">
                <a:solidFill>
                  <a:srgbClr val="253746"/>
                </a:solidFill>
                <a:latin typeface="Calibri" pitchFamily="34" charset="0"/>
                <a:ea typeface="Calibri" pitchFamily="34" charset="-122"/>
                <a:cs typeface="Calibri" pitchFamily="34" charset="-120"/>
              </a:rPr>
              <a:t>one message: move more, sit less, sleep well, cut free sugars (WHO, 2026).</a:t>
            </a:r>
            <a:endParaRPr lang="en-US" sz="800" dirty="0"/>
          </a:p>
          <a:p>
            <a:pPr marL="0" indent="0">
              <a:buNone/>
            </a:pPr>
            <a:r>
              <a:rPr lang="en-US" sz="800" b="1" dirty="0">
                <a:solidFill>
                  <a:srgbClr val="253746"/>
                </a:solidFill>
                <a:latin typeface="Calibri" pitchFamily="34" charset="0"/>
                <a:ea typeface="Calibri" pitchFamily="34" charset="-122"/>
                <a:cs typeface="Calibri" pitchFamily="34" charset="-120"/>
              </a:rPr>
              <a:t>Epidemiology: </a:t>
            </a:r>
            <a:r>
              <a:rPr lang="en-US" sz="800" dirty="0">
                <a:solidFill>
                  <a:srgbClr val="253746"/>
                </a:solidFill>
                <a:latin typeface="Calibri" pitchFamily="34" charset="0"/>
                <a:ea typeface="Calibri" pitchFamily="34" charset="-122"/>
                <a:cs typeface="Calibri" pitchFamily="34" charset="-120"/>
              </a:rPr>
              <a:t>maps where inactivity, poor sleep and high sugar intake cluster, to target local action (OHID, 2025).</a:t>
            </a:r>
            <a:endParaRPr lang="en-US" sz="800" dirty="0"/>
          </a:p>
        </p:txBody>
      </p:sp>
      <p:sp>
        <p:nvSpPr>
          <p:cNvPr id="78" name="Text 67"/>
          <p:cNvSpPr txBox="1"/>
          <p:nvPr/>
        </p:nvSpPr>
        <p:spPr>
          <a:xfrm>
            <a:off x="6103620" y="5998464"/>
            <a:ext cx="2519172" cy="731520"/>
          </a:xfrm>
          <a:prstGeom prst="rect">
            <a:avLst/>
          </a:prstGeom>
          <a:noFill/>
          <a:ln/>
        </p:spPr>
        <p:txBody>
          <a:bodyPr wrap="square" lIns="0" tIns="0" rIns="0" bIns="0" rtlCol="0" anchor="t"/>
          <a:lstStyle/>
          <a:p>
            <a:pPr marL="0" indent="0">
              <a:buNone/>
            </a:pPr>
            <a:r>
              <a:rPr lang="en-US" sz="800" b="1" dirty="0">
                <a:solidFill>
                  <a:srgbClr val="253746"/>
                </a:solidFill>
                <a:latin typeface="Calibri" pitchFamily="34" charset="0"/>
                <a:ea typeface="Calibri" pitchFamily="34" charset="-122"/>
                <a:cs typeface="Calibri" pitchFamily="34" charset="-120"/>
              </a:rPr>
              <a:t>Addressing inequalities: </a:t>
            </a:r>
            <a:r>
              <a:rPr lang="en-US" sz="800" dirty="0">
                <a:solidFill>
                  <a:srgbClr val="253746"/>
                </a:solidFill>
                <a:latin typeface="Calibri" pitchFamily="34" charset="0"/>
                <a:ea typeface="Calibri" pitchFamily="34" charset="-122"/>
                <a:cs typeface="Calibri" pitchFamily="34" charset="-120"/>
              </a:rPr>
              <a:t>focus support on deprived groups, where activity gains lag (Sport England, 2026).</a:t>
            </a:r>
            <a:endParaRPr lang="en-US" sz="800" dirty="0"/>
          </a:p>
          <a:p>
            <a:pPr marL="0" indent="0">
              <a:buNone/>
            </a:pPr>
            <a:r>
              <a:rPr lang="en-US" sz="800" b="1" dirty="0">
                <a:solidFill>
                  <a:srgbClr val="253746"/>
                </a:solidFill>
                <a:latin typeface="Calibri" pitchFamily="34" charset="0"/>
                <a:ea typeface="Calibri" pitchFamily="34" charset="-122"/>
                <a:cs typeface="Calibri" pitchFamily="34" charset="-120"/>
              </a:rPr>
              <a:t>Practice &amp; service provision </a:t>
            </a:r>
            <a:r>
              <a:rPr lang="en-US" sz="800" dirty="0">
                <a:solidFill>
                  <a:srgbClr val="253746"/>
                </a:solidFill>
                <a:latin typeface="Calibri" pitchFamily="34" charset="0"/>
                <a:ea typeface="Calibri" pitchFamily="34" charset="-122"/>
                <a:cs typeface="Calibri" pitchFamily="34" charset="-120"/>
              </a:rPr>
              <a:t>equips GPs, nurses and social prescribers, easing demand as dementia and stroke rise (Alzheimer's Society, 2024; Patel et al., 2020).</a:t>
            </a:r>
            <a:endParaRPr lang="en-US" sz="800" dirty="0"/>
          </a:p>
        </p:txBody>
      </p:sp>
      <p:sp>
        <p:nvSpPr>
          <p:cNvPr id="79" name="Shape 68"/>
          <p:cNvSpPr/>
          <p:nvPr/>
        </p:nvSpPr>
        <p:spPr>
          <a:xfrm>
            <a:off x="8805672" y="1243584"/>
            <a:ext cx="3248863" cy="5559552"/>
          </a:xfrm>
          <a:prstGeom prst="roundRect">
            <a:avLst>
              <a:gd name="adj" fmla="val 1689"/>
            </a:avLst>
          </a:prstGeom>
          <a:solidFill>
            <a:srgbClr val="F1F4F7"/>
          </a:solidFill>
          <a:ln w="12700">
            <a:solidFill>
              <a:srgbClr val="F1F4F7"/>
            </a:solidFill>
            <a:prstDash val="solid"/>
          </a:ln>
        </p:spPr>
        <p:txBody>
          <a:bodyPr/>
          <a:lstStyle/>
          <a:p>
            <a:endParaRPr lang="en-GB"/>
          </a:p>
        </p:txBody>
      </p:sp>
      <p:sp>
        <p:nvSpPr>
          <p:cNvPr id="80" name="Text 69"/>
          <p:cNvSpPr txBox="1"/>
          <p:nvPr/>
        </p:nvSpPr>
        <p:spPr>
          <a:xfrm>
            <a:off x="8942832" y="1298448"/>
            <a:ext cx="2974543" cy="237744"/>
          </a:xfrm>
          <a:prstGeom prst="rect">
            <a:avLst/>
          </a:prstGeom>
          <a:noFill/>
          <a:ln/>
        </p:spPr>
        <p:txBody>
          <a:bodyPr wrap="square" lIns="0" tIns="0" rIns="0" bIns="0" rtlCol="0" anchor="t"/>
          <a:lstStyle/>
          <a:p>
            <a:pPr marL="0" indent="0">
              <a:buNone/>
            </a:pPr>
            <a:r>
              <a:rPr lang="en-US" sz="1150" b="1" kern="0" spc="100" dirty="0">
                <a:solidFill>
                  <a:srgbClr val="1B3249"/>
                </a:solidFill>
                <a:latin typeface="Calibri" pitchFamily="34" charset="0"/>
                <a:ea typeface="Calibri" pitchFamily="34" charset="-122"/>
                <a:cs typeface="Calibri" pitchFamily="34" charset="-120"/>
              </a:rPr>
              <a:t>REFERENCES</a:t>
            </a:r>
            <a:endParaRPr lang="en-US" sz="1150" dirty="0"/>
          </a:p>
        </p:txBody>
      </p:sp>
      <p:sp>
        <p:nvSpPr>
          <p:cNvPr id="81" name="Text 70"/>
          <p:cNvSpPr txBox="1"/>
          <p:nvPr/>
        </p:nvSpPr>
        <p:spPr>
          <a:xfrm>
            <a:off x="8942832" y="1572768"/>
            <a:ext cx="2974543" cy="5212080"/>
          </a:xfrm>
          <a:prstGeom prst="rect">
            <a:avLst/>
          </a:prstGeom>
          <a:noFill/>
          <a:ln/>
        </p:spPr>
        <p:txBody>
          <a:bodyPr wrap="square" lIns="0" tIns="0" rIns="0" bIns="0" rtlCol="0" anchor="t"/>
          <a:lstStyle/>
          <a:p>
            <a:pPr marL="0" indent="0">
              <a:buNone/>
            </a:pPr>
            <a:r>
              <a:rPr lang="en-US" sz="490" dirty="0">
                <a:solidFill>
                  <a:srgbClr val="253746"/>
                </a:solidFill>
                <a:latin typeface="Calibri" pitchFamily="34" charset="0"/>
                <a:ea typeface="Calibri" pitchFamily="34" charset="-122"/>
                <a:cs typeface="Calibri" pitchFamily="34" charset="-120"/>
              </a:rPr>
              <a:t>Alzheimer's Society (no date) </a:t>
            </a:r>
            <a:r>
              <a:rPr lang="en-US" sz="490" i="1" dirty="0">
                <a:solidFill>
                  <a:srgbClr val="253746"/>
                </a:solidFill>
                <a:latin typeface="Calibri" pitchFamily="34" charset="0"/>
                <a:ea typeface="Calibri" pitchFamily="34" charset="-122"/>
                <a:cs typeface="Calibri" pitchFamily="34" charset="-120"/>
              </a:rPr>
              <a:t>Facts for the media about dementia</a:t>
            </a:r>
            <a:r>
              <a:rPr lang="en-US" sz="490" dirty="0">
                <a:solidFill>
                  <a:srgbClr val="253746"/>
                </a:solidFill>
                <a:latin typeface="Calibri" pitchFamily="34" charset="0"/>
                <a:ea typeface="Calibri" pitchFamily="34" charset="-122"/>
                <a:cs typeface="Calibri" pitchFamily="34" charset="-120"/>
              </a:rPr>
              <a:t>. Available at: https://www.alzheimers.org.uk/about-us/news-and-media/facts-media (Accessed: 15 October 2026).</a:t>
            </a:r>
            <a:endParaRPr lang="en-US" sz="490" dirty="0"/>
          </a:p>
          <a:p>
            <a:pPr marL="0" indent="0">
              <a:buNone/>
            </a:pPr>
            <a:r>
              <a:rPr lang="en-US" sz="490" dirty="0">
                <a:solidFill>
                  <a:srgbClr val="253746"/>
                </a:solidFill>
                <a:latin typeface="Calibri" pitchFamily="34" charset="0"/>
                <a:ea typeface="Calibri" pitchFamily="34" charset="-122"/>
                <a:cs typeface="Calibri" pitchFamily="34" charset="-120"/>
              </a:rPr>
              <a:t>Alzheimer's Society (2024) </a:t>
            </a:r>
            <a:r>
              <a:rPr lang="en-US" sz="490" i="1" dirty="0">
                <a:solidFill>
                  <a:srgbClr val="253746"/>
                </a:solidFill>
                <a:latin typeface="Calibri" pitchFamily="34" charset="0"/>
                <a:ea typeface="Calibri" pitchFamily="34" charset="-122"/>
                <a:cs typeface="Calibri" pitchFamily="34" charset="-120"/>
              </a:rPr>
              <a:t>The economic impact of dementia</a:t>
            </a:r>
            <a:r>
              <a:rPr lang="en-US" sz="490" dirty="0">
                <a:solidFill>
                  <a:srgbClr val="253746"/>
                </a:solidFill>
                <a:latin typeface="Calibri" pitchFamily="34" charset="0"/>
                <a:ea typeface="Calibri" pitchFamily="34" charset="-122"/>
                <a:cs typeface="Calibri" pitchFamily="34" charset="-120"/>
              </a:rPr>
              <a:t>. London: Alzheimer's Society. Available at: https://www.alzheimers.org.uk/about-us/policy-and-influencing/economic-impact-of-dementia (Accessed: 15 October 2026).</a:t>
            </a:r>
            <a:endParaRPr lang="en-US" sz="490" dirty="0"/>
          </a:p>
          <a:p>
            <a:pPr marL="0" indent="0">
              <a:buNone/>
            </a:pPr>
            <a:r>
              <a:rPr lang="en-US" sz="490" dirty="0">
                <a:solidFill>
                  <a:srgbClr val="253746"/>
                </a:solidFill>
                <a:latin typeface="Calibri" pitchFamily="34" charset="0"/>
                <a:ea typeface="Calibri" pitchFamily="34" charset="-122"/>
                <a:cs typeface="Calibri" pitchFamily="34" charset="-120"/>
              </a:rPr>
              <a:t>Bloomberg, M. et al. (2023) “Joint associations of physical activity and sleep duration with cognitive ageing: longitudinal analysis of an English cohort study,” </a:t>
            </a:r>
            <a:r>
              <a:rPr lang="en-US" sz="490" i="1" dirty="0">
                <a:solidFill>
                  <a:srgbClr val="253746"/>
                </a:solidFill>
                <a:latin typeface="Calibri" pitchFamily="34" charset="0"/>
                <a:ea typeface="Calibri" pitchFamily="34" charset="-122"/>
                <a:cs typeface="Calibri" pitchFamily="34" charset="-120"/>
              </a:rPr>
              <a:t>The Lancet. Healthy longevity, </a:t>
            </a:r>
            <a:r>
              <a:rPr lang="en-US" sz="490" dirty="0">
                <a:solidFill>
                  <a:srgbClr val="253746"/>
                </a:solidFill>
                <a:latin typeface="Calibri" pitchFamily="34" charset="0"/>
                <a:ea typeface="Calibri" pitchFamily="34" charset="-122"/>
                <a:cs typeface="Calibri" pitchFamily="34" charset="-120"/>
              </a:rPr>
              <a:t>4(7), pp. e345–e353. Available at: </a:t>
            </a:r>
            <a:r>
              <a:rPr lang="en-US" sz="490" dirty="0">
                <a:solidFill>
                  <a:srgbClr val="253746"/>
                </a:solidFill>
                <a:latin typeface="Calibri" pitchFamily="34" charset="0"/>
                <a:ea typeface="Calibri" pitchFamily="34" charset="-122"/>
                <a:cs typeface="Calibri" pitchFamily="34" charset="-120"/>
                <a:hlinkClick r:id="rId9"/>
              </a:rPr>
              <a:t>https://doi.org/10.1016/S2666-7568(23)00083-1</a:t>
            </a:r>
            <a:r>
              <a:rPr lang="en-US" sz="490" dirty="0">
                <a:solidFill>
                  <a:srgbClr val="253746"/>
                </a:solidFill>
                <a:latin typeface="Calibri" pitchFamily="34" charset="0"/>
                <a:ea typeface="Calibri" pitchFamily="34" charset="-122"/>
                <a:cs typeface="Calibri" pitchFamily="34" charset="-120"/>
              </a:rPr>
              <a:t>. </a:t>
            </a:r>
          </a:p>
          <a:p>
            <a:pPr marL="0" indent="0">
              <a:buNone/>
            </a:pPr>
            <a:r>
              <a:rPr lang="en-US" sz="490" dirty="0">
                <a:solidFill>
                  <a:srgbClr val="253746"/>
                </a:solidFill>
                <a:latin typeface="Calibri" pitchFamily="34" charset="0"/>
                <a:ea typeface="Calibri" pitchFamily="34" charset="-122"/>
                <a:cs typeface="Calibri" pitchFamily="34" charset="-120"/>
              </a:rPr>
              <a:t>Crowley, R. et al. (2024) “A systematic and meta-analytic review of the impact of sleep restriction on memory formation,” </a:t>
            </a:r>
            <a:r>
              <a:rPr lang="en-US" sz="490" i="1" dirty="0">
                <a:solidFill>
                  <a:srgbClr val="253746"/>
                </a:solidFill>
                <a:latin typeface="Calibri" pitchFamily="34" charset="0"/>
                <a:ea typeface="Calibri" pitchFamily="34" charset="-122"/>
                <a:cs typeface="Calibri" pitchFamily="34" charset="-120"/>
              </a:rPr>
              <a:t>Neuroscience and biobehavioral reviews</a:t>
            </a:r>
            <a:r>
              <a:rPr lang="en-US" sz="490" dirty="0">
                <a:solidFill>
                  <a:srgbClr val="253746"/>
                </a:solidFill>
                <a:latin typeface="Calibri" pitchFamily="34" charset="0"/>
                <a:ea typeface="Calibri" pitchFamily="34" charset="-122"/>
                <a:cs typeface="Calibri" pitchFamily="34" charset="-120"/>
              </a:rPr>
              <a:t>, 167. Available at: </a:t>
            </a:r>
            <a:r>
              <a:rPr lang="en-US" sz="490" dirty="0">
                <a:solidFill>
                  <a:srgbClr val="253746"/>
                </a:solidFill>
                <a:latin typeface="Calibri" pitchFamily="34" charset="0"/>
                <a:ea typeface="Calibri" pitchFamily="34" charset="-122"/>
                <a:cs typeface="Calibri" pitchFamily="34" charset="-120"/>
                <a:hlinkClick r:id="rId10"/>
              </a:rPr>
              <a:t>https://doi.org/10.1016/j.neubiorev.2024.105929</a:t>
            </a:r>
            <a:r>
              <a:rPr lang="en-US" sz="490" dirty="0">
                <a:solidFill>
                  <a:srgbClr val="253746"/>
                </a:solidFill>
                <a:latin typeface="Calibri" pitchFamily="34" charset="0"/>
                <a:ea typeface="Calibri" pitchFamily="34" charset="-122"/>
                <a:cs typeface="Calibri" pitchFamily="34" charset="-120"/>
              </a:rPr>
              <a:t>. </a:t>
            </a:r>
          </a:p>
          <a:p>
            <a:pPr marL="0" indent="0">
              <a:buNone/>
            </a:pPr>
            <a:r>
              <a:rPr lang="en-US" sz="490" dirty="0">
                <a:solidFill>
                  <a:srgbClr val="253746"/>
                </a:solidFill>
                <a:latin typeface="Calibri" pitchFamily="34" charset="0"/>
                <a:ea typeface="Calibri" pitchFamily="34" charset="-122"/>
                <a:cs typeface="Calibri" pitchFamily="34" charset="-120"/>
              </a:rPr>
              <a:t>Department of Health and Social Care (DHSC) (2019) </a:t>
            </a:r>
            <a:r>
              <a:rPr lang="en-US" sz="490" i="1" dirty="0">
                <a:solidFill>
                  <a:srgbClr val="253746"/>
                </a:solidFill>
                <a:latin typeface="Calibri" pitchFamily="34" charset="0"/>
                <a:ea typeface="Calibri" pitchFamily="34" charset="-122"/>
                <a:cs typeface="Calibri" pitchFamily="34" charset="-120"/>
              </a:rPr>
              <a:t>UK Chief Medical Officers' physical activity guidelines</a:t>
            </a:r>
            <a:r>
              <a:rPr lang="en-US" sz="490" dirty="0">
                <a:solidFill>
                  <a:srgbClr val="253746"/>
                </a:solidFill>
                <a:latin typeface="Calibri" pitchFamily="34" charset="0"/>
                <a:ea typeface="Calibri" pitchFamily="34" charset="-122"/>
                <a:cs typeface="Calibri" pitchFamily="34" charset="-120"/>
              </a:rPr>
              <a:t>. London: DHSC. Available at: https://www.gov.uk/government/publications/physical-activity-guidelines-uk-chief-medical-officers-report (Accessed: 15 October 2026).</a:t>
            </a:r>
            <a:endParaRPr lang="en-US" sz="490" dirty="0"/>
          </a:p>
          <a:p>
            <a:pPr marL="0" indent="0">
              <a:buNone/>
            </a:pPr>
            <a:r>
              <a:rPr lang="en-US" sz="490" dirty="0">
                <a:solidFill>
                  <a:srgbClr val="253746"/>
                </a:solidFill>
                <a:latin typeface="Calibri" pitchFamily="34" charset="0"/>
                <a:ea typeface="Calibri" pitchFamily="34" charset="-122"/>
                <a:cs typeface="Calibri" pitchFamily="34" charset="-120"/>
              </a:rPr>
              <a:t>Gillespie, K.M. et al. (2023) “The Impact of Free and Added Sugars on Cognitive Function: A Systematic Review and Meta-Analysis,” </a:t>
            </a:r>
            <a:r>
              <a:rPr lang="en-US" sz="490" i="1" dirty="0">
                <a:solidFill>
                  <a:srgbClr val="253746"/>
                </a:solidFill>
                <a:latin typeface="Calibri" pitchFamily="34" charset="0"/>
                <a:ea typeface="Calibri" pitchFamily="34" charset="-122"/>
                <a:cs typeface="Calibri" pitchFamily="34" charset="-120"/>
              </a:rPr>
              <a:t>Nutrients, </a:t>
            </a:r>
            <a:r>
              <a:rPr lang="en-US" sz="490" dirty="0">
                <a:solidFill>
                  <a:srgbClr val="253746"/>
                </a:solidFill>
                <a:latin typeface="Calibri" pitchFamily="34" charset="0"/>
                <a:ea typeface="Calibri" pitchFamily="34" charset="-122"/>
                <a:cs typeface="Calibri" pitchFamily="34" charset="-120"/>
              </a:rPr>
              <a:t>16(1), p. 75. Available at: </a:t>
            </a:r>
            <a:r>
              <a:rPr lang="en-US" sz="490" dirty="0">
                <a:solidFill>
                  <a:srgbClr val="253746"/>
                </a:solidFill>
                <a:latin typeface="Calibri" pitchFamily="34" charset="0"/>
                <a:ea typeface="Calibri" pitchFamily="34" charset="-122"/>
                <a:cs typeface="Calibri" pitchFamily="34" charset="-120"/>
                <a:hlinkClick r:id="rId11"/>
              </a:rPr>
              <a:t>https://doi.org/10.3390/nu16010075</a:t>
            </a:r>
            <a:r>
              <a:rPr lang="en-US" sz="490" dirty="0">
                <a:solidFill>
                  <a:srgbClr val="253746"/>
                </a:solidFill>
                <a:latin typeface="Calibri" pitchFamily="34" charset="0"/>
                <a:ea typeface="Calibri" pitchFamily="34" charset="-122"/>
                <a:cs typeface="Calibri" pitchFamily="34" charset="-120"/>
              </a:rPr>
              <a:t>. </a:t>
            </a:r>
          </a:p>
          <a:p>
            <a:pPr marL="0" indent="0">
              <a:buNone/>
            </a:pPr>
            <a:r>
              <a:rPr lang="en-US" sz="490" dirty="0">
                <a:solidFill>
                  <a:srgbClr val="253746"/>
                </a:solidFill>
                <a:latin typeface="Calibri" pitchFamily="34" charset="0"/>
                <a:ea typeface="Calibri" pitchFamily="34" charset="-122"/>
                <a:cs typeface="Calibri" pitchFamily="34" charset="-120"/>
              </a:rPr>
              <a:t>Hafner, M. et al. (2017) “0803 WHY SLEEP MATTERS: THE MACROECONOMIC COSTS OF INSUFFICIENT SLEEP,” </a:t>
            </a:r>
            <a:r>
              <a:rPr lang="en-US" sz="490" i="1" dirty="0">
                <a:solidFill>
                  <a:srgbClr val="253746"/>
                </a:solidFill>
                <a:latin typeface="Calibri" pitchFamily="34" charset="0"/>
                <a:ea typeface="Calibri" pitchFamily="34" charset="-122"/>
                <a:cs typeface="Calibri" pitchFamily="34" charset="-120"/>
              </a:rPr>
              <a:t>Sleep </a:t>
            </a:r>
            <a:r>
              <a:rPr lang="en-US" sz="490" dirty="0">
                <a:solidFill>
                  <a:srgbClr val="253746"/>
                </a:solidFill>
                <a:latin typeface="Calibri" pitchFamily="34" charset="0"/>
                <a:ea typeface="Calibri" pitchFamily="34" charset="-122"/>
                <a:cs typeface="Calibri" pitchFamily="34" charset="-120"/>
              </a:rPr>
              <a:t>(New York, N.Y.), 40(suppl_1), pp. A297–A297. Available at: </a:t>
            </a:r>
            <a:r>
              <a:rPr lang="en-US" sz="490" dirty="0">
                <a:solidFill>
                  <a:srgbClr val="253746"/>
                </a:solidFill>
                <a:latin typeface="Calibri" pitchFamily="34" charset="0"/>
                <a:ea typeface="Calibri" pitchFamily="34" charset="-122"/>
                <a:cs typeface="Calibri" pitchFamily="34" charset="-120"/>
                <a:hlinkClick r:id="rId12"/>
              </a:rPr>
              <a:t>https://doi.org/10.1093/sleepj/zsx050.802</a:t>
            </a:r>
            <a:r>
              <a:rPr lang="en-US" sz="490" dirty="0">
                <a:solidFill>
                  <a:srgbClr val="253746"/>
                </a:solidFill>
                <a:latin typeface="Calibri" pitchFamily="34" charset="0"/>
                <a:ea typeface="Calibri" pitchFamily="34" charset="-122"/>
                <a:cs typeface="Calibri" pitchFamily="34" charset="-120"/>
              </a:rPr>
              <a:t>. </a:t>
            </a:r>
          </a:p>
          <a:p>
            <a:pPr marL="0" indent="0">
              <a:buNone/>
            </a:pPr>
            <a:r>
              <a:rPr lang="en-US" sz="490" dirty="0">
                <a:solidFill>
                  <a:srgbClr val="253746"/>
                </a:solidFill>
                <a:latin typeface="Calibri" pitchFamily="34" charset="0"/>
                <a:ea typeface="Calibri" pitchFamily="34" charset="-122"/>
                <a:cs typeface="Calibri" pitchFamily="34" charset="-120"/>
              </a:rPr>
              <a:t>Livingston, G. et al. (2024) “Dementia prevention, intervention, and care: 2024 report of the Lancet standing Commission,” </a:t>
            </a:r>
            <a:r>
              <a:rPr lang="en-US" sz="490" i="1" dirty="0">
                <a:solidFill>
                  <a:srgbClr val="253746"/>
                </a:solidFill>
                <a:latin typeface="Calibri" pitchFamily="34" charset="0"/>
                <a:ea typeface="Calibri" pitchFamily="34" charset="-122"/>
                <a:cs typeface="Calibri" pitchFamily="34" charset="-120"/>
              </a:rPr>
              <a:t>The Lancet </a:t>
            </a:r>
            <a:r>
              <a:rPr lang="en-US" sz="490" dirty="0">
                <a:solidFill>
                  <a:srgbClr val="253746"/>
                </a:solidFill>
                <a:latin typeface="Calibri" pitchFamily="34" charset="0"/>
                <a:ea typeface="Calibri" pitchFamily="34" charset="-122"/>
                <a:cs typeface="Calibri" pitchFamily="34" charset="-120"/>
              </a:rPr>
              <a:t>(British edition), 404(10452), pp. 572–628. Available at: </a:t>
            </a:r>
            <a:r>
              <a:rPr lang="en-US" sz="490" dirty="0">
                <a:solidFill>
                  <a:srgbClr val="253746"/>
                </a:solidFill>
                <a:latin typeface="Calibri" pitchFamily="34" charset="0"/>
                <a:ea typeface="Calibri" pitchFamily="34" charset="-122"/>
                <a:cs typeface="Calibri" pitchFamily="34" charset="-120"/>
                <a:hlinkClick r:id="rId13"/>
              </a:rPr>
              <a:t>https://doi.org/10.1016/S0140-6736(24)01296-0</a:t>
            </a:r>
            <a:r>
              <a:rPr lang="en-US" sz="490" dirty="0">
                <a:solidFill>
                  <a:srgbClr val="253746"/>
                </a:solidFill>
                <a:latin typeface="Calibri" pitchFamily="34" charset="0"/>
                <a:ea typeface="Calibri" pitchFamily="34" charset="-122"/>
                <a:cs typeface="Calibri" pitchFamily="34" charset="-120"/>
              </a:rPr>
              <a:t>. </a:t>
            </a:r>
          </a:p>
          <a:p>
            <a:pPr marL="0" indent="0">
              <a:buNone/>
            </a:pPr>
            <a:r>
              <a:rPr lang="en-US" sz="490" dirty="0">
                <a:solidFill>
                  <a:srgbClr val="253746"/>
                </a:solidFill>
                <a:latin typeface="Calibri" pitchFamily="34" charset="0"/>
                <a:ea typeface="Calibri" pitchFamily="34" charset="-122"/>
                <a:cs typeface="Calibri" pitchFamily="34" charset="-120"/>
              </a:rPr>
              <a:t>Mason, A.C. et al. (2026) “Disentangling the relationship between glucose, insulin and brain health: A UK Biobank study,” </a:t>
            </a:r>
            <a:r>
              <a:rPr lang="en-US" sz="490" i="1" dirty="0">
                <a:solidFill>
                  <a:srgbClr val="253746"/>
                </a:solidFill>
                <a:latin typeface="Calibri" pitchFamily="34" charset="0"/>
                <a:ea typeface="Calibri" pitchFamily="34" charset="-122"/>
                <a:cs typeface="Calibri" pitchFamily="34" charset="-120"/>
              </a:rPr>
              <a:t>Diabetes, obesity &amp; metabolism, </a:t>
            </a:r>
            <a:r>
              <a:rPr lang="en-US" sz="490" dirty="0">
                <a:solidFill>
                  <a:srgbClr val="253746"/>
                </a:solidFill>
                <a:latin typeface="Calibri" pitchFamily="34" charset="0"/>
                <a:ea typeface="Calibri" pitchFamily="34" charset="-122"/>
                <a:cs typeface="Calibri" pitchFamily="34" charset="-120"/>
              </a:rPr>
              <a:t>28(3), pp. 1741–1749. Available at: </a:t>
            </a:r>
            <a:r>
              <a:rPr lang="en-US" sz="490" dirty="0">
                <a:solidFill>
                  <a:srgbClr val="253746"/>
                </a:solidFill>
                <a:latin typeface="Calibri" pitchFamily="34" charset="0"/>
                <a:ea typeface="Calibri" pitchFamily="34" charset="-122"/>
                <a:cs typeface="Calibri" pitchFamily="34" charset="-120"/>
                <a:hlinkClick r:id="rId14"/>
              </a:rPr>
              <a:t>https://doi.org/10.1111/dom.70353</a:t>
            </a:r>
            <a:r>
              <a:rPr lang="en-US" sz="490" dirty="0">
                <a:solidFill>
                  <a:srgbClr val="253746"/>
                </a:solidFill>
                <a:latin typeface="Calibri" pitchFamily="34" charset="0"/>
                <a:ea typeface="Calibri" pitchFamily="34" charset="-122"/>
                <a:cs typeface="Calibri" pitchFamily="34" charset="-120"/>
              </a:rPr>
              <a:t>. </a:t>
            </a:r>
          </a:p>
          <a:p>
            <a:pPr marL="0" indent="0">
              <a:buNone/>
            </a:pPr>
            <a:r>
              <a:rPr lang="en-US" sz="490" dirty="0">
                <a:solidFill>
                  <a:srgbClr val="253746"/>
                </a:solidFill>
                <a:latin typeface="Calibri" pitchFamily="34" charset="0"/>
                <a:ea typeface="Calibri" pitchFamily="34" charset="-122"/>
                <a:cs typeface="Calibri" pitchFamily="34" charset="-120"/>
              </a:rPr>
              <a:t>Mental Health Foundation (2024) </a:t>
            </a:r>
            <a:r>
              <a:rPr lang="en-US" sz="490" i="1" dirty="0">
                <a:solidFill>
                  <a:srgbClr val="253746"/>
                </a:solidFill>
                <a:latin typeface="Calibri" pitchFamily="34" charset="0"/>
                <a:ea typeface="Calibri" pitchFamily="34" charset="-122"/>
                <a:cs typeface="Calibri" pitchFamily="34" charset="-120"/>
              </a:rPr>
              <a:t>Moving more is good for our mental health: so, what's stopping us?</a:t>
            </a:r>
            <a:r>
              <a:rPr lang="en-US" sz="490" dirty="0">
                <a:solidFill>
                  <a:srgbClr val="253746"/>
                </a:solidFill>
                <a:latin typeface="Calibri" pitchFamily="34" charset="0"/>
                <a:ea typeface="Calibri" pitchFamily="34" charset="-122"/>
                <a:cs typeface="Calibri" pitchFamily="34" charset="-120"/>
              </a:rPr>
              <a:t> Available at: </a:t>
            </a:r>
            <a:r>
              <a:rPr lang="en-US" sz="490" dirty="0">
                <a:solidFill>
                  <a:srgbClr val="253746"/>
                </a:solidFill>
                <a:latin typeface="Calibri" pitchFamily="34" charset="0"/>
                <a:ea typeface="Calibri" pitchFamily="34" charset="-122"/>
                <a:cs typeface="Calibri" pitchFamily="34" charset="-120"/>
                <a:hlinkClick r:id="rId15"/>
              </a:rPr>
              <a:t>https://www.mentalhealth.org.uk/sites/default/files/2024-05/MHF%20-%20MHAW%20Movement%20-%20Report%202024.pdf</a:t>
            </a:r>
            <a:r>
              <a:rPr lang="en-US" sz="490" dirty="0">
                <a:solidFill>
                  <a:srgbClr val="253746"/>
                </a:solidFill>
                <a:latin typeface="Calibri" pitchFamily="34" charset="0"/>
                <a:ea typeface="Calibri" pitchFamily="34" charset="-122"/>
                <a:cs typeface="Calibri" pitchFamily="34" charset="-120"/>
              </a:rPr>
              <a:t>  (Accessed: 15 October 2026).</a:t>
            </a:r>
            <a:endParaRPr lang="en-US" sz="490" dirty="0"/>
          </a:p>
          <a:p>
            <a:pPr marL="0" indent="0">
              <a:buNone/>
            </a:pPr>
            <a:r>
              <a:rPr lang="en-US" sz="490" dirty="0">
                <a:solidFill>
                  <a:srgbClr val="253746"/>
                </a:solidFill>
                <a:latin typeface="Calibri" pitchFamily="34" charset="0"/>
                <a:ea typeface="Calibri" pitchFamily="34" charset="-122"/>
                <a:cs typeface="Calibri" pitchFamily="34" charset="-120"/>
              </a:rPr>
              <a:t>Mental Health Foundation (2025) </a:t>
            </a:r>
            <a:r>
              <a:rPr lang="en-US" sz="490" i="1" dirty="0">
                <a:solidFill>
                  <a:srgbClr val="253746"/>
                </a:solidFill>
                <a:latin typeface="Calibri" pitchFamily="34" charset="0"/>
                <a:ea typeface="Calibri" pitchFamily="34" charset="-122"/>
                <a:cs typeface="Calibri" pitchFamily="34" charset="-120"/>
              </a:rPr>
              <a:t>Average adult has only 3 days a week with good quality sleep</a:t>
            </a:r>
            <a:r>
              <a:rPr lang="en-US" sz="490" dirty="0">
                <a:solidFill>
                  <a:srgbClr val="253746"/>
                </a:solidFill>
                <a:latin typeface="Calibri" pitchFamily="34" charset="0"/>
                <a:ea typeface="Calibri" pitchFamily="34" charset="-122"/>
                <a:cs typeface="Calibri" pitchFamily="34" charset="-120"/>
              </a:rPr>
              <a:t>. Available at: </a:t>
            </a:r>
            <a:r>
              <a:rPr lang="en-US" sz="490" dirty="0">
                <a:solidFill>
                  <a:srgbClr val="253746"/>
                </a:solidFill>
                <a:latin typeface="Calibri" pitchFamily="34" charset="0"/>
                <a:ea typeface="Calibri" pitchFamily="34" charset="-122"/>
                <a:cs typeface="Calibri" pitchFamily="34" charset="-120"/>
                <a:hlinkClick r:id="rId16"/>
              </a:rPr>
              <a:t>https://www.mentalhealth.org.uk/about-us/news/average-adult-has-only-3-days-week-good-quality-sleep</a:t>
            </a:r>
            <a:r>
              <a:rPr lang="en-US" sz="490" dirty="0">
                <a:solidFill>
                  <a:srgbClr val="253746"/>
                </a:solidFill>
                <a:latin typeface="Calibri" pitchFamily="34" charset="0"/>
                <a:ea typeface="Calibri" pitchFamily="34" charset="-122"/>
                <a:cs typeface="Calibri" pitchFamily="34" charset="-120"/>
              </a:rPr>
              <a:t>  (Accessed: 15 October 2026).</a:t>
            </a:r>
            <a:endParaRPr lang="en-US" sz="490" dirty="0"/>
          </a:p>
          <a:p>
            <a:pPr marL="0" indent="0">
              <a:buNone/>
            </a:pPr>
            <a:r>
              <a:rPr lang="en-US" sz="490" dirty="0">
                <a:solidFill>
                  <a:srgbClr val="253746"/>
                </a:solidFill>
                <a:latin typeface="Calibri" pitchFamily="34" charset="0"/>
                <a:ea typeface="Calibri" pitchFamily="34" charset="-122"/>
                <a:cs typeface="Calibri" pitchFamily="34" charset="-120"/>
              </a:rPr>
              <a:t>Office for Health Improvement and Disparities (OHID) (2025) </a:t>
            </a:r>
            <a:r>
              <a:rPr lang="en-US" sz="490" i="1" dirty="0">
                <a:solidFill>
                  <a:srgbClr val="253746"/>
                </a:solidFill>
                <a:latin typeface="Calibri" pitchFamily="34" charset="0"/>
                <a:ea typeface="Calibri" pitchFamily="34" charset="-122"/>
                <a:cs typeface="Calibri" pitchFamily="34" charset="-120"/>
              </a:rPr>
              <a:t>National Diet and Nutrition Survey 2019 to 2023: report</a:t>
            </a:r>
            <a:r>
              <a:rPr lang="en-US" sz="490" dirty="0">
                <a:solidFill>
                  <a:srgbClr val="253746"/>
                </a:solidFill>
                <a:latin typeface="Calibri" pitchFamily="34" charset="0"/>
                <a:ea typeface="Calibri" pitchFamily="34" charset="-122"/>
                <a:cs typeface="Calibri" pitchFamily="34" charset="-120"/>
              </a:rPr>
              <a:t>. London: GOV.UK. Available at: </a:t>
            </a:r>
            <a:r>
              <a:rPr lang="en-US" sz="490" dirty="0">
                <a:solidFill>
                  <a:srgbClr val="253746"/>
                </a:solidFill>
                <a:latin typeface="Calibri" pitchFamily="34" charset="0"/>
                <a:ea typeface="Calibri" pitchFamily="34" charset="-122"/>
                <a:cs typeface="Calibri" pitchFamily="34" charset="-120"/>
                <a:hlinkClick r:id="rId17"/>
              </a:rPr>
              <a:t>https://www.gov.uk/government/statistics/national-diet-and-nutrition-survey-2019-to-2023</a:t>
            </a:r>
            <a:r>
              <a:rPr lang="en-US" sz="490" dirty="0">
                <a:solidFill>
                  <a:srgbClr val="253746"/>
                </a:solidFill>
                <a:latin typeface="Calibri" pitchFamily="34" charset="0"/>
                <a:ea typeface="Calibri" pitchFamily="34" charset="-122"/>
                <a:cs typeface="Calibri" pitchFamily="34" charset="-120"/>
              </a:rPr>
              <a:t> (Accessed: 15 October 2026).</a:t>
            </a:r>
            <a:endParaRPr lang="en-US" sz="490" dirty="0"/>
          </a:p>
          <a:p>
            <a:pPr marL="0" indent="0">
              <a:buNone/>
            </a:pPr>
            <a:r>
              <a:rPr lang="en-US" sz="490" dirty="0">
                <a:solidFill>
                  <a:srgbClr val="253746"/>
                </a:solidFill>
                <a:latin typeface="Calibri" pitchFamily="34" charset="0"/>
                <a:ea typeface="Calibri" pitchFamily="34" charset="-122"/>
                <a:cs typeface="Calibri" pitchFamily="34" charset="-120"/>
              </a:rPr>
              <a:t>Patel, A. et al. (2020) “Estimated societal costs of stroke in the UK based on a discrete event simulation,” </a:t>
            </a:r>
            <a:r>
              <a:rPr lang="en-US" sz="490" i="1" dirty="0">
                <a:solidFill>
                  <a:srgbClr val="253746"/>
                </a:solidFill>
                <a:latin typeface="Calibri" pitchFamily="34" charset="0"/>
                <a:ea typeface="Calibri" pitchFamily="34" charset="-122"/>
                <a:cs typeface="Calibri" pitchFamily="34" charset="-120"/>
              </a:rPr>
              <a:t>Age and ageing, </a:t>
            </a:r>
            <a:r>
              <a:rPr lang="en-US" sz="490" dirty="0">
                <a:solidFill>
                  <a:srgbClr val="253746"/>
                </a:solidFill>
                <a:latin typeface="Calibri" pitchFamily="34" charset="0"/>
                <a:ea typeface="Calibri" pitchFamily="34" charset="-122"/>
                <a:cs typeface="Calibri" pitchFamily="34" charset="-120"/>
              </a:rPr>
              <a:t>49(2), pp. 270–276. Available at: </a:t>
            </a:r>
            <a:r>
              <a:rPr lang="en-US" sz="490" dirty="0">
                <a:solidFill>
                  <a:srgbClr val="253746"/>
                </a:solidFill>
                <a:latin typeface="Calibri" pitchFamily="34" charset="0"/>
                <a:ea typeface="Calibri" pitchFamily="34" charset="-122"/>
                <a:cs typeface="Calibri" pitchFamily="34" charset="-120"/>
                <a:hlinkClick r:id="rId18"/>
              </a:rPr>
              <a:t>https://doi.org/10.1093/ageing/afz162</a:t>
            </a:r>
            <a:r>
              <a:rPr lang="en-US" sz="490" dirty="0">
                <a:solidFill>
                  <a:srgbClr val="253746"/>
                </a:solidFill>
                <a:latin typeface="Calibri" pitchFamily="34" charset="0"/>
                <a:ea typeface="Calibri" pitchFamily="34" charset="-122"/>
                <a:cs typeface="Calibri" pitchFamily="34" charset="-120"/>
              </a:rPr>
              <a:t>. </a:t>
            </a:r>
          </a:p>
          <a:p>
            <a:pPr marL="0" indent="0">
              <a:buNone/>
            </a:pPr>
            <a:r>
              <a:rPr lang="en-US" sz="490" dirty="0">
                <a:solidFill>
                  <a:srgbClr val="253746"/>
                </a:solidFill>
                <a:latin typeface="Calibri" pitchFamily="34" charset="0"/>
                <a:ea typeface="Calibri" pitchFamily="34" charset="-122"/>
                <a:cs typeface="Calibri" pitchFamily="34" charset="-120"/>
              </a:rPr>
              <a:t>Public Health England (PHE) (2014) </a:t>
            </a:r>
            <a:r>
              <a:rPr lang="en-US" sz="490" i="1" dirty="0">
                <a:solidFill>
                  <a:srgbClr val="253746"/>
                </a:solidFill>
                <a:latin typeface="Calibri" pitchFamily="34" charset="0"/>
                <a:ea typeface="Calibri" pitchFamily="34" charset="-122"/>
                <a:cs typeface="Calibri" pitchFamily="34" charset="-120"/>
              </a:rPr>
              <a:t>Everybody active, every day: an evidence-based approach to physical activity</a:t>
            </a:r>
            <a:r>
              <a:rPr lang="en-US" sz="490" dirty="0">
                <a:solidFill>
                  <a:srgbClr val="253746"/>
                </a:solidFill>
                <a:latin typeface="Calibri" pitchFamily="34" charset="0"/>
                <a:ea typeface="Calibri" pitchFamily="34" charset="-122"/>
                <a:cs typeface="Calibri" pitchFamily="34" charset="-120"/>
              </a:rPr>
              <a:t>. Available at: </a:t>
            </a:r>
            <a:r>
              <a:rPr lang="en-US" sz="490" dirty="0">
                <a:solidFill>
                  <a:srgbClr val="253746"/>
                </a:solidFill>
                <a:latin typeface="Calibri" pitchFamily="34" charset="0"/>
                <a:ea typeface="Calibri" pitchFamily="34" charset="-122"/>
                <a:cs typeface="Calibri" pitchFamily="34" charset="-120"/>
                <a:hlinkClick r:id="rId19"/>
              </a:rPr>
              <a:t>https://assets.publishing.service.gov.uk/government/uploads/system/uploads/attachment_data/file/353384/Everybody_Active__Every_Day_evidence_based_approach_CONSULTATION_VERSION.pdf</a:t>
            </a:r>
            <a:r>
              <a:rPr lang="en-US" sz="490" dirty="0">
                <a:solidFill>
                  <a:srgbClr val="253746"/>
                </a:solidFill>
                <a:latin typeface="Calibri" pitchFamily="34" charset="0"/>
                <a:ea typeface="Calibri" pitchFamily="34" charset="-122"/>
                <a:cs typeface="Calibri" pitchFamily="34" charset="-120"/>
              </a:rPr>
              <a:t> (Accessed: 15 October 2026).</a:t>
            </a:r>
            <a:endParaRPr lang="en-US" sz="490" dirty="0"/>
          </a:p>
          <a:p>
            <a:pPr marL="0" indent="0">
              <a:buNone/>
            </a:pPr>
            <a:r>
              <a:rPr lang="en-US" sz="490" dirty="0">
                <a:solidFill>
                  <a:srgbClr val="253746"/>
                </a:solidFill>
                <a:latin typeface="Calibri" pitchFamily="34" charset="0"/>
                <a:ea typeface="Calibri" pitchFamily="34" charset="-122"/>
                <a:cs typeface="Calibri" pitchFamily="34" charset="-120"/>
              </a:rPr>
              <a:t>Raichlen, D.A. et al. (2025) 'Associations between the 24-hour activity daily cycle and incident dementia', </a:t>
            </a:r>
            <a:r>
              <a:rPr lang="en-US" sz="490" i="1" dirty="0">
                <a:solidFill>
                  <a:srgbClr val="253746"/>
                </a:solidFill>
                <a:latin typeface="Calibri" pitchFamily="34" charset="0"/>
                <a:ea typeface="Calibri" pitchFamily="34" charset="-122"/>
                <a:cs typeface="Calibri" pitchFamily="34" charset="-120"/>
              </a:rPr>
              <a:t>Medicine &amp; Science in Sports &amp; Exercise</a:t>
            </a:r>
            <a:r>
              <a:rPr lang="en-US" sz="490" dirty="0">
                <a:solidFill>
                  <a:srgbClr val="253746"/>
                </a:solidFill>
                <a:latin typeface="Calibri" pitchFamily="34" charset="0"/>
                <a:ea typeface="Calibri" pitchFamily="34" charset="-122"/>
                <a:cs typeface="Calibri" pitchFamily="34" charset="-120"/>
              </a:rPr>
              <a:t>, 57(9), pp. 1897–1904. Available at: </a:t>
            </a:r>
            <a:r>
              <a:rPr lang="en-US" sz="490" dirty="0">
                <a:solidFill>
                  <a:srgbClr val="253746"/>
                </a:solidFill>
                <a:latin typeface="Calibri" pitchFamily="34" charset="0"/>
                <a:ea typeface="Calibri" pitchFamily="34" charset="-122"/>
                <a:cs typeface="Calibri" pitchFamily="34" charset="-120"/>
                <a:hlinkClick r:id="rId20"/>
              </a:rPr>
              <a:t>https://pubmed.ncbi.nlm.nih.gov/40312828/</a:t>
            </a:r>
            <a:r>
              <a:rPr lang="en-US" sz="490" dirty="0">
                <a:solidFill>
                  <a:srgbClr val="253746"/>
                </a:solidFill>
                <a:latin typeface="Calibri" pitchFamily="34" charset="0"/>
                <a:ea typeface="Calibri" pitchFamily="34" charset="-122"/>
                <a:cs typeface="Calibri" pitchFamily="34" charset="-120"/>
              </a:rPr>
              <a:t>  Sabia, S. et al. (2021) 'Association of sleep duration in middle and old age with incidence of dementia', </a:t>
            </a:r>
            <a:r>
              <a:rPr lang="en-US" sz="490" i="1" dirty="0">
                <a:solidFill>
                  <a:srgbClr val="253746"/>
                </a:solidFill>
                <a:latin typeface="Calibri" pitchFamily="34" charset="0"/>
                <a:ea typeface="Calibri" pitchFamily="34" charset="-122"/>
                <a:cs typeface="Calibri" pitchFamily="34" charset="-120"/>
              </a:rPr>
              <a:t>Nature Communications</a:t>
            </a:r>
            <a:r>
              <a:rPr lang="en-US" sz="490" dirty="0">
                <a:solidFill>
                  <a:srgbClr val="253746"/>
                </a:solidFill>
                <a:latin typeface="Calibri" pitchFamily="34" charset="0"/>
                <a:ea typeface="Calibri" pitchFamily="34" charset="-122"/>
                <a:cs typeface="Calibri" pitchFamily="34" charset="-120"/>
              </a:rPr>
              <a:t>, 12, 2289. Available at: </a:t>
            </a:r>
            <a:r>
              <a:rPr lang="en-US" sz="490" dirty="0">
                <a:solidFill>
                  <a:srgbClr val="253746"/>
                </a:solidFill>
                <a:latin typeface="Calibri" pitchFamily="34" charset="0"/>
                <a:ea typeface="Calibri" pitchFamily="34" charset="-122"/>
                <a:cs typeface="Calibri" pitchFamily="34" charset="-120"/>
                <a:hlinkClick r:id="rId21"/>
              </a:rPr>
              <a:t>https://www.nature.com/articles/s41467-021-22354-2</a:t>
            </a:r>
            <a:r>
              <a:rPr lang="en-US" sz="490" dirty="0">
                <a:solidFill>
                  <a:srgbClr val="253746"/>
                </a:solidFill>
                <a:latin typeface="Calibri" pitchFamily="34" charset="0"/>
                <a:ea typeface="Calibri" pitchFamily="34" charset="-122"/>
                <a:cs typeface="Calibri" pitchFamily="34" charset="-120"/>
              </a:rPr>
              <a:t> </a:t>
            </a:r>
          </a:p>
          <a:p>
            <a:pPr marL="0" indent="0">
              <a:buNone/>
            </a:pPr>
            <a:r>
              <a:rPr lang="en-US" sz="490" dirty="0">
                <a:solidFill>
                  <a:srgbClr val="253746"/>
                </a:solidFill>
                <a:latin typeface="Calibri" pitchFamily="34" charset="0"/>
                <a:ea typeface="Calibri" pitchFamily="34" charset="-122"/>
                <a:cs typeface="Calibri" pitchFamily="34" charset="-120"/>
              </a:rPr>
              <a:t>Scientific Advisory Committee on Nutrition (SACN) (2015) </a:t>
            </a:r>
            <a:r>
              <a:rPr lang="en-US" sz="490" i="1" dirty="0">
                <a:solidFill>
                  <a:srgbClr val="253746"/>
                </a:solidFill>
                <a:latin typeface="Calibri" pitchFamily="34" charset="0"/>
                <a:ea typeface="Calibri" pitchFamily="34" charset="-122"/>
                <a:cs typeface="Calibri" pitchFamily="34" charset="-120"/>
              </a:rPr>
              <a:t>Carbohydrates and health</a:t>
            </a:r>
            <a:r>
              <a:rPr lang="en-US" sz="490" dirty="0">
                <a:solidFill>
                  <a:srgbClr val="253746"/>
                </a:solidFill>
                <a:latin typeface="Calibri" pitchFamily="34" charset="0"/>
                <a:ea typeface="Calibri" pitchFamily="34" charset="-122"/>
                <a:cs typeface="Calibri" pitchFamily="34" charset="-120"/>
              </a:rPr>
              <a:t>. Available at: https://www.gov.uk/government/publications/sacn-carbohydrates-and-health-report (Accessed: 15 October 2026).</a:t>
            </a:r>
            <a:endParaRPr lang="en-US" sz="490" dirty="0"/>
          </a:p>
          <a:p>
            <a:pPr marL="0" indent="0">
              <a:buNone/>
            </a:pPr>
            <a:r>
              <a:rPr lang="en-US" sz="490" dirty="0">
                <a:solidFill>
                  <a:srgbClr val="253746"/>
                </a:solidFill>
                <a:latin typeface="Calibri" pitchFamily="34" charset="0"/>
                <a:ea typeface="Calibri" pitchFamily="34" charset="-122"/>
                <a:cs typeface="Calibri" pitchFamily="34" charset="-120"/>
              </a:rPr>
              <a:t>Senff, J. et al. (2025) 'Modifiable risk factors for stroke, dementia and late-life depression: a systematic review and DALY-weighted risk factors for a composite outcome', </a:t>
            </a:r>
            <a:r>
              <a:rPr lang="en-US" sz="490" i="1" dirty="0">
                <a:solidFill>
                  <a:srgbClr val="253746"/>
                </a:solidFill>
                <a:latin typeface="Calibri" pitchFamily="34" charset="0"/>
                <a:ea typeface="Calibri" pitchFamily="34" charset="-122"/>
                <a:cs typeface="Calibri" pitchFamily="34" charset="-120"/>
              </a:rPr>
              <a:t>Journal of Neurology, Neurosurgery &amp; Psychiatry</a:t>
            </a:r>
            <a:r>
              <a:rPr lang="en-US" sz="490" dirty="0">
                <a:solidFill>
                  <a:srgbClr val="253746"/>
                </a:solidFill>
                <a:latin typeface="Calibri" pitchFamily="34" charset="0"/>
                <a:ea typeface="Calibri" pitchFamily="34" charset="-122"/>
                <a:cs typeface="Calibri" pitchFamily="34" charset="-120"/>
              </a:rPr>
              <a:t>, 96(6), pp. 515–527. Available at: </a:t>
            </a:r>
            <a:r>
              <a:rPr lang="en-US" sz="490" dirty="0">
                <a:solidFill>
                  <a:srgbClr val="253746"/>
                </a:solidFill>
                <a:latin typeface="Calibri" pitchFamily="34" charset="0"/>
                <a:ea typeface="Calibri" pitchFamily="34" charset="-122"/>
                <a:cs typeface="Calibri" pitchFamily="34" charset="-120"/>
                <a:hlinkClick r:id="rId22"/>
              </a:rPr>
              <a:t>https://pubmed.ncbi.nlm.nih.gov/40180437/</a:t>
            </a:r>
            <a:r>
              <a:rPr lang="en-US" sz="490" dirty="0">
                <a:solidFill>
                  <a:srgbClr val="253746"/>
                </a:solidFill>
                <a:latin typeface="Calibri" pitchFamily="34" charset="0"/>
                <a:ea typeface="Calibri" pitchFamily="34" charset="-122"/>
                <a:cs typeface="Calibri" pitchFamily="34" charset="-120"/>
              </a:rPr>
              <a:t> </a:t>
            </a:r>
          </a:p>
          <a:p>
            <a:pPr marL="0" indent="0">
              <a:buNone/>
            </a:pPr>
            <a:r>
              <a:rPr lang="en-US" sz="490" dirty="0">
                <a:solidFill>
                  <a:srgbClr val="253746"/>
                </a:solidFill>
                <a:latin typeface="Calibri" pitchFamily="34" charset="0"/>
                <a:ea typeface="Calibri" pitchFamily="34" charset="-122"/>
                <a:cs typeface="Calibri" pitchFamily="34" charset="-120"/>
              </a:rPr>
              <a:t>Singh, B. et al. (2025) 'Effectiveness of exercise for improving cognition, memory and executive function: a systematic umbrella review and meta-meta-analysis', </a:t>
            </a:r>
            <a:r>
              <a:rPr lang="en-US" sz="490" i="1" dirty="0">
                <a:solidFill>
                  <a:srgbClr val="253746"/>
                </a:solidFill>
                <a:latin typeface="Calibri" pitchFamily="34" charset="0"/>
                <a:ea typeface="Calibri" pitchFamily="34" charset="-122"/>
                <a:cs typeface="Calibri" pitchFamily="34" charset="-120"/>
              </a:rPr>
              <a:t>British Journal of Sports Medicine</a:t>
            </a:r>
            <a:r>
              <a:rPr lang="en-US" sz="490" dirty="0">
                <a:solidFill>
                  <a:srgbClr val="253746"/>
                </a:solidFill>
                <a:latin typeface="Calibri" pitchFamily="34" charset="0"/>
                <a:ea typeface="Calibri" pitchFamily="34" charset="-122"/>
                <a:cs typeface="Calibri" pitchFamily="34" charset="-120"/>
              </a:rPr>
              <a:t>, 59(12), pp. 866–876. Available at: </a:t>
            </a:r>
            <a:r>
              <a:rPr lang="en-US" sz="490" dirty="0">
                <a:solidFill>
                  <a:srgbClr val="253746"/>
                </a:solidFill>
                <a:latin typeface="Calibri" pitchFamily="34" charset="0"/>
                <a:ea typeface="Calibri" pitchFamily="34" charset="-122"/>
                <a:cs typeface="Calibri" pitchFamily="34" charset="-120"/>
                <a:hlinkClick r:id="rId23"/>
              </a:rPr>
              <a:t>https://pubmed.ncbi.nlm.nih.gov/40049759/</a:t>
            </a:r>
            <a:r>
              <a:rPr lang="en-US" sz="490" dirty="0">
                <a:solidFill>
                  <a:srgbClr val="253746"/>
                </a:solidFill>
                <a:latin typeface="Calibri" pitchFamily="34" charset="0"/>
                <a:ea typeface="Calibri" pitchFamily="34" charset="-122"/>
                <a:cs typeface="Calibri" pitchFamily="34" charset="-120"/>
              </a:rPr>
              <a:t> </a:t>
            </a:r>
          </a:p>
          <a:p>
            <a:pPr marL="0" indent="0">
              <a:buNone/>
            </a:pPr>
            <a:r>
              <a:rPr lang="en-US" sz="490" dirty="0">
                <a:solidFill>
                  <a:srgbClr val="253746"/>
                </a:solidFill>
                <a:latin typeface="Calibri" pitchFamily="34" charset="0"/>
                <a:ea typeface="Calibri" pitchFamily="34" charset="-122"/>
                <a:cs typeface="Calibri" pitchFamily="34" charset="-120"/>
              </a:rPr>
              <a:t>The Sleep Charity (2024) </a:t>
            </a:r>
            <a:r>
              <a:rPr lang="en-US" sz="490" i="1" dirty="0">
                <a:solidFill>
                  <a:srgbClr val="253746"/>
                </a:solidFill>
                <a:latin typeface="Calibri" pitchFamily="34" charset="0"/>
                <a:ea typeface="Calibri" pitchFamily="34" charset="-122"/>
                <a:cs typeface="Calibri" pitchFamily="34" charset="-120"/>
              </a:rPr>
              <a:t>Dreaming of change: a manifesto for sleep</a:t>
            </a:r>
            <a:r>
              <a:rPr lang="en-US" sz="490" dirty="0">
                <a:solidFill>
                  <a:srgbClr val="253746"/>
                </a:solidFill>
                <a:latin typeface="Calibri" pitchFamily="34" charset="0"/>
                <a:ea typeface="Calibri" pitchFamily="34" charset="-122"/>
                <a:cs typeface="Calibri" pitchFamily="34" charset="-120"/>
              </a:rPr>
              <a:t>. Available at: </a:t>
            </a:r>
            <a:r>
              <a:rPr lang="en-US" sz="490" dirty="0">
                <a:solidFill>
                  <a:srgbClr val="253746"/>
                </a:solidFill>
                <a:latin typeface="Calibri" pitchFamily="34" charset="0"/>
                <a:ea typeface="Calibri" pitchFamily="34" charset="-122"/>
                <a:cs typeface="Calibri" pitchFamily="34" charset="-120"/>
                <a:hlinkClick r:id="rId24"/>
              </a:rPr>
              <a:t>https://thesleepcharity.org.uk/new-report-14m-undiagnosed-sleep-disorders-damaging-health-fuelling-dangerous-behaviour-and-costing-billions/</a:t>
            </a:r>
            <a:r>
              <a:rPr lang="en-US" sz="490" dirty="0">
                <a:solidFill>
                  <a:srgbClr val="253746"/>
                </a:solidFill>
                <a:latin typeface="Calibri" pitchFamily="34" charset="0"/>
                <a:ea typeface="Calibri" pitchFamily="34" charset="-122"/>
                <a:cs typeface="Calibri" pitchFamily="34" charset="-120"/>
              </a:rPr>
              <a:t>  (Accessed: 15 October 2026).</a:t>
            </a:r>
            <a:endParaRPr lang="en-US" sz="490" dirty="0"/>
          </a:p>
          <a:p>
            <a:pPr marL="0" indent="0">
              <a:buNone/>
            </a:pPr>
            <a:r>
              <a:rPr lang="en-US" sz="490" dirty="0">
                <a:solidFill>
                  <a:srgbClr val="253746"/>
                </a:solidFill>
                <a:latin typeface="Calibri" pitchFamily="34" charset="0"/>
                <a:ea typeface="Calibri" pitchFamily="34" charset="-122"/>
                <a:cs typeface="Calibri" pitchFamily="34" charset="-120"/>
              </a:rPr>
              <a:t>Sport England (2026) </a:t>
            </a:r>
            <a:r>
              <a:rPr lang="en-US" sz="490" i="1" dirty="0">
                <a:solidFill>
                  <a:srgbClr val="253746"/>
                </a:solidFill>
                <a:latin typeface="Calibri" pitchFamily="34" charset="0"/>
                <a:ea typeface="Calibri" pitchFamily="34" charset="-122"/>
                <a:cs typeface="Calibri" pitchFamily="34" charset="-120"/>
              </a:rPr>
              <a:t>England is getting more active but not everyone is benefiting</a:t>
            </a:r>
            <a:r>
              <a:rPr lang="en-US" sz="490" dirty="0">
                <a:solidFill>
                  <a:srgbClr val="253746"/>
                </a:solidFill>
                <a:latin typeface="Calibri" pitchFamily="34" charset="0"/>
                <a:ea typeface="Calibri" pitchFamily="34" charset="-122"/>
                <a:cs typeface="Calibri" pitchFamily="34" charset="-120"/>
              </a:rPr>
              <a:t>. Available at: </a:t>
            </a:r>
            <a:r>
              <a:rPr lang="en-US" sz="490" dirty="0">
                <a:solidFill>
                  <a:srgbClr val="253746"/>
                </a:solidFill>
                <a:latin typeface="Calibri" pitchFamily="34" charset="0"/>
                <a:ea typeface="Calibri" pitchFamily="34" charset="-122"/>
                <a:cs typeface="Calibri" pitchFamily="34" charset="-120"/>
                <a:hlinkClick r:id="rId25"/>
              </a:rPr>
              <a:t>https://www.sportengland.org/activelivesapril26</a:t>
            </a:r>
            <a:r>
              <a:rPr lang="en-US" sz="490" dirty="0">
                <a:solidFill>
                  <a:srgbClr val="253746"/>
                </a:solidFill>
                <a:latin typeface="Calibri" pitchFamily="34" charset="0"/>
                <a:ea typeface="Calibri" pitchFamily="34" charset="-122"/>
                <a:cs typeface="Calibri" pitchFamily="34" charset="-120"/>
              </a:rPr>
              <a:t> (Accessed: 15 October 2026).</a:t>
            </a:r>
            <a:endParaRPr lang="en-US" sz="490" dirty="0"/>
          </a:p>
          <a:p>
            <a:pPr marL="0" indent="0">
              <a:buNone/>
            </a:pPr>
            <a:r>
              <a:rPr lang="en-US" sz="490" dirty="0">
                <a:solidFill>
                  <a:srgbClr val="253746"/>
                </a:solidFill>
                <a:latin typeface="Calibri" pitchFamily="34" charset="0"/>
                <a:ea typeface="Calibri" pitchFamily="34" charset="-122"/>
                <a:cs typeface="Calibri" pitchFamily="34" charset="-120"/>
              </a:rPr>
              <a:t>Stamatakis, E. et al. (2025) 'Minimum and optimal combined variations in sleep, physical activity, and nutrition in relation to all-cause mortality risk', </a:t>
            </a:r>
            <a:r>
              <a:rPr lang="en-US" sz="490" i="1" dirty="0">
                <a:solidFill>
                  <a:srgbClr val="253746"/>
                </a:solidFill>
                <a:latin typeface="Calibri" pitchFamily="34" charset="0"/>
                <a:ea typeface="Calibri" pitchFamily="34" charset="-122"/>
                <a:cs typeface="Calibri" pitchFamily="34" charset="-120"/>
              </a:rPr>
              <a:t>BMC Medicine</a:t>
            </a:r>
            <a:r>
              <a:rPr lang="en-US" sz="490" dirty="0">
                <a:solidFill>
                  <a:srgbClr val="253746"/>
                </a:solidFill>
                <a:latin typeface="Calibri" pitchFamily="34" charset="0"/>
                <a:ea typeface="Calibri" pitchFamily="34" charset="-122"/>
                <a:cs typeface="Calibri" pitchFamily="34" charset="-120"/>
              </a:rPr>
              <a:t>, 23, 111. Available at: </a:t>
            </a:r>
            <a:r>
              <a:rPr lang="en-US" sz="490" dirty="0">
                <a:solidFill>
                  <a:srgbClr val="253746"/>
                </a:solidFill>
                <a:latin typeface="Calibri" pitchFamily="34" charset="0"/>
                <a:ea typeface="Calibri" pitchFamily="34" charset="-122"/>
                <a:cs typeface="Calibri" pitchFamily="34" charset="-120"/>
                <a:hlinkClick r:id="rId26"/>
              </a:rPr>
              <a:t>https://pubmed.ncbi.nlm.nih.gov/40001093/</a:t>
            </a:r>
            <a:r>
              <a:rPr lang="en-US" sz="490" dirty="0">
                <a:solidFill>
                  <a:srgbClr val="253746"/>
                </a:solidFill>
                <a:latin typeface="Calibri" pitchFamily="34" charset="0"/>
                <a:ea typeface="Calibri" pitchFamily="34" charset="-122"/>
                <a:cs typeface="Calibri" pitchFamily="34" charset="-120"/>
              </a:rPr>
              <a:t> </a:t>
            </a:r>
            <a:endParaRPr lang="en-US" sz="490" dirty="0"/>
          </a:p>
          <a:p>
            <a:pPr marL="0" indent="0">
              <a:buNone/>
            </a:pPr>
            <a:r>
              <a:rPr lang="en-US" sz="490" dirty="0">
                <a:solidFill>
                  <a:srgbClr val="253746"/>
                </a:solidFill>
                <a:latin typeface="Calibri" pitchFamily="34" charset="0"/>
                <a:ea typeface="Calibri" pitchFamily="34" charset="-122"/>
                <a:cs typeface="Calibri" pitchFamily="34" charset="-120"/>
              </a:rPr>
              <a:t>Steinmetz, J.D. et al. (2024) 'Global, regional, and national burden of disorders affecting the nervous system, 1990–2021: a systematic analysis for the Global Burden of Disease Study 2021', </a:t>
            </a:r>
            <a:r>
              <a:rPr lang="en-US" sz="490" i="1" dirty="0">
                <a:solidFill>
                  <a:srgbClr val="253746"/>
                </a:solidFill>
                <a:latin typeface="Calibri" pitchFamily="34" charset="0"/>
                <a:ea typeface="Calibri" pitchFamily="34" charset="-122"/>
                <a:cs typeface="Calibri" pitchFamily="34" charset="-120"/>
              </a:rPr>
              <a:t>The Lancet Neurology</a:t>
            </a:r>
            <a:r>
              <a:rPr lang="en-US" sz="490" dirty="0">
                <a:solidFill>
                  <a:srgbClr val="253746"/>
                </a:solidFill>
                <a:latin typeface="Calibri" pitchFamily="34" charset="0"/>
                <a:ea typeface="Calibri" pitchFamily="34" charset="-122"/>
                <a:cs typeface="Calibri" pitchFamily="34" charset="-120"/>
              </a:rPr>
              <a:t>, 23(4), pp. 344–381. Available at: </a:t>
            </a:r>
            <a:r>
              <a:rPr lang="en-US" sz="490" dirty="0">
                <a:solidFill>
                  <a:srgbClr val="253746"/>
                </a:solidFill>
                <a:latin typeface="Calibri" pitchFamily="34" charset="0"/>
                <a:ea typeface="Calibri" pitchFamily="34" charset="-122"/>
                <a:cs typeface="Calibri" pitchFamily="34" charset="-120"/>
                <a:hlinkClick r:id="rId27"/>
              </a:rPr>
              <a:t>https://www.thelancet.com/journals/laneur/article/PIIS1474-4422(24)00038-3/fulltext</a:t>
            </a:r>
            <a:r>
              <a:rPr lang="en-US" sz="490" dirty="0">
                <a:solidFill>
                  <a:srgbClr val="253746"/>
                </a:solidFill>
                <a:latin typeface="Calibri" pitchFamily="34" charset="0"/>
                <a:ea typeface="Calibri" pitchFamily="34" charset="-122"/>
                <a:cs typeface="Calibri" pitchFamily="34" charset="-120"/>
              </a:rPr>
              <a:t> </a:t>
            </a:r>
          </a:p>
          <a:p>
            <a:pPr marL="0" indent="0">
              <a:buNone/>
            </a:pPr>
            <a:r>
              <a:rPr lang="en-US" sz="490" dirty="0">
                <a:solidFill>
                  <a:srgbClr val="253746"/>
                </a:solidFill>
                <a:latin typeface="Calibri" pitchFamily="34" charset="0"/>
                <a:ea typeface="Calibri" pitchFamily="34" charset="-122"/>
                <a:cs typeface="Calibri" pitchFamily="34" charset="-120"/>
              </a:rPr>
              <a:t>World Health Organization (WHO) (2026) </a:t>
            </a:r>
            <a:r>
              <a:rPr lang="en-US" sz="490" i="1" dirty="0">
                <a:solidFill>
                  <a:srgbClr val="253746"/>
                </a:solidFill>
                <a:latin typeface="Calibri" pitchFamily="34" charset="0"/>
                <a:ea typeface="Calibri" pitchFamily="34" charset="-122"/>
                <a:cs typeface="Calibri" pitchFamily="34" charset="-120"/>
              </a:rPr>
              <a:t>Risk reduction of cognitive decline and dementia: WHO guidelines</a:t>
            </a:r>
            <a:r>
              <a:rPr lang="en-US" sz="490" dirty="0">
                <a:solidFill>
                  <a:srgbClr val="253746"/>
                </a:solidFill>
                <a:latin typeface="Calibri" pitchFamily="34" charset="0"/>
                <a:ea typeface="Calibri" pitchFamily="34" charset="-122"/>
                <a:cs typeface="Calibri" pitchFamily="34" charset="-120"/>
              </a:rPr>
              <a:t>. 2nd edn. Geneva: WHO. Available at: https://www.who.int/publications/i/item/9789240123557 (Accessed: 15 October 2026).</a:t>
            </a:r>
            <a:endParaRPr lang="en-US" sz="490" dirty="0"/>
          </a:p>
          <a:p>
            <a:pPr marL="0" indent="0">
              <a:buNone/>
            </a:pPr>
            <a:r>
              <a:rPr lang="en-US" sz="490" dirty="0">
                <a:solidFill>
                  <a:srgbClr val="253746"/>
                </a:solidFill>
                <a:latin typeface="Calibri" pitchFamily="34" charset="0"/>
                <a:ea typeface="Calibri" pitchFamily="34" charset="-122"/>
                <a:cs typeface="Calibri" pitchFamily="34" charset="-120"/>
              </a:rPr>
              <a:t>Zheng, J. et al. (2026) 'Association of sugar restriction in utero through age 2 years on dementia risk later in life', </a:t>
            </a:r>
            <a:r>
              <a:rPr lang="en-US" sz="490" i="1" dirty="0">
                <a:solidFill>
                  <a:srgbClr val="253746"/>
                </a:solidFill>
                <a:latin typeface="Calibri" pitchFamily="34" charset="0"/>
                <a:ea typeface="Calibri" pitchFamily="34" charset="-122"/>
                <a:cs typeface="Calibri" pitchFamily="34" charset="-120"/>
              </a:rPr>
              <a:t>Neurology</a:t>
            </a:r>
            <a:r>
              <a:rPr lang="en-US" sz="490" dirty="0">
                <a:solidFill>
                  <a:srgbClr val="253746"/>
                </a:solidFill>
                <a:latin typeface="Calibri" pitchFamily="34" charset="0"/>
                <a:ea typeface="Calibri" pitchFamily="34" charset="-122"/>
                <a:cs typeface="Calibri" pitchFamily="34" charset="-120"/>
              </a:rPr>
              <a:t>. Available at: </a:t>
            </a:r>
            <a:r>
              <a:rPr lang="en-US" sz="490" dirty="0">
                <a:solidFill>
                  <a:srgbClr val="253746"/>
                </a:solidFill>
                <a:latin typeface="Calibri" pitchFamily="34" charset="0"/>
                <a:ea typeface="Calibri" pitchFamily="34" charset="-122"/>
                <a:cs typeface="Calibri" pitchFamily="34" charset="-120"/>
                <a:hlinkClick r:id="rId28"/>
              </a:rPr>
              <a:t>https://pubmed.ncbi.nlm.nih.gov/42525901/</a:t>
            </a:r>
            <a:r>
              <a:rPr lang="en-US" sz="490" dirty="0">
                <a:solidFill>
                  <a:srgbClr val="253746"/>
                </a:solidFill>
                <a:latin typeface="Calibri" pitchFamily="34" charset="0"/>
                <a:ea typeface="Calibri" pitchFamily="34" charset="-122"/>
                <a:cs typeface="Calibri" pitchFamily="34" charset="-120"/>
              </a:rPr>
              <a:t> </a:t>
            </a:r>
            <a:endParaRPr lang="en-US" sz="49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12320</TotalTime>
  <Words>2021</Words>
  <Application>Microsoft Office PowerPoint</Application>
  <PresentationFormat>Widescreen</PresentationFormat>
  <Paragraphs>84</Paragraphs>
  <Slides>1</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vt:i4>
      </vt:variant>
    </vt:vector>
  </HeadingPairs>
  <TitlesOfParts>
    <vt:vector size="4" baseType="lpstr">
      <vt:lpstr>Arial</vt:lpstr>
      <vt:lpstr>Calibri</vt:lpstr>
      <vt:lpstr>Office Theme</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Exercise, sleep and sugar intake and brain health in UK adults</dc:title>
  <dc:subject>PptxGenJS Presentation</dc:subject>
  <dc:creator>Emilia Milewska</dc:creator>
  <cp:lastModifiedBy>Emilia Milewska (2245525)</cp:lastModifiedBy>
  <cp:revision>2</cp:revision>
  <dcterms:created xsi:type="dcterms:W3CDTF">2026-10-15T10:49:10Z</dcterms:created>
  <dcterms:modified xsi:type="dcterms:W3CDTF">2026-10-26T11:23:13Z</dcterms:modified>
</cp:coreProperties>
</file>