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Canva Sans" panose="020B0604020202020204" charset="0"/>
      <p:regular r:id="rId19"/>
    </p:embeddedFont>
    <p:embeddedFont>
      <p:font typeface="League Gothic" panose="020B0604020202020204" charset="0"/>
      <p:regular r:id="rId20"/>
    </p:embeddedFont>
    <p:embeddedFont>
      <p:font typeface="Roboto" panose="02000000000000000000" pitchFamily="2" charset="0"/>
      <p:regular r:id="rId21"/>
    </p:embeddedFont>
    <p:embeddedFont>
      <p:font typeface="Roboto Bold" panose="02000000000000000000" charset="0"/>
      <p:regular r:id="rId22"/>
    </p:embeddedFont>
    <p:embeddedFont>
      <p:font typeface="Roboto Italics"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64" d="100"/>
          <a:sy n="64" d="100"/>
        </p:scale>
        <p:origin x="48"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a:off x="10073164" y="1028700"/>
            <a:ext cx="7010089" cy="7010089"/>
          </a:xfrm>
          <a:custGeom>
            <a:avLst/>
            <a:gdLst/>
            <a:ahLst/>
            <a:cxnLst/>
            <a:rect l="l" t="t" r="r" b="b"/>
            <a:pathLst>
              <a:path w="7010089" h="7010089">
                <a:moveTo>
                  <a:pt x="0" y="0"/>
                </a:moveTo>
                <a:lnTo>
                  <a:pt x="7010089" y="0"/>
                </a:lnTo>
                <a:lnTo>
                  <a:pt x="7010089" y="7010089"/>
                </a:lnTo>
                <a:lnTo>
                  <a:pt x="0" y="7010089"/>
                </a:lnTo>
                <a:lnTo>
                  <a:pt x="0" y="0"/>
                </a:lnTo>
                <a:close/>
              </a:path>
            </a:pathLst>
          </a:custGeom>
          <a:blipFill>
            <a:blip r:embed="rId2"/>
            <a:stretch>
              <a:fillRect/>
            </a:stretch>
          </a:blipFill>
        </p:spPr>
        <p:txBody>
          <a:bodyPr/>
          <a:lstStyle/>
          <a:p>
            <a:endParaRPr lang="en-GB"/>
          </a:p>
        </p:txBody>
      </p:sp>
      <p:sp>
        <p:nvSpPr>
          <p:cNvPr id="3" name="Freeform 3"/>
          <p:cNvSpPr/>
          <p:nvPr/>
        </p:nvSpPr>
        <p:spPr>
          <a:xfrm>
            <a:off x="15913544" y="7035000"/>
            <a:ext cx="3791243" cy="3791243"/>
          </a:xfrm>
          <a:custGeom>
            <a:avLst/>
            <a:gdLst/>
            <a:ahLst/>
            <a:cxnLst/>
            <a:rect l="l" t="t" r="r" b="b"/>
            <a:pathLst>
              <a:path w="3791243" h="3791243">
                <a:moveTo>
                  <a:pt x="0" y="0"/>
                </a:moveTo>
                <a:lnTo>
                  <a:pt x="3791243" y="0"/>
                </a:lnTo>
                <a:lnTo>
                  <a:pt x="3791243" y="3791243"/>
                </a:lnTo>
                <a:lnTo>
                  <a:pt x="0" y="3791243"/>
                </a:lnTo>
                <a:lnTo>
                  <a:pt x="0" y="0"/>
                </a:lnTo>
                <a:close/>
              </a:path>
            </a:pathLst>
          </a:custGeom>
          <a:blipFill>
            <a:blip r:embed="rId2"/>
            <a:stretch>
              <a:fillRect/>
            </a:stretch>
          </a:blipFill>
        </p:spPr>
        <p:txBody>
          <a:bodyPr/>
          <a:lstStyle/>
          <a:p>
            <a:endParaRPr lang="en-GB"/>
          </a:p>
        </p:txBody>
      </p:sp>
      <p:sp>
        <p:nvSpPr>
          <p:cNvPr id="4" name="Freeform 4"/>
          <p:cNvSpPr/>
          <p:nvPr/>
        </p:nvSpPr>
        <p:spPr>
          <a:xfrm rot="2700000">
            <a:off x="16039789" y="8038789"/>
            <a:ext cx="1219511" cy="1219511"/>
          </a:xfrm>
          <a:custGeom>
            <a:avLst/>
            <a:gdLst/>
            <a:ahLst/>
            <a:cxnLst/>
            <a:rect l="l" t="t" r="r" b="b"/>
            <a:pathLst>
              <a:path w="1219511" h="1219511">
                <a:moveTo>
                  <a:pt x="0" y="0"/>
                </a:moveTo>
                <a:lnTo>
                  <a:pt x="1219511" y="0"/>
                </a:lnTo>
                <a:lnTo>
                  <a:pt x="1219511" y="1219511"/>
                </a:lnTo>
                <a:lnTo>
                  <a:pt x="0" y="121951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477590" y="653201"/>
            <a:ext cx="7011394" cy="2322524"/>
          </a:xfrm>
          <a:custGeom>
            <a:avLst/>
            <a:gdLst/>
            <a:ahLst/>
            <a:cxnLst/>
            <a:rect l="l" t="t" r="r" b="b"/>
            <a:pathLst>
              <a:path w="7011394" h="2322524">
                <a:moveTo>
                  <a:pt x="0" y="0"/>
                </a:moveTo>
                <a:lnTo>
                  <a:pt x="7011395" y="0"/>
                </a:lnTo>
                <a:lnTo>
                  <a:pt x="7011395" y="2322525"/>
                </a:lnTo>
                <a:lnTo>
                  <a:pt x="0" y="2322525"/>
                </a:lnTo>
                <a:lnTo>
                  <a:pt x="0" y="0"/>
                </a:lnTo>
                <a:close/>
              </a:path>
            </a:pathLst>
          </a:custGeom>
          <a:blipFill>
            <a:blip r:embed="rId5"/>
            <a:stretch>
              <a:fillRect/>
            </a:stretch>
          </a:blipFill>
        </p:spPr>
        <p:txBody>
          <a:bodyPr/>
          <a:lstStyle/>
          <a:p>
            <a:endParaRPr lang="en-GB"/>
          </a:p>
        </p:txBody>
      </p:sp>
      <p:sp>
        <p:nvSpPr>
          <p:cNvPr id="6" name="TextBox 6"/>
          <p:cNvSpPr txBox="1"/>
          <p:nvPr/>
        </p:nvSpPr>
        <p:spPr>
          <a:xfrm>
            <a:off x="3113311" y="3938030"/>
            <a:ext cx="4263033" cy="939062"/>
          </a:xfrm>
          <a:prstGeom prst="rect">
            <a:avLst/>
          </a:prstGeom>
        </p:spPr>
        <p:txBody>
          <a:bodyPr lIns="0" tIns="0" rIns="0" bIns="0" rtlCol="0" anchor="t">
            <a:spAutoFit/>
          </a:bodyPr>
          <a:lstStyle/>
          <a:p>
            <a:pPr algn="l">
              <a:lnSpc>
                <a:spcPts val="6569"/>
              </a:lnSpc>
            </a:pPr>
            <a:r>
              <a:rPr lang="en-US" sz="7914" spc="-189">
                <a:solidFill>
                  <a:srgbClr val="5E17EB"/>
                </a:solidFill>
                <a:latin typeface="League Gothic"/>
                <a:ea typeface="League Gothic"/>
                <a:cs typeface="League Gothic"/>
                <a:sym typeface="League Gothic"/>
              </a:rPr>
              <a:t>INHALE, EXHALE</a:t>
            </a:r>
          </a:p>
        </p:txBody>
      </p:sp>
      <p:sp>
        <p:nvSpPr>
          <p:cNvPr id="7" name="TextBox 7"/>
          <p:cNvSpPr txBox="1"/>
          <p:nvPr/>
        </p:nvSpPr>
        <p:spPr>
          <a:xfrm>
            <a:off x="4198455" y="4824393"/>
            <a:ext cx="1821461" cy="939062"/>
          </a:xfrm>
          <a:prstGeom prst="rect">
            <a:avLst/>
          </a:prstGeom>
        </p:spPr>
        <p:txBody>
          <a:bodyPr lIns="0" tIns="0" rIns="0" bIns="0" rtlCol="0" anchor="t">
            <a:spAutoFit/>
          </a:bodyPr>
          <a:lstStyle/>
          <a:p>
            <a:pPr algn="l">
              <a:lnSpc>
                <a:spcPts val="6569"/>
              </a:lnSpc>
            </a:pPr>
            <a:r>
              <a:rPr lang="en-US" sz="7914" spc="-189">
                <a:solidFill>
                  <a:srgbClr val="1E1B1B"/>
                </a:solidFill>
                <a:latin typeface="League Gothic"/>
                <a:ea typeface="League Gothic"/>
                <a:cs typeface="League Gothic"/>
                <a:sym typeface="League Gothic"/>
              </a:rPr>
              <a:t>RELAX</a:t>
            </a:r>
          </a:p>
        </p:txBody>
      </p:sp>
      <p:sp>
        <p:nvSpPr>
          <p:cNvPr id="8" name="TextBox 8"/>
          <p:cNvSpPr txBox="1"/>
          <p:nvPr/>
        </p:nvSpPr>
        <p:spPr>
          <a:xfrm>
            <a:off x="1028700" y="5706305"/>
            <a:ext cx="9636225" cy="817495"/>
          </a:xfrm>
          <a:prstGeom prst="rect">
            <a:avLst/>
          </a:prstGeom>
        </p:spPr>
        <p:txBody>
          <a:bodyPr lIns="0" tIns="0" rIns="0" bIns="0" rtlCol="0" anchor="t">
            <a:spAutoFit/>
          </a:bodyPr>
          <a:lstStyle/>
          <a:p>
            <a:pPr algn="l">
              <a:lnSpc>
                <a:spcPts val="3241"/>
              </a:lnSpc>
              <a:spcBef>
                <a:spcPct val="0"/>
              </a:spcBef>
            </a:pPr>
            <a:r>
              <a:rPr lang="en-US" sz="2315" b="1">
                <a:solidFill>
                  <a:srgbClr val="000000"/>
                </a:solidFill>
                <a:latin typeface="Roboto Bold"/>
                <a:ea typeface="Roboto Bold"/>
                <a:cs typeface="Roboto Bold"/>
                <a:sym typeface="Roboto Bold"/>
              </a:rPr>
              <a:t>THE EFFECTS OF GUIDED BREATHWORK ON LEVELS OF STATE ANXIETY</a:t>
            </a:r>
          </a:p>
          <a:p>
            <a:pPr algn="ctr">
              <a:lnSpc>
                <a:spcPts val="3241"/>
              </a:lnSpc>
              <a:spcBef>
                <a:spcPct val="0"/>
              </a:spcBef>
            </a:pPr>
            <a:endParaRPr lang="en-US" sz="2315" b="1">
              <a:solidFill>
                <a:srgbClr val="000000"/>
              </a:solidFill>
              <a:latin typeface="Roboto Bold"/>
              <a:ea typeface="Roboto Bold"/>
              <a:cs typeface="Roboto Bold"/>
              <a:sym typeface="Roboto Bold"/>
            </a:endParaRPr>
          </a:p>
        </p:txBody>
      </p:sp>
      <p:sp>
        <p:nvSpPr>
          <p:cNvPr id="9" name="TextBox 9"/>
          <p:cNvSpPr txBox="1"/>
          <p:nvPr/>
        </p:nvSpPr>
        <p:spPr>
          <a:xfrm>
            <a:off x="5256411" y="6401630"/>
            <a:ext cx="1180802" cy="407920"/>
          </a:xfrm>
          <a:prstGeom prst="rect">
            <a:avLst/>
          </a:prstGeom>
        </p:spPr>
        <p:txBody>
          <a:bodyPr lIns="0" tIns="0" rIns="0" bIns="0" rtlCol="0" anchor="t">
            <a:spAutoFit/>
          </a:bodyPr>
          <a:lstStyle/>
          <a:p>
            <a:pPr algn="ctr">
              <a:lnSpc>
                <a:spcPts val="3241"/>
              </a:lnSpc>
              <a:spcBef>
                <a:spcPct val="0"/>
              </a:spcBef>
            </a:pPr>
            <a:r>
              <a:rPr lang="en-US" sz="2315" b="1">
                <a:solidFill>
                  <a:srgbClr val="000000"/>
                </a:solidFill>
                <a:latin typeface="Roboto Bold"/>
                <a:ea typeface="Roboto Bold"/>
                <a:cs typeface="Roboto Bold"/>
                <a:sym typeface="Roboto Bold"/>
              </a:rPr>
              <a:t>2219390</a:t>
            </a:r>
          </a:p>
        </p:txBody>
      </p:sp>
      <p:sp>
        <p:nvSpPr>
          <p:cNvPr id="10" name="TextBox 10"/>
          <p:cNvSpPr txBox="1"/>
          <p:nvPr/>
        </p:nvSpPr>
        <p:spPr>
          <a:xfrm>
            <a:off x="2225005" y="7130250"/>
            <a:ext cx="7243614" cy="817495"/>
          </a:xfrm>
          <a:prstGeom prst="rect">
            <a:avLst/>
          </a:prstGeom>
        </p:spPr>
        <p:txBody>
          <a:bodyPr lIns="0" tIns="0" rIns="0" bIns="0" rtlCol="0" anchor="t">
            <a:spAutoFit/>
          </a:bodyPr>
          <a:lstStyle/>
          <a:p>
            <a:pPr algn="ctr">
              <a:lnSpc>
                <a:spcPts val="3241"/>
              </a:lnSpc>
            </a:pPr>
            <a:r>
              <a:rPr lang="en-US" sz="2315" b="1">
                <a:solidFill>
                  <a:srgbClr val="000000"/>
                </a:solidFill>
                <a:latin typeface="Roboto Bold"/>
                <a:ea typeface="Roboto Bold"/>
                <a:cs typeface="Roboto Bold"/>
                <a:sym typeface="Roboto Bold"/>
              </a:rPr>
              <a:t>PSYCHOLOGY EMPIRICAL PROJECT PRESENTATION</a:t>
            </a:r>
          </a:p>
          <a:p>
            <a:pPr algn="ctr">
              <a:lnSpc>
                <a:spcPts val="3241"/>
              </a:lnSpc>
              <a:spcBef>
                <a:spcPct val="0"/>
              </a:spcBef>
            </a:pPr>
            <a:endParaRPr lang="en-US" sz="2315" b="1">
              <a:solidFill>
                <a:srgbClr val="000000"/>
              </a:solidFill>
              <a:latin typeface="Roboto Bold"/>
              <a:ea typeface="Roboto Bold"/>
              <a:cs typeface="Roboto Bold"/>
              <a:sym typeface="Roboto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609725" y="902139"/>
            <a:ext cx="4160929"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BACKGROUND</a:t>
            </a:r>
          </a:p>
        </p:txBody>
      </p:sp>
      <p:sp>
        <p:nvSpPr>
          <p:cNvPr id="3" name="TextBox 3"/>
          <p:cNvSpPr txBox="1"/>
          <p:nvPr/>
        </p:nvSpPr>
        <p:spPr>
          <a:xfrm>
            <a:off x="1526221" y="2005688"/>
            <a:ext cx="15364466" cy="662941"/>
          </a:xfrm>
          <a:prstGeom prst="rect">
            <a:avLst/>
          </a:prstGeom>
        </p:spPr>
        <p:txBody>
          <a:bodyPr lIns="0" tIns="0" rIns="0" bIns="0" rtlCol="0" anchor="t">
            <a:spAutoFit/>
          </a:bodyPr>
          <a:lstStyle/>
          <a:p>
            <a:pPr marL="841999" lvl="1" indent="-420999" algn="just">
              <a:lnSpc>
                <a:spcPts val="5459"/>
              </a:lnSpc>
              <a:buFont typeface="Arial"/>
              <a:buChar char="•"/>
            </a:pPr>
            <a:r>
              <a:rPr lang="en-US" sz="3899">
                <a:solidFill>
                  <a:srgbClr val="1E1B1B"/>
                </a:solidFill>
                <a:latin typeface="Roboto"/>
                <a:ea typeface="Roboto"/>
                <a:cs typeface="Roboto"/>
                <a:sym typeface="Roboto"/>
              </a:rPr>
              <a:t>Anxiety affects 1 in 14 people worldwide (Baxter et al., 2012)</a:t>
            </a:r>
          </a:p>
        </p:txBody>
      </p:sp>
      <p:sp>
        <p:nvSpPr>
          <p:cNvPr id="4" name="TextBox 4"/>
          <p:cNvSpPr txBox="1"/>
          <p:nvPr/>
        </p:nvSpPr>
        <p:spPr>
          <a:xfrm>
            <a:off x="1526221" y="6262141"/>
            <a:ext cx="15364466" cy="2034541"/>
          </a:xfrm>
          <a:prstGeom prst="rect">
            <a:avLst/>
          </a:prstGeom>
        </p:spPr>
        <p:txBody>
          <a:bodyPr lIns="0" tIns="0" rIns="0" bIns="0" rtlCol="0" anchor="t">
            <a:spAutoFit/>
          </a:bodyPr>
          <a:lstStyle/>
          <a:p>
            <a:pPr marL="841999" lvl="1" indent="-420999" algn="just">
              <a:lnSpc>
                <a:spcPts val="5459"/>
              </a:lnSpc>
              <a:buFont typeface="Arial"/>
              <a:buChar char="•"/>
            </a:pPr>
            <a:r>
              <a:rPr lang="en-US" sz="3899">
                <a:solidFill>
                  <a:srgbClr val="1E1B1B"/>
                </a:solidFill>
                <a:latin typeface="Roboto"/>
                <a:ea typeface="Roboto"/>
                <a:cs typeface="Roboto"/>
                <a:sym typeface="Roboto"/>
              </a:rPr>
              <a:t>40% student report elevated levels of state anxiety which has an effect on their performance and overall wellbeing (Beiter et al., 2014)</a:t>
            </a:r>
          </a:p>
        </p:txBody>
      </p:sp>
      <p:sp>
        <p:nvSpPr>
          <p:cNvPr id="5" name="TextBox 5"/>
          <p:cNvSpPr txBox="1"/>
          <p:nvPr/>
        </p:nvSpPr>
        <p:spPr>
          <a:xfrm>
            <a:off x="1526221" y="2967306"/>
            <a:ext cx="15364466" cy="1348741"/>
          </a:xfrm>
          <a:prstGeom prst="rect">
            <a:avLst/>
          </a:prstGeom>
        </p:spPr>
        <p:txBody>
          <a:bodyPr lIns="0" tIns="0" rIns="0" bIns="0" rtlCol="0" anchor="t">
            <a:spAutoFit/>
          </a:bodyPr>
          <a:lstStyle/>
          <a:p>
            <a:pPr marL="841999" lvl="1" indent="-420999" algn="just">
              <a:lnSpc>
                <a:spcPts val="5459"/>
              </a:lnSpc>
              <a:buFont typeface="Arial"/>
              <a:buChar char="•"/>
            </a:pPr>
            <a:r>
              <a:rPr lang="en-US" sz="3899">
                <a:solidFill>
                  <a:srgbClr val="1E1B1B"/>
                </a:solidFill>
                <a:latin typeface="Roboto"/>
                <a:ea typeface="Roboto"/>
                <a:cs typeface="Roboto"/>
                <a:sym typeface="Roboto"/>
              </a:rPr>
              <a:t>Anxiety rates surged three times higher post-COVID-19 (Santabarbara et al., 2020)</a:t>
            </a:r>
          </a:p>
        </p:txBody>
      </p:sp>
      <p:sp>
        <p:nvSpPr>
          <p:cNvPr id="6" name="TextBox 6"/>
          <p:cNvSpPr txBox="1"/>
          <p:nvPr/>
        </p:nvSpPr>
        <p:spPr>
          <a:xfrm>
            <a:off x="1526221" y="4614723"/>
            <a:ext cx="15364466" cy="1348741"/>
          </a:xfrm>
          <a:prstGeom prst="rect">
            <a:avLst/>
          </a:prstGeom>
        </p:spPr>
        <p:txBody>
          <a:bodyPr lIns="0" tIns="0" rIns="0" bIns="0" rtlCol="0" anchor="t">
            <a:spAutoFit/>
          </a:bodyPr>
          <a:lstStyle/>
          <a:p>
            <a:pPr marL="841999" lvl="1" indent="-420999" algn="just">
              <a:lnSpc>
                <a:spcPts val="5459"/>
              </a:lnSpc>
              <a:buFont typeface="Arial"/>
              <a:buChar char="•"/>
            </a:pPr>
            <a:r>
              <a:rPr lang="en-US" sz="3899">
                <a:solidFill>
                  <a:srgbClr val="1E1B1B"/>
                </a:solidFill>
                <a:latin typeface="Roboto"/>
                <a:ea typeface="Roboto"/>
                <a:cs typeface="Roboto"/>
                <a:sym typeface="Roboto"/>
              </a:rPr>
              <a:t>Systematic review by Saeed et al., (2022) revealed differing levels of anxiety in a wide range of population</a:t>
            </a:r>
          </a:p>
        </p:txBody>
      </p:sp>
      <p:sp>
        <p:nvSpPr>
          <p:cNvPr id="7" name="TextBox 7"/>
          <p:cNvSpPr txBox="1"/>
          <p:nvPr/>
        </p:nvSpPr>
        <p:spPr>
          <a:xfrm>
            <a:off x="1526221" y="8595359"/>
            <a:ext cx="15364466" cy="662941"/>
          </a:xfrm>
          <a:prstGeom prst="rect">
            <a:avLst/>
          </a:prstGeom>
        </p:spPr>
        <p:txBody>
          <a:bodyPr lIns="0" tIns="0" rIns="0" bIns="0" rtlCol="0" anchor="t">
            <a:spAutoFit/>
          </a:bodyPr>
          <a:lstStyle/>
          <a:p>
            <a:pPr marL="841999" lvl="1" indent="-420999" algn="just">
              <a:lnSpc>
                <a:spcPts val="5459"/>
              </a:lnSpc>
              <a:buFont typeface="Arial"/>
              <a:buChar char="•"/>
            </a:pPr>
            <a:r>
              <a:rPr lang="en-US" sz="3899">
                <a:solidFill>
                  <a:srgbClr val="1E1B1B"/>
                </a:solidFill>
                <a:latin typeface="Roboto"/>
                <a:ea typeface="Roboto"/>
                <a:cs typeface="Roboto"/>
                <a:sym typeface="Roboto"/>
              </a:rPr>
              <a:t>State Anxiety vs Trait Anxiety (Spielberger, 1983)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028700" y="715613"/>
            <a:ext cx="4160929"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BACKGROUND</a:t>
            </a:r>
          </a:p>
        </p:txBody>
      </p:sp>
      <p:sp>
        <p:nvSpPr>
          <p:cNvPr id="3" name="TextBox 3"/>
          <p:cNvSpPr txBox="1"/>
          <p:nvPr/>
        </p:nvSpPr>
        <p:spPr>
          <a:xfrm>
            <a:off x="1009482" y="1696720"/>
            <a:ext cx="16519498" cy="6647180"/>
          </a:xfrm>
          <a:prstGeom prst="rect">
            <a:avLst/>
          </a:prstGeom>
        </p:spPr>
        <p:txBody>
          <a:bodyPr lIns="0" tIns="0" rIns="0" bIns="0" rtlCol="0" anchor="t">
            <a:spAutoFit/>
          </a:bodyPr>
          <a:lstStyle/>
          <a:p>
            <a:pPr algn="l">
              <a:lnSpc>
                <a:spcPts val="5319"/>
              </a:lnSpc>
            </a:pPr>
            <a:r>
              <a:rPr lang="en-US" sz="3799" b="1">
                <a:solidFill>
                  <a:srgbClr val="1E1B1B"/>
                </a:solidFill>
                <a:latin typeface="Roboto Bold"/>
                <a:ea typeface="Roboto Bold"/>
                <a:cs typeface="Roboto Bold"/>
                <a:sym typeface="Roboto Bold"/>
              </a:rPr>
              <a:t>Effects of state anxiety</a:t>
            </a:r>
          </a:p>
          <a:p>
            <a:pPr marL="820417" lvl="1" indent="-410209" algn="l">
              <a:lnSpc>
                <a:spcPts val="5319"/>
              </a:lnSpc>
              <a:buFont typeface="Arial"/>
              <a:buChar char="•"/>
            </a:pPr>
            <a:r>
              <a:rPr lang="en-US" sz="3799">
                <a:solidFill>
                  <a:srgbClr val="1E1B1B"/>
                </a:solidFill>
                <a:latin typeface="Roboto"/>
                <a:ea typeface="Roboto"/>
                <a:cs typeface="Roboto"/>
                <a:sym typeface="Roboto"/>
              </a:rPr>
              <a:t>Psychological effects can be measured through self-reported questionnaires like the State Trait Anxiety Inventory STAI (Spielberger, 2013)</a:t>
            </a:r>
          </a:p>
          <a:p>
            <a:pPr marL="820417" lvl="1" indent="-410209" algn="l">
              <a:lnSpc>
                <a:spcPts val="5319"/>
              </a:lnSpc>
              <a:buFont typeface="Arial"/>
              <a:buChar char="•"/>
            </a:pPr>
            <a:r>
              <a:rPr lang="en-US" sz="3799">
                <a:solidFill>
                  <a:srgbClr val="1E1B1B"/>
                </a:solidFill>
                <a:latin typeface="Roboto"/>
                <a:ea typeface="Roboto"/>
                <a:cs typeface="Roboto"/>
                <a:sym typeface="Roboto"/>
              </a:rPr>
              <a:t>Physiological effects include changes to heart rate, blood pressure, and sweating (Hoen-Sarie &amp; McLeod, 2000)</a:t>
            </a:r>
          </a:p>
          <a:p>
            <a:pPr marL="820417" lvl="1" indent="-410209" algn="l">
              <a:lnSpc>
                <a:spcPts val="5319"/>
              </a:lnSpc>
              <a:buFont typeface="Arial"/>
              <a:buChar char="•"/>
            </a:pPr>
            <a:r>
              <a:rPr lang="en-US" sz="3799">
                <a:solidFill>
                  <a:srgbClr val="1E1B1B"/>
                </a:solidFill>
                <a:latin typeface="Roboto"/>
                <a:ea typeface="Roboto"/>
                <a:cs typeface="Roboto"/>
                <a:sym typeface="Roboto"/>
              </a:rPr>
              <a:t>Physiological responses can be measured through skin conductance, other measurable signs are dilated pupils</a:t>
            </a:r>
          </a:p>
          <a:p>
            <a:pPr marL="820417" lvl="1" indent="-410209" algn="l">
              <a:lnSpc>
                <a:spcPts val="5319"/>
              </a:lnSpc>
              <a:buFont typeface="Arial"/>
              <a:buChar char="•"/>
            </a:pPr>
            <a:r>
              <a:rPr lang="en-US" sz="3799">
                <a:solidFill>
                  <a:srgbClr val="1E1B1B"/>
                </a:solidFill>
                <a:latin typeface="Roboto"/>
                <a:ea typeface="Roboto"/>
                <a:cs typeface="Roboto"/>
                <a:sym typeface="Roboto"/>
              </a:rPr>
              <a:t>Robust research shows that electrodermal activity EDA through sweat glands is a reliable measure (Boucsein, 2011; Dao et al., 2024)</a:t>
            </a:r>
          </a:p>
        </p:txBody>
      </p:sp>
      <p:sp>
        <p:nvSpPr>
          <p:cNvPr id="4" name="TextBox 4"/>
          <p:cNvSpPr txBox="1"/>
          <p:nvPr/>
        </p:nvSpPr>
        <p:spPr>
          <a:xfrm>
            <a:off x="1009482" y="8611870"/>
            <a:ext cx="16519498" cy="1313180"/>
          </a:xfrm>
          <a:prstGeom prst="rect">
            <a:avLst/>
          </a:prstGeom>
        </p:spPr>
        <p:txBody>
          <a:bodyPr lIns="0" tIns="0" rIns="0" bIns="0" rtlCol="0" anchor="t">
            <a:spAutoFit/>
          </a:bodyPr>
          <a:lstStyle/>
          <a:p>
            <a:pPr algn="l">
              <a:lnSpc>
                <a:spcPts val="5319"/>
              </a:lnSpc>
            </a:pPr>
            <a:r>
              <a:rPr lang="en-US" sz="3799" b="1">
                <a:solidFill>
                  <a:srgbClr val="1E1B1B"/>
                </a:solidFill>
                <a:latin typeface="Roboto Bold"/>
                <a:ea typeface="Roboto Bold"/>
                <a:cs typeface="Roboto Bold"/>
                <a:sym typeface="Roboto Bold"/>
              </a:rPr>
              <a:t>The flight or fight mechanism is triggered when the sympathetic nervous system is activated in response to a stressor (Ziegler, 2011)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028700" y="1620070"/>
            <a:ext cx="8115300"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THEORETICAL FRAMEWORK</a:t>
            </a:r>
          </a:p>
        </p:txBody>
      </p:sp>
      <p:sp>
        <p:nvSpPr>
          <p:cNvPr id="3" name="TextBox 3"/>
          <p:cNvSpPr txBox="1"/>
          <p:nvPr/>
        </p:nvSpPr>
        <p:spPr>
          <a:xfrm>
            <a:off x="1028700" y="3274944"/>
            <a:ext cx="16789292" cy="6149341"/>
          </a:xfrm>
          <a:prstGeom prst="rect">
            <a:avLst/>
          </a:prstGeom>
        </p:spPr>
        <p:txBody>
          <a:bodyPr lIns="0" tIns="0" rIns="0" bIns="0" rtlCol="0" anchor="t">
            <a:spAutoFit/>
          </a:bodyPr>
          <a:lstStyle/>
          <a:p>
            <a:pPr algn="l">
              <a:lnSpc>
                <a:spcPts val="5459"/>
              </a:lnSpc>
            </a:pPr>
            <a:r>
              <a:rPr lang="en-US" sz="3899">
                <a:solidFill>
                  <a:srgbClr val="1E1B1B"/>
                </a:solidFill>
                <a:latin typeface="Roboto"/>
                <a:ea typeface="Roboto"/>
                <a:cs typeface="Roboto"/>
                <a:sym typeface="Roboto"/>
              </a:rPr>
              <a:t>The Polyvagal Theory, developed by Stephen Porges in 2006 provides a framework to understand state anxiety (Porges, 2006)</a:t>
            </a:r>
          </a:p>
          <a:p>
            <a:pPr algn="l">
              <a:lnSpc>
                <a:spcPts val="5459"/>
              </a:lnSpc>
            </a:pPr>
            <a:endParaRPr lang="en-US" sz="3899">
              <a:solidFill>
                <a:srgbClr val="1E1B1B"/>
              </a:solidFill>
              <a:latin typeface="Roboto"/>
              <a:ea typeface="Roboto"/>
              <a:cs typeface="Roboto"/>
              <a:sym typeface="Roboto"/>
            </a:endParaRPr>
          </a:p>
          <a:p>
            <a:pPr algn="l">
              <a:lnSpc>
                <a:spcPts val="5459"/>
              </a:lnSpc>
            </a:pPr>
            <a:r>
              <a:rPr lang="en-US" sz="3899">
                <a:solidFill>
                  <a:srgbClr val="1E1B1B"/>
                </a:solidFill>
                <a:latin typeface="Roboto"/>
                <a:ea typeface="Roboto"/>
                <a:cs typeface="Roboto"/>
                <a:sym typeface="Roboto"/>
              </a:rPr>
              <a:t>The theory suggests that the vagus nerve, which is part of the autonomic nervous system ANS, plays a vital role in regulating emotional responses and, in turn, influences levels of state anxiety. </a:t>
            </a:r>
          </a:p>
          <a:p>
            <a:pPr algn="l">
              <a:lnSpc>
                <a:spcPts val="5459"/>
              </a:lnSpc>
            </a:pPr>
            <a:endParaRPr lang="en-US" sz="3899">
              <a:solidFill>
                <a:srgbClr val="1E1B1B"/>
              </a:solidFill>
              <a:latin typeface="Roboto"/>
              <a:ea typeface="Roboto"/>
              <a:cs typeface="Roboto"/>
              <a:sym typeface="Roboto"/>
            </a:endParaRPr>
          </a:p>
          <a:p>
            <a:pPr algn="l">
              <a:lnSpc>
                <a:spcPts val="5459"/>
              </a:lnSpc>
            </a:pPr>
            <a:r>
              <a:rPr lang="en-US" sz="3899">
                <a:solidFill>
                  <a:srgbClr val="1E1B1B"/>
                </a:solidFill>
                <a:latin typeface="Roboto"/>
                <a:ea typeface="Roboto"/>
                <a:cs typeface="Roboto"/>
                <a:sym typeface="Roboto"/>
              </a:rPr>
              <a:t>This theory has been used to examine and understand anxiety disorders (Levine et al., 2016)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622491" y="2235704"/>
            <a:ext cx="16870186" cy="3128907"/>
            <a:chOff x="0" y="0"/>
            <a:chExt cx="4443177" cy="824074"/>
          </a:xfrm>
        </p:grpSpPr>
        <p:sp>
          <p:nvSpPr>
            <p:cNvPr id="3" name="Freeform 3"/>
            <p:cNvSpPr/>
            <p:nvPr/>
          </p:nvSpPr>
          <p:spPr>
            <a:xfrm>
              <a:off x="0" y="0"/>
              <a:ext cx="4443176" cy="824074"/>
            </a:xfrm>
            <a:custGeom>
              <a:avLst/>
              <a:gdLst/>
              <a:ahLst/>
              <a:cxnLst/>
              <a:rect l="l" t="t" r="r" b="b"/>
              <a:pathLst>
                <a:path w="4443176" h="824074">
                  <a:moveTo>
                    <a:pt x="0" y="0"/>
                  </a:moveTo>
                  <a:lnTo>
                    <a:pt x="4443176" y="0"/>
                  </a:lnTo>
                  <a:lnTo>
                    <a:pt x="4443176" y="824074"/>
                  </a:lnTo>
                  <a:lnTo>
                    <a:pt x="0" y="824074"/>
                  </a:lnTo>
                  <a:close/>
                </a:path>
              </a:pathLst>
            </a:custGeom>
            <a:solidFill>
              <a:srgbClr val="000000">
                <a:alpha val="0"/>
              </a:srgbClr>
            </a:solidFill>
            <a:ln w="38100" cap="sq">
              <a:solidFill>
                <a:srgbClr val="5E17EB"/>
              </a:solidFill>
              <a:prstDash val="solid"/>
              <a:miter/>
            </a:ln>
          </p:spPr>
          <p:txBody>
            <a:bodyPr/>
            <a:lstStyle/>
            <a:p>
              <a:endParaRPr lang="en-GB"/>
            </a:p>
          </p:txBody>
        </p:sp>
        <p:sp>
          <p:nvSpPr>
            <p:cNvPr id="4" name="TextBox 4"/>
            <p:cNvSpPr txBox="1"/>
            <p:nvPr/>
          </p:nvSpPr>
          <p:spPr>
            <a:xfrm>
              <a:off x="0" y="-57150"/>
              <a:ext cx="4443177" cy="881224"/>
            </a:xfrm>
            <a:prstGeom prst="rect">
              <a:avLst/>
            </a:prstGeom>
          </p:spPr>
          <p:txBody>
            <a:bodyPr lIns="50800" tIns="50800" rIns="50800" bIns="50800" rtlCol="0" anchor="ctr"/>
            <a:lstStyle/>
            <a:p>
              <a:pPr algn="ctr">
                <a:lnSpc>
                  <a:spcPts val="3359"/>
                </a:lnSpc>
              </a:pPr>
              <a:endParaRPr/>
            </a:p>
          </p:txBody>
        </p:sp>
      </p:grpSp>
      <p:sp>
        <p:nvSpPr>
          <p:cNvPr id="5" name="TextBox 5"/>
          <p:cNvSpPr txBox="1"/>
          <p:nvPr/>
        </p:nvSpPr>
        <p:spPr>
          <a:xfrm>
            <a:off x="698691" y="1267019"/>
            <a:ext cx="10124079" cy="968685"/>
          </a:xfrm>
          <a:prstGeom prst="rect">
            <a:avLst/>
          </a:prstGeom>
        </p:spPr>
        <p:txBody>
          <a:bodyPr lIns="0" tIns="0" rIns="0" bIns="0" rtlCol="0" anchor="t">
            <a:spAutoFit/>
          </a:bodyPr>
          <a:lstStyle/>
          <a:p>
            <a:pPr algn="l">
              <a:lnSpc>
                <a:spcPts val="6847"/>
              </a:lnSpc>
            </a:pPr>
            <a:r>
              <a:rPr lang="en-US" sz="8249" spc="-197">
                <a:solidFill>
                  <a:srgbClr val="5E17EB"/>
                </a:solidFill>
                <a:latin typeface="League Gothic"/>
                <a:ea typeface="League Gothic"/>
                <a:cs typeface="League Gothic"/>
                <a:sym typeface="League Gothic"/>
              </a:rPr>
              <a:t>TREATMENTS FOR ANXIETY DISORDERS</a:t>
            </a:r>
          </a:p>
        </p:txBody>
      </p:sp>
      <p:sp>
        <p:nvSpPr>
          <p:cNvPr id="6" name="TextBox 6"/>
          <p:cNvSpPr txBox="1"/>
          <p:nvPr/>
        </p:nvSpPr>
        <p:spPr>
          <a:xfrm>
            <a:off x="734321" y="3003990"/>
            <a:ext cx="16414382" cy="834390"/>
          </a:xfrm>
          <a:prstGeom prst="rect">
            <a:avLst/>
          </a:prstGeom>
        </p:spPr>
        <p:txBody>
          <a:bodyPr lIns="0" tIns="0" rIns="0" bIns="0" rtlCol="0" anchor="t">
            <a:spAutoFit/>
          </a:bodyPr>
          <a:lstStyle/>
          <a:p>
            <a:pPr algn="just">
              <a:lnSpc>
                <a:spcPts val="3359"/>
              </a:lnSpc>
            </a:pPr>
            <a:r>
              <a:rPr lang="en-US" sz="2399">
                <a:solidFill>
                  <a:srgbClr val="1E1B1B"/>
                </a:solidFill>
                <a:latin typeface="Roboto"/>
                <a:ea typeface="Roboto"/>
                <a:cs typeface="Roboto"/>
                <a:sym typeface="Roboto"/>
              </a:rPr>
              <a:t>CBT is an effective and extensively researched treatment for anxiety disorders and research shows that it is a viable long term solution (Carpenter et al., 2018)</a:t>
            </a:r>
          </a:p>
        </p:txBody>
      </p:sp>
      <p:sp>
        <p:nvSpPr>
          <p:cNvPr id="7" name="TextBox 7"/>
          <p:cNvSpPr txBox="1"/>
          <p:nvPr/>
        </p:nvSpPr>
        <p:spPr>
          <a:xfrm>
            <a:off x="734321" y="2433254"/>
            <a:ext cx="6571222" cy="415290"/>
          </a:xfrm>
          <a:prstGeom prst="rect">
            <a:avLst/>
          </a:prstGeom>
        </p:spPr>
        <p:txBody>
          <a:bodyPr lIns="0" tIns="0" rIns="0" bIns="0" rtlCol="0" anchor="t">
            <a:spAutoFit/>
          </a:bodyPr>
          <a:lstStyle/>
          <a:p>
            <a:pPr algn="just">
              <a:lnSpc>
                <a:spcPts val="3359"/>
              </a:lnSpc>
            </a:pPr>
            <a:r>
              <a:rPr lang="en-US" sz="2399" b="1">
                <a:solidFill>
                  <a:srgbClr val="1E1B1B"/>
                </a:solidFill>
                <a:latin typeface="Roboto Bold"/>
                <a:ea typeface="Roboto Bold"/>
                <a:cs typeface="Roboto Bold"/>
                <a:sym typeface="Roboto Bold"/>
              </a:rPr>
              <a:t>COGNITIVE BEHAVIOURAL THERAPY</a:t>
            </a:r>
          </a:p>
        </p:txBody>
      </p:sp>
      <p:sp>
        <p:nvSpPr>
          <p:cNvPr id="8" name="TextBox 8"/>
          <p:cNvSpPr txBox="1"/>
          <p:nvPr/>
        </p:nvSpPr>
        <p:spPr>
          <a:xfrm>
            <a:off x="753371" y="3990780"/>
            <a:ext cx="16414382" cy="1253490"/>
          </a:xfrm>
          <a:prstGeom prst="rect">
            <a:avLst/>
          </a:prstGeom>
        </p:spPr>
        <p:txBody>
          <a:bodyPr lIns="0" tIns="0" rIns="0" bIns="0" rtlCol="0" anchor="t">
            <a:spAutoFit/>
          </a:bodyPr>
          <a:lstStyle/>
          <a:p>
            <a:pPr algn="just">
              <a:lnSpc>
                <a:spcPts val="3359"/>
              </a:lnSpc>
            </a:pPr>
            <a:r>
              <a:rPr lang="en-US" sz="2399">
                <a:solidFill>
                  <a:srgbClr val="1E1B1B"/>
                </a:solidFill>
                <a:latin typeface="Roboto"/>
                <a:ea typeface="Roboto"/>
                <a:cs typeface="Roboto"/>
                <a:sym typeface="Roboto"/>
              </a:rPr>
              <a:t>Even though CBT is backed by research, there are barriers to accessing it, like prolonged waiting times (Punton et al., 2022) and other factors like cognitive styles, cultural backgrounds, can effect the efficacy of the treatment (Cujipers et al,. 2016).</a:t>
            </a:r>
          </a:p>
        </p:txBody>
      </p:sp>
      <p:grpSp>
        <p:nvGrpSpPr>
          <p:cNvPr id="9" name="Group 9"/>
          <p:cNvGrpSpPr/>
          <p:nvPr/>
        </p:nvGrpSpPr>
        <p:grpSpPr>
          <a:xfrm>
            <a:off x="622491" y="5919201"/>
            <a:ext cx="16870186" cy="3128907"/>
            <a:chOff x="0" y="0"/>
            <a:chExt cx="4443177" cy="824074"/>
          </a:xfrm>
        </p:grpSpPr>
        <p:sp>
          <p:nvSpPr>
            <p:cNvPr id="10" name="Freeform 10"/>
            <p:cNvSpPr/>
            <p:nvPr/>
          </p:nvSpPr>
          <p:spPr>
            <a:xfrm>
              <a:off x="0" y="0"/>
              <a:ext cx="4443176" cy="824074"/>
            </a:xfrm>
            <a:custGeom>
              <a:avLst/>
              <a:gdLst/>
              <a:ahLst/>
              <a:cxnLst/>
              <a:rect l="l" t="t" r="r" b="b"/>
              <a:pathLst>
                <a:path w="4443176" h="824074">
                  <a:moveTo>
                    <a:pt x="0" y="0"/>
                  </a:moveTo>
                  <a:lnTo>
                    <a:pt x="4443176" y="0"/>
                  </a:lnTo>
                  <a:lnTo>
                    <a:pt x="4443176" y="824074"/>
                  </a:lnTo>
                  <a:lnTo>
                    <a:pt x="0" y="824074"/>
                  </a:lnTo>
                  <a:close/>
                </a:path>
              </a:pathLst>
            </a:custGeom>
            <a:solidFill>
              <a:srgbClr val="000000">
                <a:alpha val="0"/>
              </a:srgbClr>
            </a:solidFill>
            <a:ln w="38100" cap="sq">
              <a:solidFill>
                <a:srgbClr val="5E17EB"/>
              </a:solidFill>
              <a:prstDash val="solid"/>
              <a:miter/>
            </a:ln>
          </p:spPr>
          <p:txBody>
            <a:bodyPr/>
            <a:lstStyle/>
            <a:p>
              <a:endParaRPr lang="en-GB"/>
            </a:p>
          </p:txBody>
        </p:sp>
        <p:sp>
          <p:nvSpPr>
            <p:cNvPr id="11" name="TextBox 11"/>
            <p:cNvSpPr txBox="1"/>
            <p:nvPr/>
          </p:nvSpPr>
          <p:spPr>
            <a:xfrm>
              <a:off x="0" y="-57150"/>
              <a:ext cx="4443177" cy="881224"/>
            </a:xfrm>
            <a:prstGeom prst="rect">
              <a:avLst/>
            </a:prstGeom>
          </p:spPr>
          <p:txBody>
            <a:bodyPr lIns="50800" tIns="50800" rIns="50800" bIns="50800" rtlCol="0" anchor="ctr"/>
            <a:lstStyle/>
            <a:p>
              <a:pPr algn="ctr">
                <a:lnSpc>
                  <a:spcPts val="3359"/>
                </a:lnSpc>
              </a:pPr>
              <a:endParaRPr/>
            </a:p>
          </p:txBody>
        </p:sp>
      </p:grpSp>
      <p:sp>
        <p:nvSpPr>
          <p:cNvPr id="12" name="TextBox 12"/>
          <p:cNvSpPr txBox="1"/>
          <p:nvPr/>
        </p:nvSpPr>
        <p:spPr>
          <a:xfrm>
            <a:off x="734321" y="6687486"/>
            <a:ext cx="16414382" cy="834390"/>
          </a:xfrm>
          <a:prstGeom prst="rect">
            <a:avLst/>
          </a:prstGeom>
        </p:spPr>
        <p:txBody>
          <a:bodyPr lIns="0" tIns="0" rIns="0" bIns="0" rtlCol="0" anchor="t">
            <a:spAutoFit/>
          </a:bodyPr>
          <a:lstStyle/>
          <a:p>
            <a:pPr algn="just">
              <a:lnSpc>
                <a:spcPts val="3359"/>
              </a:lnSpc>
            </a:pPr>
            <a:r>
              <a:rPr lang="en-US" sz="2399">
                <a:solidFill>
                  <a:srgbClr val="1E1B1B"/>
                </a:solidFill>
                <a:latin typeface="Roboto"/>
                <a:ea typeface="Roboto"/>
                <a:cs typeface="Roboto"/>
                <a:sym typeface="Roboto"/>
              </a:rPr>
              <a:t>Medications like Selective Serotonin Reuptake Inhibitors (SSRIs) are another treatment however there is a possibility of relapse if not continually used and may also have unwanted side effects (Bandelow et al., 2017)</a:t>
            </a:r>
          </a:p>
        </p:txBody>
      </p:sp>
      <p:sp>
        <p:nvSpPr>
          <p:cNvPr id="13" name="TextBox 13"/>
          <p:cNvSpPr txBox="1"/>
          <p:nvPr/>
        </p:nvSpPr>
        <p:spPr>
          <a:xfrm>
            <a:off x="734321" y="6116751"/>
            <a:ext cx="6571222" cy="415290"/>
          </a:xfrm>
          <a:prstGeom prst="rect">
            <a:avLst/>
          </a:prstGeom>
        </p:spPr>
        <p:txBody>
          <a:bodyPr lIns="0" tIns="0" rIns="0" bIns="0" rtlCol="0" anchor="t">
            <a:spAutoFit/>
          </a:bodyPr>
          <a:lstStyle/>
          <a:p>
            <a:pPr algn="just">
              <a:lnSpc>
                <a:spcPts val="3359"/>
              </a:lnSpc>
            </a:pPr>
            <a:r>
              <a:rPr lang="en-US" sz="2399" b="1">
                <a:solidFill>
                  <a:srgbClr val="1E1B1B"/>
                </a:solidFill>
                <a:latin typeface="Roboto Bold"/>
                <a:ea typeface="Roboto Bold"/>
                <a:cs typeface="Roboto Bold"/>
                <a:sym typeface="Roboto Bold"/>
              </a:rPr>
              <a:t>MEDICATION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622491" y="2235704"/>
            <a:ext cx="16870186" cy="7022596"/>
            <a:chOff x="0" y="0"/>
            <a:chExt cx="4443177" cy="1849572"/>
          </a:xfrm>
        </p:grpSpPr>
        <p:sp>
          <p:nvSpPr>
            <p:cNvPr id="3" name="Freeform 3"/>
            <p:cNvSpPr/>
            <p:nvPr/>
          </p:nvSpPr>
          <p:spPr>
            <a:xfrm>
              <a:off x="0" y="0"/>
              <a:ext cx="4443176" cy="1849573"/>
            </a:xfrm>
            <a:custGeom>
              <a:avLst/>
              <a:gdLst/>
              <a:ahLst/>
              <a:cxnLst/>
              <a:rect l="l" t="t" r="r" b="b"/>
              <a:pathLst>
                <a:path w="4443176" h="1849573">
                  <a:moveTo>
                    <a:pt x="0" y="0"/>
                  </a:moveTo>
                  <a:lnTo>
                    <a:pt x="4443176" y="0"/>
                  </a:lnTo>
                  <a:lnTo>
                    <a:pt x="4443176" y="1849573"/>
                  </a:lnTo>
                  <a:lnTo>
                    <a:pt x="0" y="1849573"/>
                  </a:lnTo>
                  <a:close/>
                </a:path>
              </a:pathLst>
            </a:custGeom>
            <a:solidFill>
              <a:srgbClr val="000000">
                <a:alpha val="0"/>
              </a:srgbClr>
            </a:solidFill>
            <a:ln w="38100" cap="sq">
              <a:solidFill>
                <a:srgbClr val="5E17EB"/>
              </a:solidFill>
              <a:prstDash val="solid"/>
              <a:miter/>
            </a:ln>
          </p:spPr>
          <p:txBody>
            <a:bodyPr/>
            <a:lstStyle/>
            <a:p>
              <a:endParaRPr lang="en-GB"/>
            </a:p>
          </p:txBody>
        </p:sp>
        <p:sp>
          <p:nvSpPr>
            <p:cNvPr id="4" name="TextBox 4"/>
            <p:cNvSpPr txBox="1"/>
            <p:nvPr/>
          </p:nvSpPr>
          <p:spPr>
            <a:xfrm>
              <a:off x="0" y="-57150"/>
              <a:ext cx="4443177" cy="1906722"/>
            </a:xfrm>
            <a:prstGeom prst="rect">
              <a:avLst/>
            </a:prstGeom>
          </p:spPr>
          <p:txBody>
            <a:bodyPr lIns="50800" tIns="50800" rIns="50800" bIns="50800" rtlCol="0" anchor="ctr"/>
            <a:lstStyle/>
            <a:p>
              <a:pPr algn="ctr">
                <a:lnSpc>
                  <a:spcPts val="3359"/>
                </a:lnSpc>
              </a:pPr>
              <a:endParaRPr/>
            </a:p>
          </p:txBody>
        </p:sp>
      </p:grpSp>
      <p:sp>
        <p:nvSpPr>
          <p:cNvPr id="5" name="TextBox 5"/>
          <p:cNvSpPr txBox="1"/>
          <p:nvPr/>
        </p:nvSpPr>
        <p:spPr>
          <a:xfrm>
            <a:off x="698691" y="1267019"/>
            <a:ext cx="10124079" cy="968685"/>
          </a:xfrm>
          <a:prstGeom prst="rect">
            <a:avLst/>
          </a:prstGeom>
        </p:spPr>
        <p:txBody>
          <a:bodyPr lIns="0" tIns="0" rIns="0" bIns="0" rtlCol="0" anchor="t">
            <a:spAutoFit/>
          </a:bodyPr>
          <a:lstStyle/>
          <a:p>
            <a:pPr algn="l">
              <a:lnSpc>
                <a:spcPts val="6847"/>
              </a:lnSpc>
            </a:pPr>
            <a:r>
              <a:rPr lang="en-US" sz="8249" spc="-197">
                <a:solidFill>
                  <a:srgbClr val="5E17EB"/>
                </a:solidFill>
                <a:latin typeface="League Gothic"/>
                <a:ea typeface="League Gothic"/>
                <a:cs typeface="League Gothic"/>
                <a:sym typeface="League Gothic"/>
              </a:rPr>
              <a:t>TREATMENTS FOR ANXIETY DISORDERS</a:t>
            </a:r>
          </a:p>
        </p:txBody>
      </p:sp>
      <p:sp>
        <p:nvSpPr>
          <p:cNvPr id="6" name="TextBox 6"/>
          <p:cNvSpPr txBox="1"/>
          <p:nvPr/>
        </p:nvSpPr>
        <p:spPr>
          <a:xfrm>
            <a:off x="734321" y="3003990"/>
            <a:ext cx="16414382" cy="834390"/>
          </a:xfrm>
          <a:prstGeom prst="rect">
            <a:avLst/>
          </a:prstGeom>
        </p:spPr>
        <p:txBody>
          <a:bodyPr lIns="0" tIns="0" rIns="0" bIns="0" rtlCol="0" anchor="t">
            <a:spAutoFit/>
          </a:bodyPr>
          <a:lstStyle/>
          <a:p>
            <a:pPr algn="just">
              <a:lnSpc>
                <a:spcPts val="3359"/>
              </a:lnSpc>
            </a:pPr>
            <a:r>
              <a:rPr lang="en-US" sz="2399">
                <a:solidFill>
                  <a:srgbClr val="1E1B1B"/>
                </a:solidFill>
                <a:latin typeface="Roboto"/>
                <a:ea typeface="Roboto"/>
                <a:cs typeface="Roboto"/>
                <a:sym typeface="Roboto"/>
              </a:rPr>
              <a:t>Breathwork as an alternative treatment has been positioned as a viable option to alleviate sysmtoms of anxiety and can serve a complementary treatment alongside traditional therapies (Fincham et al., 2023; Ma et al., 2017)</a:t>
            </a:r>
          </a:p>
        </p:txBody>
      </p:sp>
      <p:sp>
        <p:nvSpPr>
          <p:cNvPr id="7" name="TextBox 7"/>
          <p:cNvSpPr txBox="1"/>
          <p:nvPr/>
        </p:nvSpPr>
        <p:spPr>
          <a:xfrm>
            <a:off x="734321" y="2433254"/>
            <a:ext cx="6571222" cy="415290"/>
          </a:xfrm>
          <a:prstGeom prst="rect">
            <a:avLst/>
          </a:prstGeom>
        </p:spPr>
        <p:txBody>
          <a:bodyPr lIns="0" tIns="0" rIns="0" bIns="0" rtlCol="0" anchor="t">
            <a:spAutoFit/>
          </a:bodyPr>
          <a:lstStyle/>
          <a:p>
            <a:pPr algn="just">
              <a:lnSpc>
                <a:spcPts val="3359"/>
              </a:lnSpc>
            </a:pPr>
            <a:r>
              <a:rPr lang="en-US" sz="2399" b="1">
                <a:solidFill>
                  <a:srgbClr val="1E1B1B"/>
                </a:solidFill>
                <a:latin typeface="Roboto Bold"/>
                <a:ea typeface="Roboto Bold"/>
                <a:cs typeface="Roboto Bold"/>
                <a:sym typeface="Roboto Bold"/>
              </a:rPr>
              <a:t>BREATHWORK </a:t>
            </a:r>
          </a:p>
        </p:txBody>
      </p:sp>
      <p:sp>
        <p:nvSpPr>
          <p:cNvPr id="8" name="TextBox 8"/>
          <p:cNvSpPr txBox="1"/>
          <p:nvPr/>
        </p:nvSpPr>
        <p:spPr>
          <a:xfrm>
            <a:off x="753371" y="3990780"/>
            <a:ext cx="16414382" cy="834390"/>
          </a:xfrm>
          <a:prstGeom prst="rect">
            <a:avLst/>
          </a:prstGeom>
        </p:spPr>
        <p:txBody>
          <a:bodyPr lIns="0" tIns="0" rIns="0" bIns="0" rtlCol="0" anchor="t">
            <a:spAutoFit/>
          </a:bodyPr>
          <a:lstStyle/>
          <a:p>
            <a:pPr algn="just">
              <a:lnSpc>
                <a:spcPts val="3359"/>
              </a:lnSpc>
            </a:pPr>
            <a:r>
              <a:rPr lang="en-US" sz="2399">
                <a:solidFill>
                  <a:srgbClr val="1E1B1B"/>
                </a:solidFill>
                <a:latin typeface="Roboto"/>
                <a:ea typeface="Roboto"/>
                <a:cs typeface="Roboto"/>
                <a:sym typeface="Roboto"/>
              </a:rPr>
              <a:t>Studies show that diaphragmatic breathing can reduce anxiety by regulating the ANS and increasing parasympathetic activity (Zaccaro et al., 2018)</a:t>
            </a:r>
          </a:p>
        </p:txBody>
      </p:sp>
      <p:sp>
        <p:nvSpPr>
          <p:cNvPr id="9" name="TextBox 9"/>
          <p:cNvSpPr txBox="1"/>
          <p:nvPr/>
        </p:nvSpPr>
        <p:spPr>
          <a:xfrm>
            <a:off x="753371" y="5086350"/>
            <a:ext cx="16414382" cy="834390"/>
          </a:xfrm>
          <a:prstGeom prst="rect">
            <a:avLst/>
          </a:prstGeom>
        </p:spPr>
        <p:txBody>
          <a:bodyPr lIns="0" tIns="0" rIns="0" bIns="0" rtlCol="0" anchor="t">
            <a:spAutoFit/>
          </a:bodyPr>
          <a:lstStyle/>
          <a:p>
            <a:pPr algn="just">
              <a:lnSpc>
                <a:spcPts val="3359"/>
              </a:lnSpc>
            </a:pPr>
            <a:r>
              <a:rPr lang="en-US" sz="2399">
                <a:solidFill>
                  <a:srgbClr val="1E1B1B"/>
                </a:solidFill>
                <a:latin typeface="Roboto"/>
                <a:ea typeface="Roboto"/>
                <a:cs typeface="Roboto"/>
                <a:sym typeface="Roboto"/>
              </a:rPr>
              <a:t>Studies show that diaphragmatic breathing can reduce anxiety by regulating the ANS and increasing parasympathetic activity (Zaccaro et al., 2018)</a:t>
            </a:r>
          </a:p>
        </p:txBody>
      </p:sp>
      <p:sp>
        <p:nvSpPr>
          <p:cNvPr id="10" name="TextBox 10"/>
          <p:cNvSpPr txBox="1"/>
          <p:nvPr/>
        </p:nvSpPr>
        <p:spPr>
          <a:xfrm>
            <a:off x="753371" y="6177915"/>
            <a:ext cx="16414382" cy="834390"/>
          </a:xfrm>
          <a:prstGeom prst="rect">
            <a:avLst/>
          </a:prstGeom>
        </p:spPr>
        <p:txBody>
          <a:bodyPr lIns="0" tIns="0" rIns="0" bIns="0" rtlCol="0" anchor="t">
            <a:spAutoFit/>
          </a:bodyPr>
          <a:lstStyle/>
          <a:p>
            <a:pPr algn="just">
              <a:lnSpc>
                <a:spcPts val="3359"/>
              </a:lnSpc>
            </a:pPr>
            <a:r>
              <a:rPr lang="en-US" sz="2399">
                <a:solidFill>
                  <a:srgbClr val="1E1B1B"/>
                </a:solidFill>
                <a:latin typeface="Roboto"/>
                <a:ea typeface="Roboto"/>
                <a:cs typeface="Roboto"/>
                <a:sym typeface="Roboto"/>
              </a:rPr>
              <a:t>Different types of breathing; diaphragmatic, box breathing, deep slow breathing all have been researched and show to reduce anxiety by calming the mind and body and regulating the ANS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028700" y="1295400"/>
            <a:ext cx="3530114"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RATIONALE</a:t>
            </a:r>
          </a:p>
        </p:txBody>
      </p:sp>
      <p:sp>
        <p:nvSpPr>
          <p:cNvPr id="3" name="TextBox 3"/>
          <p:cNvSpPr txBox="1"/>
          <p:nvPr/>
        </p:nvSpPr>
        <p:spPr>
          <a:xfrm>
            <a:off x="1028700" y="3118392"/>
            <a:ext cx="16230600" cy="1180465"/>
          </a:xfrm>
          <a:prstGeom prst="rect">
            <a:avLst/>
          </a:prstGeom>
        </p:spPr>
        <p:txBody>
          <a:bodyPr lIns="0" tIns="0" rIns="0" bIns="0" rtlCol="0" anchor="t">
            <a:spAutoFit/>
          </a:bodyPr>
          <a:lstStyle/>
          <a:p>
            <a:pPr marL="734059" lvl="1" indent="-367030" algn="l">
              <a:lnSpc>
                <a:spcPts val="4759"/>
              </a:lnSpc>
              <a:buFont typeface="Arial"/>
              <a:buChar char="•"/>
            </a:pPr>
            <a:r>
              <a:rPr lang="en-US" sz="3399">
                <a:solidFill>
                  <a:srgbClr val="000000"/>
                </a:solidFill>
                <a:latin typeface="Canva Sans"/>
                <a:ea typeface="Canva Sans"/>
                <a:cs typeface="Canva Sans"/>
                <a:sym typeface="Canva Sans"/>
              </a:rPr>
              <a:t>There is eough  research to build upon and  further investigate the benefits of breathwork and its therapeutic effects </a:t>
            </a:r>
          </a:p>
        </p:txBody>
      </p:sp>
      <p:sp>
        <p:nvSpPr>
          <p:cNvPr id="4" name="TextBox 4"/>
          <p:cNvSpPr txBox="1"/>
          <p:nvPr/>
        </p:nvSpPr>
        <p:spPr>
          <a:xfrm>
            <a:off x="1028700" y="4519930"/>
            <a:ext cx="16230600" cy="1180465"/>
          </a:xfrm>
          <a:prstGeom prst="rect">
            <a:avLst/>
          </a:prstGeom>
        </p:spPr>
        <p:txBody>
          <a:bodyPr lIns="0" tIns="0" rIns="0" bIns="0" rtlCol="0" anchor="t">
            <a:spAutoFit/>
          </a:bodyPr>
          <a:lstStyle/>
          <a:p>
            <a:pPr marL="734059" lvl="1" indent="-367030" algn="l">
              <a:lnSpc>
                <a:spcPts val="4759"/>
              </a:lnSpc>
              <a:buFont typeface="Arial"/>
              <a:buChar char="•"/>
            </a:pPr>
            <a:r>
              <a:rPr lang="en-US" sz="3399">
                <a:solidFill>
                  <a:srgbClr val="000000"/>
                </a:solidFill>
                <a:latin typeface="Canva Sans"/>
                <a:ea typeface="Canva Sans"/>
                <a:cs typeface="Canva Sans"/>
                <a:sym typeface="Canva Sans"/>
              </a:rPr>
              <a:t>Previous research is either done using self-reported methods or using physiological responses like EDA, MRI etc</a:t>
            </a:r>
          </a:p>
        </p:txBody>
      </p:sp>
      <p:sp>
        <p:nvSpPr>
          <p:cNvPr id="5" name="TextBox 5"/>
          <p:cNvSpPr txBox="1"/>
          <p:nvPr/>
        </p:nvSpPr>
        <p:spPr>
          <a:xfrm>
            <a:off x="1028700" y="5919470"/>
            <a:ext cx="16230600" cy="1180465"/>
          </a:xfrm>
          <a:prstGeom prst="rect">
            <a:avLst/>
          </a:prstGeom>
        </p:spPr>
        <p:txBody>
          <a:bodyPr lIns="0" tIns="0" rIns="0" bIns="0" rtlCol="0" anchor="t">
            <a:spAutoFit/>
          </a:bodyPr>
          <a:lstStyle/>
          <a:p>
            <a:pPr marL="734059" lvl="1" indent="-367030" algn="l">
              <a:lnSpc>
                <a:spcPts val="4759"/>
              </a:lnSpc>
              <a:buFont typeface="Arial"/>
              <a:buChar char="•"/>
            </a:pPr>
            <a:r>
              <a:rPr lang="en-US" sz="3399">
                <a:solidFill>
                  <a:srgbClr val="000000"/>
                </a:solidFill>
                <a:latin typeface="Canva Sans"/>
                <a:ea typeface="Canva Sans"/>
                <a:cs typeface="Canva Sans"/>
                <a:sym typeface="Canva Sans"/>
              </a:rPr>
              <a:t>By combining subjective and objective methods we can get a more robust  outcome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028700" y="1560791"/>
            <a:ext cx="5818931"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AIM OF THE RESEARCH</a:t>
            </a:r>
          </a:p>
        </p:txBody>
      </p:sp>
      <p:sp>
        <p:nvSpPr>
          <p:cNvPr id="3" name="TextBox 3"/>
          <p:cNvSpPr txBox="1"/>
          <p:nvPr/>
        </p:nvSpPr>
        <p:spPr>
          <a:xfrm>
            <a:off x="1028700" y="3244239"/>
            <a:ext cx="14533859" cy="1118871"/>
          </a:xfrm>
          <a:prstGeom prst="rect">
            <a:avLst/>
          </a:prstGeom>
        </p:spPr>
        <p:txBody>
          <a:bodyPr lIns="0" tIns="0" rIns="0" bIns="0" rtlCol="0" anchor="t">
            <a:spAutoFit/>
          </a:bodyPr>
          <a:lstStyle/>
          <a:p>
            <a:pPr algn="just">
              <a:lnSpc>
                <a:spcPts val="4479"/>
              </a:lnSpc>
            </a:pPr>
            <a:r>
              <a:rPr lang="en-US" sz="3199">
                <a:solidFill>
                  <a:srgbClr val="1E1B1B"/>
                </a:solidFill>
                <a:latin typeface="Roboto"/>
                <a:ea typeface="Roboto"/>
                <a:cs typeface="Roboto"/>
                <a:sym typeface="Roboto"/>
              </a:rPr>
              <a:t>The aim of the research was to investigate whether participation in guided breathwork lowered the levels of state anxiety</a:t>
            </a:r>
          </a:p>
        </p:txBody>
      </p:sp>
      <p:sp>
        <p:nvSpPr>
          <p:cNvPr id="4" name="TextBox 4"/>
          <p:cNvSpPr txBox="1"/>
          <p:nvPr/>
        </p:nvSpPr>
        <p:spPr>
          <a:xfrm>
            <a:off x="1028700" y="5496585"/>
            <a:ext cx="5818931"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HYPOTHESIS</a:t>
            </a:r>
          </a:p>
        </p:txBody>
      </p:sp>
      <p:sp>
        <p:nvSpPr>
          <p:cNvPr id="5" name="TextBox 5"/>
          <p:cNvSpPr txBox="1"/>
          <p:nvPr/>
        </p:nvSpPr>
        <p:spPr>
          <a:xfrm>
            <a:off x="1028700" y="6903809"/>
            <a:ext cx="15132379" cy="1680846"/>
          </a:xfrm>
          <a:prstGeom prst="rect">
            <a:avLst/>
          </a:prstGeom>
        </p:spPr>
        <p:txBody>
          <a:bodyPr lIns="0" tIns="0" rIns="0" bIns="0" rtlCol="0" anchor="t">
            <a:spAutoFit/>
          </a:bodyPr>
          <a:lstStyle/>
          <a:p>
            <a:pPr algn="just">
              <a:lnSpc>
                <a:spcPts val="4479"/>
              </a:lnSpc>
            </a:pPr>
            <a:r>
              <a:rPr lang="en-US" sz="3199">
                <a:solidFill>
                  <a:srgbClr val="1E1B1B"/>
                </a:solidFill>
                <a:latin typeface="Roboto"/>
                <a:ea typeface="Roboto"/>
                <a:cs typeface="Roboto"/>
                <a:sym typeface="Roboto"/>
              </a:rPr>
              <a:t>It was hypothesised that taking part in guided breathwork would lower the STAI-6 scores and lower physiological arousal which was measured by Galvanic Skin Response GSR.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801788" y="820385"/>
            <a:ext cx="4218215"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METHODOLOGY</a:t>
            </a:r>
          </a:p>
        </p:txBody>
      </p:sp>
      <p:grpSp>
        <p:nvGrpSpPr>
          <p:cNvPr id="3" name="Group 3"/>
          <p:cNvGrpSpPr/>
          <p:nvPr/>
        </p:nvGrpSpPr>
        <p:grpSpPr>
          <a:xfrm>
            <a:off x="801788" y="1991955"/>
            <a:ext cx="16457512" cy="1701881"/>
            <a:chOff x="0" y="0"/>
            <a:chExt cx="4334489" cy="448232"/>
          </a:xfrm>
        </p:grpSpPr>
        <p:sp>
          <p:nvSpPr>
            <p:cNvPr id="4" name="Freeform 4"/>
            <p:cNvSpPr/>
            <p:nvPr/>
          </p:nvSpPr>
          <p:spPr>
            <a:xfrm>
              <a:off x="0" y="0"/>
              <a:ext cx="4334489" cy="448232"/>
            </a:xfrm>
            <a:custGeom>
              <a:avLst/>
              <a:gdLst/>
              <a:ahLst/>
              <a:cxnLst/>
              <a:rect l="l" t="t" r="r" b="b"/>
              <a:pathLst>
                <a:path w="4334489" h="448232">
                  <a:moveTo>
                    <a:pt x="0" y="0"/>
                  </a:moveTo>
                  <a:lnTo>
                    <a:pt x="4334489" y="0"/>
                  </a:lnTo>
                  <a:lnTo>
                    <a:pt x="4334489" y="448232"/>
                  </a:lnTo>
                  <a:lnTo>
                    <a:pt x="0" y="448232"/>
                  </a:lnTo>
                  <a:close/>
                </a:path>
              </a:pathLst>
            </a:custGeom>
            <a:solidFill>
              <a:srgbClr val="000000">
                <a:alpha val="0"/>
              </a:srgbClr>
            </a:solidFill>
            <a:ln w="38100" cap="sq">
              <a:solidFill>
                <a:srgbClr val="5E17EB"/>
              </a:solidFill>
              <a:prstDash val="solid"/>
              <a:miter/>
            </a:ln>
          </p:spPr>
          <p:txBody>
            <a:bodyPr/>
            <a:lstStyle/>
            <a:p>
              <a:endParaRPr lang="en-GB"/>
            </a:p>
          </p:txBody>
        </p:sp>
        <p:sp>
          <p:nvSpPr>
            <p:cNvPr id="5" name="TextBox 5"/>
            <p:cNvSpPr txBox="1"/>
            <p:nvPr/>
          </p:nvSpPr>
          <p:spPr>
            <a:xfrm>
              <a:off x="0" y="-47625"/>
              <a:ext cx="4334489" cy="495857"/>
            </a:xfrm>
            <a:prstGeom prst="rect">
              <a:avLst/>
            </a:prstGeom>
          </p:spPr>
          <p:txBody>
            <a:bodyPr lIns="50800" tIns="50800" rIns="50800" bIns="50800" rtlCol="0" anchor="ctr"/>
            <a:lstStyle/>
            <a:p>
              <a:pPr algn="ctr">
                <a:lnSpc>
                  <a:spcPts val="2520"/>
                </a:lnSpc>
              </a:pPr>
              <a:endParaRPr/>
            </a:p>
          </p:txBody>
        </p:sp>
      </p:grpSp>
      <p:sp>
        <p:nvSpPr>
          <p:cNvPr id="6" name="TextBox 6"/>
          <p:cNvSpPr txBox="1"/>
          <p:nvPr/>
        </p:nvSpPr>
        <p:spPr>
          <a:xfrm>
            <a:off x="1211195" y="2718711"/>
            <a:ext cx="15712782" cy="772795"/>
          </a:xfrm>
          <a:prstGeom prst="rect">
            <a:avLst/>
          </a:prstGeom>
        </p:spPr>
        <p:txBody>
          <a:bodyPr lIns="0" tIns="0" rIns="0" bIns="0" rtlCol="0" anchor="t">
            <a:spAutoFit/>
          </a:bodyPr>
          <a:lstStyle/>
          <a:p>
            <a:pPr algn="l">
              <a:lnSpc>
                <a:spcPts val="3079"/>
              </a:lnSpc>
            </a:pPr>
            <a:r>
              <a:rPr lang="en-US" sz="2199">
                <a:solidFill>
                  <a:srgbClr val="1E1B1B"/>
                </a:solidFill>
                <a:latin typeface="Roboto"/>
                <a:ea typeface="Roboto"/>
                <a:cs typeface="Roboto"/>
                <a:sym typeface="Roboto"/>
              </a:rPr>
              <a:t>22 participants studying Psychology at the University of Wales Trinity Saint David were recruited using EMS.  6 males and 16 females with age ranging from 18 to 59 took part in the study.</a:t>
            </a:r>
          </a:p>
        </p:txBody>
      </p:sp>
      <p:sp>
        <p:nvSpPr>
          <p:cNvPr id="7" name="TextBox 7"/>
          <p:cNvSpPr txBox="1"/>
          <p:nvPr/>
        </p:nvSpPr>
        <p:spPr>
          <a:xfrm>
            <a:off x="1211195" y="2146659"/>
            <a:ext cx="4393163" cy="316230"/>
          </a:xfrm>
          <a:prstGeom prst="rect">
            <a:avLst/>
          </a:prstGeom>
        </p:spPr>
        <p:txBody>
          <a:bodyPr lIns="0" tIns="0" rIns="0" bIns="0" rtlCol="0" anchor="t">
            <a:spAutoFit/>
          </a:bodyPr>
          <a:lstStyle/>
          <a:p>
            <a:pPr algn="just">
              <a:lnSpc>
                <a:spcPts val="2520"/>
              </a:lnSpc>
            </a:pPr>
            <a:r>
              <a:rPr lang="en-US" sz="1800" b="1">
                <a:solidFill>
                  <a:srgbClr val="1E1B1B"/>
                </a:solidFill>
                <a:latin typeface="Roboto Bold"/>
                <a:ea typeface="Roboto Bold"/>
                <a:cs typeface="Roboto Bold"/>
                <a:sym typeface="Roboto Bold"/>
              </a:rPr>
              <a:t>PARTICIPANTS</a:t>
            </a:r>
          </a:p>
        </p:txBody>
      </p:sp>
      <p:grpSp>
        <p:nvGrpSpPr>
          <p:cNvPr id="8" name="Group 8"/>
          <p:cNvGrpSpPr/>
          <p:nvPr/>
        </p:nvGrpSpPr>
        <p:grpSpPr>
          <a:xfrm>
            <a:off x="801788" y="3998636"/>
            <a:ext cx="16457512" cy="3360730"/>
            <a:chOff x="0" y="0"/>
            <a:chExt cx="4334489" cy="885131"/>
          </a:xfrm>
        </p:grpSpPr>
        <p:sp>
          <p:nvSpPr>
            <p:cNvPr id="9" name="Freeform 9"/>
            <p:cNvSpPr/>
            <p:nvPr/>
          </p:nvSpPr>
          <p:spPr>
            <a:xfrm>
              <a:off x="0" y="0"/>
              <a:ext cx="4334489" cy="885131"/>
            </a:xfrm>
            <a:custGeom>
              <a:avLst/>
              <a:gdLst/>
              <a:ahLst/>
              <a:cxnLst/>
              <a:rect l="l" t="t" r="r" b="b"/>
              <a:pathLst>
                <a:path w="4334489" h="885131">
                  <a:moveTo>
                    <a:pt x="0" y="0"/>
                  </a:moveTo>
                  <a:lnTo>
                    <a:pt x="4334489" y="0"/>
                  </a:lnTo>
                  <a:lnTo>
                    <a:pt x="4334489" y="885131"/>
                  </a:lnTo>
                  <a:lnTo>
                    <a:pt x="0" y="885131"/>
                  </a:lnTo>
                  <a:close/>
                </a:path>
              </a:pathLst>
            </a:custGeom>
            <a:solidFill>
              <a:srgbClr val="000000">
                <a:alpha val="0"/>
              </a:srgbClr>
            </a:solidFill>
            <a:ln w="38100" cap="sq">
              <a:solidFill>
                <a:srgbClr val="5E17EB"/>
              </a:solidFill>
              <a:prstDash val="solid"/>
              <a:miter/>
            </a:ln>
          </p:spPr>
          <p:txBody>
            <a:bodyPr/>
            <a:lstStyle/>
            <a:p>
              <a:endParaRPr lang="en-GB"/>
            </a:p>
          </p:txBody>
        </p:sp>
        <p:sp>
          <p:nvSpPr>
            <p:cNvPr id="10" name="TextBox 10"/>
            <p:cNvSpPr txBox="1"/>
            <p:nvPr/>
          </p:nvSpPr>
          <p:spPr>
            <a:xfrm>
              <a:off x="0" y="-47625"/>
              <a:ext cx="4334489" cy="932756"/>
            </a:xfrm>
            <a:prstGeom prst="rect">
              <a:avLst/>
            </a:prstGeom>
          </p:spPr>
          <p:txBody>
            <a:bodyPr lIns="50800" tIns="50800" rIns="50800" bIns="50800" rtlCol="0" anchor="ctr"/>
            <a:lstStyle/>
            <a:p>
              <a:pPr algn="ctr">
                <a:lnSpc>
                  <a:spcPts val="2520"/>
                </a:lnSpc>
              </a:pPr>
              <a:endParaRPr/>
            </a:p>
          </p:txBody>
        </p:sp>
      </p:grpSp>
      <p:sp>
        <p:nvSpPr>
          <p:cNvPr id="11" name="TextBox 11"/>
          <p:cNvSpPr txBox="1"/>
          <p:nvPr/>
        </p:nvSpPr>
        <p:spPr>
          <a:xfrm>
            <a:off x="1239647" y="4400591"/>
            <a:ext cx="7827939" cy="382270"/>
          </a:xfrm>
          <a:prstGeom prst="rect">
            <a:avLst/>
          </a:prstGeom>
        </p:spPr>
        <p:txBody>
          <a:bodyPr lIns="0" tIns="0" rIns="0" bIns="0" rtlCol="0" anchor="t">
            <a:spAutoFit/>
          </a:bodyPr>
          <a:lstStyle/>
          <a:p>
            <a:pPr algn="l">
              <a:lnSpc>
                <a:spcPts val="3079"/>
              </a:lnSpc>
            </a:pPr>
            <a:r>
              <a:rPr lang="en-US" sz="2199">
                <a:solidFill>
                  <a:srgbClr val="1E1B1B"/>
                </a:solidFill>
                <a:latin typeface="Roboto"/>
                <a:ea typeface="Roboto"/>
                <a:cs typeface="Roboto"/>
                <a:sym typeface="Roboto"/>
              </a:rPr>
              <a:t>Within-subject design utilised</a:t>
            </a:r>
          </a:p>
        </p:txBody>
      </p:sp>
      <p:sp>
        <p:nvSpPr>
          <p:cNvPr id="12" name="TextBox 12"/>
          <p:cNvSpPr txBox="1"/>
          <p:nvPr/>
        </p:nvSpPr>
        <p:spPr>
          <a:xfrm>
            <a:off x="1211195" y="4131986"/>
            <a:ext cx="4393163" cy="316230"/>
          </a:xfrm>
          <a:prstGeom prst="rect">
            <a:avLst/>
          </a:prstGeom>
        </p:spPr>
        <p:txBody>
          <a:bodyPr lIns="0" tIns="0" rIns="0" bIns="0" rtlCol="0" anchor="t">
            <a:spAutoFit/>
          </a:bodyPr>
          <a:lstStyle/>
          <a:p>
            <a:pPr algn="just">
              <a:lnSpc>
                <a:spcPts val="2520"/>
              </a:lnSpc>
            </a:pPr>
            <a:r>
              <a:rPr lang="en-US" sz="1800" b="1">
                <a:solidFill>
                  <a:srgbClr val="1E1B1B"/>
                </a:solidFill>
                <a:latin typeface="Roboto Bold"/>
                <a:ea typeface="Roboto Bold"/>
                <a:cs typeface="Roboto Bold"/>
                <a:sym typeface="Roboto Bold"/>
              </a:rPr>
              <a:t>DESIGN</a:t>
            </a:r>
          </a:p>
        </p:txBody>
      </p:sp>
      <p:sp>
        <p:nvSpPr>
          <p:cNvPr id="13" name="TextBox 13"/>
          <p:cNvSpPr txBox="1"/>
          <p:nvPr/>
        </p:nvSpPr>
        <p:spPr>
          <a:xfrm>
            <a:off x="1249172" y="4735236"/>
            <a:ext cx="15482743" cy="1163320"/>
          </a:xfrm>
          <a:prstGeom prst="rect">
            <a:avLst/>
          </a:prstGeom>
        </p:spPr>
        <p:txBody>
          <a:bodyPr lIns="0" tIns="0" rIns="0" bIns="0" rtlCol="0" anchor="t">
            <a:spAutoFit/>
          </a:bodyPr>
          <a:lstStyle/>
          <a:p>
            <a:pPr algn="l">
              <a:lnSpc>
                <a:spcPts val="3079"/>
              </a:lnSpc>
            </a:pPr>
            <a:r>
              <a:rPr lang="en-US" sz="2199">
                <a:solidFill>
                  <a:srgbClr val="1E1B1B"/>
                </a:solidFill>
                <a:latin typeface="Roboto"/>
                <a:ea typeface="Roboto"/>
                <a:cs typeface="Roboto"/>
                <a:sym typeface="Roboto"/>
              </a:rPr>
              <a:t>Dependant Variables:</a:t>
            </a:r>
          </a:p>
          <a:p>
            <a:pPr marL="474978" lvl="1" indent="-237489" algn="l">
              <a:lnSpc>
                <a:spcPts val="3079"/>
              </a:lnSpc>
              <a:buFont typeface="Arial"/>
              <a:buChar char="•"/>
            </a:pPr>
            <a:r>
              <a:rPr lang="en-US" sz="2199">
                <a:solidFill>
                  <a:srgbClr val="1E1B1B"/>
                </a:solidFill>
                <a:latin typeface="Roboto"/>
                <a:ea typeface="Roboto"/>
                <a:cs typeface="Roboto"/>
                <a:sym typeface="Roboto"/>
              </a:rPr>
              <a:t>Levels of self-reported stress measured before and after breathwork using STAI-6 (Marteu &amp; Bekker, 1992)</a:t>
            </a:r>
          </a:p>
          <a:p>
            <a:pPr marL="474978" lvl="1" indent="-237489" algn="l">
              <a:lnSpc>
                <a:spcPts val="3079"/>
              </a:lnSpc>
              <a:buFont typeface="Arial"/>
              <a:buChar char="•"/>
            </a:pPr>
            <a:r>
              <a:rPr lang="en-US" sz="2199">
                <a:solidFill>
                  <a:srgbClr val="1E1B1B"/>
                </a:solidFill>
                <a:latin typeface="Roboto"/>
                <a:ea typeface="Roboto"/>
                <a:cs typeface="Roboto"/>
                <a:sym typeface="Roboto"/>
              </a:rPr>
              <a:t>Physiological arousal using GSR data</a:t>
            </a:r>
          </a:p>
        </p:txBody>
      </p:sp>
      <p:sp>
        <p:nvSpPr>
          <p:cNvPr id="14" name="TextBox 14"/>
          <p:cNvSpPr txBox="1"/>
          <p:nvPr/>
        </p:nvSpPr>
        <p:spPr>
          <a:xfrm>
            <a:off x="1277747" y="5855673"/>
            <a:ext cx="7827939" cy="772795"/>
          </a:xfrm>
          <a:prstGeom prst="rect">
            <a:avLst/>
          </a:prstGeom>
        </p:spPr>
        <p:txBody>
          <a:bodyPr lIns="0" tIns="0" rIns="0" bIns="0" rtlCol="0" anchor="t">
            <a:spAutoFit/>
          </a:bodyPr>
          <a:lstStyle/>
          <a:p>
            <a:pPr algn="l">
              <a:lnSpc>
                <a:spcPts val="3079"/>
              </a:lnSpc>
            </a:pPr>
            <a:r>
              <a:rPr lang="en-US" sz="2199">
                <a:solidFill>
                  <a:srgbClr val="1E1B1B"/>
                </a:solidFill>
                <a:latin typeface="Roboto"/>
                <a:ea typeface="Roboto"/>
                <a:cs typeface="Roboto"/>
                <a:sym typeface="Roboto"/>
              </a:rPr>
              <a:t>Independent Variables:</a:t>
            </a:r>
          </a:p>
          <a:p>
            <a:pPr marL="474978" lvl="1" indent="-237489" algn="l">
              <a:lnSpc>
                <a:spcPts val="3079"/>
              </a:lnSpc>
              <a:buFont typeface="Arial"/>
              <a:buChar char="•"/>
            </a:pPr>
            <a:r>
              <a:rPr lang="en-US" sz="2199">
                <a:solidFill>
                  <a:srgbClr val="1E1B1B"/>
                </a:solidFill>
                <a:latin typeface="Roboto"/>
                <a:ea typeface="Roboto"/>
                <a:cs typeface="Roboto"/>
                <a:sym typeface="Roboto"/>
              </a:rPr>
              <a:t>Time comparing pre and post breathwork measures</a:t>
            </a:r>
          </a:p>
        </p:txBody>
      </p:sp>
      <p:grpSp>
        <p:nvGrpSpPr>
          <p:cNvPr id="15" name="Group 15"/>
          <p:cNvGrpSpPr/>
          <p:nvPr/>
        </p:nvGrpSpPr>
        <p:grpSpPr>
          <a:xfrm>
            <a:off x="838830" y="7616541"/>
            <a:ext cx="16457512" cy="2164689"/>
            <a:chOff x="0" y="0"/>
            <a:chExt cx="4334489" cy="570124"/>
          </a:xfrm>
        </p:grpSpPr>
        <p:sp>
          <p:nvSpPr>
            <p:cNvPr id="16" name="Freeform 16"/>
            <p:cNvSpPr/>
            <p:nvPr/>
          </p:nvSpPr>
          <p:spPr>
            <a:xfrm>
              <a:off x="0" y="0"/>
              <a:ext cx="4334489" cy="570124"/>
            </a:xfrm>
            <a:custGeom>
              <a:avLst/>
              <a:gdLst/>
              <a:ahLst/>
              <a:cxnLst/>
              <a:rect l="l" t="t" r="r" b="b"/>
              <a:pathLst>
                <a:path w="4334489" h="570124">
                  <a:moveTo>
                    <a:pt x="0" y="0"/>
                  </a:moveTo>
                  <a:lnTo>
                    <a:pt x="4334489" y="0"/>
                  </a:lnTo>
                  <a:lnTo>
                    <a:pt x="4334489" y="570124"/>
                  </a:lnTo>
                  <a:lnTo>
                    <a:pt x="0" y="570124"/>
                  </a:lnTo>
                  <a:close/>
                </a:path>
              </a:pathLst>
            </a:custGeom>
            <a:solidFill>
              <a:srgbClr val="000000">
                <a:alpha val="0"/>
              </a:srgbClr>
            </a:solidFill>
            <a:ln w="38100" cap="sq">
              <a:solidFill>
                <a:srgbClr val="5E17EB"/>
              </a:solidFill>
              <a:prstDash val="solid"/>
              <a:miter/>
            </a:ln>
          </p:spPr>
          <p:txBody>
            <a:bodyPr/>
            <a:lstStyle/>
            <a:p>
              <a:endParaRPr lang="en-GB"/>
            </a:p>
          </p:txBody>
        </p:sp>
        <p:sp>
          <p:nvSpPr>
            <p:cNvPr id="17" name="TextBox 17"/>
            <p:cNvSpPr txBox="1"/>
            <p:nvPr/>
          </p:nvSpPr>
          <p:spPr>
            <a:xfrm>
              <a:off x="0" y="-47625"/>
              <a:ext cx="4334489" cy="617749"/>
            </a:xfrm>
            <a:prstGeom prst="rect">
              <a:avLst/>
            </a:prstGeom>
          </p:spPr>
          <p:txBody>
            <a:bodyPr lIns="50800" tIns="50800" rIns="50800" bIns="50800" rtlCol="0" anchor="ctr"/>
            <a:lstStyle/>
            <a:p>
              <a:pPr algn="ctr">
                <a:lnSpc>
                  <a:spcPts val="2520"/>
                </a:lnSpc>
              </a:pPr>
              <a:endParaRPr/>
            </a:p>
          </p:txBody>
        </p:sp>
      </p:grpSp>
      <p:sp>
        <p:nvSpPr>
          <p:cNvPr id="18" name="TextBox 18"/>
          <p:cNvSpPr txBox="1"/>
          <p:nvPr/>
        </p:nvSpPr>
        <p:spPr>
          <a:xfrm>
            <a:off x="1248236" y="8427423"/>
            <a:ext cx="15712782" cy="1163320"/>
          </a:xfrm>
          <a:prstGeom prst="rect">
            <a:avLst/>
          </a:prstGeom>
        </p:spPr>
        <p:txBody>
          <a:bodyPr lIns="0" tIns="0" rIns="0" bIns="0" rtlCol="0" anchor="t">
            <a:spAutoFit/>
          </a:bodyPr>
          <a:lstStyle/>
          <a:p>
            <a:pPr marL="474978" lvl="1" indent="-237489" algn="l">
              <a:lnSpc>
                <a:spcPts val="3079"/>
              </a:lnSpc>
              <a:buFont typeface="Arial"/>
              <a:buChar char="•"/>
            </a:pPr>
            <a:r>
              <a:rPr lang="en-US" sz="2199">
                <a:solidFill>
                  <a:srgbClr val="1E1B1B"/>
                </a:solidFill>
                <a:latin typeface="Roboto"/>
                <a:ea typeface="Roboto"/>
                <a:cs typeface="Roboto"/>
                <a:sym typeface="Roboto"/>
              </a:rPr>
              <a:t>Breathwork audio</a:t>
            </a:r>
          </a:p>
          <a:p>
            <a:pPr marL="474978" lvl="1" indent="-237489" algn="l">
              <a:lnSpc>
                <a:spcPts val="3079"/>
              </a:lnSpc>
              <a:buFont typeface="Arial"/>
              <a:buChar char="•"/>
            </a:pPr>
            <a:r>
              <a:rPr lang="en-US" sz="2199">
                <a:solidFill>
                  <a:srgbClr val="1E1B1B"/>
                </a:solidFill>
                <a:latin typeface="Roboto"/>
                <a:ea typeface="Roboto"/>
                <a:cs typeface="Roboto"/>
                <a:sym typeface="Roboto"/>
              </a:rPr>
              <a:t>State Trait Anxiety Inventory (Short form) STAI-6 (Marteu &amp; Bekker, 1992)</a:t>
            </a:r>
          </a:p>
          <a:p>
            <a:pPr marL="474978" lvl="1" indent="-237489" algn="l">
              <a:lnSpc>
                <a:spcPts val="3079"/>
              </a:lnSpc>
              <a:buFont typeface="Arial"/>
              <a:buChar char="•"/>
            </a:pPr>
            <a:r>
              <a:rPr lang="en-US" sz="2199">
                <a:solidFill>
                  <a:srgbClr val="1E1B1B"/>
                </a:solidFill>
                <a:latin typeface="Roboto"/>
                <a:ea typeface="Roboto"/>
                <a:cs typeface="Roboto"/>
                <a:sym typeface="Roboto"/>
              </a:rPr>
              <a:t>Galvanic Skin response using GSR device to record skin conductance (levels of sweat)</a:t>
            </a:r>
          </a:p>
        </p:txBody>
      </p:sp>
      <p:sp>
        <p:nvSpPr>
          <p:cNvPr id="19" name="TextBox 19"/>
          <p:cNvSpPr txBox="1"/>
          <p:nvPr/>
        </p:nvSpPr>
        <p:spPr>
          <a:xfrm>
            <a:off x="1277747" y="7902291"/>
            <a:ext cx="4393163" cy="316230"/>
          </a:xfrm>
          <a:prstGeom prst="rect">
            <a:avLst/>
          </a:prstGeom>
        </p:spPr>
        <p:txBody>
          <a:bodyPr lIns="0" tIns="0" rIns="0" bIns="0" rtlCol="0" anchor="t">
            <a:spAutoFit/>
          </a:bodyPr>
          <a:lstStyle/>
          <a:p>
            <a:pPr algn="just">
              <a:lnSpc>
                <a:spcPts val="2520"/>
              </a:lnSpc>
            </a:pPr>
            <a:r>
              <a:rPr lang="en-US" sz="1800" b="1">
                <a:solidFill>
                  <a:srgbClr val="1E1B1B"/>
                </a:solidFill>
                <a:latin typeface="Roboto Bold"/>
                <a:ea typeface="Roboto Bold"/>
                <a:cs typeface="Roboto Bold"/>
                <a:sym typeface="Roboto Bold"/>
              </a:rPr>
              <a:t>MATERIALS</a:t>
            </a:r>
          </a:p>
        </p:txBody>
      </p:sp>
      <p:sp>
        <p:nvSpPr>
          <p:cNvPr id="20" name="TextBox 20"/>
          <p:cNvSpPr txBox="1"/>
          <p:nvPr/>
        </p:nvSpPr>
        <p:spPr>
          <a:xfrm>
            <a:off x="1211195" y="6695143"/>
            <a:ext cx="13493169" cy="382270"/>
          </a:xfrm>
          <a:prstGeom prst="rect">
            <a:avLst/>
          </a:prstGeom>
        </p:spPr>
        <p:txBody>
          <a:bodyPr lIns="0" tIns="0" rIns="0" bIns="0" rtlCol="0" anchor="t">
            <a:spAutoFit/>
          </a:bodyPr>
          <a:lstStyle/>
          <a:p>
            <a:pPr algn="l">
              <a:lnSpc>
                <a:spcPts val="3079"/>
              </a:lnSpc>
            </a:pPr>
            <a:r>
              <a:rPr lang="en-US" sz="2199">
                <a:solidFill>
                  <a:srgbClr val="1E1B1B"/>
                </a:solidFill>
                <a:latin typeface="Roboto"/>
                <a:ea typeface="Roboto"/>
                <a:cs typeface="Roboto"/>
                <a:sym typeface="Roboto"/>
              </a:rPr>
              <a:t>ANOVA was conducted to find out if breathwork led to reduced levels of arousal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028700" y="1295400"/>
            <a:ext cx="5027440"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METHODOLOGY</a:t>
            </a:r>
          </a:p>
        </p:txBody>
      </p:sp>
      <p:grpSp>
        <p:nvGrpSpPr>
          <p:cNvPr id="3" name="Group 3"/>
          <p:cNvGrpSpPr/>
          <p:nvPr/>
        </p:nvGrpSpPr>
        <p:grpSpPr>
          <a:xfrm>
            <a:off x="1028700" y="2502173"/>
            <a:ext cx="16230600" cy="7068829"/>
            <a:chOff x="0" y="0"/>
            <a:chExt cx="4274726" cy="1861749"/>
          </a:xfrm>
        </p:grpSpPr>
        <p:sp>
          <p:nvSpPr>
            <p:cNvPr id="4" name="Freeform 4"/>
            <p:cNvSpPr/>
            <p:nvPr/>
          </p:nvSpPr>
          <p:spPr>
            <a:xfrm>
              <a:off x="0" y="0"/>
              <a:ext cx="4274726" cy="1861749"/>
            </a:xfrm>
            <a:custGeom>
              <a:avLst/>
              <a:gdLst/>
              <a:ahLst/>
              <a:cxnLst/>
              <a:rect l="l" t="t" r="r" b="b"/>
              <a:pathLst>
                <a:path w="4274726" h="1861749">
                  <a:moveTo>
                    <a:pt x="0" y="0"/>
                  </a:moveTo>
                  <a:lnTo>
                    <a:pt x="4274726" y="0"/>
                  </a:lnTo>
                  <a:lnTo>
                    <a:pt x="4274726" y="1861749"/>
                  </a:lnTo>
                  <a:lnTo>
                    <a:pt x="0" y="1861749"/>
                  </a:lnTo>
                  <a:close/>
                </a:path>
              </a:pathLst>
            </a:custGeom>
            <a:solidFill>
              <a:srgbClr val="000000">
                <a:alpha val="0"/>
              </a:srgbClr>
            </a:solidFill>
            <a:ln w="38100" cap="sq">
              <a:solidFill>
                <a:srgbClr val="5E17EB"/>
              </a:solidFill>
              <a:prstDash val="solid"/>
              <a:miter/>
            </a:ln>
          </p:spPr>
          <p:txBody>
            <a:bodyPr/>
            <a:lstStyle/>
            <a:p>
              <a:endParaRPr lang="en-GB"/>
            </a:p>
          </p:txBody>
        </p:sp>
        <p:sp>
          <p:nvSpPr>
            <p:cNvPr id="5" name="TextBox 5"/>
            <p:cNvSpPr txBox="1"/>
            <p:nvPr/>
          </p:nvSpPr>
          <p:spPr>
            <a:xfrm>
              <a:off x="0" y="-47625"/>
              <a:ext cx="4274726" cy="1909374"/>
            </a:xfrm>
            <a:prstGeom prst="rect">
              <a:avLst/>
            </a:prstGeom>
          </p:spPr>
          <p:txBody>
            <a:bodyPr lIns="50800" tIns="50800" rIns="50800" bIns="50800" rtlCol="0" anchor="ctr"/>
            <a:lstStyle/>
            <a:p>
              <a:pPr algn="ctr">
                <a:lnSpc>
                  <a:spcPts val="2520"/>
                </a:lnSpc>
              </a:pPr>
              <a:endParaRPr/>
            </a:p>
          </p:txBody>
        </p:sp>
      </p:grpSp>
      <p:sp>
        <p:nvSpPr>
          <p:cNvPr id="6" name="TextBox 6"/>
          <p:cNvSpPr txBox="1"/>
          <p:nvPr/>
        </p:nvSpPr>
        <p:spPr>
          <a:xfrm>
            <a:off x="1462952" y="3256597"/>
            <a:ext cx="15270919" cy="5592446"/>
          </a:xfrm>
          <a:prstGeom prst="rect">
            <a:avLst/>
          </a:prstGeom>
        </p:spPr>
        <p:txBody>
          <a:bodyPr lIns="0" tIns="0" rIns="0" bIns="0" rtlCol="0" anchor="t">
            <a:spAutoFit/>
          </a:bodyPr>
          <a:lstStyle/>
          <a:p>
            <a:pPr marL="561336" lvl="1" indent="-280668" algn="just">
              <a:lnSpc>
                <a:spcPts val="3639"/>
              </a:lnSpc>
              <a:buFont typeface="Arial"/>
              <a:buChar char="•"/>
            </a:pPr>
            <a:r>
              <a:rPr lang="en-US" sz="2599">
                <a:solidFill>
                  <a:srgbClr val="1E1B1B"/>
                </a:solidFill>
                <a:latin typeface="Roboto"/>
                <a:ea typeface="Roboto"/>
                <a:cs typeface="Roboto"/>
                <a:sym typeface="Roboto"/>
              </a:rPr>
              <a:t>Participants completed the consent form using a laptop</a:t>
            </a:r>
          </a:p>
          <a:p>
            <a:pPr marL="561336" lvl="1" indent="-280668" algn="just">
              <a:lnSpc>
                <a:spcPts val="3639"/>
              </a:lnSpc>
              <a:buFont typeface="Arial"/>
              <a:buChar char="•"/>
            </a:pPr>
            <a:r>
              <a:rPr lang="en-US" sz="2599">
                <a:solidFill>
                  <a:srgbClr val="1E1B1B"/>
                </a:solidFill>
                <a:latin typeface="Roboto"/>
                <a:ea typeface="Roboto"/>
                <a:cs typeface="Roboto"/>
                <a:sym typeface="Roboto"/>
              </a:rPr>
              <a:t>GSR was attached to the palms </a:t>
            </a:r>
          </a:p>
          <a:p>
            <a:pPr marL="561336" lvl="1" indent="-280668" algn="just">
              <a:lnSpc>
                <a:spcPts val="3639"/>
              </a:lnSpc>
              <a:buFont typeface="Arial"/>
              <a:buChar char="•"/>
            </a:pPr>
            <a:r>
              <a:rPr lang="en-US" sz="2599">
                <a:solidFill>
                  <a:srgbClr val="1E1B1B"/>
                </a:solidFill>
                <a:latin typeface="Roboto"/>
                <a:ea typeface="Roboto"/>
                <a:cs typeface="Roboto"/>
                <a:sym typeface="Roboto"/>
              </a:rPr>
              <a:t>First STAI-6 completed on Qualtrics</a:t>
            </a:r>
          </a:p>
          <a:p>
            <a:pPr marL="561336" lvl="1" indent="-280668" algn="just">
              <a:lnSpc>
                <a:spcPts val="3639"/>
              </a:lnSpc>
              <a:buFont typeface="Arial"/>
              <a:buChar char="•"/>
            </a:pPr>
            <a:r>
              <a:rPr lang="en-US" sz="2599">
                <a:solidFill>
                  <a:srgbClr val="1E1B1B"/>
                </a:solidFill>
                <a:latin typeface="Roboto"/>
                <a:ea typeface="Roboto"/>
                <a:cs typeface="Roboto"/>
                <a:sym typeface="Roboto"/>
              </a:rPr>
              <a:t>Participants guided to immersive room</a:t>
            </a:r>
          </a:p>
          <a:p>
            <a:pPr marL="561336" lvl="1" indent="-280668" algn="just">
              <a:lnSpc>
                <a:spcPts val="3639"/>
              </a:lnSpc>
              <a:buFont typeface="Arial"/>
              <a:buChar char="•"/>
            </a:pPr>
            <a:r>
              <a:rPr lang="en-US" sz="2599">
                <a:solidFill>
                  <a:srgbClr val="1E1B1B"/>
                </a:solidFill>
                <a:latin typeface="Roboto"/>
                <a:ea typeface="Roboto"/>
                <a:cs typeface="Roboto"/>
                <a:sym typeface="Roboto"/>
              </a:rPr>
              <a:t>Instruction given on the breathwork audio</a:t>
            </a:r>
          </a:p>
          <a:p>
            <a:pPr marL="561336" lvl="1" indent="-280668" algn="just">
              <a:lnSpc>
                <a:spcPts val="3639"/>
              </a:lnSpc>
              <a:buFont typeface="Arial"/>
              <a:buChar char="•"/>
            </a:pPr>
            <a:r>
              <a:rPr lang="en-US" sz="2599">
                <a:solidFill>
                  <a:srgbClr val="1E1B1B"/>
                </a:solidFill>
                <a:latin typeface="Roboto"/>
                <a:ea typeface="Roboto"/>
                <a:cs typeface="Roboto"/>
                <a:sym typeface="Roboto"/>
              </a:rPr>
              <a:t>Participants were given a 3 minute acclimitisation period</a:t>
            </a:r>
          </a:p>
          <a:p>
            <a:pPr marL="561336" lvl="1" indent="-280668" algn="just">
              <a:lnSpc>
                <a:spcPts val="3639"/>
              </a:lnSpc>
              <a:buFont typeface="Arial"/>
              <a:buChar char="•"/>
            </a:pPr>
            <a:r>
              <a:rPr lang="en-US" sz="2599">
                <a:solidFill>
                  <a:srgbClr val="1E1B1B"/>
                </a:solidFill>
                <a:latin typeface="Roboto"/>
                <a:ea typeface="Roboto"/>
                <a:cs typeface="Roboto"/>
                <a:sym typeface="Roboto"/>
              </a:rPr>
              <a:t>Breathwork instructions were given after that and the session lasted around 20 minutes</a:t>
            </a:r>
          </a:p>
          <a:p>
            <a:pPr marL="561336" lvl="1" indent="-280668" algn="just">
              <a:lnSpc>
                <a:spcPts val="3639"/>
              </a:lnSpc>
              <a:buFont typeface="Arial"/>
              <a:buChar char="•"/>
            </a:pPr>
            <a:r>
              <a:rPr lang="en-US" sz="2599">
                <a:solidFill>
                  <a:srgbClr val="1E1B1B"/>
                </a:solidFill>
                <a:latin typeface="Roboto"/>
                <a:ea typeface="Roboto"/>
                <a:cs typeface="Roboto"/>
                <a:sym typeface="Roboto"/>
              </a:rPr>
              <a:t>After completion of the breathwork participants were taken out of the room and second STAI-6 was completed and debrief shown on laptop</a:t>
            </a:r>
          </a:p>
          <a:p>
            <a:pPr marL="561336" lvl="1" indent="-280668" algn="just">
              <a:lnSpc>
                <a:spcPts val="3639"/>
              </a:lnSpc>
              <a:buFont typeface="Arial"/>
              <a:buChar char="•"/>
            </a:pPr>
            <a:r>
              <a:rPr lang="en-US" sz="2599">
                <a:solidFill>
                  <a:srgbClr val="1E1B1B"/>
                </a:solidFill>
                <a:latin typeface="Roboto"/>
                <a:ea typeface="Roboto"/>
                <a:cs typeface="Roboto"/>
                <a:sym typeface="Roboto"/>
              </a:rPr>
              <a:t>GSR removed</a:t>
            </a:r>
          </a:p>
          <a:p>
            <a:pPr marL="561336" lvl="1" indent="-280668" algn="just">
              <a:lnSpc>
                <a:spcPts val="3639"/>
              </a:lnSpc>
              <a:buFont typeface="Arial"/>
              <a:buChar char="•"/>
            </a:pPr>
            <a:r>
              <a:rPr lang="en-US" sz="2599">
                <a:solidFill>
                  <a:srgbClr val="1E1B1B"/>
                </a:solidFill>
                <a:latin typeface="Roboto"/>
                <a:ea typeface="Roboto"/>
                <a:cs typeface="Roboto"/>
                <a:sym typeface="Roboto"/>
              </a:rPr>
              <a:t>Participants were verbally debriefed and thanked for taking part in the study  </a:t>
            </a:r>
          </a:p>
          <a:p>
            <a:pPr algn="just">
              <a:lnSpc>
                <a:spcPts val="4619"/>
              </a:lnSpc>
            </a:pPr>
            <a:endParaRPr lang="en-US" sz="2599">
              <a:solidFill>
                <a:srgbClr val="1E1B1B"/>
              </a:solidFill>
              <a:latin typeface="Roboto"/>
              <a:ea typeface="Roboto"/>
              <a:cs typeface="Roboto"/>
              <a:sym typeface="Roboto"/>
            </a:endParaRPr>
          </a:p>
        </p:txBody>
      </p:sp>
      <p:sp>
        <p:nvSpPr>
          <p:cNvPr id="7" name="TextBox 7"/>
          <p:cNvSpPr txBox="1"/>
          <p:nvPr/>
        </p:nvSpPr>
        <p:spPr>
          <a:xfrm>
            <a:off x="1462952" y="2639231"/>
            <a:ext cx="4393163" cy="540386"/>
          </a:xfrm>
          <a:prstGeom prst="rect">
            <a:avLst/>
          </a:prstGeom>
        </p:spPr>
        <p:txBody>
          <a:bodyPr lIns="0" tIns="0" rIns="0" bIns="0" rtlCol="0" anchor="t">
            <a:spAutoFit/>
          </a:bodyPr>
          <a:lstStyle/>
          <a:p>
            <a:pPr algn="just">
              <a:lnSpc>
                <a:spcPts val="4339"/>
              </a:lnSpc>
            </a:pPr>
            <a:r>
              <a:rPr lang="en-US" sz="3099" b="1">
                <a:solidFill>
                  <a:srgbClr val="1E1B1B"/>
                </a:solidFill>
                <a:latin typeface="Roboto Bold"/>
                <a:ea typeface="Roboto Bold"/>
                <a:cs typeface="Roboto Bold"/>
                <a:sym typeface="Roboto Bold"/>
              </a:rPr>
              <a:t>PROCEDURE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a:off x="1028700" y="1965021"/>
            <a:ext cx="4767719" cy="6356958"/>
          </a:xfrm>
          <a:custGeom>
            <a:avLst/>
            <a:gdLst/>
            <a:ahLst/>
            <a:cxnLst/>
            <a:rect l="l" t="t" r="r" b="b"/>
            <a:pathLst>
              <a:path w="4767719" h="6356958">
                <a:moveTo>
                  <a:pt x="0" y="0"/>
                </a:moveTo>
                <a:lnTo>
                  <a:pt x="4767719" y="0"/>
                </a:lnTo>
                <a:lnTo>
                  <a:pt x="4767719" y="6356958"/>
                </a:lnTo>
                <a:lnTo>
                  <a:pt x="0" y="6356958"/>
                </a:lnTo>
                <a:lnTo>
                  <a:pt x="0" y="0"/>
                </a:lnTo>
                <a:close/>
              </a:path>
            </a:pathLst>
          </a:custGeom>
          <a:blipFill>
            <a:blip r:embed="rId2"/>
            <a:stretch>
              <a:fillRect/>
            </a:stretch>
          </a:blipFill>
        </p:spPr>
        <p:txBody>
          <a:bodyPr/>
          <a:lstStyle/>
          <a:p>
            <a:endParaRPr lang="en-GB"/>
          </a:p>
        </p:txBody>
      </p:sp>
      <p:sp>
        <p:nvSpPr>
          <p:cNvPr id="3" name="Freeform 3"/>
          <p:cNvSpPr/>
          <p:nvPr/>
        </p:nvSpPr>
        <p:spPr>
          <a:xfrm>
            <a:off x="6760141" y="1965021"/>
            <a:ext cx="4767719" cy="6356958"/>
          </a:xfrm>
          <a:custGeom>
            <a:avLst/>
            <a:gdLst/>
            <a:ahLst/>
            <a:cxnLst/>
            <a:rect l="l" t="t" r="r" b="b"/>
            <a:pathLst>
              <a:path w="4767719" h="6356958">
                <a:moveTo>
                  <a:pt x="0" y="0"/>
                </a:moveTo>
                <a:lnTo>
                  <a:pt x="4767718" y="0"/>
                </a:lnTo>
                <a:lnTo>
                  <a:pt x="4767718" y="6356958"/>
                </a:lnTo>
                <a:lnTo>
                  <a:pt x="0" y="6356958"/>
                </a:lnTo>
                <a:lnTo>
                  <a:pt x="0" y="0"/>
                </a:lnTo>
                <a:close/>
              </a:path>
            </a:pathLst>
          </a:custGeom>
          <a:blipFill>
            <a:blip r:embed="rId3"/>
            <a:stretch>
              <a:fillRect/>
            </a:stretch>
          </a:blipFill>
        </p:spPr>
        <p:txBody>
          <a:bodyPr/>
          <a:lstStyle/>
          <a:p>
            <a:endParaRPr lang="en-GB"/>
          </a:p>
        </p:txBody>
      </p:sp>
      <p:sp>
        <p:nvSpPr>
          <p:cNvPr id="4" name="Freeform 4"/>
          <p:cNvSpPr/>
          <p:nvPr/>
        </p:nvSpPr>
        <p:spPr>
          <a:xfrm>
            <a:off x="12489884" y="1965021"/>
            <a:ext cx="4767719" cy="6356958"/>
          </a:xfrm>
          <a:custGeom>
            <a:avLst/>
            <a:gdLst/>
            <a:ahLst/>
            <a:cxnLst/>
            <a:rect l="l" t="t" r="r" b="b"/>
            <a:pathLst>
              <a:path w="4767719" h="6356958">
                <a:moveTo>
                  <a:pt x="0" y="0"/>
                </a:moveTo>
                <a:lnTo>
                  <a:pt x="4767719" y="0"/>
                </a:lnTo>
                <a:lnTo>
                  <a:pt x="4767719" y="6356958"/>
                </a:lnTo>
                <a:lnTo>
                  <a:pt x="0" y="6356958"/>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028700" y="1295400"/>
            <a:ext cx="5027440"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RESULTS</a:t>
            </a:r>
          </a:p>
        </p:txBody>
      </p:sp>
      <p:sp>
        <p:nvSpPr>
          <p:cNvPr id="3" name="TextBox 3"/>
          <p:cNvSpPr txBox="1"/>
          <p:nvPr/>
        </p:nvSpPr>
        <p:spPr>
          <a:xfrm>
            <a:off x="1028700" y="2302755"/>
            <a:ext cx="15975851" cy="4399280"/>
          </a:xfrm>
          <a:prstGeom prst="rect">
            <a:avLst/>
          </a:prstGeom>
        </p:spPr>
        <p:txBody>
          <a:bodyPr lIns="0" tIns="0" rIns="0" bIns="0" rtlCol="0" anchor="t">
            <a:spAutoFit/>
          </a:bodyPr>
          <a:lstStyle/>
          <a:p>
            <a:pPr algn="just">
              <a:lnSpc>
                <a:spcPts val="3219"/>
              </a:lnSpc>
            </a:pPr>
            <a:r>
              <a:rPr lang="en-US" sz="2299" b="1">
                <a:solidFill>
                  <a:srgbClr val="1E1B1B"/>
                </a:solidFill>
                <a:latin typeface="Roboto Bold"/>
                <a:ea typeface="Roboto Bold"/>
                <a:cs typeface="Roboto Bold"/>
                <a:sym typeface="Roboto Bold"/>
              </a:rPr>
              <a:t>PHYSIOLOGICAL ANXIETY ASSESSMENT</a:t>
            </a:r>
          </a:p>
          <a:p>
            <a:pPr algn="just">
              <a:lnSpc>
                <a:spcPts val="3219"/>
              </a:lnSpc>
            </a:pPr>
            <a:r>
              <a:rPr lang="en-US" sz="2299" b="1">
                <a:solidFill>
                  <a:srgbClr val="1E1B1B"/>
                </a:solidFill>
                <a:latin typeface="Roboto Bold"/>
                <a:ea typeface="Roboto Bold"/>
                <a:cs typeface="Roboto Bold"/>
                <a:sym typeface="Roboto Bold"/>
              </a:rPr>
              <a:t>  </a:t>
            </a:r>
          </a:p>
          <a:p>
            <a:pPr marL="496567" lvl="1" indent="-248284" algn="just">
              <a:lnSpc>
                <a:spcPts val="3219"/>
              </a:lnSpc>
              <a:buFont typeface="Arial"/>
              <a:buChar char="•"/>
            </a:pPr>
            <a:r>
              <a:rPr lang="en-US" sz="2299">
                <a:solidFill>
                  <a:srgbClr val="1E1B1B"/>
                </a:solidFill>
                <a:latin typeface="Roboto"/>
                <a:ea typeface="Roboto"/>
                <a:cs typeface="Roboto"/>
                <a:sym typeface="Roboto"/>
              </a:rPr>
              <a:t>Skin conductance SC was measured throughout the study</a:t>
            </a:r>
          </a:p>
          <a:p>
            <a:pPr marL="496567" lvl="1" indent="-248284" algn="just">
              <a:lnSpc>
                <a:spcPts val="3219"/>
              </a:lnSpc>
              <a:buFont typeface="Arial"/>
              <a:buChar char="•"/>
            </a:pPr>
            <a:r>
              <a:rPr lang="en-US" sz="2299">
                <a:solidFill>
                  <a:srgbClr val="1E1B1B"/>
                </a:solidFill>
                <a:latin typeface="Roboto"/>
                <a:ea typeface="Roboto"/>
                <a:cs typeface="Roboto"/>
                <a:sym typeface="Roboto"/>
              </a:rPr>
              <a:t>GSR data were recorded in microsiemens (µS) for a duration of between 30 and 33 minutes across the sample</a:t>
            </a:r>
          </a:p>
          <a:p>
            <a:pPr marL="496567" lvl="1" indent="-248284" algn="just">
              <a:lnSpc>
                <a:spcPts val="3219"/>
              </a:lnSpc>
              <a:buFont typeface="Arial"/>
              <a:buChar char="•"/>
            </a:pPr>
            <a:r>
              <a:rPr lang="en-US" sz="2299">
                <a:solidFill>
                  <a:srgbClr val="1E1B1B"/>
                </a:solidFill>
                <a:latin typeface="Roboto"/>
                <a:ea typeface="Roboto"/>
                <a:cs typeface="Roboto"/>
                <a:sym typeface="Roboto"/>
              </a:rPr>
              <a:t>Mindware EDA 3.1.0 was used to analyse GSR data</a:t>
            </a:r>
          </a:p>
          <a:p>
            <a:pPr marL="496567" lvl="1" indent="-248284" algn="just">
              <a:lnSpc>
                <a:spcPts val="3219"/>
              </a:lnSpc>
              <a:buFont typeface="Arial"/>
              <a:buChar char="•"/>
            </a:pPr>
            <a:r>
              <a:rPr lang="en-US" sz="2299">
                <a:solidFill>
                  <a:srgbClr val="1E1B1B"/>
                </a:solidFill>
                <a:latin typeface="Roboto"/>
                <a:ea typeface="Roboto"/>
                <a:cs typeface="Roboto"/>
                <a:sym typeface="Roboto"/>
              </a:rPr>
              <a:t>Each individual data file was converted from mwx format to mwi and the settings were adapted to show a period of 300 seconds per segment</a:t>
            </a:r>
          </a:p>
          <a:p>
            <a:pPr marL="496567" lvl="1" indent="-248284" algn="just">
              <a:lnSpc>
                <a:spcPts val="3219"/>
              </a:lnSpc>
              <a:buFont typeface="Arial"/>
              <a:buChar char="•"/>
            </a:pPr>
            <a:r>
              <a:rPr lang="en-US" sz="2299">
                <a:solidFill>
                  <a:srgbClr val="1E1B1B"/>
                </a:solidFill>
                <a:latin typeface="Roboto"/>
                <a:ea typeface="Roboto"/>
                <a:cs typeface="Roboto"/>
                <a:sym typeface="Roboto"/>
              </a:rPr>
              <a:t>After converting the files average was calculated for each participant from the corresponding segment and mean SC was reported </a:t>
            </a:r>
          </a:p>
          <a:p>
            <a:pPr marL="496567" lvl="1" indent="-248284" algn="just">
              <a:lnSpc>
                <a:spcPts val="3219"/>
              </a:lnSpc>
              <a:buFont typeface="Arial"/>
              <a:buChar char="•"/>
            </a:pPr>
            <a:r>
              <a:rPr lang="en-US" sz="2299">
                <a:solidFill>
                  <a:srgbClr val="1E1B1B"/>
                </a:solidFill>
                <a:latin typeface="Roboto"/>
                <a:ea typeface="Roboto"/>
                <a:cs typeface="Roboto"/>
                <a:sym typeface="Roboto"/>
              </a:rPr>
              <a:t>The mean score for 3 time periods was calculated </a:t>
            </a:r>
          </a:p>
          <a:p>
            <a:pPr algn="just">
              <a:lnSpc>
                <a:spcPts val="3219"/>
              </a:lnSpc>
            </a:pPr>
            <a:endParaRPr lang="en-US" sz="2299">
              <a:solidFill>
                <a:srgbClr val="1E1B1B"/>
              </a:solidFill>
              <a:latin typeface="Roboto"/>
              <a:ea typeface="Roboto"/>
              <a:cs typeface="Roboto"/>
              <a:sym typeface="Roboto"/>
            </a:endParaRPr>
          </a:p>
        </p:txBody>
      </p:sp>
      <p:sp>
        <p:nvSpPr>
          <p:cNvPr id="4" name="TextBox 4"/>
          <p:cNvSpPr txBox="1"/>
          <p:nvPr/>
        </p:nvSpPr>
        <p:spPr>
          <a:xfrm>
            <a:off x="1028700" y="6816517"/>
            <a:ext cx="15975851" cy="448311"/>
          </a:xfrm>
          <a:prstGeom prst="rect">
            <a:avLst/>
          </a:prstGeom>
        </p:spPr>
        <p:txBody>
          <a:bodyPr lIns="0" tIns="0" rIns="0" bIns="0" rtlCol="0" anchor="t">
            <a:spAutoFit/>
          </a:bodyPr>
          <a:lstStyle/>
          <a:p>
            <a:pPr algn="just">
              <a:lnSpc>
                <a:spcPts val="3639"/>
              </a:lnSpc>
            </a:pPr>
            <a:r>
              <a:rPr lang="en-US" sz="2599">
                <a:solidFill>
                  <a:srgbClr val="1E1B1B"/>
                </a:solidFill>
                <a:latin typeface="Roboto"/>
                <a:ea typeface="Roboto"/>
                <a:cs typeface="Roboto"/>
                <a:sym typeface="Roboto"/>
              </a:rPr>
              <a:t>A repeated-measures ANOVA showed a significant effect of time on GSR, </a:t>
            </a:r>
            <a:r>
              <a:rPr lang="en-US" sz="2599" i="1">
                <a:solidFill>
                  <a:srgbClr val="1E1B1B"/>
                </a:solidFill>
                <a:latin typeface="Roboto Italics"/>
                <a:ea typeface="Roboto Italics"/>
                <a:cs typeface="Roboto Italics"/>
                <a:sym typeface="Roboto Italics"/>
              </a:rPr>
              <a:t>F</a:t>
            </a:r>
            <a:r>
              <a:rPr lang="en-US" sz="2599">
                <a:solidFill>
                  <a:srgbClr val="1E1B1B"/>
                </a:solidFill>
                <a:latin typeface="Roboto"/>
                <a:ea typeface="Roboto"/>
                <a:cs typeface="Roboto"/>
                <a:sym typeface="Roboto"/>
              </a:rPr>
              <a:t>(2, 42) = 16.29, </a:t>
            </a:r>
            <a:r>
              <a:rPr lang="en-US" sz="2599" i="1">
                <a:solidFill>
                  <a:srgbClr val="1E1B1B"/>
                </a:solidFill>
                <a:latin typeface="Roboto Italics"/>
                <a:ea typeface="Roboto Italics"/>
                <a:cs typeface="Roboto Italics"/>
                <a:sym typeface="Roboto Italics"/>
              </a:rPr>
              <a:t>p </a:t>
            </a:r>
            <a:r>
              <a:rPr lang="en-US" sz="2599">
                <a:solidFill>
                  <a:srgbClr val="1E1B1B"/>
                </a:solidFill>
                <a:latin typeface="Roboto"/>
                <a:ea typeface="Roboto"/>
                <a:cs typeface="Roboto"/>
                <a:sym typeface="Roboto"/>
              </a:rPr>
              <a:t>&lt; .001, </a:t>
            </a:r>
            <a:r>
              <a:rPr lang="en-US" sz="2599" i="1">
                <a:solidFill>
                  <a:srgbClr val="1E1B1B"/>
                </a:solidFill>
                <a:latin typeface="Roboto Italics"/>
                <a:ea typeface="Roboto Italics"/>
                <a:cs typeface="Roboto Italics"/>
                <a:sym typeface="Roboto Italics"/>
              </a:rPr>
              <a:t>η²</a:t>
            </a:r>
            <a:r>
              <a:rPr lang="en-US" sz="2599">
                <a:solidFill>
                  <a:srgbClr val="1E1B1B"/>
                </a:solidFill>
                <a:latin typeface="Roboto"/>
                <a:ea typeface="Roboto"/>
                <a:cs typeface="Roboto"/>
                <a:sym typeface="Roboto"/>
              </a:rPr>
              <a:t> = .44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028700" y="1295400"/>
            <a:ext cx="5027440"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RESULTS</a:t>
            </a:r>
          </a:p>
        </p:txBody>
      </p:sp>
      <p:sp>
        <p:nvSpPr>
          <p:cNvPr id="3" name="TextBox 3"/>
          <p:cNvSpPr txBox="1"/>
          <p:nvPr/>
        </p:nvSpPr>
        <p:spPr>
          <a:xfrm>
            <a:off x="1028700" y="2325370"/>
            <a:ext cx="15975851" cy="6149341"/>
          </a:xfrm>
          <a:prstGeom prst="rect">
            <a:avLst/>
          </a:prstGeom>
        </p:spPr>
        <p:txBody>
          <a:bodyPr lIns="0" tIns="0" rIns="0" bIns="0" rtlCol="0" anchor="t">
            <a:spAutoFit/>
          </a:bodyPr>
          <a:lstStyle/>
          <a:p>
            <a:pPr algn="l">
              <a:lnSpc>
                <a:spcPts val="5459"/>
              </a:lnSpc>
            </a:pPr>
            <a:r>
              <a:rPr lang="en-US" sz="3899" b="1">
                <a:solidFill>
                  <a:srgbClr val="1E1B1B"/>
                </a:solidFill>
                <a:latin typeface="Roboto Bold"/>
                <a:ea typeface="Roboto Bold"/>
                <a:cs typeface="Roboto Bold"/>
                <a:sym typeface="Roboto Bold"/>
              </a:rPr>
              <a:t>STATE ANXIETY</a:t>
            </a:r>
          </a:p>
          <a:p>
            <a:pPr algn="l">
              <a:lnSpc>
                <a:spcPts val="5459"/>
              </a:lnSpc>
            </a:pPr>
            <a:r>
              <a:rPr lang="en-US" sz="3899" b="1">
                <a:solidFill>
                  <a:srgbClr val="1E1B1B"/>
                </a:solidFill>
                <a:latin typeface="Roboto Bold"/>
                <a:ea typeface="Roboto Bold"/>
                <a:cs typeface="Roboto Bold"/>
                <a:sym typeface="Roboto Bold"/>
              </a:rPr>
              <a:t>  </a:t>
            </a:r>
          </a:p>
          <a:p>
            <a:pPr algn="l">
              <a:lnSpc>
                <a:spcPts val="5459"/>
              </a:lnSpc>
            </a:pPr>
            <a:r>
              <a:rPr lang="en-US" sz="3899">
                <a:solidFill>
                  <a:srgbClr val="1E1B1B"/>
                </a:solidFill>
                <a:latin typeface="Roboto"/>
                <a:ea typeface="Roboto"/>
                <a:cs typeface="Roboto"/>
                <a:sym typeface="Roboto"/>
              </a:rPr>
              <a:t>A paired-samples t-test revealed a statistically significant reduction in state anxiety scores following the breathwork session, with STAI-6 scores decreasing from a pre-intervention mean of 12.27 to 7.14, </a:t>
            </a:r>
          </a:p>
          <a:p>
            <a:pPr algn="l">
              <a:lnSpc>
                <a:spcPts val="5459"/>
              </a:lnSpc>
            </a:pPr>
            <a:r>
              <a:rPr lang="en-US" sz="3899" i="1">
                <a:solidFill>
                  <a:srgbClr val="1E1B1B"/>
                </a:solidFill>
                <a:latin typeface="Roboto Italics"/>
                <a:ea typeface="Roboto Italics"/>
                <a:cs typeface="Roboto Italics"/>
                <a:sym typeface="Roboto Italics"/>
              </a:rPr>
              <a:t>t</a:t>
            </a:r>
            <a:r>
              <a:rPr lang="en-US" sz="3899">
                <a:solidFill>
                  <a:srgbClr val="1E1B1B"/>
                </a:solidFill>
                <a:latin typeface="Roboto"/>
                <a:ea typeface="Roboto"/>
                <a:cs typeface="Roboto"/>
                <a:sym typeface="Roboto"/>
              </a:rPr>
              <a:t>(21) = 6.66, </a:t>
            </a:r>
            <a:r>
              <a:rPr lang="en-US" sz="3899" i="1">
                <a:solidFill>
                  <a:srgbClr val="1E1B1B"/>
                </a:solidFill>
                <a:latin typeface="Roboto Italics"/>
                <a:ea typeface="Roboto Italics"/>
                <a:cs typeface="Roboto Italics"/>
                <a:sym typeface="Roboto Italics"/>
              </a:rPr>
              <a:t>p</a:t>
            </a:r>
            <a:r>
              <a:rPr lang="en-US" sz="3899">
                <a:solidFill>
                  <a:srgbClr val="1E1B1B"/>
                </a:solidFill>
                <a:latin typeface="Roboto"/>
                <a:ea typeface="Roboto"/>
                <a:cs typeface="Roboto"/>
                <a:sym typeface="Roboto"/>
              </a:rPr>
              <a:t> &lt; .001, d = 1.42, indicating a large effect. Galvanic skin response (GSR) data showed a significant reduction in physiological arousal during the breathwork, followed by a post-session rebound.</a:t>
            </a:r>
          </a:p>
          <a:p>
            <a:pPr algn="l">
              <a:lnSpc>
                <a:spcPts val="5459"/>
              </a:lnSpc>
            </a:pPr>
            <a:endParaRPr lang="en-US" sz="3899">
              <a:solidFill>
                <a:srgbClr val="1E1B1B"/>
              </a:solidFill>
              <a:latin typeface="Roboto"/>
              <a:ea typeface="Roboto"/>
              <a:cs typeface="Roboto"/>
              <a:sym typeface="Roboto"/>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152276" y="1895706"/>
            <a:ext cx="16107024" cy="7738072"/>
          </a:xfrm>
          <a:prstGeom prst="rect">
            <a:avLst/>
          </a:prstGeom>
        </p:spPr>
        <p:txBody>
          <a:bodyPr lIns="0" tIns="0" rIns="0" bIns="0" rtlCol="0" anchor="t">
            <a:spAutoFit/>
          </a:bodyPr>
          <a:lstStyle/>
          <a:p>
            <a:pPr marL="680923" lvl="1" indent="-340462" algn="l">
              <a:lnSpc>
                <a:spcPts val="4415"/>
              </a:lnSpc>
              <a:buFont typeface="Arial"/>
              <a:buChar char="•"/>
            </a:pPr>
            <a:r>
              <a:rPr lang="en-US" sz="3153">
                <a:solidFill>
                  <a:srgbClr val="000000"/>
                </a:solidFill>
                <a:latin typeface="Canva Sans"/>
                <a:ea typeface="Canva Sans"/>
                <a:cs typeface="Canva Sans"/>
                <a:sym typeface="Canva Sans"/>
              </a:rPr>
              <a:t>Both hypotheses were supported</a:t>
            </a:r>
          </a:p>
          <a:p>
            <a:pPr marL="680923" lvl="1" indent="-340462" algn="l">
              <a:lnSpc>
                <a:spcPts val="4415"/>
              </a:lnSpc>
              <a:buFont typeface="Arial"/>
              <a:buChar char="•"/>
            </a:pPr>
            <a:r>
              <a:rPr lang="en-US" sz="3153">
                <a:solidFill>
                  <a:srgbClr val="000000"/>
                </a:solidFill>
                <a:latin typeface="Canva Sans"/>
                <a:ea typeface="Canva Sans"/>
                <a:cs typeface="Canva Sans"/>
                <a:sym typeface="Canva Sans"/>
              </a:rPr>
              <a:t>Supports previous research:</a:t>
            </a:r>
          </a:p>
          <a:p>
            <a:pPr marL="680923" lvl="1" indent="-340462" algn="l">
              <a:lnSpc>
                <a:spcPts val="4415"/>
              </a:lnSpc>
              <a:buFont typeface="Arial"/>
              <a:buChar char="•"/>
            </a:pPr>
            <a:r>
              <a:rPr lang="en-US" sz="3153">
                <a:solidFill>
                  <a:srgbClr val="000000"/>
                </a:solidFill>
                <a:latin typeface="Canva Sans"/>
                <a:ea typeface="Canva Sans"/>
                <a:cs typeface="Canva Sans"/>
                <a:sym typeface="Canva Sans"/>
              </a:rPr>
              <a:t>Consistent with Fincham et al. (2023) and Zaccaro et al. (2018) showing breathwork reduces anxiety through ANS regulation</a:t>
            </a:r>
          </a:p>
          <a:p>
            <a:pPr marL="680923" lvl="1" indent="-340462" algn="l">
              <a:lnSpc>
                <a:spcPts val="4415"/>
              </a:lnSpc>
              <a:buFont typeface="Arial"/>
              <a:buChar char="•"/>
            </a:pPr>
            <a:r>
              <a:rPr lang="en-US" sz="3153">
                <a:solidFill>
                  <a:srgbClr val="000000"/>
                </a:solidFill>
                <a:latin typeface="Canva Sans"/>
                <a:ea typeface="Canva Sans"/>
                <a:cs typeface="Canva Sans"/>
                <a:sym typeface="Canva Sans"/>
              </a:rPr>
              <a:t>Aligns with Polyvagal Theory (Porges, 2007) on vagal activation and emotional regulation</a:t>
            </a:r>
          </a:p>
          <a:p>
            <a:pPr marL="680923" lvl="1" indent="-340462" algn="l">
              <a:lnSpc>
                <a:spcPts val="4415"/>
              </a:lnSpc>
              <a:buFont typeface="Arial"/>
              <a:buChar char="•"/>
            </a:pPr>
            <a:r>
              <a:rPr lang="en-US" sz="3153">
                <a:solidFill>
                  <a:srgbClr val="000000"/>
                </a:solidFill>
                <a:latin typeface="Canva Sans"/>
                <a:ea typeface="Canva Sans"/>
                <a:cs typeface="Canva Sans"/>
                <a:sym typeface="Canva Sans"/>
              </a:rPr>
              <a:t>Indicates a need for repeated or ongoing practice to maintain benefits</a:t>
            </a:r>
          </a:p>
          <a:p>
            <a:pPr marL="680923" lvl="1" indent="-340462" algn="l">
              <a:lnSpc>
                <a:spcPts val="4415"/>
              </a:lnSpc>
              <a:buFont typeface="Arial"/>
              <a:buChar char="•"/>
            </a:pPr>
            <a:r>
              <a:rPr lang="en-US" sz="3153">
                <a:solidFill>
                  <a:srgbClr val="000000"/>
                </a:solidFill>
                <a:latin typeface="Canva Sans"/>
                <a:ea typeface="Canva Sans"/>
                <a:cs typeface="Canva Sans"/>
                <a:sym typeface="Canva Sans"/>
              </a:rPr>
              <a:t>Individual differences may play a role:</a:t>
            </a:r>
          </a:p>
          <a:p>
            <a:pPr marL="680923" lvl="1" indent="-340462" algn="l">
              <a:lnSpc>
                <a:spcPts val="4415"/>
              </a:lnSpc>
              <a:buFont typeface="Arial"/>
              <a:buChar char="•"/>
            </a:pPr>
            <a:r>
              <a:rPr lang="en-US" sz="3153">
                <a:solidFill>
                  <a:srgbClr val="000000"/>
                </a:solidFill>
                <a:latin typeface="Canva Sans"/>
                <a:ea typeface="Canva Sans"/>
                <a:cs typeface="Canva Sans"/>
                <a:sym typeface="Canva Sans"/>
              </a:rPr>
              <a:t>Participants with higher baseline anxiety may benefit more (as seen in similar studies)</a:t>
            </a:r>
          </a:p>
          <a:p>
            <a:pPr marL="680923" lvl="1" indent="-340462" algn="l">
              <a:lnSpc>
                <a:spcPts val="4415"/>
              </a:lnSpc>
              <a:buFont typeface="Arial"/>
              <a:buChar char="•"/>
            </a:pPr>
            <a:r>
              <a:rPr lang="en-US" sz="3153">
                <a:solidFill>
                  <a:srgbClr val="000000"/>
                </a:solidFill>
                <a:latin typeface="Canva Sans"/>
                <a:ea typeface="Canva Sans"/>
                <a:cs typeface="Canva Sans"/>
                <a:sym typeface="Canva Sans"/>
              </a:rPr>
              <a:t>Findings support the dual-process model of anxiety (Schachter &amp; Singer, 1962), showing how physiological and cognitive responses are linked but may recover at different rates</a:t>
            </a:r>
          </a:p>
          <a:p>
            <a:pPr algn="l">
              <a:lnSpc>
                <a:spcPts val="4415"/>
              </a:lnSpc>
            </a:pPr>
            <a:endParaRPr lang="en-US" sz="3153">
              <a:solidFill>
                <a:srgbClr val="000000"/>
              </a:solidFill>
              <a:latin typeface="Canva Sans"/>
              <a:ea typeface="Canva Sans"/>
              <a:cs typeface="Canva Sans"/>
              <a:sym typeface="Canva Sans"/>
            </a:endParaRPr>
          </a:p>
        </p:txBody>
      </p:sp>
      <p:sp>
        <p:nvSpPr>
          <p:cNvPr id="3" name="TextBox 3"/>
          <p:cNvSpPr txBox="1"/>
          <p:nvPr/>
        </p:nvSpPr>
        <p:spPr>
          <a:xfrm>
            <a:off x="1637646" y="715613"/>
            <a:ext cx="5027440"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DISCUSSION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028700" y="1295400"/>
            <a:ext cx="5027440"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RECOMMENDATION</a:t>
            </a:r>
          </a:p>
        </p:txBody>
      </p:sp>
      <p:sp>
        <p:nvSpPr>
          <p:cNvPr id="3" name="TextBox 3"/>
          <p:cNvSpPr txBox="1"/>
          <p:nvPr/>
        </p:nvSpPr>
        <p:spPr>
          <a:xfrm>
            <a:off x="1028700" y="3022310"/>
            <a:ext cx="15103971" cy="5531485"/>
          </a:xfrm>
          <a:prstGeom prst="rect">
            <a:avLst/>
          </a:prstGeom>
        </p:spPr>
        <p:txBody>
          <a:bodyPr lIns="0" tIns="0" rIns="0" bIns="0" rtlCol="0" anchor="t">
            <a:spAutoFit/>
          </a:bodyPr>
          <a:lstStyle/>
          <a:p>
            <a:pPr algn="just">
              <a:lnSpc>
                <a:spcPts val="3919"/>
              </a:lnSpc>
            </a:pPr>
            <a:r>
              <a:rPr lang="en-US" sz="2799">
                <a:solidFill>
                  <a:srgbClr val="000000"/>
                </a:solidFill>
                <a:latin typeface="Canva Sans"/>
                <a:ea typeface="Canva Sans"/>
                <a:cs typeface="Canva Sans"/>
                <a:sym typeface="Canva Sans"/>
              </a:rPr>
              <a:t>Breathwork could be a valuable short-term tool for managing state anxiety, particularly for students, healthcare workers, or anyone needing fast relief.</a:t>
            </a:r>
          </a:p>
          <a:p>
            <a:pPr algn="just">
              <a:lnSpc>
                <a:spcPts val="3919"/>
              </a:lnSpc>
            </a:pPr>
            <a:endParaRPr lang="en-US" sz="2799">
              <a:solidFill>
                <a:srgbClr val="000000"/>
              </a:solidFill>
              <a:latin typeface="Canva Sans"/>
              <a:ea typeface="Canva Sans"/>
              <a:cs typeface="Canva Sans"/>
              <a:sym typeface="Canva Sans"/>
            </a:endParaRPr>
          </a:p>
          <a:p>
            <a:pPr algn="just">
              <a:lnSpc>
                <a:spcPts val="3919"/>
              </a:lnSpc>
            </a:pPr>
            <a:r>
              <a:rPr lang="en-US" sz="2799">
                <a:solidFill>
                  <a:srgbClr val="000000"/>
                </a:solidFill>
                <a:latin typeface="Canva Sans"/>
                <a:ea typeface="Canva Sans"/>
                <a:cs typeface="Canva Sans"/>
                <a:sym typeface="Canva Sans"/>
              </a:rPr>
              <a:t>It could be integrated into mental health settings, classrooms, or therapy waiting periods.</a:t>
            </a:r>
          </a:p>
          <a:p>
            <a:pPr algn="just">
              <a:lnSpc>
                <a:spcPts val="3919"/>
              </a:lnSpc>
            </a:pPr>
            <a:r>
              <a:rPr lang="en-US" sz="2799">
                <a:solidFill>
                  <a:srgbClr val="000000"/>
                </a:solidFill>
                <a:latin typeface="Canva Sans"/>
                <a:ea typeface="Canva Sans"/>
                <a:cs typeface="Canva Sans"/>
                <a:sym typeface="Canva Sans"/>
              </a:rPr>
              <a:t>Future studies could:</a:t>
            </a:r>
          </a:p>
          <a:p>
            <a:pPr marL="604519" lvl="1" indent="-302260" algn="just">
              <a:lnSpc>
                <a:spcPts val="3919"/>
              </a:lnSpc>
              <a:buFont typeface="Arial"/>
              <a:buChar char="•"/>
            </a:pPr>
            <a:r>
              <a:rPr lang="en-US" sz="2799">
                <a:solidFill>
                  <a:srgbClr val="000000"/>
                </a:solidFill>
                <a:latin typeface="Canva Sans"/>
                <a:ea typeface="Canva Sans"/>
                <a:cs typeface="Canva Sans"/>
                <a:sym typeface="Canva Sans"/>
              </a:rPr>
              <a:t>Explore the long-term effects of repeated breathwork sessions</a:t>
            </a:r>
          </a:p>
          <a:p>
            <a:pPr marL="604519" lvl="1" indent="-302260" algn="just">
              <a:lnSpc>
                <a:spcPts val="3919"/>
              </a:lnSpc>
              <a:buFont typeface="Arial"/>
              <a:buChar char="•"/>
            </a:pPr>
            <a:r>
              <a:rPr lang="en-US" sz="2799">
                <a:solidFill>
                  <a:srgbClr val="000000"/>
                </a:solidFill>
                <a:latin typeface="Canva Sans"/>
                <a:ea typeface="Canva Sans"/>
                <a:cs typeface="Canva Sans"/>
                <a:sym typeface="Canva Sans"/>
              </a:rPr>
              <a:t>Use larger and more diverse samples, including more male participants</a:t>
            </a:r>
          </a:p>
          <a:p>
            <a:pPr marL="604519" lvl="1" indent="-302260" algn="just">
              <a:lnSpc>
                <a:spcPts val="3919"/>
              </a:lnSpc>
              <a:buFont typeface="Arial"/>
              <a:buChar char="•"/>
            </a:pPr>
            <a:r>
              <a:rPr lang="en-US" sz="2799">
                <a:solidFill>
                  <a:srgbClr val="000000"/>
                </a:solidFill>
                <a:latin typeface="Canva Sans"/>
                <a:ea typeface="Canva Sans"/>
                <a:cs typeface="Canva Sans"/>
                <a:sym typeface="Canva Sans"/>
              </a:rPr>
              <a:t>Compare different types of breathwork, such as box breathing vs. cyclic sighing</a:t>
            </a:r>
          </a:p>
          <a:p>
            <a:pPr marL="604519" lvl="1" indent="-302260" algn="just">
              <a:lnSpc>
                <a:spcPts val="3919"/>
              </a:lnSpc>
              <a:buFont typeface="Arial"/>
              <a:buChar char="•"/>
            </a:pPr>
            <a:r>
              <a:rPr lang="en-US" sz="2799">
                <a:solidFill>
                  <a:srgbClr val="000000"/>
                </a:solidFill>
                <a:latin typeface="Canva Sans"/>
                <a:ea typeface="Canva Sans"/>
                <a:cs typeface="Canva Sans"/>
                <a:sym typeface="Canva Sans"/>
              </a:rPr>
              <a:t>Control environmental variables like room temperature</a:t>
            </a:r>
          </a:p>
          <a:p>
            <a:pPr algn="just">
              <a:lnSpc>
                <a:spcPts val="4759"/>
              </a:lnSpc>
            </a:pPr>
            <a:endParaRPr lang="en-US" sz="2799">
              <a:solidFill>
                <a:srgbClr val="000000"/>
              </a:solidFill>
              <a:latin typeface="Canva Sans"/>
              <a:ea typeface="Canva Sans"/>
              <a:cs typeface="Canva Sans"/>
              <a:sym typeface="Canva San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537134" y="1295400"/>
            <a:ext cx="5027440" cy="892874"/>
          </a:xfrm>
          <a:prstGeom prst="rect">
            <a:avLst/>
          </a:prstGeom>
        </p:spPr>
        <p:txBody>
          <a:bodyPr lIns="0" tIns="0" rIns="0" bIns="0" rtlCol="0" anchor="t">
            <a:spAutoFit/>
          </a:bodyPr>
          <a:lstStyle/>
          <a:p>
            <a:pPr algn="l">
              <a:lnSpc>
                <a:spcPts val="6349"/>
              </a:lnSpc>
            </a:pPr>
            <a:r>
              <a:rPr lang="en-US" sz="7650" spc="-183">
                <a:solidFill>
                  <a:srgbClr val="5E17EB"/>
                </a:solidFill>
                <a:latin typeface="League Gothic"/>
                <a:ea typeface="League Gothic"/>
                <a:cs typeface="League Gothic"/>
                <a:sym typeface="League Gothic"/>
              </a:rPr>
              <a:t>CONCLUSION</a:t>
            </a:r>
          </a:p>
        </p:txBody>
      </p:sp>
      <p:sp>
        <p:nvSpPr>
          <p:cNvPr id="3" name="TextBox 3"/>
          <p:cNvSpPr txBox="1"/>
          <p:nvPr/>
        </p:nvSpPr>
        <p:spPr>
          <a:xfrm>
            <a:off x="537134" y="2991293"/>
            <a:ext cx="17259300" cy="4780915"/>
          </a:xfrm>
          <a:prstGeom prst="rect">
            <a:avLst/>
          </a:prstGeom>
        </p:spPr>
        <p:txBody>
          <a:bodyPr lIns="0" tIns="0" rIns="0" bIns="0" rtlCol="0" anchor="t">
            <a:spAutoFit/>
          </a:bodyPr>
          <a:lstStyle/>
          <a:p>
            <a:pPr algn="l">
              <a:lnSpc>
                <a:spcPts val="4759"/>
              </a:lnSpc>
            </a:pPr>
            <a:r>
              <a:rPr lang="en-US" sz="3399">
                <a:solidFill>
                  <a:srgbClr val="000000"/>
                </a:solidFill>
                <a:latin typeface="Canva Sans"/>
                <a:ea typeface="Canva Sans"/>
                <a:cs typeface="Canva Sans"/>
                <a:sym typeface="Canva Sans"/>
              </a:rPr>
              <a:t>In conclusion, this study found that a single session of guided breathwork significantly reduced state anxiety, both in how participants felt and in their physiological responses.</a:t>
            </a:r>
          </a:p>
          <a:p>
            <a:pPr algn="l">
              <a:lnSpc>
                <a:spcPts val="4759"/>
              </a:lnSpc>
            </a:pPr>
            <a:endParaRPr lang="en-US" sz="3399">
              <a:solidFill>
                <a:srgbClr val="000000"/>
              </a:solidFill>
              <a:latin typeface="Canva Sans"/>
              <a:ea typeface="Canva Sans"/>
              <a:cs typeface="Canva Sans"/>
              <a:sym typeface="Canva Sans"/>
            </a:endParaRPr>
          </a:p>
          <a:p>
            <a:pPr algn="l">
              <a:lnSpc>
                <a:spcPts val="4759"/>
              </a:lnSpc>
            </a:pPr>
            <a:r>
              <a:rPr lang="en-US" sz="3399">
                <a:solidFill>
                  <a:srgbClr val="000000"/>
                </a:solidFill>
                <a:latin typeface="Canva Sans"/>
                <a:ea typeface="Canva Sans"/>
                <a:cs typeface="Canva Sans"/>
                <a:sym typeface="Canva Sans"/>
              </a:rPr>
              <a:t>While the effects weren’t long-lasting, they were clear and meaningful. This supports breathwork as a practical, accessible tool for short-term anxiety relief.</a:t>
            </a:r>
          </a:p>
          <a:p>
            <a:pPr algn="l">
              <a:lnSpc>
                <a:spcPts val="4759"/>
              </a:lnSpc>
            </a:pPr>
            <a:endParaRPr lang="en-US" sz="3399">
              <a:solidFill>
                <a:srgbClr val="000000"/>
              </a:solidFill>
              <a:latin typeface="Canva Sans"/>
              <a:ea typeface="Canva Sans"/>
              <a:cs typeface="Canva Sans"/>
              <a:sym typeface="Canva Sans"/>
            </a:endParaRPr>
          </a:p>
          <a:p>
            <a:pPr algn="l">
              <a:lnSpc>
                <a:spcPts val="4759"/>
              </a:lnSpc>
            </a:pPr>
            <a:endParaRPr lang="en-US" sz="3399">
              <a:solidFill>
                <a:srgbClr val="000000"/>
              </a:solidFill>
              <a:latin typeface="Canva Sans"/>
              <a:ea typeface="Canva Sans"/>
              <a:cs typeface="Canva Sans"/>
              <a:sym typeface="Canva San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a:off x="15913544" y="7035000"/>
            <a:ext cx="3791243" cy="3791243"/>
          </a:xfrm>
          <a:custGeom>
            <a:avLst/>
            <a:gdLst/>
            <a:ahLst/>
            <a:cxnLst/>
            <a:rect l="l" t="t" r="r" b="b"/>
            <a:pathLst>
              <a:path w="3791243" h="3791243">
                <a:moveTo>
                  <a:pt x="0" y="0"/>
                </a:moveTo>
                <a:lnTo>
                  <a:pt x="3791243" y="0"/>
                </a:lnTo>
                <a:lnTo>
                  <a:pt x="3791243" y="3791243"/>
                </a:lnTo>
                <a:lnTo>
                  <a:pt x="0" y="3791243"/>
                </a:lnTo>
                <a:lnTo>
                  <a:pt x="0" y="0"/>
                </a:lnTo>
                <a:close/>
              </a:path>
            </a:pathLst>
          </a:custGeom>
          <a:blipFill>
            <a:blip r:embed="rId2"/>
            <a:stretch>
              <a:fillRect/>
            </a:stretch>
          </a:blipFill>
        </p:spPr>
        <p:txBody>
          <a:bodyPr/>
          <a:lstStyle/>
          <a:p>
            <a:endParaRPr lang="en-GB"/>
          </a:p>
        </p:txBody>
      </p:sp>
      <p:sp>
        <p:nvSpPr>
          <p:cNvPr id="3" name="Freeform 3"/>
          <p:cNvSpPr/>
          <p:nvPr/>
        </p:nvSpPr>
        <p:spPr>
          <a:xfrm rot="2700000">
            <a:off x="16039789" y="8038789"/>
            <a:ext cx="1219511" cy="1219511"/>
          </a:xfrm>
          <a:custGeom>
            <a:avLst/>
            <a:gdLst/>
            <a:ahLst/>
            <a:cxnLst/>
            <a:rect l="l" t="t" r="r" b="b"/>
            <a:pathLst>
              <a:path w="1219511" h="1219511">
                <a:moveTo>
                  <a:pt x="0" y="0"/>
                </a:moveTo>
                <a:lnTo>
                  <a:pt x="1219511" y="0"/>
                </a:lnTo>
                <a:lnTo>
                  <a:pt x="1219511" y="1219511"/>
                </a:lnTo>
                <a:lnTo>
                  <a:pt x="0" y="121951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8817823" y="-1169951"/>
            <a:ext cx="9470177" cy="12626902"/>
          </a:xfrm>
          <a:custGeom>
            <a:avLst/>
            <a:gdLst/>
            <a:ahLst/>
            <a:cxnLst/>
            <a:rect l="l" t="t" r="r" b="b"/>
            <a:pathLst>
              <a:path w="9470177" h="12626902">
                <a:moveTo>
                  <a:pt x="0" y="0"/>
                </a:moveTo>
                <a:lnTo>
                  <a:pt x="9470177" y="0"/>
                </a:lnTo>
                <a:lnTo>
                  <a:pt x="9470177" y="12626902"/>
                </a:lnTo>
                <a:lnTo>
                  <a:pt x="0" y="12626902"/>
                </a:lnTo>
                <a:lnTo>
                  <a:pt x="0" y="0"/>
                </a:lnTo>
                <a:close/>
              </a:path>
            </a:pathLst>
          </a:custGeom>
          <a:blipFill>
            <a:blip r:embed="rId5"/>
            <a:stretch>
              <a:fillRect/>
            </a:stretch>
          </a:blipFill>
        </p:spPr>
        <p:txBody>
          <a:bodyPr/>
          <a:lstStyle/>
          <a:p>
            <a:endParaRPr lang="en-GB"/>
          </a:p>
        </p:txBody>
      </p:sp>
      <p:sp>
        <p:nvSpPr>
          <p:cNvPr id="5" name="TextBox 5"/>
          <p:cNvSpPr txBox="1"/>
          <p:nvPr/>
        </p:nvSpPr>
        <p:spPr>
          <a:xfrm>
            <a:off x="1028700" y="1562100"/>
            <a:ext cx="6615622" cy="1794271"/>
          </a:xfrm>
          <a:prstGeom prst="rect">
            <a:avLst/>
          </a:prstGeom>
        </p:spPr>
        <p:txBody>
          <a:bodyPr lIns="0" tIns="0" rIns="0" bIns="0" rtlCol="0" anchor="t">
            <a:spAutoFit/>
          </a:bodyPr>
          <a:lstStyle/>
          <a:p>
            <a:pPr algn="l">
              <a:lnSpc>
                <a:spcPts val="12681"/>
              </a:lnSpc>
            </a:pPr>
            <a:r>
              <a:rPr lang="en-US" sz="15278" spc="-366">
                <a:solidFill>
                  <a:srgbClr val="5E17EB"/>
                </a:solidFill>
                <a:latin typeface="League Gothic"/>
                <a:ea typeface="League Gothic"/>
                <a:cs typeface="League Gothic"/>
                <a:sym typeface="League Gothic"/>
              </a:rPr>
              <a:t>THANK YOU</a:t>
            </a:r>
          </a:p>
        </p:txBody>
      </p:sp>
      <p:sp>
        <p:nvSpPr>
          <p:cNvPr id="6" name="TextBox 6"/>
          <p:cNvSpPr txBox="1"/>
          <p:nvPr/>
        </p:nvSpPr>
        <p:spPr>
          <a:xfrm>
            <a:off x="1028700" y="3119077"/>
            <a:ext cx="8229600" cy="1794271"/>
          </a:xfrm>
          <a:prstGeom prst="rect">
            <a:avLst/>
          </a:prstGeom>
        </p:spPr>
        <p:txBody>
          <a:bodyPr lIns="0" tIns="0" rIns="0" bIns="0" rtlCol="0" anchor="t">
            <a:spAutoFit/>
          </a:bodyPr>
          <a:lstStyle/>
          <a:p>
            <a:pPr algn="l">
              <a:lnSpc>
                <a:spcPts val="12681"/>
              </a:lnSpc>
            </a:pPr>
            <a:r>
              <a:rPr lang="en-US" sz="15278" spc="-366">
                <a:solidFill>
                  <a:srgbClr val="1E1B1B"/>
                </a:solidFill>
                <a:latin typeface="League Gothic"/>
                <a:ea typeface="League Gothic"/>
                <a:cs typeface="League Gothic"/>
                <a:sym typeface="League Gothic"/>
              </a:rPr>
              <a:t>SO MUCH!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1313</Words>
  <Application>Microsoft Office PowerPoint</Application>
  <PresentationFormat>Custom</PresentationFormat>
  <Paragraphs>110</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Roboto</vt:lpstr>
      <vt:lpstr>Calibri</vt:lpstr>
      <vt:lpstr>Roboto Bold</vt:lpstr>
      <vt:lpstr>Roboto Italics</vt:lpstr>
      <vt:lpstr>Canva Sans</vt:lpstr>
      <vt:lpstr>League Gothic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Empirical Project Presentation</dc:title>
  <cp:lastModifiedBy>Stacey Coleman</cp:lastModifiedBy>
  <cp:revision>1</cp:revision>
  <dcterms:created xsi:type="dcterms:W3CDTF">2006-08-16T00:00:00Z</dcterms:created>
  <dcterms:modified xsi:type="dcterms:W3CDTF">2025-05-27T14:45:43Z</dcterms:modified>
  <dc:identifier>DAGn8BtS528</dc:identifier>
</cp:coreProperties>
</file>