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63" r:id="rId6"/>
    <p:sldId id="269" r:id="rId7"/>
    <p:sldId id="259" r:id="rId8"/>
    <p:sldId id="261" r:id="rId9"/>
    <p:sldId id="262" r:id="rId10"/>
    <p:sldId id="268" r:id="rId11"/>
    <p:sldId id="266" r:id="rId12"/>
    <p:sldId id="267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4/27/2022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70B1E0C-349A-41D6-9866-6E33CB94E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3" name="Rectangle 22">
              <a:extLst>
                <a:ext uri="{FF2B5EF4-FFF2-40B4-BE49-F238E27FC236}">
                  <a16:creationId xmlns:a16="http://schemas.microsoft.com/office/drawing/2014/main" id="{4D697E53-BD0A-4C6E-9C9A-A631DFDD44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1234F360-067A-4751-8C81-499A32643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2C95EC1-2E07-422F-9742-754D86E59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00040-4E91-4F04-B77C-3F4CFEF61C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94107"/>
            <a:ext cx="8133478" cy="940240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Assignment  1 : Audit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4DBEC7-E6FC-4492-86D6-282F0C7D09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5433742"/>
            <a:ext cx="8133478" cy="406566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Audit Guidance – Assignment Overview.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5AC659-643D-48B4-BC25-2C6ED6D23D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630" r="2" b="21213"/>
          <a:stretch/>
        </p:blipFill>
        <p:spPr>
          <a:xfrm>
            <a:off x="-2" y="10"/>
            <a:ext cx="896620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5" name="Picture 4" descr="A magnifying glass over a globe&#10;&#10;Description automatically generated with low confidence">
            <a:extLst>
              <a:ext uri="{FF2B5EF4-FFF2-40B4-BE49-F238E27FC236}">
                <a16:creationId xmlns:a16="http://schemas.microsoft.com/office/drawing/2014/main" id="{26CD3F51-2FD8-4F54-A090-5AFD95DFFB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15" r="16062"/>
          <a:stretch/>
        </p:blipFill>
        <p:spPr>
          <a:xfrm>
            <a:off x="9111717" y="15514"/>
            <a:ext cx="3080285" cy="417202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80F8B852-E4A2-486B-9DCC-BD35FA99A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5028983-B5E5-4471-96B5-E7688CB7F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A8781A8-BE70-43AF-B34F-7FE082A94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05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5811E-70BE-4CAF-9F1D-A10E8BD61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91E6D-3BE8-46DC-830F-89B37043B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What is an Audit?</a:t>
            </a:r>
          </a:p>
          <a:p>
            <a:endParaRPr lang="en-GB" dirty="0"/>
          </a:p>
          <a:p>
            <a:pPr algn="l"/>
            <a:r>
              <a:rPr lang="en-GB" b="0" dirty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NOUN</a:t>
            </a:r>
          </a:p>
          <a:p>
            <a:pPr algn="l">
              <a:buFont typeface="+mj-lt"/>
              <a:buAutoNum type="arabicPeriod"/>
            </a:pPr>
            <a:r>
              <a:rPr lang="en-GB" dirty="0">
                <a:solidFill>
                  <a:srgbClr val="111111"/>
                </a:solidFill>
                <a:latin typeface="Roboto"/>
              </a:rPr>
              <a:t>A</a:t>
            </a:r>
            <a:r>
              <a:rPr lang="en-GB" b="0" i="0" dirty="0">
                <a:solidFill>
                  <a:srgbClr val="111111"/>
                </a:solidFill>
                <a:effectLst/>
                <a:latin typeface="Roboto"/>
              </a:rPr>
              <a:t>n official inspection of an organization's accounts, typically by an independent body.</a:t>
            </a:r>
          </a:p>
          <a:p>
            <a:pPr marL="0" indent="0" algn="l">
              <a:buNone/>
            </a:pPr>
            <a:endParaRPr lang="en-GB" dirty="0">
              <a:solidFill>
                <a:srgbClr val="111111"/>
              </a:solidFill>
              <a:latin typeface="Roboto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111111"/>
                </a:solidFill>
                <a:effectLst/>
                <a:latin typeface="Roboto"/>
              </a:rPr>
              <a:t>NB: You are to examine an Organisation’s Online Presence! (NOT ACCOUNTS!)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868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7DBD4-3F00-4473-A45C-75181AF97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89AAD-635E-4482-A07B-483631E68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Primary Purpose of an AUDIT is to FORM AN OPINION ON AVAILABLE INFORMATION - - Pass Judgement to Aid Further Success!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3FE8E1-F7E7-4D49-BED2-67AC47A15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7819" y="3258685"/>
            <a:ext cx="8019904" cy="3599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877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C74F2-0415-458E-915E-4B33BA6F9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 Guidance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CF7E4F6-584F-4F85-B6A9-5C324E1C1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Purpose of an Audit:</a:t>
            </a:r>
          </a:p>
          <a:p>
            <a:endParaRPr lang="en-GB" dirty="0"/>
          </a:p>
          <a:p>
            <a:r>
              <a:rPr lang="en-GB" dirty="0"/>
              <a:t>Establish the adequacy / suitability of the ‘product’</a:t>
            </a:r>
          </a:p>
          <a:p>
            <a:r>
              <a:rPr lang="en-GB" dirty="0"/>
              <a:t>Determine Effectiveness of a ‘product’</a:t>
            </a:r>
          </a:p>
          <a:p>
            <a:r>
              <a:rPr lang="en-GB" dirty="0"/>
              <a:t>Create possible Opportunities for Development.</a:t>
            </a:r>
          </a:p>
          <a:p>
            <a:r>
              <a:rPr lang="en-GB" dirty="0"/>
              <a:t>Aid Problem Solving.</a:t>
            </a:r>
          </a:p>
          <a:p>
            <a:r>
              <a:rPr lang="en-GB" dirty="0"/>
              <a:t>Establish greater capabilities within an organisation. </a:t>
            </a:r>
          </a:p>
        </p:txBody>
      </p:sp>
    </p:spTree>
    <p:extLst>
      <p:ext uri="{BB962C8B-B14F-4D97-AF65-F5344CB8AC3E}">
        <p14:creationId xmlns:p14="http://schemas.microsoft.com/office/powerpoint/2010/main" val="2897163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CDF43-0535-42CE-A38A-2550C61D4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797A0-9052-4015-8974-576000789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014330"/>
            <a:ext cx="9613861" cy="4843669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Components for an Audit</a:t>
            </a:r>
          </a:p>
          <a:p>
            <a:endParaRPr lang="en-GB" dirty="0"/>
          </a:p>
          <a:p>
            <a:pPr algn="l"/>
            <a:r>
              <a:rPr lang="en-GB" b="0" i="0" dirty="0">
                <a:effectLst/>
                <a:latin typeface="Open Sans"/>
              </a:rPr>
              <a:t>A successful audit should be:</a:t>
            </a:r>
          </a:p>
          <a:p>
            <a:pPr algn="l"/>
            <a:endParaRPr lang="en-GB" b="0" i="0" dirty="0"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Open Sans"/>
              </a:rPr>
              <a:t>Comprehensive  = It should look at </a:t>
            </a:r>
            <a:r>
              <a:rPr lang="en-GB" b="0" i="0" dirty="0">
                <a:effectLst/>
                <a:latin typeface="Open Sans"/>
              </a:rPr>
              <a:t>all the issues of a business / product area.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Open Sans"/>
              </a:rPr>
              <a:t>Systematic</a:t>
            </a:r>
            <a:r>
              <a:rPr lang="en-GB" dirty="0">
                <a:latin typeface="Open Sans"/>
              </a:rPr>
              <a:t> = It should </a:t>
            </a:r>
            <a:r>
              <a:rPr lang="en-GB" b="0" i="0" dirty="0">
                <a:effectLst/>
                <a:latin typeface="Open Sans"/>
              </a:rPr>
              <a:t>involve an orderly set of steps.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Open Sans"/>
              </a:rPr>
              <a:t>Independent</a:t>
            </a:r>
            <a:r>
              <a:rPr lang="en-GB" dirty="0">
                <a:latin typeface="Open Sans"/>
              </a:rPr>
              <a:t> = It should not be </a:t>
            </a:r>
            <a:r>
              <a:rPr lang="en-GB" b="0" i="0" dirty="0">
                <a:effectLst/>
                <a:latin typeface="Open Sans"/>
              </a:rPr>
              <a:t>influenced by those who are directly involved in the current provision.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1" i="0" dirty="0"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Open Sans"/>
              </a:rPr>
              <a:t>Periodic</a:t>
            </a:r>
            <a:r>
              <a:rPr lang="en-GB" dirty="0">
                <a:latin typeface="Open Sans"/>
              </a:rPr>
              <a:t>  = It should be </a:t>
            </a:r>
            <a:r>
              <a:rPr lang="en-GB" b="0" i="0" dirty="0">
                <a:effectLst/>
                <a:latin typeface="Open Sans"/>
              </a:rPr>
              <a:t>conducted with regular frequency.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565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DFFD1-9E17-482C-AD03-D4C8ADF56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36B64-3D4A-4F23-ADE8-A6E64A92E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5 C’s of AUDIT WRITING 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Criteria (what should be).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Condition (the current state).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Cause (the reason for the difference).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Consequence (effect).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Corrective action plans/recommendations.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15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(REF: Internal Auditor 2018)</a:t>
            </a:r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5A71A8C3-C4F9-45F8-9497-EB25E0B77EEC}"/>
              </a:ext>
            </a:extLst>
          </p:cNvPr>
          <p:cNvSpPr/>
          <p:nvPr/>
        </p:nvSpPr>
        <p:spPr>
          <a:xfrm>
            <a:off x="6202017" y="2968487"/>
            <a:ext cx="1802296" cy="16167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3693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19B85-F64E-4729-B697-8339FC571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521127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Inputs  </a:t>
            </a:r>
            <a:r>
              <a:rPr lang="en-GB" dirty="0"/>
              <a:t>- - Nature of the Business / Organisation – Product Focus …..Strategies and Policies related to Online Actions  -- Consider the INTERNAL and EXTERNAL Environment - - -What the current TRENDS? </a:t>
            </a:r>
            <a:r>
              <a:rPr lang="en-GB" i="1" dirty="0"/>
              <a:t>Is the company addressing these?</a:t>
            </a:r>
          </a:p>
          <a:p>
            <a:endParaRPr lang="en-GB" dirty="0"/>
          </a:p>
          <a:p>
            <a:r>
              <a:rPr lang="en-GB" b="1" u="sng" dirty="0">
                <a:solidFill>
                  <a:schemeClr val="bg1"/>
                </a:solidFill>
              </a:rPr>
              <a:t>Processes </a:t>
            </a:r>
            <a:r>
              <a:rPr lang="en-GB" dirty="0"/>
              <a:t>  - - Online Functions….. Note all ‘Online’ Processes / Functions as part of the organisation and then state the particular area you are focussing on.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u="sng" dirty="0">
                <a:solidFill>
                  <a:schemeClr val="bg1"/>
                </a:solidFill>
              </a:rPr>
              <a:t>Outputs </a:t>
            </a:r>
            <a:r>
              <a:rPr lang="en-GB" dirty="0"/>
              <a:t>- - Reflective Findings Information – Consider the Organisation’s levels of effectiveness in the area of Online Processes (Visitor Targeting / Business Merits…) - </a:t>
            </a:r>
            <a:r>
              <a:rPr lang="en-GB" b="1" u="sng" dirty="0"/>
              <a:t>Your Analysis / Appraisal…. </a:t>
            </a:r>
          </a:p>
          <a:p>
            <a:endParaRPr lang="en-GB" dirty="0"/>
          </a:p>
          <a:p>
            <a:r>
              <a:rPr lang="en-GB" b="1" u="sng" dirty="0">
                <a:solidFill>
                  <a:schemeClr val="bg1"/>
                </a:solidFill>
              </a:rPr>
              <a:t>Outcomes </a:t>
            </a:r>
            <a:r>
              <a:rPr lang="en-GB" dirty="0"/>
              <a:t>- -  Recommendations for Improvement - - Future ‘ Periodic’ Review / Reflection …?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54525F-EFE7-4AF0-AC9B-E9B355EEBB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19" y="921811"/>
            <a:ext cx="3816427" cy="96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28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8DF5C3E-BDAB-40E6-A40B-8C05D8CD3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D90C31A-86E3-472B-B929-496667598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DD3589A-DB65-424B-ACF1-5C8155F1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784D76-D302-4160-A2D4-C2F4AB76D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D22C2-3B7F-4955-A89E-AFA66024B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Audit Guidance.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08D9710-1A5F-4D24-B654-F2081DE60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FF8D3-339A-4D89-9FD6-DF3DFFA17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5104843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0" i="0" dirty="0">
                <a:solidFill>
                  <a:srgbClr val="FFFFFF"/>
                </a:solidFill>
                <a:effectLst/>
                <a:latin typeface="Roboto"/>
              </a:rPr>
              <a:t>MARKETING AUDIT Definition: </a:t>
            </a:r>
          </a:p>
          <a:p>
            <a:endParaRPr lang="en-GB" sz="1900" dirty="0">
              <a:solidFill>
                <a:srgbClr val="FFFFFF"/>
              </a:solidFill>
              <a:latin typeface="Roboto"/>
            </a:endParaRPr>
          </a:p>
          <a:p>
            <a:r>
              <a:rPr lang="en-GB" sz="1900" b="0" i="0" dirty="0">
                <a:solidFill>
                  <a:srgbClr val="FFFFFF"/>
                </a:solidFill>
                <a:effectLst/>
                <a:latin typeface="Roboto"/>
              </a:rPr>
              <a:t>The Marketing Audit refers to the </a:t>
            </a:r>
            <a:r>
              <a:rPr lang="en-GB" sz="1900" b="1" i="0" dirty="0">
                <a:solidFill>
                  <a:srgbClr val="FFFFFF"/>
                </a:solidFill>
                <a:effectLst/>
                <a:latin typeface="Roboto"/>
              </a:rPr>
              <a:t>comprehensive, systematic, analysis, evaluation and the interpretation of the business marketing environment</a:t>
            </a:r>
            <a:r>
              <a:rPr lang="en-GB" sz="1900" b="0" i="0" dirty="0">
                <a:solidFill>
                  <a:srgbClr val="FFFFFF"/>
                </a:solidFill>
                <a:effectLst/>
                <a:latin typeface="Roboto"/>
              </a:rPr>
              <a:t>, both internal and external, its goals, objectives, strategies, principles to ascertain the areas of problem and opportunities and to recommend a plan of action to enhance the business’ marketing performance.</a:t>
            </a:r>
            <a:endParaRPr lang="en-GB" sz="1900" dirty="0">
              <a:solidFill>
                <a:srgbClr val="FFFFFF"/>
              </a:solidFill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57E7D2-A94B-4A8D-B58F-D3E30C235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E51C55-4988-4C71-B292-B6A8629166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3933" y="956604"/>
            <a:ext cx="4178419" cy="5078436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5823654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64117-0B4A-4A99-B0A0-754968443F0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471268"/>
            <a:ext cx="10367889" cy="6400800"/>
          </a:xfrm>
        </p:spPr>
        <p:txBody>
          <a:bodyPr>
            <a:normAutofit fontScale="85000" lnSpcReduction="10000"/>
          </a:bodyPr>
          <a:lstStyle/>
          <a:p>
            <a:r>
              <a:rPr lang="en-GB" b="1" u="sng" dirty="0">
                <a:solidFill>
                  <a:schemeClr val="bg1"/>
                </a:solidFill>
              </a:rPr>
              <a:t>Pointers for Drafting an Audit: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1) Be Clear on your objective(s) - -Refer to Assignment Brief  - - NB: HIGHLIGHT YOUR WHS CASE STUDY. Address the focus of ONLINE PRESENCE  / DIGITAL IMPACT (</a:t>
            </a:r>
            <a:r>
              <a:rPr lang="en-GB" dirty="0" err="1">
                <a:solidFill>
                  <a:schemeClr val="bg1"/>
                </a:solidFill>
              </a:rPr>
              <a:t>eg</a:t>
            </a:r>
            <a:r>
              <a:rPr lang="en-GB" dirty="0">
                <a:solidFill>
                  <a:schemeClr val="bg1"/>
                </a:solidFill>
              </a:rPr>
              <a:t>; Increasing Market Share  - Addressing Industry Challenges-Post Covid).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2) Provide an overview of the key functions / processes  linked to the online presence – IE: ONLINE INVENTORY  - -Note Past / Present Provisions / Benefits / disbenefits in provision. Strengths  / Weaknesses….Consider provisions with respect to competition…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3) Analyse the Inventory / Information Available and Draw Conclusions (Good / Bad  / Indifferent) - - Provide points on what to maintain and what could be considered for significant CHANGE.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4) When drafting your Recommendations  - - keep in mind the original objectives . Set ideas which are Short, Mid and  Long Term. Ensure ideas are  SMART! Plan for CHANGE! Benchmarking / KPIs…….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CHANGE = Identify what needs to be altered / be improved in existing provisions - - - Identify GAPS . Are there any opportunities to Optimise and Refresh Online Pages..</a:t>
            </a:r>
          </a:p>
        </p:txBody>
      </p:sp>
    </p:spTree>
    <p:extLst>
      <p:ext uri="{BB962C8B-B14F-4D97-AF65-F5344CB8AC3E}">
        <p14:creationId xmlns:p14="http://schemas.microsoft.com/office/powerpoint/2010/main" val="4069314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1EBCD-61BD-4919-B8FA-00C8DF67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254" y="514077"/>
            <a:ext cx="9613861" cy="1080938"/>
          </a:xfrm>
        </p:spPr>
        <p:txBody>
          <a:bodyPr/>
          <a:lstStyle/>
          <a:p>
            <a:r>
              <a:rPr lang="en-GB" dirty="0"/>
              <a:t>Types of Pointers to Consider ….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7C1BAB4-AD7B-4675-AD4A-F60FCDE08B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948" y="1477108"/>
            <a:ext cx="11493304" cy="538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168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4DD58-C5B9-4D80-99F5-C78EC5D88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 - Focus – Audit Specifics.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9EFCA2-FEE6-4218-890C-7A404F0BA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5" y="6288258"/>
            <a:ext cx="9875389" cy="49991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6E8248-10E4-4C8F-89A1-37F1321FB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" y="1834166"/>
            <a:ext cx="12099235" cy="44540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It is important to fully investigate the WORLD HERITAGE SITE’s online presence – specifically with respect to: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Detailing Core Information – (available attraction information / product focus / online heritage interpretation – </a:t>
            </a:r>
            <a:r>
              <a:rPr lang="en-GB" sz="19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virtual reality VR tours / digital interaction / augmented reality – AR / 3D design and imagery - - - - immersive + interactive displays ……)</a:t>
            </a:r>
            <a:endParaRPr lang="en-GB" sz="1900" b="1" u="sng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Online ‘Digital’ Technology Functionality – (ease of access / visitor connections)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Innovation Design and Development – (engaging public interest)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ICT Approaches – (appeal and effectiveness of digital platforms….  / variety of technology based experiences)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 Style and Approach – (effectiveness of communication / levels of interaction)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Target Audience – (visitor profiling)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Marketing Merits – (digital platforms’ capacity to market / promote / enhance the heritage product)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Interactive Capabilities of Digital Innovations – (digital options / collaborative + partnership links)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romanLcParenR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Competitor Analysis – (comparison of competitors’ online presence).</a:t>
            </a:r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921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7F20C-4480-4A1A-9445-B918654BFB4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-1"/>
            <a:ext cx="12192000" cy="710418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u="sng" dirty="0">
                <a:solidFill>
                  <a:schemeClr val="bg1"/>
                </a:solidFill>
              </a:rPr>
              <a:t>THE AUDIT PROCESS - - WHAT TO LOOK FOR … Think about !</a:t>
            </a:r>
          </a:p>
          <a:p>
            <a:pPr marL="0" indent="0">
              <a:buNone/>
            </a:pPr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Persuasive Language Style in Campaigns  - Key Words (Brand?)… ‘Voice’ / ‘Tone’ Consistency…… Marketing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 Key Word Searches for company  / Product Online.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Accuracy of Information Presentation Online - - Product Information 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Simplicity of Searching (Finding Website – </a:t>
            </a:r>
            <a:r>
              <a:rPr lang="en-GB" dirty="0" err="1">
                <a:solidFill>
                  <a:schemeClr val="bg1"/>
                </a:solidFill>
              </a:rPr>
              <a:t>S.Media</a:t>
            </a:r>
            <a:r>
              <a:rPr lang="en-GB" dirty="0">
                <a:solidFill>
                  <a:schemeClr val="bg1"/>
                </a:solidFill>
              </a:rPr>
              <a:t> / Digital Platforms/ APPS / Company Information / Brand Imagery)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FLOW of Online+ Marketing Information – Consistency / User Friendly Info / Online  Updates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Positive Links to Other Areas of The Business - - -Products / Social Media / Sales – Ads / AR / VR  / 3D.…..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Links to Communication Posts - Blogs- - -</a:t>
            </a:r>
            <a:r>
              <a:rPr lang="en-GB" i="1" dirty="0">
                <a:solidFill>
                  <a:schemeClr val="bg1"/>
                </a:solidFill>
              </a:rPr>
              <a:t>  Tech Updates?? </a:t>
            </a:r>
            <a:r>
              <a:rPr lang="en-GB" b="1" i="1" dirty="0">
                <a:solidFill>
                  <a:schemeClr val="bg1"/>
                </a:solidFill>
              </a:rPr>
              <a:t>(Regular and Consistent)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Effectiveness of Reaching the AUDIENCE - - Visitor Profiling / Customer Traffic – Demographics - Segments…. Visitor Engagement with posts + Tech (LIKES) , Video Post Views – Best and Worst Marketing and online visitor engagement / reactions…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Website / Social Media / Digitalisation - Metrics + Analytics -</a:t>
            </a:r>
            <a:r>
              <a:rPr lang="en-GB" dirty="0" err="1">
                <a:solidFill>
                  <a:schemeClr val="bg1"/>
                </a:solidFill>
              </a:rPr>
              <a:t>Eg</a:t>
            </a:r>
            <a:r>
              <a:rPr lang="en-GB" dirty="0">
                <a:solidFill>
                  <a:schemeClr val="bg1"/>
                </a:solidFill>
              </a:rPr>
              <a:t>; Followers / Friends / Interactions on Social Media / Sites</a:t>
            </a:r>
          </a:p>
          <a:p>
            <a:pPr marL="0" indent="0">
              <a:buNone/>
            </a:pPr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Comparisons – Competitors’ Online Presence - - Better / Worse?  Competitor Analysis / Sustainability </a:t>
            </a:r>
          </a:p>
          <a:p>
            <a:pPr marL="0" indent="0">
              <a:buNone/>
            </a:pPr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…………………………………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359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9E2B363-78FA-4077-AD73-86530C624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Audit Guidance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C389EB-00D0-41AF-A73D-9DE3FF4FB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2336873"/>
            <a:ext cx="12152244" cy="4289214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Write Up Considerations : 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Review TASK - - (Adhere to this - - REMIT  / OBJECTIVES !) SELECT WHS.</a:t>
            </a:r>
          </a:p>
          <a:p>
            <a:r>
              <a:rPr lang="en-GB" b="1" dirty="0">
                <a:solidFill>
                  <a:schemeClr val="bg1"/>
                </a:solidFill>
              </a:rPr>
              <a:t>Adapt to Scenario – ‘Heritage Consultant’</a:t>
            </a:r>
          </a:p>
          <a:p>
            <a:r>
              <a:rPr lang="en-GB" b="1" dirty="0">
                <a:solidFill>
                  <a:schemeClr val="bg1"/>
                </a:solidFill>
              </a:rPr>
              <a:t>Introduce the CASE  (can also refer to other cases – best / worst case examples).</a:t>
            </a:r>
          </a:p>
          <a:p>
            <a:r>
              <a:rPr lang="en-GB" b="1" dirty="0">
                <a:solidFill>
                  <a:schemeClr val="bg1"/>
                </a:solidFill>
              </a:rPr>
              <a:t>Ensure to write in REPORT FORMAT!  - -An Audit is a </a:t>
            </a:r>
            <a:r>
              <a:rPr lang="en-GB" b="1" u="sng" dirty="0">
                <a:solidFill>
                  <a:schemeClr val="bg1"/>
                </a:solidFill>
              </a:rPr>
              <a:t>Report</a:t>
            </a:r>
            <a:r>
              <a:rPr lang="en-GB" b="1" dirty="0">
                <a:solidFill>
                  <a:schemeClr val="bg1"/>
                </a:solidFill>
              </a:rPr>
              <a:t>  - with lots of short KEY sections / bullet points.</a:t>
            </a:r>
          </a:p>
          <a:p>
            <a:r>
              <a:rPr lang="en-GB" b="1" dirty="0">
                <a:solidFill>
                  <a:schemeClr val="bg1"/>
                </a:solidFill>
              </a:rPr>
              <a:t>Tables / Images are acceptable.</a:t>
            </a:r>
          </a:p>
          <a:p>
            <a:r>
              <a:rPr lang="en-GB" b="1" dirty="0">
                <a:solidFill>
                  <a:schemeClr val="bg1"/>
                </a:solidFill>
              </a:rPr>
              <a:t>Meet Word Count  - - + / - 10% - - (2500 Words)</a:t>
            </a:r>
          </a:p>
          <a:p>
            <a:r>
              <a:rPr lang="en-GB" b="1" dirty="0">
                <a:solidFill>
                  <a:schemeClr val="bg1"/>
                </a:solidFill>
              </a:rPr>
              <a:t>REFERENCES MUST BE IN HAVARD FORMAT  - - there should be a mix of Heritage  / Cultural Based REFs , Plus Practical Case Study / MGT based resources.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bg1"/>
                </a:solidFill>
              </a:rPr>
              <a:t>   At Least 6x Heritage Based Texts Required!</a:t>
            </a:r>
          </a:p>
          <a:p>
            <a:r>
              <a:rPr lang="en-GB" b="1" i="1" dirty="0">
                <a:solidFill>
                  <a:schemeClr val="bg1"/>
                </a:solidFill>
              </a:rPr>
              <a:t>Ensure to have clear FLOW – Intro (Case Study – Crisis: C19 – Task Remit) – Main Body (Key Discussions) – Conclusion / Recommendations (Summative Review of Findings + 3 x Recommendations.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44104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133</TotalTime>
  <Words>1181</Words>
  <Application>Microsoft Office PowerPoint</Application>
  <PresentationFormat>Widescreen</PresentationFormat>
  <Paragraphs>112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Open Sans</vt:lpstr>
      <vt:lpstr>Roboto</vt:lpstr>
      <vt:lpstr>Times New Roman</vt:lpstr>
      <vt:lpstr>Trebuchet MS</vt:lpstr>
      <vt:lpstr>Berlin</vt:lpstr>
      <vt:lpstr>Assignment  1 : Audit </vt:lpstr>
      <vt:lpstr>Audit Guidance </vt:lpstr>
      <vt:lpstr>Audit Guidance </vt:lpstr>
      <vt:lpstr>Audit Guidance </vt:lpstr>
      <vt:lpstr>Audit Guidance </vt:lpstr>
      <vt:lpstr>Audit Guidance </vt:lpstr>
      <vt:lpstr>PowerPoint Presentation</vt:lpstr>
      <vt:lpstr>Audit Guidance.</vt:lpstr>
      <vt:lpstr>PowerPoint Presentation</vt:lpstr>
      <vt:lpstr>Types of Pointers to Consider ….</vt:lpstr>
      <vt:lpstr>Assignment  - Focus – Audit Specifics.</vt:lpstr>
      <vt:lpstr>PowerPoint Presentation</vt:lpstr>
      <vt:lpstr>Audit Guidance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 1 : Audit</dc:title>
  <dc:creator>Kathryn PC</dc:creator>
  <cp:lastModifiedBy>Kathryn PC</cp:lastModifiedBy>
  <cp:revision>14</cp:revision>
  <dcterms:created xsi:type="dcterms:W3CDTF">2021-02-14T21:32:57Z</dcterms:created>
  <dcterms:modified xsi:type="dcterms:W3CDTF">2022-04-27T22:19:36Z</dcterms:modified>
</cp:coreProperties>
</file>