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6" r:id="rId2"/>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239A9A-B4B0-4B32-B8CD-2E25E95134C4}" type="datetimeFigureOut">
              <a:rPr lang="en-US" dirty="0"/>
              <a:t>4/3/2023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1E21DC-8981-44E6-BC8C-2BA8F673FFBB}" type="datetimeFigureOut">
              <a:rPr lang="en-US" dirty="0"/>
              <a:t>4/3/2023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B9C5D3-0140-4E75-8D7F-C0623D06DFD7}" type="datetimeFigureOut">
              <a:rPr lang="en-US" dirty="0"/>
              <a:t>4/3/2023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5666F9-5B40-48E0-8DFD-99EF944CDD22}" type="datetimeFigureOut">
              <a:rPr lang="en-US" dirty="0"/>
              <a:t>4/3/2023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698D6B-2C72-4E21-9893-A649C6E2A47D}" type="datetimeFigureOut">
              <a:rPr lang="en-US" dirty="0"/>
              <a:t>4/3/2023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6811C9-A66C-49F0-970E-F7B68D9109A0}" type="datetimeFigureOut">
              <a:rPr lang="en-US" dirty="0"/>
              <a:t>4/3/2023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C01AE78-96A2-4A23-B183-3B6DB4374FE7}" type="datetimeFigureOut">
              <a:rPr lang="en-US" dirty="0"/>
              <a:t>4/3/2023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3AE0757-B101-4811-9189-10EB2F458E2D}" type="datetimeFigureOut">
              <a:rPr lang="en-US" dirty="0"/>
              <a:t>4/3/2023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EBDC078-589F-40E3-816C-EE21D62B5BBA}" type="datetimeFigureOut">
              <a:rPr lang="en-US" dirty="0"/>
              <a:t>4/3/2023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5518A9-B687-4302-9395-2322403C6656}" type="datetimeFigureOut">
              <a:rPr lang="en-US" dirty="0"/>
              <a:t>4/3/2023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A99A684-0CB7-41E9-A4DF-5D1C2CA5BF6F}" type="datetimeFigureOut">
              <a:rPr lang="en-US" dirty="0"/>
              <a:t>4/3/2023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EDD7C35-9E19-4518-A4B2-3B09CD8CC756}" type="datetimeFigureOut">
              <a:rPr lang="en-US" dirty="0"/>
              <a:t>4/3/2023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196DA8-8897-4DDF-BFB6-5D83863C837A}" type="datetimeFigureOut">
              <a:rPr lang="en-US" dirty="0"/>
              <a:t>4/3/2023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CBBA708-C5F0-412D-90E2-1919F0D196AE}" type="datetimeFigureOut">
              <a:rPr lang="en-US" dirty="0"/>
              <a:t>4/3/2023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9C8F8FA-EF43-4642-9368-3F4E33039BD9}" type="datetimeFigureOut">
              <a:rPr lang="en-US" dirty="0"/>
              <a:t>4/3/2023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61E721-B01C-4D5D-A3CA-2E5518383F10}" type="datetimeFigureOut">
              <a:rPr lang="en-US" dirty="0"/>
              <a:t>4/3/2023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513FEF9-69D0-4F8C-A336-59491FBEDC47}" type="datetimeFigureOut">
              <a:rPr lang="en-US" dirty="0"/>
              <a:t>4/3/2023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004436-CA73-4D53-89B4-2A5C7347BF2F}" type="datetimeFigureOut">
              <a:rPr lang="en-US" dirty="0"/>
              <a:t>4/3/2023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ED39D-6ECF-EA89-0AB9-038C8C41BCE3}"/>
              </a:ext>
            </a:extLst>
          </p:cNvPr>
          <p:cNvSpPr>
            <a:spLocks noGrp="1"/>
          </p:cNvSpPr>
          <p:nvPr>
            <p:ph idx="1"/>
          </p:nvPr>
        </p:nvSpPr>
        <p:spPr/>
        <p:txBody>
          <a:bodyPr/>
          <a:lstStyle/>
          <a:p>
            <a:r>
              <a:rPr lang="en-GB" dirty="0"/>
              <a:t>  MODULE : BMSW4004 </a:t>
            </a:r>
          </a:p>
          <a:p>
            <a:r>
              <a:rPr lang="en-GB" dirty="0"/>
              <a:t>STUDENT NUMBER 2026061</a:t>
            </a:r>
          </a:p>
          <a:p>
            <a:r>
              <a:rPr lang="en-GB" dirty="0"/>
              <a:t>NAME Luminita Daniela Mircea</a:t>
            </a:r>
          </a:p>
        </p:txBody>
      </p:sp>
    </p:spTree>
    <p:extLst>
      <p:ext uri="{BB962C8B-B14F-4D97-AF65-F5344CB8AC3E}">
        <p14:creationId xmlns:p14="http://schemas.microsoft.com/office/powerpoint/2010/main" val="94094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3A19C-01A1-4863-8E41-F3FF9A0744FD}"/>
              </a:ext>
            </a:extLst>
          </p:cNvPr>
          <p:cNvSpPr>
            <a:spLocks noGrp="1"/>
          </p:cNvSpPr>
          <p:nvPr>
            <p:ph type="ctrTitle"/>
          </p:nvPr>
        </p:nvSpPr>
        <p:spPr>
          <a:xfrm>
            <a:off x="680322" y="2463961"/>
            <a:ext cx="8144134" cy="1642818"/>
          </a:xfrm>
        </p:spPr>
        <p:txBody>
          <a:bodyPr/>
          <a:lstStyle/>
          <a:p>
            <a:r>
              <a:rPr lang="en-US" b="1" dirty="0"/>
              <a:t>REDUCING LONG-TERM ABSENTEEISM</a:t>
            </a:r>
            <a:endParaRPr lang="en-US" dirty="0"/>
          </a:p>
        </p:txBody>
      </p:sp>
    </p:spTree>
    <p:extLst>
      <p:ext uri="{BB962C8B-B14F-4D97-AF65-F5344CB8AC3E}">
        <p14:creationId xmlns:p14="http://schemas.microsoft.com/office/powerpoint/2010/main" val="4089590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4BE34-760B-4D66-A99D-D836BF3115EC}"/>
              </a:ext>
            </a:extLst>
          </p:cNvPr>
          <p:cNvSpPr>
            <a:spLocks noGrp="1"/>
          </p:cNvSpPr>
          <p:nvPr>
            <p:ph type="title"/>
          </p:nvPr>
        </p:nvSpPr>
        <p:spPr/>
        <p:txBody>
          <a:bodyPr>
            <a:normAutofit/>
          </a:bodyPr>
          <a:lstStyle/>
          <a:p>
            <a:r>
              <a:rPr lang="en-US" b="1" dirty="0"/>
              <a:t>Nature of the problem</a:t>
            </a:r>
            <a:endParaRPr lang="en-US" dirty="0"/>
          </a:p>
        </p:txBody>
      </p:sp>
      <p:sp>
        <p:nvSpPr>
          <p:cNvPr id="3" name="Content Placeholder 2">
            <a:extLst>
              <a:ext uri="{FF2B5EF4-FFF2-40B4-BE49-F238E27FC236}">
                <a16:creationId xmlns:a16="http://schemas.microsoft.com/office/drawing/2014/main" id="{9A1EF596-34EB-472B-89B6-7934D0C20A0F}"/>
              </a:ext>
            </a:extLst>
          </p:cNvPr>
          <p:cNvSpPr>
            <a:spLocks noGrp="1"/>
          </p:cNvSpPr>
          <p:nvPr>
            <p:ph idx="1"/>
          </p:nvPr>
        </p:nvSpPr>
        <p:spPr/>
        <p:txBody>
          <a:bodyPr>
            <a:normAutofit fontScale="92500" lnSpcReduction="10000"/>
          </a:bodyPr>
          <a:lstStyle/>
          <a:p>
            <a:pPr marL="0" indent="0" algn="just">
              <a:lnSpc>
                <a:spcPct val="150000"/>
              </a:lnSpc>
              <a:buNone/>
            </a:pPr>
            <a:r>
              <a:rPr lang="en-US" dirty="0">
                <a:effectLst/>
              </a:rPr>
              <a:t>The nature of the problem in this case is the increase in absenteeism from the employees and the impact it is causing on the proper quality delivery of the services in the medical sector of the NHS. It has been observed that an increase in people not coming to work daily is making a difficult for the NHS to manage the quality of services as well as provide better support to the patients. Therefore, the complex problem in this case is that of increased long term absenteeism from the employees.</a:t>
            </a:r>
          </a:p>
          <a:p>
            <a:pPr marL="0" indent="0" algn="just">
              <a:lnSpc>
                <a:spcPct val="150000"/>
              </a:lnSpc>
              <a:buNone/>
            </a:pPr>
            <a:endParaRPr lang="en-US" dirty="0"/>
          </a:p>
        </p:txBody>
      </p:sp>
    </p:spTree>
    <p:extLst>
      <p:ext uri="{BB962C8B-B14F-4D97-AF65-F5344CB8AC3E}">
        <p14:creationId xmlns:p14="http://schemas.microsoft.com/office/powerpoint/2010/main" val="2514582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7B707-CCC7-45FB-A15D-D8E5D833C2BD}"/>
              </a:ext>
            </a:extLst>
          </p:cNvPr>
          <p:cNvSpPr>
            <a:spLocks noGrp="1"/>
          </p:cNvSpPr>
          <p:nvPr>
            <p:ph type="title"/>
          </p:nvPr>
        </p:nvSpPr>
        <p:spPr/>
        <p:txBody>
          <a:bodyPr>
            <a:normAutofit/>
          </a:bodyPr>
          <a:lstStyle/>
          <a:p>
            <a:r>
              <a:rPr lang="en-US" b="1" dirty="0"/>
              <a:t>Impact of the complex problem on employees and organization</a:t>
            </a:r>
            <a:endParaRPr lang="en-US" dirty="0"/>
          </a:p>
        </p:txBody>
      </p:sp>
      <p:sp>
        <p:nvSpPr>
          <p:cNvPr id="3" name="Content Placeholder 2">
            <a:extLst>
              <a:ext uri="{FF2B5EF4-FFF2-40B4-BE49-F238E27FC236}">
                <a16:creationId xmlns:a16="http://schemas.microsoft.com/office/drawing/2014/main" id="{1070D07C-E676-4493-B1C0-A181A20108F5}"/>
              </a:ext>
            </a:extLst>
          </p:cNvPr>
          <p:cNvSpPr>
            <a:spLocks noGrp="1"/>
          </p:cNvSpPr>
          <p:nvPr>
            <p:ph idx="1"/>
          </p:nvPr>
        </p:nvSpPr>
        <p:spPr/>
        <p:txBody>
          <a:bodyPr>
            <a:normAutofit fontScale="62500" lnSpcReduction="20000"/>
          </a:bodyPr>
          <a:lstStyle/>
          <a:p>
            <a:pPr marL="0" indent="0" algn="just">
              <a:lnSpc>
                <a:spcPct val="170000"/>
              </a:lnSpc>
              <a:buNone/>
            </a:pPr>
            <a:r>
              <a:rPr lang="en-US" dirty="0">
                <a:effectLst/>
              </a:rPr>
              <a:t>It is important to highlight that there are several impacts associated with an increase in absenteeism from the employees in the NHS </a:t>
            </a:r>
            <a:r>
              <a:rPr lang="en-US" dirty="0" err="1">
                <a:effectLst/>
              </a:rPr>
              <a:t>sector.A</a:t>
            </a:r>
            <a:r>
              <a:rPr lang="en-US" dirty="0">
                <a:effectLst/>
              </a:rPr>
              <a:t> few of the impact of this Complex problem on the organization has been provided below.</a:t>
            </a:r>
          </a:p>
          <a:p>
            <a:pPr algn="just" fontAlgn="base">
              <a:lnSpc>
                <a:spcPct val="170000"/>
              </a:lnSpc>
            </a:pPr>
            <a:r>
              <a:rPr lang="en-US" dirty="0">
                <a:effectLst/>
              </a:rPr>
              <a:t>This situation has caused the trust to lose close to 1 million pounds each year with increased percentage points.</a:t>
            </a:r>
          </a:p>
          <a:p>
            <a:pPr algn="just" fontAlgn="base">
              <a:lnSpc>
                <a:spcPct val="170000"/>
              </a:lnSpc>
            </a:pPr>
            <a:r>
              <a:rPr lang="en-US" dirty="0">
                <a:effectLst/>
              </a:rPr>
              <a:t>It has also led to an increase in the hiding of temporary and Agency staff which is having a negative impact on the services being provided to the patients.</a:t>
            </a:r>
          </a:p>
          <a:p>
            <a:pPr algn="just" fontAlgn="base">
              <a:lnSpc>
                <a:spcPct val="170000"/>
              </a:lnSpc>
            </a:pPr>
            <a:r>
              <a:rPr lang="en-US" dirty="0">
                <a:effectLst/>
              </a:rPr>
              <a:t>The quality of services being provided to the patients is decreasing because most of the temporary staff do not have adequate training or knowledge in managing the patients and speaking care of their needs.</a:t>
            </a:r>
          </a:p>
          <a:p>
            <a:pPr marL="0" indent="0" algn="just">
              <a:lnSpc>
                <a:spcPct val="170000"/>
              </a:lnSpc>
              <a:buNone/>
            </a:pPr>
            <a:endParaRPr lang="en-US" dirty="0"/>
          </a:p>
        </p:txBody>
      </p:sp>
    </p:spTree>
    <p:extLst>
      <p:ext uri="{BB962C8B-B14F-4D97-AF65-F5344CB8AC3E}">
        <p14:creationId xmlns:p14="http://schemas.microsoft.com/office/powerpoint/2010/main" val="323306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3EFD9-D7EA-4CE8-AC59-49F668525D1A}"/>
              </a:ext>
            </a:extLst>
          </p:cNvPr>
          <p:cNvSpPr>
            <a:spLocks noGrp="1"/>
          </p:cNvSpPr>
          <p:nvPr>
            <p:ph type="title"/>
          </p:nvPr>
        </p:nvSpPr>
        <p:spPr/>
        <p:txBody>
          <a:bodyPr>
            <a:normAutofit/>
          </a:bodyPr>
          <a:lstStyle/>
          <a:p>
            <a:r>
              <a:rPr lang="en-US" b="1" dirty="0"/>
              <a:t>Impact of the complex problem on employees and organization</a:t>
            </a:r>
            <a:endParaRPr lang="en-US" dirty="0"/>
          </a:p>
        </p:txBody>
      </p:sp>
      <p:sp>
        <p:nvSpPr>
          <p:cNvPr id="3" name="Content Placeholder 2">
            <a:extLst>
              <a:ext uri="{FF2B5EF4-FFF2-40B4-BE49-F238E27FC236}">
                <a16:creationId xmlns:a16="http://schemas.microsoft.com/office/drawing/2014/main" id="{8DF0FA91-CF79-419A-AE5C-12E332ED78FA}"/>
              </a:ext>
            </a:extLst>
          </p:cNvPr>
          <p:cNvSpPr>
            <a:spLocks noGrp="1"/>
          </p:cNvSpPr>
          <p:nvPr>
            <p:ph idx="1"/>
          </p:nvPr>
        </p:nvSpPr>
        <p:spPr/>
        <p:txBody>
          <a:bodyPr>
            <a:normAutofit/>
          </a:bodyPr>
          <a:lstStyle/>
          <a:p>
            <a:pPr marL="0" indent="0" algn="just">
              <a:lnSpc>
                <a:spcPct val="170000"/>
              </a:lnSpc>
              <a:buNone/>
            </a:pPr>
            <a:r>
              <a:rPr lang="en-US" sz="1400" dirty="0">
                <a:effectLst/>
              </a:rPr>
              <a:t>It is important to highlight that besides the organization being impacted because of this Complex problem, the employees are also being faced with many challenges when it comes to this absenteeism from their </a:t>
            </a:r>
            <a:r>
              <a:rPr lang="en-US" sz="1400" dirty="0" err="1">
                <a:effectLst/>
              </a:rPr>
              <a:t>peers.The</a:t>
            </a:r>
            <a:r>
              <a:rPr lang="en-US" sz="1400" dirty="0">
                <a:effectLst/>
              </a:rPr>
              <a:t> section outlines the major problems that are being faced by the employees because of this situation.</a:t>
            </a:r>
          </a:p>
          <a:p>
            <a:pPr algn="just" fontAlgn="base">
              <a:lnSpc>
                <a:spcPct val="170000"/>
              </a:lnSpc>
            </a:pPr>
            <a:r>
              <a:rPr lang="en-US" sz="1400" dirty="0">
                <a:effectLst/>
              </a:rPr>
              <a:t>The employees in the NHS sector have started to face increased pressure on their regular duties because of lack of people being present. As a result each present health worker has to do more than their required set of duties.</a:t>
            </a:r>
          </a:p>
          <a:p>
            <a:pPr algn="just" fontAlgn="base">
              <a:lnSpc>
                <a:spcPct val="170000"/>
              </a:lnSpc>
            </a:pPr>
            <a:r>
              <a:rPr lang="en-US" sz="1400" dirty="0">
                <a:effectLst/>
              </a:rPr>
              <a:t>The employees are finding it difficult to manage a lot of duties together which is impacting their Quality of work.</a:t>
            </a:r>
          </a:p>
          <a:p>
            <a:pPr algn="just" fontAlgn="base">
              <a:lnSpc>
                <a:spcPct val="170000"/>
              </a:lnSpc>
            </a:pPr>
            <a:r>
              <a:rPr lang="en-US" sz="1400" dirty="0">
                <a:effectLst/>
              </a:rPr>
              <a:t>Most of the employees despite working overtime and not being paid extra which is having a demoralizing effect on their productivity.</a:t>
            </a:r>
          </a:p>
          <a:p>
            <a:pPr algn="just">
              <a:lnSpc>
                <a:spcPct val="170000"/>
              </a:lnSpc>
            </a:pPr>
            <a:endParaRPr lang="en-US" sz="1400" dirty="0"/>
          </a:p>
        </p:txBody>
      </p:sp>
    </p:spTree>
    <p:extLst>
      <p:ext uri="{BB962C8B-B14F-4D97-AF65-F5344CB8AC3E}">
        <p14:creationId xmlns:p14="http://schemas.microsoft.com/office/powerpoint/2010/main" val="4150862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10AC-AD67-4C90-A347-F126F301CD3A}"/>
              </a:ext>
            </a:extLst>
          </p:cNvPr>
          <p:cNvSpPr>
            <a:spLocks noGrp="1"/>
          </p:cNvSpPr>
          <p:nvPr>
            <p:ph type="title"/>
          </p:nvPr>
        </p:nvSpPr>
        <p:spPr/>
        <p:txBody>
          <a:bodyPr>
            <a:normAutofit/>
          </a:bodyPr>
          <a:lstStyle/>
          <a:p>
            <a:r>
              <a:rPr lang="en-US" b="1" dirty="0"/>
              <a:t>External environment Analysis</a:t>
            </a:r>
            <a:endParaRPr lang="en-US" dirty="0"/>
          </a:p>
        </p:txBody>
      </p:sp>
      <p:sp>
        <p:nvSpPr>
          <p:cNvPr id="3" name="Content Placeholder 2">
            <a:extLst>
              <a:ext uri="{FF2B5EF4-FFF2-40B4-BE49-F238E27FC236}">
                <a16:creationId xmlns:a16="http://schemas.microsoft.com/office/drawing/2014/main" id="{16B19FD3-CEF5-4CBC-8DE5-5B69C9E2AC72}"/>
              </a:ext>
            </a:extLst>
          </p:cNvPr>
          <p:cNvSpPr>
            <a:spLocks noGrp="1"/>
          </p:cNvSpPr>
          <p:nvPr>
            <p:ph idx="1"/>
          </p:nvPr>
        </p:nvSpPr>
        <p:spPr/>
        <p:txBody>
          <a:bodyPr>
            <a:normAutofit fontScale="55000" lnSpcReduction="20000"/>
          </a:bodyPr>
          <a:lstStyle/>
          <a:p>
            <a:pPr marL="0" indent="0" algn="just">
              <a:lnSpc>
                <a:spcPct val="170000"/>
              </a:lnSpc>
              <a:buNone/>
            </a:pPr>
            <a:r>
              <a:rPr lang="en-US" dirty="0">
                <a:effectLst/>
              </a:rPr>
              <a:t>An analysis of the external environment makes it possible to understand the major causes for such a huge increasing absenteeism in the health sector. The external environment analysis in this case has been conducted with the help of PESTEL.</a:t>
            </a:r>
          </a:p>
          <a:p>
            <a:pPr algn="just" fontAlgn="base">
              <a:lnSpc>
                <a:spcPct val="170000"/>
              </a:lnSpc>
            </a:pPr>
            <a:r>
              <a:rPr lang="en-US" b="1" i="1" dirty="0">
                <a:effectLst/>
              </a:rPr>
              <a:t>Political</a:t>
            </a:r>
            <a:r>
              <a:rPr lang="en-US" dirty="0">
                <a:effectLst/>
              </a:rPr>
              <a:t>: One of the major factors that needs to be highlighted in this case is the current covid-19 pandemic situation. After the Brexit situation, followed by the pandemic made it difficult for the employees to attend the workplace regularly. Moreover the NHS health sector does not have a work from home opportunity as the inherent working style required employees to come to work directly in the health sectors.</a:t>
            </a:r>
          </a:p>
          <a:p>
            <a:pPr algn="just" fontAlgn="base">
              <a:lnSpc>
                <a:spcPct val="170000"/>
              </a:lnSpc>
            </a:pPr>
            <a:r>
              <a:rPr lang="en-US" b="1" i="1" dirty="0">
                <a:effectLst/>
              </a:rPr>
              <a:t>Economical</a:t>
            </a:r>
            <a:r>
              <a:rPr lang="en-US" dirty="0">
                <a:effectLst/>
              </a:rPr>
              <a:t>: The financial crisis that started after the Brexit situation and the current pandemic situation, has caused the country to be forced into recession. with white spread unemployment, and increased rate of interest, it has made it difficult for people to sustain themselves in such an environment. It is because of this reason that many people are forced to work two jobs which makes it difficult for them to appear regularly in the workplace.</a:t>
            </a:r>
          </a:p>
          <a:p>
            <a:pPr algn="just">
              <a:lnSpc>
                <a:spcPct val="170000"/>
              </a:lnSpc>
            </a:pPr>
            <a:endParaRPr lang="en-US" dirty="0"/>
          </a:p>
        </p:txBody>
      </p:sp>
    </p:spTree>
    <p:extLst>
      <p:ext uri="{BB962C8B-B14F-4D97-AF65-F5344CB8AC3E}">
        <p14:creationId xmlns:p14="http://schemas.microsoft.com/office/powerpoint/2010/main" val="3042123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70BD-6C1C-44DA-B1D5-21574B744DA8}"/>
              </a:ext>
            </a:extLst>
          </p:cNvPr>
          <p:cNvSpPr>
            <a:spLocks noGrp="1"/>
          </p:cNvSpPr>
          <p:nvPr>
            <p:ph type="title"/>
          </p:nvPr>
        </p:nvSpPr>
        <p:spPr/>
        <p:txBody>
          <a:bodyPr>
            <a:normAutofit/>
          </a:bodyPr>
          <a:lstStyle/>
          <a:p>
            <a:r>
              <a:rPr lang="en-US" b="1" dirty="0"/>
              <a:t>External environment Analysis</a:t>
            </a:r>
            <a:endParaRPr lang="en-US" dirty="0"/>
          </a:p>
        </p:txBody>
      </p:sp>
      <p:sp>
        <p:nvSpPr>
          <p:cNvPr id="3" name="Content Placeholder 2">
            <a:extLst>
              <a:ext uri="{FF2B5EF4-FFF2-40B4-BE49-F238E27FC236}">
                <a16:creationId xmlns:a16="http://schemas.microsoft.com/office/drawing/2014/main" id="{75FD7AAF-1B0C-4F19-BD51-2C6AD05EC8BF}"/>
              </a:ext>
            </a:extLst>
          </p:cNvPr>
          <p:cNvSpPr>
            <a:spLocks noGrp="1"/>
          </p:cNvSpPr>
          <p:nvPr>
            <p:ph idx="1"/>
          </p:nvPr>
        </p:nvSpPr>
        <p:spPr/>
        <p:txBody>
          <a:bodyPr>
            <a:normAutofit fontScale="62500" lnSpcReduction="20000"/>
          </a:bodyPr>
          <a:lstStyle/>
          <a:p>
            <a:pPr algn="just">
              <a:lnSpc>
                <a:spcPct val="160000"/>
              </a:lnSpc>
            </a:pPr>
            <a:r>
              <a:rPr lang="en-US" b="1" i="1" dirty="0">
                <a:effectLst/>
              </a:rPr>
              <a:t>Social</a:t>
            </a:r>
            <a:r>
              <a:rPr lang="en-US" dirty="0">
                <a:effectLst/>
              </a:rPr>
              <a:t>: The immediate social cultural factors is that the population of the country is aging which is making it difficult for the older population to hold their jobs in the sector. The younger population do not have a high preference towards working in this sector. Moreover, considering the high patient expectations it has become difficult for the present employees to fulfill them regularly which makes them not appear in their workplace leading to an increased absenteeism.</a:t>
            </a:r>
          </a:p>
          <a:p>
            <a:pPr algn="just">
              <a:lnSpc>
                <a:spcPct val="160000"/>
              </a:lnSpc>
            </a:pPr>
            <a:r>
              <a:rPr lang="en-US" b="1" i="1" dirty="0">
                <a:effectLst/>
              </a:rPr>
              <a:t>Technological</a:t>
            </a:r>
            <a:r>
              <a:rPr lang="en-US" dirty="0">
                <a:effectLst/>
              </a:rPr>
              <a:t>: One of the major problems that is associated with the NHS is they lack proper infrastructure in modern technology that can contribute towards better supporting the employees. Most of the work that needs to be done by the employees is without support from modern technology making it harder for them. </a:t>
            </a:r>
          </a:p>
        </p:txBody>
      </p:sp>
    </p:spTree>
    <p:extLst>
      <p:ext uri="{BB962C8B-B14F-4D97-AF65-F5344CB8AC3E}">
        <p14:creationId xmlns:p14="http://schemas.microsoft.com/office/powerpoint/2010/main" val="563962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77497-5F8F-4255-B265-866A84D5ACDC}"/>
              </a:ext>
            </a:extLst>
          </p:cNvPr>
          <p:cNvSpPr>
            <a:spLocks noGrp="1"/>
          </p:cNvSpPr>
          <p:nvPr>
            <p:ph type="title"/>
          </p:nvPr>
        </p:nvSpPr>
        <p:spPr/>
        <p:txBody>
          <a:bodyPr>
            <a:normAutofit/>
          </a:bodyPr>
          <a:lstStyle/>
          <a:p>
            <a:r>
              <a:rPr lang="en-US" b="1" dirty="0"/>
              <a:t>External environment Analysis</a:t>
            </a:r>
            <a:endParaRPr lang="en-US" dirty="0"/>
          </a:p>
        </p:txBody>
      </p:sp>
      <p:sp>
        <p:nvSpPr>
          <p:cNvPr id="3" name="Content Placeholder 2">
            <a:extLst>
              <a:ext uri="{FF2B5EF4-FFF2-40B4-BE49-F238E27FC236}">
                <a16:creationId xmlns:a16="http://schemas.microsoft.com/office/drawing/2014/main" id="{733EE053-66DB-4478-BA81-0E36677AD143}"/>
              </a:ext>
            </a:extLst>
          </p:cNvPr>
          <p:cNvSpPr>
            <a:spLocks noGrp="1"/>
          </p:cNvSpPr>
          <p:nvPr>
            <p:ph idx="1"/>
          </p:nvPr>
        </p:nvSpPr>
        <p:spPr/>
        <p:txBody>
          <a:bodyPr/>
          <a:lstStyle/>
          <a:p>
            <a:pPr algn="just">
              <a:lnSpc>
                <a:spcPct val="150000"/>
              </a:lnSpc>
            </a:pPr>
            <a:r>
              <a:rPr lang="en-US" b="1" i="1" dirty="0">
                <a:effectLst/>
              </a:rPr>
              <a:t>Ecological</a:t>
            </a:r>
            <a:r>
              <a:rPr lang="en-US" dirty="0">
                <a:effectLst/>
              </a:rPr>
              <a:t>: The only environmental factor that can be highlighted is the lingering effects of the pandemic situation which is creating a fear in the minds of the employees.</a:t>
            </a:r>
          </a:p>
          <a:p>
            <a:pPr algn="just">
              <a:lnSpc>
                <a:spcPct val="150000"/>
              </a:lnSpc>
            </a:pPr>
            <a:r>
              <a:rPr lang="en-US" b="1" i="1" dirty="0">
                <a:effectLst/>
              </a:rPr>
              <a:t>Legal</a:t>
            </a:r>
            <a:r>
              <a:rPr lang="en-US" dirty="0">
                <a:effectLst/>
              </a:rPr>
              <a:t>: The sector has been faced with several problems over the years which is creating problems for the employees in the form of not being able to pay them wages regularly.</a:t>
            </a:r>
          </a:p>
          <a:p>
            <a:pPr marL="0" indent="0" algn="just">
              <a:lnSpc>
                <a:spcPct val="150000"/>
              </a:lnSpc>
              <a:buNone/>
            </a:pPr>
            <a:endParaRPr lang="en-US" dirty="0"/>
          </a:p>
        </p:txBody>
      </p:sp>
    </p:spTree>
    <p:extLst>
      <p:ext uri="{BB962C8B-B14F-4D97-AF65-F5344CB8AC3E}">
        <p14:creationId xmlns:p14="http://schemas.microsoft.com/office/powerpoint/2010/main" val="1229405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F4468-DC5D-4970-9C6C-D8BF235C658A}"/>
              </a:ext>
            </a:extLst>
          </p:cNvPr>
          <p:cNvSpPr>
            <a:spLocks noGrp="1"/>
          </p:cNvSpPr>
          <p:nvPr>
            <p:ph type="title"/>
          </p:nvPr>
        </p:nvSpPr>
        <p:spPr/>
        <p:txBody>
          <a:bodyPr>
            <a:normAutofit/>
          </a:bodyPr>
          <a:lstStyle/>
          <a:p>
            <a:r>
              <a:rPr lang="en-US" b="1" dirty="0"/>
              <a:t>Cause and Effect Analysis</a:t>
            </a:r>
            <a:endParaRPr lang="en-US" dirty="0"/>
          </a:p>
        </p:txBody>
      </p:sp>
      <p:sp>
        <p:nvSpPr>
          <p:cNvPr id="3" name="Content Placeholder 2">
            <a:extLst>
              <a:ext uri="{FF2B5EF4-FFF2-40B4-BE49-F238E27FC236}">
                <a16:creationId xmlns:a16="http://schemas.microsoft.com/office/drawing/2014/main" id="{BB5AA743-7619-41B2-9EA6-ED6ECC909FA7}"/>
              </a:ext>
            </a:extLst>
          </p:cNvPr>
          <p:cNvSpPr>
            <a:spLocks noGrp="1"/>
          </p:cNvSpPr>
          <p:nvPr>
            <p:ph idx="1"/>
          </p:nvPr>
        </p:nvSpPr>
        <p:spPr>
          <a:xfrm>
            <a:off x="616152" y="2336873"/>
            <a:ext cx="9613861" cy="3599316"/>
          </a:xfrm>
        </p:spPr>
        <p:txBody>
          <a:bodyPr/>
          <a:lstStyle/>
          <a:p>
            <a:pPr marL="0" indent="0">
              <a:buNone/>
            </a:pPr>
            <a:r>
              <a:rPr lang="en-US" dirty="0">
                <a:effectLst/>
              </a:rPr>
              <a:t>Through the cause and effect analysis it will be possible to gain a better understanding of the possible causes of the problem.</a:t>
            </a:r>
          </a:p>
          <a:p>
            <a:pPr marL="0" indent="0">
              <a:buNone/>
            </a:pPr>
            <a:endParaRPr lang="en-US" dirty="0"/>
          </a:p>
        </p:txBody>
      </p:sp>
      <p:graphicFrame>
        <p:nvGraphicFramePr>
          <p:cNvPr id="8" name="Table 7">
            <a:extLst>
              <a:ext uri="{FF2B5EF4-FFF2-40B4-BE49-F238E27FC236}">
                <a16:creationId xmlns:a16="http://schemas.microsoft.com/office/drawing/2014/main" id="{DDC33460-DCEB-40E3-89FB-3C68A6065568}"/>
              </a:ext>
            </a:extLst>
          </p:cNvPr>
          <p:cNvGraphicFramePr>
            <a:graphicFrameLocks noGrp="1"/>
          </p:cNvGraphicFramePr>
          <p:nvPr>
            <p:extLst>
              <p:ext uri="{D42A27DB-BD31-4B8C-83A1-F6EECF244321}">
                <p14:modId xmlns:p14="http://schemas.microsoft.com/office/powerpoint/2010/main" val="157315902"/>
              </p:ext>
            </p:extLst>
          </p:nvPr>
        </p:nvGraphicFramePr>
        <p:xfrm>
          <a:off x="802105" y="3388710"/>
          <a:ext cx="10618751" cy="3050188"/>
        </p:xfrm>
        <a:graphic>
          <a:graphicData uri="http://schemas.openxmlformats.org/drawingml/2006/table">
            <a:tbl>
              <a:tblPr/>
              <a:tblGrid>
                <a:gridCol w="3080119">
                  <a:extLst>
                    <a:ext uri="{9D8B030D-6E8A-4147-A177-3AD203B41FA5}">
                      <a16:colId xmlns:a16="http://schemas.microsoft.com/office/drawing/2014/main" val="2905714961"/>
                    </a:ext>
                  </a:extLst>
                </a:gridCol>
                <a:gridCol w="7538632">
                  <a:extLst>
                    <a:ext uri="{9D8B030D-6E8A-4147-A177-3AD203B41FA5}">
                      <a16:colId xmlns:a16="http://schemas.microsoft.com/office/drawing/2014/main" val="417517320"/>
                    </a:ext>
                  </a:extLst>
                </a:gridCol>
              </a:tblGrid>
              <a:tr h="762547">
                <a:tc>
                  <a:txBody>
                    <a:bodyPr/>
                    <a:lstStyle/>
                    <a:p>
                      <a:pPr algn="ctr" rtl="0" fontAlgn="t">
                        <a:spcBef>
                          <a:spcPts val="0"/>
                        </a:spcBef>
                        <a:spcAft>
                          <a:spcPts val="0"/>
                        </a:spcAft>
                      </a:pPr>
                      <a:r>
                        <a:rPr lang="en-US" sz="1200" b="1" i="0" u="none" strike="noStrike">
                          <a:solidFill>
                            <a:srgbClr val="000000"/>
                          </a:solidFill>
                          <a:effectLst/>
                          <a:latin typeface="Times New Roman" panose="02020603050405020304" pitchFamily="18" charset="0"/>
                        </a:rPr>
                        <a:t>Identify the problem</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Times New Roman" panose="02020603050405020304" pitchFamily="18" charset="0"/>
                        </a:rPr>
                        <a:t>The problem in this case is that of increased absenteeism in the NHS health sector.</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56299612"/>
                  </a:ext>
                </a:extLst>
              </a:tr>
              <a:tr h="762547">
                <a:tc>
                  <a:txBody>
                    <a:bodyPr/>
                    <a:lstStyle/>
                    <a:p>
                      <a:pPr algn="ctr" rtl="0" fontAlgn="t">
                        <a:spcBef>
                          <a:spcPts val="0"/>
                        </a:spcBef>
                        <a:spcAft>
                          <a:spcPts val="0"/>
                        </a:spcAft>
                      </a:pPr>
                      <a:r>
                        <a:rPr lang="en-US" sz="1200" b="1" i="0" u="none" strike="noStrike">
                          <a:solidFill>
                            <a:srgbClr val="000000"/>
                          </a:solidFill>
                          <a:effectLst/>
                          <a:latin typeface="Times New Roman" panose="02020603050405020304" pitchFamily="18" charset="0"/>
                        </a:rPr>
                        <a:t>Major factors involved</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Times New Roman" panose="02020603050405020304" pitchFamily="18" charset="0"/>
                        </a:rPr>
                        <a:t>The major factors involved are that of technological factors, political factors and social factors.</a:t>
                      </a:r>
                      <a:endParaRPr lang="en-US"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5844822"/>
                  </a:ext>
                </a:extLst>
              </a:tr>
              <a:tr h="762547">
                <a:tc>
                  <a:txBody>
                    <a:bodyPr/>
                    <a:lstStyle/>
                    <a:p>
                      <a:pPr algn="ctr" rtl="0" fontAlgn="t">
                        <a:spcBef>
                          <a:spcPts val="0"/>
                        </a:spcBef>
                        <a:spcAft>
                          <a:spcPts val="0"/>
                        </a:spcAft>
                      </a:pPr>
                      <a:r>
                        <a:rPr lang="en-US" sz="1200" b="1" i="0" u="none" strike="noStrike">
                          <a:solidFill>
                            <a:srgbClr val="000000"/>
                          </a:solidFill>
                          <a:effectLst/>
                          <a:latin typeface="Times New Roman" panose="02020603050405020304" pitchFamily="18" charset="0"/>
                        </a:rPr>
                        <a:t>Possible Causes</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Times New Roman" panose="02020603050405020304" pitchFamily="18" charset="0"/>
                        </a:rPr>
                        <a:t>The possible causes include an aged working population, lack of proper technology to assist employees and the current economic situation.</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85885106"/>
                  </a:ext>
                </a:extLst>
              </a:tr>
              <a:tr h="762547">
                <a:tc>
                  <a:txBody>
                    <a:bodyPr/>
                    <a:lstStyle/>
                    <a:p>
                      <a:pPr algn="ctr" rtl="0" fontAlgn="t">
                        <a:spcBef>
                          <a:spcPts val="0"/>
                        </a:spcBef>
                        <a:spcAft>
                          <a:spcPts val="0"/>
                        </a:spcAft>
                      </a:pPr>
                      <a:r>
                        <a:rPr lang="en-US" sz="1200" b="1" i="0" u="none" strike="noStrike">
                          <a:solidFill>
                            <a:srgbClr val="000000"/>
                          </a:solidFill>
                          <a:effectLst/>
                          <a:latin typeface="Times New Roman" panose="02020603050405020304" pitchFamily="18" charset="0"/>
                        </a:rPr>
                        <a:t>Effect on NHS</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Times New Roman" panose="02020603050405020304" pitchFamily="18" charset="0"/>
                        </a:rPr>
                        <a:t>Increased budget of the NHS to manage the current situation and loss of quality work due to increased use of temporary workers.</a:t>
                      </a:r>
                      <a:endParaRPr lang="en-US"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39547605"/>
                  </a:ext>
                </a:extLst>
              </a:tr>
            </a:tbl>
          </a:graphicData>
        </a:graphic>
      </p:graphicFrame>
      <p:sp>
        <p:nvSpPr>
          <p:cNvPr id="9" name="Rectangle 3">
            <a:extLst>
              <a:ext uri="{FF2B5EF4-FFF2-40B4-BE49-F238E27FC236}">
                <a16:creationId xmlns:a16="http://schemas.microsoft.com/office/drawing/2014/main" id="{37861421-7875-4E34-9669-7111EAF10D45}"/>
              </a:ext>
            </a:extLst>
          </p:cNvPr>
          <p:cNvSpPr>
            <a:spLocks noChangeArrowheads="1"/>
          </p:cNvSpPr>
          <p:nvPr/>
        </p:nvSpPr>
        <p:spPr bwMode="auto">
          <a:xfrm>
            <a:off x="3109913" y="29670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70040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4A5E-3E3D-44BD-B30B-395818534D7E}"/>
              </a:ext>
            </a:extLst>
          </p:cNvPr>
          <p:cNvSpPr>
            <a:spLocks noGrp="1"/>
          </p:cNvSpPr>
          <p:nvPr>
            <p:ph type="title"/>
          </p:nvPr>
        </p:nvSpPr>
        <p:spPr/>
        <p:txBody>
          <a:bodyPr>
            <a:normAutofit/>
          </a:bodyPr>
          <a:lstStyle/>
          <a:p>
            <a:r>
              <a:rPr lang="en-US" b="1" dirty="0"/>
              <a:t>Alternative Solutions</a:t>
            </a:r>
            <a:endParaRPr lang="en-US" dirty="0"/>
          </a:p>
        </p:txBody>
      </p:sp>
      <p:sp>
        <p:nvSpPr>
          <p:cNvPr id="3" name="Content Placeholder 2">
            <a:extLst>
              <a:ext uri="{FF2B5EF4-FFF2-40B4-BE49-F238E27FC236}">
                <a16:creationId xmlns:a16="http://schemas.microsoft.com/office/drawing/2014/main" id="{393404D5-6A0A-472C-A193-CDA47D2B5A65}"/>
              </a:ext>
            </a:extLst>
          </p:cNvPr>
          <p:cNvSpPr>
            <a:spLocks noGrp="1"/>
          </p:cNvSpPr>
          <p:nvPr>
            <p:ph idx="1"/>
          </p:nvPr>
        </p:nvSpPr>
        <p:spPr/>
        <p:txBody>
          <a:bodyPr>
            <a:normAutofit/>
          </a:bodyPr>
          <a:lstStyle/>
          <a:p>
            <a:pPr marL="0" indent="0" algn="just">
              <a:lnSpc>
                <a:spcPct val="160000"/>
              </a:lnSpc>
              <a:buNone/>
            </a:pPr>
            <a:r>
              <a:rPr lang="en-US" sz="1600" dirty="0">
                <a:effectLst/>
              </a:rPr>
              <a:t>It is important for the NHS sector to look for alternative solutions in such a situation so that they can ensure the maintenance of the quality of work in the sector. the major solutions that can be taken into consideration involve:</a:t>
            </a:r>
          </a:p>
          <a:p>
            <a:pPr algn="just" fontAlgn="base">
              <a:lnSpc>
                <a:spcPct val="160000"/>
              </a:lnSpc>
            </a:pPr>
            <a:r>
              <a:rPr lang="en-US" sz="1600" dirty="0">
                <a:effectLst/>
              </a:rPr>
              <a:t>Creating a temporary training and development workshop for the temporary employees who are being selected to manage the absence of the current workers. through the training provided it will prepare them to better serve the patients and also maintain the quality of work.</a:t>
            </a:r>
          </a:p>
          <a:p>
            <a:pPr algn="just" fontAlgn="base">
              <a:lnSpc>
                <a:spcPct val="160000"/>
              </a:lnSpc>
            </a:pPr>
            <a:r>
              <a:rPr lang="en-US" sz="1600" dirty="0">
                <a:effectLst/>
              </a:rPr>
              <a:t>Creating a clause in the employment contract of new workers that will involve directly dismissing people from service after being absent for a certain period of time.</a:t>
            </a:r>
          </a:p>
          <a:p>
            <a:pPr algn="just">
              <a:lnSpc>
                <a:spcPct val="160000"/>
              </a:lnSpc>
            </a:pPr>
            <a:endParaRPr lang="en-US" sz="1600" dirty="0"/>
          </a:p>
        </p:txBody>
      </p:sp>
    </p:spTree>
    <p:extLst>
      <p:ext uri="{BB962C8B-B14F-4D97-AF65-F5344CB8AC3E}">
        <p14:creationId xmlns:p14="http://schemas.microsoft.com/office/powerpoint/2010/main" val="1695313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665F9-ED44-432D-AEB0-04B01E27C86F}"/>
              </a:ext>
            </a:extLst>
          </p:cNvPr>
          <p:cNvSpPr>
            <a:spLocks noGrp="1"/>
          </p:cNvSpPr>
          <p:nvPr>
            <p:ph type="title"/>
          </p:nvPr>
        </p:nvSpPr>
        <p:spPr/>
        <p:txBody>
          <a:bodyPr>
            <a:normAutofit/>
          </a:bodyPr>
          <a:lstStyle/>
          <a:p>
            <a:r>
              <a:rPr lang="en-US" b="1" dirty="0"/>
              <a:t>Solutions that will be best suited to be used</a:t>
            </a:r>
            <a:endParaRPr lang="en-US" dirty="0"/>
          </a:p>
        </p:txBody>
      </p:sp>
      <p:sp>
        <p:nvSpPr>
          <p:cNvPr id="3" name="Content Placeholder 2">
            <a:extLst>
              <a:ext uri="{FF2B5EF4-FFF2-40B4-BE49-F238E27FC236}">
                <a16:creationId xmlns:a16="http://schemas.microsoft.com/office/drawing/2014/main" id="{BC73A221-B86B-4B3C-9985-2BDFCB20DE06}"/>
              </a:ext>
            </a:extLst>
          </p:cNvPr>
          <p:cNvSpPr>
            <a:spLocks noGrp="1"/>
          </p:cNvSpPr>
          <p:nvPr>
            <p:ph idx="1"/>
          </p:nvPr>
        </p:nvSpPr>
        <p:spPr/>
        <p:txBody>
          <a:bodyPr>
            <a:normAutofit fontScale="92500"/>
          </a:bodyPr>
          <a:lstStyle/>
          <a:p>
            <a:pPr marL="0" indent="0" algn="just">
              <a:lnSpc>
                <a:spcPct val="150000"/>
              </a:lnSpc>
              <a:buNone/>
            </a:pPr>
            <a:r>
              <a:rPr lang="en-US" sz="2800" dirty="0">
                <a:effectLst/>
              </a:rPr>
              <a:t>In this case, the solution that will be best suited is to create a new clause in the employment contract that will immediately dismiss any worker who has been absent for a certain period. in this way will be possible to create fear in the minds of the employees regarding losing their jobs and make it possible for the NHS to increase job attendance. </a:t>
            </a:r>
            <a:endParaRPr lang="en-US" sz="2800" dirty="0"/>
          </a:p>
        </p:txBody>
      </p:sp>
    </p:spTree>
    <p:extLst>
      <p:ext uri="{BB962C8B-B14F-4D97-AF65-F5344CB8AC3E}">
        <p14:creationId xmlns:p14="http://schemas.microsoft.com/office/powerpoint/2010/main" val="274645674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docProps/app.xml><?xml version="1.0" encoding="utf-8"?>
<Properties xmlns="http://schemas.openxmlformats.org/officeDocument/2006/extended-properties" xmlns:vt="http://schemas.openxmlformats.org/officeDocument/2006/docPropsVTypes">
  <Template>TM04033917[[fn=Berlin]]</Template>
  <TotalTime>10</TotalTime>
  <Words>1107</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Times New Roman</vt:lpstr>
      <vt:lpstr>Trebuchet MS</vt:lpstr>
      <vt:lpstr>Berlin</vt:lpstr>
      <vt:lpstr>PowerPoint Presentation</vt:lpstr>
      <vt:lpstr>REDUCING LONG-TERM ABSENTEEISM</vt:lpstr>
      <vt:lpstr>Nature of the problem</vt:lpstr>
      <vt:lpstr>Impact of the complex problem on employees and organization</vt:lpstr>
      <vt:lpstr>Impact of the complex problem on employees and organization</vt:lpstr>
      <vt:lpstr>External environment Analysis</vt:lpstr>
      <vt:lpstr>External environment Analysis</vt:lpstr>
      <vt:lpstr>External environment Analysis</vt:lpstr>
      <vt:lpstr>Cause and Effect Analysis</vt:lpstr>
      <vt:lpstr>Alternative Solutions</vt:lpstr>
      <vt:lpstr>Solutions that will be best suited to be used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LONG-TERM ABSENTEEISM</dc:title>
  <dc:creator>ASUS</dc:creator>
  <cp:lastModifiedBy>Luminita Mircea</cp:lastModifiedBy>
  <cp:revision>2</cp:revision>
  <dcterms:created xsi:type="dcterms:W3CDTF">2023-03-10T12:23:42Z</dcterms:created>
  <dcterms:modified xsi:type="dcterms:W3CDTF">2023-04-03T21:47:00Z</dcterms:modified>
</cp:coreProperties>
</file>