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67" r:id="rId4"/>
    <p:sldId id="258" r:id="rId5"/>
    <p:sldId id="268" r:id="rId6"/>
    <p:sldId id="269" r:id="rId7"/>
    <p:sldId id="259" r:id="rId8"/>
    <p:sldId id="270" r:id="rId9"/>
    <p:sldId id="260" r:id="rId10"/>
    <p:sldId id="271" r:id="rId11"/>
    <p:sldId id="272" r:id="rId12"/>
    <p:sldId id="261" r:id="rId13"/>
    <p:sldId id="262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09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08"/>
    <p:restoredTop sz="70370"/>
  </p:normalViewPr>
  <p:slideViewPr>
    <p:cSldViewPr snapToGrid="0" snapToObjects="1">
      <p:cViewPr varScale="1">
        <p:scale>
          <a:sx n="87" d="100"/>
          <a:sy n="87" d="100"/>
        </p:scale>
        <p:origin x="1584" y="19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C91994-005C-0F4B-AD24-66CF981C0E2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AE44EC-9CB2-604C-93E4-D3479B7EA4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2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948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85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661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631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1880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2324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19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5417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2507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1291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1995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439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2529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1291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9265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AE44EC-9CB2-604C-93E4-D3479B7EA40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315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97F6E-987B-3A4C-B28B-862CB35644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D515A-012E-1E45-82CB-9D9EF87BDF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E1B35-9B9A-5742-8CBF-3B04DCA94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B74728-8834-9140-BCBF-3C15F36EB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A2B74-8AC0-D64B-9ECC-5D2CFEE2A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185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F2F1F-5C82-D54B-AC8F-337FE7B66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936E7-1683-504A-BBB6-1065BA9B9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B83C76-22F3-0140-B0E9-22A49C98E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97C21-F310-D243-A500-69F0F49FE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400EE-4D76-A340-90A4-B3A370FB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30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A6979-36AA-3A42-A9D9-041E43D44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070A7-2659-114D-B3E3-A6EACB431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51F70-CFB0-4449-A864-434270A4D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0ED77-A190-E448-B893-755B185F4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1820A4-70C2-4049-8771-1312AA55A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24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2AC42-640E-3F47-8466-375264C07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CCBC6-BB1D-084F-981D-7C9899201C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1585C9-6329-2C49-A6D3-FEE4D7E79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2C02B3-F600-FF40-B364-BDDED6A70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D7CA53-77C8-0549-A6E2-115F3C80B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B6638F-518F-864A-8999-193F595DA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61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6EA9F-1988-0645-8ABE-AE25C3A0C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5E0A-6FE6-0A44-9060-A87677F5C5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5AC64D-7A6E-0A4B-8AA3-81C2D05694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298249-F3F4-D949-A868-8FBC0ADE49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4BAF5B-89E5-3E4E-BC44-473EE8BEB9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A863D5-F191-1045-8010-2BC5E8B0E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B8C4D3-63F1-5249-80DC-E53A8843F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CC08E5-A54B-414F-9919-479F7D392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121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A5E79-21FC-834A-834B-C63C45BE7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511C56-7EF6-704F-9A99-F1720D613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CD9198-03C0-9E42-BC0C-DDC834A09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350A5F-69CB-A94E-8210-B4DBC2015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34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D16FFD-CCB3-5847-A7B5-8B9F4B0CF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426BCF-8F55-064A-B19A-50FB82F36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23D6FB-E97D-A647-B5F8-1D7674DF7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423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86B24-A417-8344-A9BE-79F1335BF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52DF1-DFCA-6E4C-A108-1DDDB9AA4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880E94-523D-474C-B275-497E53DA13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0C2951-D9B1-4E4F-8A26-632EECDD2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325B2-5864-0541-9011-74BED4654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B7B08E-E4FD-4F44-BCA7-A552F1F0C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077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31967-496F-2C48-A6EF-67BDF8BC8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4F07C1-836D-1A49-8C52-FF35122A23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3DD9FA-7F6C-3448-9F68-559E6F13E6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6D620B-77C6-AB46-9513-57CEB6E23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B46BF0-9F22-AB4F-B165-48B268C17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E0D0C-A75A-C343-80AD-8921FA423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172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1CDA5-317C-2844-9489-21807E6BA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9762E2-9B63-E044-9D74-03B01E8EE6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9D661-F0EB-D145-8AC7-BC32092DC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CE8A6-5768-EE46-9FD6-3B0DD8B9D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88463-3F43-0C45-A6AE-72C19A8AB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28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8B7A49-D5C7-2943-A928-3136F677AC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E6196E-44EE-424E-8A41-CC9B659679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5949F5-85DE-BE45-BEA3-01D0CBFC8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88533-8AEE-F848-B0F4-BE72245B4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92B32-4AF9-E143-BF75-6EDB643AF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117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D57867-500B-1E4E-9E43-C67933864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1E279-16B6-A04D-ABB4-F395C58B1A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3EC80-194F-A646-AF83-92660DC5D0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D92C89-D8E9-5544-88C2-D957AA221433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513A3-6AC7-574E-A281-54DFE8B9D7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A62D4-3F36-F943-AC0A-CB9CFD6F91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84F4A-BD75-A249-994C-0F668A87D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507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s://marvelapp.com/prototype/6i9h986" TargetMode="External"/><Relationship Id="rId4" Type="http://schemas.openxmlformats.org/officeDocument/2006/relationships/hyperlink" Target="../Project/APPLICATION%20USER%20INTERFACE.docx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09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1325F-37AD-9C41-86D6-B3C786FEB7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5116529"/>
            <a:ext cx="10592174" cy="1000655"/>
          </a:xfrm>
          <a:solidFill>
            <a:srgbClr val="D20915"/>
          </a:solidFill>
        </p:spPr>
        <p:txBody>
          <a:bodyPr anchor="t">
            <a:normAutofit/>
          </a:bodyPr>
          <a:lstStyle/>
          <a:p>
            <a:pPr algn="l"/>
            <a:r>
              <a:rPr lang="en-GB" sz="4000" b="1" dirty="0">
                <a:solidFill>
                  <a:schemeClr val="bg1"/>
                </a:solidFill>
                <a:latin typeface="Book Antiqua" panose="02040602050305030304" pitchFamily="18" charset="0"/>
              </a:rPr>
              <a:t>London in your hands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64EE0021-6A34-5542-A222-F92495C930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788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18" name="Freeform: Shape 17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35802117-FB38-2B40-A719-25827D40B4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4580785"/>
            <a:ext cx="9416898" cy="484374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Book Antiqua" panose="02040602050305030304" pitchFamily="18" charset="0"/>
              </a:rPr>
              <a:t>Biancamaria Di Napoli</a:t>
            </a:r>
          </a:p>
        </p:txBody>
      </p:sp>
    </p:spTree>
    <p:extLst>
      <p:ext uri="{BB962C8B-B14F-4D97-AF65-F5344CB8AC3E}">
        <p14:creationId xmlns:p14="http://schemas.microsoft.com/office/powerpoint/2010/main" val="4114472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D0F35-1579-C545-BD16-4343EDF1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39721"/>
          </a:xfrm>
          <a:solidFill>
            <a:srgbClr val="D20915"/>
          </a:solidFill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		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52731-7359-4247-85DE-F808856D3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582" y="1711610"/>
            <a:ext cx="5022273" cy="4462176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latin typeface="Book Antiqua" panose="02040602050305030304" pitchFamily="18" charset="0"/>
              </a:rPr>
              <a:t>Project Aim:</a:t>
            </a:r>
          </a:p>
          <a:p>
            <a:pPr marL="0" indent="0" algn="ctr">
              <a:buNone/>
            </a:pPr>
            <a:endParaRPr lang="en-GB" dirty="0">
              <a:latin typeface="Book Antiqua" panose="02040602050305030304" pitchFamily="18" charset="0"/>
            </a:endParaRPr>
          </a:p>
          <a:p>
            <a:pPr marL="0" indent="0" algn="ctr">
              <a:buNone/>
            </a:pPr>
            <a:r>
              <a:rPr lang="en-GB" dirty="0">
                <a:latin typeface="Book Antiqua" panose="02040602050305030304" pitchFamily="18" charset="0"/>
              </a:rPr>
              <a:t>To design and build a smartphone application, which allows Italian tourists in London to leap at the chance of a digital guided tours.</a:t>
            </a:r>
          </a:p>
          <a:p>
            <a:pPr marL="0" indent="0">
              <a:buNone/>
            </a:pPr>
            <a:endParaRPr lang="en-GB" dirty="0">
              <a:latin typeface="Book Antiqua" panose="02040602050305030304" pitchFamily="18" charset="0"/>
            </a:endParaRP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2D6648CE-312E-2C4D-B397-6CF9D18742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99E5B80F-D3AA-C646-82F8-F8898003C07B}"/>
              </a:ext>
            </a:extLst>
          </p:cNvPr>
          <p:cNvGrpSpPr/>
          <p:nvPr/>
        </p:nvGrpSpPr>
        <p:grpSpPr>
          <a:xfrm>
            <a:off x="5860473" y="1714787"/>
            <a:ext cx="6005945" cy="4944739"/>
            <a:chOff x="5860473" y="1714787"/>
            <a:chExt cx="6005945" cy="4944739"/>
          </a:xfrm>
        </p:grpSpPr>
        <p:pic>
          <p:nvPicPr>
            <p:cNvPr id="8" name="Picture 7" descr="Chart, line chart&#10;&#10;Description automatically generated">
              <a:extLst>
                <a:ext uri="{FF2B5EF4-FFF2-40B4-BE49-F238E27FC236}">
                  <a16:creationId xmlns:a16="http://schemas.microsoft.com/office/drawing/2014/main" id="{937DBF1B-7A59-094B-944C-80EB88F00CBA}"/>
                </a:ext>
              </a:extLst>
            </p:cNvPr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60473" y="1714787"/>
              <a:ext cx="6005945" cy="4351338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BB551E3-C958-B648-B135-D7F5C853255C}"/>
                </a:ext>
              </a:extLst>
            </p:cNvPr>
            <p:cNvSpPr txBox="1"/>
            <p:nvPr/>
          </p:nvSpPr>
          <p:spPr>
            <a:xfrm>
              <a:off x="6096000" y="6105528"/>
              <a:ext cx="3937296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i="1" dirty="0">
                  <a:latin typeface="Book Antiqua" panose="02040602050305030304" pitchFamily="18" charset="0"/>
                </a:rPr>
                <a:t>Figure 1. Overview of Italian tourists in London. Source: [1]</a:t>
              </a:r>
            </a:p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96451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EAFCFE4-4859-3B46-91D9-03AB8023AA2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		INTRODUCTION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FA0D147F-02F5-D94B-A497-3833B6E5DD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FCBF52D-8F15-6547-8A13-3F9B541A4147}"/>
              </a:ext>
            </a:extLst>
          </p:cNvPr>
          <p:cNvSpPr/>
          <p:nvPr/>
        </p:nvSpPr>
        <p:spPr>
          <a:xfrm>
            <a:off x="256309" y="1339721"/>
            <a:ext cx="1167938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28600" algn="ctr"/>
            <a:r>
              <a:rPr lang="en-GB" sz="2800" b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Project Objectives:</a:t>
            </a:r>
          </a:p>
          <a:p>
            <a:pPr indent="228600"/>
            <a:endParaRPr lang="en-GB" sz="2800" b="1" dirty="0">
              <a:latin typeface="Book Antiqua" panose="0204060205030503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800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data related to the technologies used in the tourism environment and evaluate a possible evolution;</a:t>
            </a:r>
          </a:p>
          <a:p>
            <a:pPr marL="342900" lvl="0" indent="-342900">
              <a:buFont typeface="Calibri" panose="020F050202020403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800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search</a:t>
            </a: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for the most relevant research papers to understand how technologies have developed in meeting the tourists demands;</a:t>
            </a:r>
          </a:p>
          <a:p>
            <a:pPr marL="342900" lvl="0" indent="-342900">
              <a:buFont typeface="Calibri" panose="020F050202020403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800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</a:t>
            </a: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programming skills in C # to be able to use Xamarin in order to create a working app for Android and IOS;</a:t>
            </a:r>
          </a:p>
          <a:p>
            <a:pPr marL="342900" lvl="0" indent="-342900">
              <a:buFont typeface="Calibri" panose="020F050202020403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800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create</a:t>
            </a: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 intuitive graphical interface with menus and understandable features in order to make the App user friendly;</a:t>
            </a:r>
          </a:p>
          <a:p>
            <a:pPr marL="342900" lvl="0" indent="-342900">
              <a:buFont typeface="Calibri" panose="020F050202020403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800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design</a:t>
            </a:r>
            <a:r>
              <a:rPr lang="en-GB" sz="28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 database that can manage registered users data.</a:t>
            </a:r>
          </a:p>
        </p:txBody>
      </p:sp>
    </p:spTree>
    <p:extLst>
      <p:ext uri="{BB962C8B-B14F-4D97-AF65-F5344CB8AC3E}">
        <p14:creationId xmlns:p14="http://schemas.microsoft.com/office/powerpoint/2010/main" val="270315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0861FDA-B524-7B42-9A69-ECA2C31F7C1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		PROBLEM DOMAIN</a:t>
            </a:r>
          </a:p>
        </p:txBody>
      </p:sp>
      <p:pic>
        <p:nvPicPr>
          <p:cNvPr id="10" name="Picture 9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FF2DFA1A-0992-0048-A47A-ECA669D280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8F25D99-4BE7-7748-9642-E456A0249564}"/>
              </a:ext>
            </a:extLst>
          </p:cNvPr>
          <p:cNvSpPr txBox="1"/>
          <p:nvPr/>
        </p:nvSpPr>
        <p:spPr>
          <a:xfrm>
            <a:off x="3934689" y="1762586"/>
            <a:ext cx="4322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Book Antiqua" panose="02040602050305030304" pitchFamily="18" charset="0"/>
              </a:rPr>
              <a:t>Tourism is a very important </a:t>
            </a:r>
            <a:r>
              <a:rPr lang="en-GB" sz="2400" b="1" dirty="0">
                <a:latin typeface="Book Antiqua" panose="02040602050305030304" pitchFamily="18" charset="0"/>
              </a:rPr>
              <a:t>economic</a:t>
            </a:r>
            <a:r>
              <a:rPr lang="en-GB" sz="2400" dirty="0">
                <a:latin typeface="Book Antiqua" panose="02040602050305030304" pitchFamily="18" charset="0"/>
              </a:rPr>
              <a:t> and </a:t>
            </a:r>
            <a:r>
              <a:rPr lang="en-GB" sz="2400" b="1" dirty="0">
                <a:latin typeface="Book Antiqua" panose="02040602050305030304" pitchFamily="18" charset="0"/>
              </a:rPr>
              <a:t>social</a:t>
            </a:r>
            <a:r>
              <a:rPr lang="en-GB" sz="2400" dirty="0">
                <a:latin typeface="Book Antiqua" panose="02040602050305030304" pitchFamily="18" charset="0"/>
              </a:rPr>
              <a:t> resource.</a:t>
            </a:r>
          </a:p>
        </p:txBody>
      </p:sp>
      <p:sp>
        <p:nvSpPr>
          <p:cNvPr id="16" name="Curved Left Arrow 15">
            <a:extLst>
              <a:ext uri="{FF2B5EF4-FFF2-40B4-BE49-F238E27FC236}">
                <a16:creationId xmlns:a16="http://schemas.microsoft.com/office/drawing/2014/main" id="{E5B0AC6E-7592-8441-A4CD-CCDFBF830F69}"/>
              </a:ext>
            </a:extLst>
          </p:cNvPr>
          <p:cNvSpPr/>
          <p:nvPr/>
        </p:nvSpPr>
        <p:spPr>
          <a:xfrm>
            <a:off x="8880764" y="2178084"/>
            <a:ext cx="1634837" cy="1995055"/>
          </a:xfrm>
          <a:prstGeom prst="curvedLeftArrow">
            <a:avLst/>
          </a:prstGeom>
          <a:solidFill>
            <a:srgbClr val="D2091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A29E5EC-DB0C-C144-B5E1-19519253807F}"/>
              </a:ext>
            </a:extLst>
          </p:cNvPr>
          <p:cNvSpPr txBox="1"/>
          <p:nvPr/>
        </p:nvSpPr>
        <p:spPr>
          <a:xfrm>
            <a:off x="3934690" y="3433421"/>
            <a:ext cx="4516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Book Antiqua" panose="02040602050305030304" pitchFamily="18" charset="0"/>
              </a:rPr>
              <a:t>New technologies must be integrated in tourism tools</a:t>
            </a:r>
          </a:p>
        </p:txBody>
      </p:sp>
      <p:sp>
        <p:nvSpPr>
          <p:cNvPr id="18" name="&quot;No&quot; Symbol 17">
            <a:extLst>
              <a:ext uri="{FF2B5EF4-FFF2-40B4-BE49-F238E27FC236}">
                <a16:creationId xmlns:a16="http://schemas.microsoft.com/office/drawing/2014/main" id="{EEBD8C2B-3C2E-1442-93B6-2A198C331215}"/>
              </a:ext>
            </a:extLst>
          </p:cNvPr>
          <p:cNvSpPr/>
          <p:nvPr/>
        </p:nvSpPr>
        <p:spPr>
          <a:xfrm>
            <a:off x="4696691" y="4846446"/>
            <a:ext cx="2230581" cy="1814945"/>
          </a:xfrm>
          <a:prstGeom prst="noSmoking">
            <a:avLst/>
          </a:prstGeom>
          <a:solidFill>
            <a:srgbClr val="D20915"/>
          </a:solidFill>
          <a:ln w="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alpha val="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5292AE-9C7D-024B-BB20-AF2F8B36878B}"/>
              </a:ext>
            </a:extLst>
          </p:cNvPr>
          <p:cNvSpPr txBox="1"/>
          <p:nvPr/>
        </p:nvSpPr>
        <p:spPr>
          <a:xfrm>
            <a:off x="5035968" y="5104256"/>
            <a:ext cx="15520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>
                <a:latin typeface="Book Antiqua" panose="02040602050305030304" pitchFamily="18" charset="0"/>
              </a:rPr>
              <a:t>CLASSIC </a:t>
            </a:r>
          </a:p>
          <a:p>
            <a:pPr algn="ctr"/>
            <a:r>
              <a:rPr lang="en-GB" sz="2400" dirty="0">
                <a:latin typeface="Book Antiqua" panose="02040602050305030304" pitchFamily="18" charset="0"/>
              </a:rPr>
              <a:t>GUIDED </a:t>
            </a:r>
          </a:p>
          <a:p>
            <a:pPr algn="ctr"/>
            <a:r>
              <a:rPr lang="en-GB" sz="2400" dirty="0">
                <a:latin typeface="Book Antiqua" panose="02040602050305030304" pitchFamily="18" charset="0"/>
              </a:rPr>
              <a:t>TOURS</a:t>
            </a:r>
          </a:p>
        </p:txBody>
      </p:sp>
      <p:sp>
        <p:nvSpPr>
          <p:cNvPr id="20" name="Curved Left Arrow 19">
            <a:extLst>
              <a:ext uri="{FF2B5EF4-FFF2-40B4-BE49-F238E27FC236}">
                <a16:creationId xmlns:a16="http://schemas.microsoft.com/office/drawing/2014/main" id="{D14BE32D-40E9-8E4C-AED8-7BA884217A95}"/>
              </a:ext>
            </a:extLst>
          </p:cNvPr>
          <p:cNvSpPr/>
          <p:nvPr/>
        </p:nvSpPr>
        <p:spPr>
          <a:xfrm flipH="1">
            <a:off x="1357744" y="3848919"/>
            <a:ext cx="1662545" cy="1995055"/>
          </a:xfrm>
          <a:prstGeom prst="curvedLeftArrow">
            <a:avLst/>
          </a:prstGeom>
          <a:solidFill>
            <a:srgbClr val="D2091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49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  <p:bldP spid="17" grpId="0"/>
      <p:bldP spid="18" grpId="0" animBg="1"/>
      <p:bldP spid="19" grpId="0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4DFBA9E-3C6F-DC42-B0A0-882F75137F3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		PROBLEM DOMAIN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618F128F-88C1-BC46-8B78-F747F24352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8C196D-8D16-7448-BD79-37AE1300D170}"/>
              </a:ext>
            </a:extLst>
          </p:cNvPr>
          <p:cNvSpPr txBox="1"/>
          <p:nvPr/>
        </p:nvSpPr>
        <p:spPr>
          <a:xfrm>
            <a:off x="186256" y="4779818"/>
            <a:ext cx="10982494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latin typeface="Book Antiqua" panose="02040602050305030304" pitchFamily="18" charset="0"/>
              </a:rPr>
              <a:t>Conclusion:</a:t>
            </a:r>
          </a:p>
          <a:p>
            <a:pPr algn="ctr"/>
            <a:r>
              <a:rPr lang="en-GB" sz="2400" dirty="0">
                <a:latin typeface="Book Antiqua" panose="02040602050305030304" pitchFamily="18" charset="0"/>
              </a:rPr>
              <a:t>the tourist's desire is to preserve his own exploratory independence during the </a:t>
            </a:r>
          </a:p>
          <a:p>
            <a:pPr algn="ctr"/>
            <a:r>
              <a:rPr lang="en-GB" sz="2400" dirty="0">
                <a:latin typeface="Book Antiqua" panose="02040602050305030304" pitchFamily="18" charset="0"/>
              </a:rPr>
              <a:t>guided tour that can only be obtained with the use of a </a:t>
            </a:r>
          </a:p>
          <a:p>
            <a:pPr algn="ctr"/>
            <a:r>
              <a:rPr lang="en-GB" sz="2400" dirty="0">
                <a:latin typeface="Book Antiqua" panose="02040602050305030304" pitchFamily="18" charset="0"/>
              </a:rPr>
              <a:t>digital platform in which the tourist himself has the control.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D19652-2854-8846-8879-148DCAB0AB05}"/>
              </a:ext>
            </a:extLst>
          </p:cNvPr>
          <p:cNvSpPr txBox="1"/>
          <p:nvPr/>
        </p:nvSpPr>
        <p:spPr>
          <a:xfrm>
            <a:off x="4184073" y="1603415"/>
            <a:ext cx="4586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</a:rPr>
              <a:t>Tourists behavioural impact[2]: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363F63-C6F0-3A44-A9C5-2537C21A8B4B}"/>
              </a:ext>
            </a:extLst>
          </p:cNvPr>
          <p:cNvSpPr txBox="1"/>
          <p:nvPr/>
        </p:nvSpPr>
        <p:spPr>
          <a:xfrm>
            <a:off x="734448" y="2460426"/>
            <a:ext cx="4440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Görlitz, Germany, August 2006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3D71CA-2F4D-A541-A060-3DA9E7FDF87E}"/>
              </a:ext>
            </a:extLst>
          </p:cNvPr>
          <p:cNvSpPr txBox="1"/>
          <p:nvPr/>
        </p:nvSpPr>
        <p:spPr>
          <a:xfrm>
            <a:off x="734448" y="3474245"/>
            <a:ext cx="7646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65% did not recalculate the touristic route generated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1319DB-14D1-9247-9256-3BD18DD5F381}"/>
              </a:ext>
            </a:extLst>
          </p:cNvPr>
          <p:cNvSpPr txBox="1"/>
          <p:nvPr/>
        </p:nvSpPr>
        <p:spPr>
          <a:xfrm>
            <a:off x="734448" y="4042792"/>
            <a:ext cx="5798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50% of the guided tour was performed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73DA12B-E9C7-9D4C-8BDC-E2FBD2DA2565}"/>
              </a:ext>
            </a:extLst>
          </p:cNvPr>
          <p:cNvGrpSpPr/>
          <p:nvPr/>
        </p:nvGrpSpPr>
        <p:grpSpPr>
          <a:xfrm>
            <a:off x="5675676" y="2460425"/>
            <a:ext cx="5663954" cy="461665"/>
            <a:chOff x="5675676" y="2460425"/>
            <a:chExt cx="5663954" cy="461665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C04A65C-95DB-7048-929B-D84EF886A927}"/>
                </a:ext>
              </a:extLst>
            </p:cNvPr>
            <p:cNvSpPr txBox="1"/>
            <p:nvPr/>
          </p:nvSpPr>
          <p:spPr>
            <a:xfrm>
              <a:off x="7301345" y="2460425"/>
              <a:ext cx="40382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latin typeface="Book Antiqua" panose="02040602050305030304" pitchFamily="18" charset="0"/>
                </a:rPr>
                <a:t>Dynamic Tour Guide (DTG)</a:t>
              </a:r>
            </a:p>
          </p:txBody>
        </p:sp>
        <p:sp>
          <p:nvSpPr>
            <p:cNvPr id="13" name="Right Arrow 12">
              <a:extLst>
                <a:ext uri="{FF2B5EF4-FFF2-40B4-BE49-F238E27FC236}">
                  <a16:creationId xmlns:a16="http://schemas.microsoft.com/office/drawing/2014/main" id="{348FB45D-A9E3-8248-8C47-8FDE4BC501AE}"/>
                </a:ext>
              </a:extLst>
            </p:cNvPr>
            <p:cNvSpPr/>
            <p:nvPr/>
          </p:nvSpPr>
          <p:spPr>
            <a:xfrm>
              <a:off x="5675676" y="2606103"/>
              <a:ext cx="1125079" cy="230833"/>
            </a:xfrm>
            <a:prstGeom prst="rightArrow">
              <a:avLst/>
            </a:prstGeom>
            <a:solidFill>
              <a:srgbClr val="D2091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E52098B-B364-AF47-9F40-F1D7D7063305}"/>
              </a:ext>
            </a:extLst>
          </p:cNvPr>
          <p:cNvGrpSpPr/>
          <p:nvPr/>
        </p:nvGrpSpPr>
        <p:grpSpPr>
          <a:xfrm>
            <a:off x="8457622" y="3466304"/>
            <a:ext cx="2999930" cy="461665"/>
            <a:chOff x="8457622" y="3466304"/>
            <a:chExt cx="2999930" cy="461665"/>
          </a:xfrm>
        </p:grpSpPr>
        <p:sp>
          <p:nvSpPr>
            <p:cNvPr id="14" name="Right Arrow 13">
              <a:extLst>
                <a:ext uri="{FF2B5EF4-FFF2-40B4-BE49-F238E27FC236}">
                  <a16:creationId xmlns:a16="http://schemas.microsoft.com/office/drawing/2014/main" id="{8EBFB4A8-F9A1-484F-84C4-3CB7F00D795F}"/>
                </a:ext>
              </a:extLst>
            </p:cNvPr>
            <p:cNvSpPr/>
            <p:nvPr/>
          </p:nvSpPr>
          <p:spPr>
            <a:xfrm>
              <a:off x="8457622" y="3620120"/>
              <a:ext cx="1125079" cy="230833"/>
            </a:xfrm>
            <a:prstGeom prst="rightArrow">
              <a:avLst/>
            </a:prstGeom>
            <a:solidFill>
              <a:srgbClr val="D2091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7DE90FE-5A7C-0C4E-B37C-3FBF65DA136B}"/>
                </a:ext>
              </a:extLst>
            </p:cNvPr>
            <p:cNvSpPr txBox="1"/>
            <p:nvPr/>
          </p:nvSpPr>
          <p:spPr>
            <a:xfrm>
              <a:off x="10213301" y="3466304"/>
              <a:ext cx="12442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latin typeface="Book Antiqua" panose="02040602050305030304" pitchFamily="18" charset="0"/>
                </a:rPr>
                <a:t>TRUST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03EC405-DC4B-B546-9837-416A2643B62F}"/>
              </a:ext>
            </a:extLst>
          </p:cNvPr>
          <p:cNvGrpSpPr/>
          <p:nvPr/>
        </p:nvGrpSpPr>
        <p:grpSpPr>
          <a:xfrm>
            <a:off x="6792286" y="4040254"/>
            <a:ext cx="3680920" cy="461665"/>
            <a:chOff x="6792286" y="4040254"/>
            <a:chExt cx="3680920" cy="461665"/>
          </a:xfrm>
        </p:grpSpPr>
        <p:sp>
          <p:nvSpPr>
            <p:cNvPr id="15" name="Right Arrow 14">
              <a:extLst>
                <a:ext uri="{FF2B5EF4-FFF2-40B4-BE49-F238E27FC236}">
                  <a16:creationId xmlns:a16="http://schemas.microsoft.com/office/drawing/2014/main" id="{1FA09A23-77F9-154B-9BDC-5A1C4422B230}"/>
                </a:ext>
              </a:extLst>
            </p:cNvPr>
            <p:cNvSpPr/>
            <p:nvPr/>
          </p:nvSpPr>
          <p:spPr>
            <a:xfrm>
              <a:off x="6792286" y="4139972"/>
              <a:ext cx="1125079" cy="230833"/>
            </a:xfrm>
            <a:prstGeom prst="rightArrow">
              <a:avLst/>
            </a:prstGeom>
            <a:solidFill>
              <a:srgbClr val="D2091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B5F302C-4ECF-5842-AEFC-4176CBB0A5C5}"/>
                </a:ext>
              </a:extLst>
            </p:cNvPr>
            <p:cNvSpPr txBox="1"/>
            <p:nvPr/>
          </p:nvSpPr>
          <p:spPr>
            <a:xfrm>
              <a:off x="8698361" y="4040254"/>
              <a:ext cx="17748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latin typeface="Book Antiqua" panose="02040602050305030304" pitchFamily="18" charset="0"/>
                </a:rPr>
                <a:t>FREEDOM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69590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AB29BD5-5929-EF4F-B75C-2422E96180A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		PROBLEM DOMAIN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B9CC7760-657C-6042-9D5D-6F0158F768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04E56F-0D25-464F-8B1E-F78BA4CA37BB}"/>
              </a:ext>
            </a:extLst>
          </p:cNvPr>
          <p:cNvSpPr txBox="1"/>
          <p:nvPr/>
        </p:nvSpPr>
        <p:spPr>
          <a:xfrm>
            <a:off x="1607124" y="2105890"/>
            <a:ext cx="9544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90% of users use the smartphone  to obtain touristic information [3]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8DA681-012C-3E41-B478-4C4C885B56DC}"/>
              </a:ext>
            </a:extLst>
          </p:cNvPr>
          <p:cNvGrpSpPr/>
          <p:nvPr/>
        </p:nvGrpSpPr>
        <p:grpSpPr>
          <a:xfrm>
            <a:off x="1304447" y="2784764"/>
            <a:ext cx="10256334" cy="1505682"/>
            <a:chOff x="1304447" y="2784764"/>
            <a:chExt cx="10256334" cy="1505682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E6DA701-BBAD-2343-AA18-DDB040F85D71}"/>
                </a:ext>
              </a:extLst>
            </p:cNvPr>
            <p:cNvSpPr txBox="1"/>
            <p:nvPr/>
          </p:nvSpPr>
          <p:spPr>
            <a:xfrm>
              <a:off x="1304447" y="3828781"/>
              <a:ext cx="1025633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latin typeface="Book Antiqua" panose="02040602050305030304" pitchFamily="18" charset="0"/>
                </a:rPr>
                <a:t>The smartphone is an ideal tool to guide tourists to the chosen destination.</a:t>
              </a:r>
            </a:p>
          </p:txBody>
        </p:sp>
        <p:sp>
          <p:nvSpPr>
            <p:cNvPr id="8" name="Down Arrow 7">
              <a:extLst>
                <a:ext uri="{FF2B5EF4-FFF2-40B4-BE49-F238E27FC236}">
                  <a16:creationId xmlns:a16="http://schemas.microsoft.com/office/drawing/2014/main" id="{24C81BB4-F93F-B14B-B879-4E7B44A52174}"/>
                </a:ext>
              </a:extLst>
            </p:cNvPr>
            <p:cNvSpPr/>
            <p:nvPr/>
          </p:nvSpPr>
          <p:spPr>
            <a:xfrm>
              <a:off x="5846610" y="2784764"/>
              <a:ext cx="318655" cy="789709"/>
            </a:xfrm>
            <a:prstGeom prst="downArrow">
              <a:avLst/>
            </a:prstGeom>
            <a:solidFill>
              <a:srgbClr val="D2091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6EC6C80-1C96-2042-B83B-D21485796D94}"/>
              </a:ext>
            </a:extLst>
          </p:cNvPr>
          <p:cNvGrpSpPr/>
          <p:nvPr/>
        </p:nvGrpSpPr>
        <p:grpSpPr>
          <a:xfrm>
            <a:off x="3311229" y="4544754"/>
            <a:ext cx="5322291" cy="2494206"/>
            <a:chOff x="3311229" y="4544754"/>
            <a:chExt cx="5322291" cy="2494206"/>
          </a:xfrm>
        </p:grpSpPr>
        <p:pic>
          <p:nvPicPr>
            <p:cNvPr id="10" name="Picture 9" descr="Diagram&#10;&#10;Description automatically generated">
              <a:extLst>
                <a:ext uri="{FF2B5EF4-FFF2-40B4-BE49-F238E27FC236}">
                  <a16:creationId xmlns:a16="http://schemas.microsoft.com/office/drawing/2014/main" id="{BA0A1F7A-6A00-844C-B59F-B4A787FF19E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19951" y="4544754"/>
              <a:ext cx="3771971" cy="1805794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C0CA369-B887-5344-9830-1C95FBD9EAB6}"/>
                </a:ext>
              </a:extLst>
            </p:cNvPr>
            <p:cNvSpPr txBox="1"/>
            <p:nvPr/>
          </p:nvSpPr>
          <p:spPr>
            <a:xfrm>
              <a:off x="3311229" y="6300296"/>
              <a:ext cx="5322291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/>
              <a:r>
                <a:rPr lang="en-GB" sz="1200" i="1" dirty="0">
                  <a:latin typeface="Book Antiqua" panose="02040602050305030304" pitchFamily="18" charset="0"/>
                </a:rPr>
                <a:t>Figure 2. </a:t>
              </a:r>
              <a:r>
                <a:rPr lang="en-GB" sz="1200" dirty="0">
                  <a:latin typeface="Book Antiqua" panose="02040602050305030304" pitchFamily="18" charset="0"/>
                </a:rPr>
                <a:t>The world around us is analog; we use digital tools to navigate it</a:t>
              </a:r>
            </a:p>
            <a:p>
              <a:r>
                <a:rPr lang="en-GB" sz="1200" i="1" dirty="0">
                  <a:latin typeface="Book Antiqua" panose="02040602050305030304" pitchFamily="18" charset="0"/>
                </a:rPr>
                <a:t>Source: [4]</a:t>
              </a:r>
            </a:p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2039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6DF0F57-C86D-F34D-A956-7EAFAF90082E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SIMILAR APPLICATIONS</a:t>
            </a:r>
          </a:p>
        </p:txBody>
      </p:sp>
      <p:pic>
        <p:nvPicPr>
          <p:cNvPr id="7" name="Picture 6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F2F43CD5-8549-0840-B554-20D9B6C513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F4A96B2-C1D0-2949-9C5A-B29C301FF191}"/>
              </a:ext>
            </a:extLst>
          </p:cNvPr>
          <p:cNvSpPr txBox="1"/>
          <p:nvPr/>
        </p:nvSpPr>
        <p:spPr>
          <a:xfrm>
            <a:off x="3034146" y="1656926"/>
            <a:ext cx="86837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>
                <a:latin typeface="Book Antiqua" panose="02040602050305030304" pitchFamily="18" charset="0"/>
              </a:rPr>
              <a:t>Sygic Travel: Travel Planner and Itinerary Maker</a:t>
            </a:r>
            <a:r>
              <a:rPr lang="en-GB" sz="2800" dirty="0">
                <a:latin typeface="Book Antiqua" panose="02040602050305030304" pitchFamily="18" charset="0"/>
              </a:rPr>
              <a:t> [5]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194A70B-29AA-D24E-8D43-A89DCCAE2A87}"/>
              </a:ext>
            </a:extLst>
          </p:cNvPr>
          <p:cNvGrpSpPr/>
          <p:nvPr/>
        </p:nvGrpSpPr>
        <p:grpSpPr>
          <a:xfrm>
            <a:off x="306701" y="2132453"/>
            <a:ext cx="2417650" cy="2540707"/>
            <a:chOff x="306701" y="1619828"/>
            <a:chExt cx="2417650" cy="2540707"/>
          </a:xfrm>
        </p:grpSpPr>
        <p:pic>
          <p:nvPicPr>
            <p:cNvPr id="10" name="Picture 9" descr="Icon&#10;&#10;Description automatically generated">
              <a:extLst>
                <a:ext uri="{FF2B5EF4-FFF2-40B4-BE49-F238E27FC236}">
                  <a16:creationId xmlns:a16="http://schemas.microsoft.com/office/drawing/2014/main" id="{E4DAE729-ECE0-AA47-839A-72024E7373A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5040" y="1619828"/>
              <a:ext cx="2222500" cy="226060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53AD441-65FB-D840-853E-CBD4DCB58712}"/>
                </a:ext>
              </a:extLst>
            </p:cNvPr>
            <p:cNvSpPr txBox="1"/>
            <p:nvPr/>
          </p:nvSpPr>
          <p:spPr>
            <a:xfrm>
              <a:off x="306701" y="3883536"/>
              <a:ext cx="241765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/>
              <a:r>
                <a:rPr lang="en-GB" sz="1200" i="1" dirty="0">
                  <a:latin typeface="Book Antiqua" panose="02040602050305030304" pitchFamily="18" charset="0"/>
                </a:rPr>
                <a:t>Figure 3 . </a:t>
              </a:r>
              <a:r>
                <a:rPr lang="en-GB" sz="1200" dirty="0">
                  <a:latin typeface="Book Antiqua" panose="02040602050305030304" pitchFamily="18" charset="0"/>
                </a:rPr>
                <a:t>Sygic Travel. </a:t>
              </a:r>
              <a:r>
                <a:rPr lang="en-GB" sz="1200" i="1" dirty="0">
                  <a:latin typeface="Book Antiqua" panose="02040602050305030304" pitchFamily="18" charset="0"/>
                </a:rPr>
                <a:t>Source: [5]</a:t>
              </a:r>
              <a:endParaRPr lang="en-GB" sz="1200" dirty="0">
                <a:latin typeface="Book Antiqua" panose="02040602050305030304" pitchFamily="18" charset="0"/>
              </a:endParaRP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48B2CFBD-9E28-A146-A27B-0EB2A35C0582}"/>
              </a:ext>
            </a:extLst>
          </p:cNvPr>
          <p:cNvSpPr txBox="1"/>
          <p:nvPr/>
        </p:nvSpPr>
        <p:spPr>
          <a:xfrm>
            <a:off x="3034145" y="2640982"/>
            <a:ext cx="8683787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Personalised  and customised guided tour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POIs description, photos, opening hours, entrance fees, links and so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Booking ticket, renting a car and shopping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Sygic GPS navigation is used to drive the tourist in the map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Video provided for the main attractions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Video and Audio file are available only in English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34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repeatCount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4571D85-AD72-0043-A371-C202BA90691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SIMILAR APPLICATIONS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34E153E9-E3A2-1749-8669-F4F01AC096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1ADB2F4C-6C51-C64C-BF86-84ACA96ADD60}"/>
              </a:ext>
            </a:extLst>
          </p:cNvPr>
          <p:cNvGrpSpPr/>
          <p:nvPr/>
        </p:nvGrpSpPr>
        <p:grpSpPr>
          <a:xfrm>
            <a:off x="346078" y="2117248"/>
            <a:ext cx="2561920" cy="3138964"/>
            <a:chOff x="504343" y="1818303"/>
            <a:chExt cx="2561920" cy="3138964"/>
          </a:xfrm>
        </p:grpSpPr>
        <p:pic>
          <p:nvPicPr>
            <p:cNvPr id="7" name="Picture 6" descr="Icon&#10;&#10;Description automatically generated">
              <a:extLst>
                <a:ext uri="{FF2B5EF4-FFF2-40B4-BE49-F238E27FC236}">
                  <a16:creationId xmlns:a16="http://schemas.microsoft.com/office/drawing/2014/main" id="{F2E6E287-1753-AA41-B181-9621728FEC5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3563" y="1818303"/>
              <a:ext cx="2552700" cy="24003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5BAF8BC-8CAC-954C-AAA3-0F09DE049B91}"/>
                </a:ext>
              </a:extLst>
            </p:cNvPr>
            <p:cNvSpPr txBox="1"/>
            <p:nvPr/>
          </p:nvSpPr>
          <p:spPr>
            <a:xfrm>
              <a:off x="504343" y="4218603"/>
              <a:ext cx="1766830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i="1" dirty="0">
                  <a:latin typeface="Book Antiqua" panose="02040602050305030304" pitchFamily="18" charset="0"/>
                </a:rPr>
                <a:t>Figure 4 . </a:t>
              </a:r>
              <a:r>
                <a:rPr lang="en-GB" sz="1200" dirty="0">
                  <a:latin typeface="Book Antiqua" panose="02040602050305030304" pitchFamily="18" charset="0"/>
                </a:rPr>
                <a:t>Smart Guide. </a:t>
              </a:r>
            </a:p>
            <a:p>
              <a:r>
                <a:rPr lang="en-GB" sz="1200" i="1" dirty="0">
                  <a:latin typeface="Book Antiqua" panose="02040602050305030304" pitchFamily="18" charset="0"/>
                </a:rPr>
                <a:t>Source: [6]</a:t>
              </a:r>
              <a:endParaRPr lang="en-GB" sz="1200" dirty="0">
                <a:latin typeface="Book Antiqua" panose="02040602050305030304" pitchFamily="18" charset="0"/>
              </a:endParaRPr>
            </a:p>
            <a:p>
              <a:endParaRPr lang="en-GB" dirty="0">
                <a:latin typeface="Book Antiqua" panose="02040602050305030304" pitchFamily="18" charset="0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0BE3988-A4CF-F148-B97F-972A91A0EA4A}"/>
              </a:ext>
            </a:extLst>
          </p:cNvPr>
          <p:cNvSpPr txBox="1"/>
          <p:nvPr/>
        </p:nvSpPr>
        <p:spPr>
          <a:xfrm>
            <a:off x="3261763" y="1655583"/>
            <a:ext cx="7377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>
                <a:latin typeface="Book Antiqua" panose="02040602050305030304" pitchFamily="18" charset="0"/>
              </a:rPr>
              <a:t>Smart Guide– Your Personal Audio Guide</a:t>
            </a:r>
            <a:r>
              <a:rPr lang="en-GB" sz="2800" dirty="0">
                <a:latin typeface="Book Antiqua" panose="02040602050305030304" pitchFamily="18" charset="0"/>
              </a:rPr>
              <a:t> [6]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308C8C-63D1-8843-9074-34EEC0885B62}"/>
              </a:ext>
            </a:extLst>
          </p:cNvPr>
          <p:cNvSpPr txBox="1"/>
          <p:nvPr/>
        </p:nvSpPr>
        <p:spPr>
          <a:xfrm>
            <a:off x="3261763" y="2947888"/>
            <a:ext cx="72122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Personal audio Tour 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GPS navigation to drive the tourist on the map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Audio guide available only in English</a:t>
            </a:r>
          </a:p>
        </p:txBody>
      </p:sp>
    </p:spTree>
    <p:extLst>
      <p:ext uri="{BB962C8B-B14F-4D97-AF65-F5344CB8AC3E}">
        <p14:creationId xmlns:p14="http://schemas.microsoft.com/office/powerpoint/2010/main" val="112887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880967-F7C0-144A-9546-D7D85BDEE3F0}"/>
              </a:ext>
            </a:extLst>
          </p:cNvPr>
          <p:cNvSpPr txBox="1"/>
          <p:nvPr/>
        </p:nvSpPr>
        <p:spPr>
          <a:xfrm>
            <a:off x="3614738" y="21288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5A995EC-0638-3845-B58E-E734B6D95EB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FUNCTIONAL FEATURES</a:t>
            </a:r>
          </a:p>
        </p:txBody>
      </p:sp>
      <p:pic>
        <p:nvPicPr>
          <p:cNvPr id="7" name="Picture 6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488AA4D3-91F4-D946-B8E3-94040613C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20C947A-2E72-D44D-91AA-A6F26B8D52DD}"/>
              </a:ext>
            </a:extLst>
          </p:cNvPr>
          <p:cNvSpPr/>
          <p:nvPr/>
        </p:nvSpPr>
        <p:spPr>
          <a:xfrm>
            <a:off x="232474" y="1339721"/>
            <a:ext cx="11959525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User Functionalities:</a:t>
            </a:r>
          </a:p>
          <a:p>
            <a:endParaRPr lang="en-GB" sz="2000" dirty="0">
              <a:latin typeface="Book Antiqua" panose="0204060205030503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Unlogged navigation to view the Digital Tours Guided details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Registration in the Sign up Area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Authentication function through Login in a Personal Area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Profile management in the Personal Area section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Tour Guided booking after login take place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Gps Tracking of user position on the Map with the indication of the touristic path to follow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Push up notification in POIs proximity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Purchasing attraction’s tickets by external link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Provide a feedback about the Digital Guided Tours and the Application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Update the application when update are available.</a:t>
            </a:r>
          </a:p>
          <a:p>
            <a:pPr marL="457200"/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Admin Functionalities:</a:t>
            </a:r>
          </a:p>
          <a:p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create new tours and manage the existing tours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upload new tour/audio/video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manage database data for User authentication purpose.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377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77A06-DD5D-8345-8B8B-3F47AEB7A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58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83B517-E9E8-0B41-8CCE-2A363B629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963" y="1381698"/>
            <a:ext cx="11012837" cy="45931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Non-Functional Features</a:t>
            </a:r>
          </a:p>
          <a:p>
            <a:pPr marL="0" indent="0">
              <a:buNone/>
            </a:pPr>
            <a:endParaRPr lang="en-GB" sz="2000" dirty="0">
              <a:latin typeface="Book Antiqua" panose="0204060205030503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b="1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Simplicity</a:t>
            </a: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Intuitive user interface helps tourists to have a quick access to all the application functionalities.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Speed</a:t>
            </a: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Fast loading screen is fundamental to ensure a quick navigation through the different application sections.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Good image resolution</a:t>
            </a: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To have a good screen resolution of the touristic maps and paths to increase the experience.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Accuracy</a:t>
            </a: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Position accuracy detected by the gps that can exactly locate the tourist on the map.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Flexibility</a:t>
            </a: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The application need to be able to download on the main mobile operating systems: Android and IOS.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i="1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Security</a:t>
            </a:r>
            <a:r>
              <a:rPr lang="en-GB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The application must be secure and protect users sensitive data.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DD28E84-D8E1-E147-85F4-6E03B0912E6C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NON-FUNCTIONAL FEATURES</a:t>
            </a:r>
          </a:p>
        </p:txBody>
      </p:sp>
      <p:pic>
        <p:nvPicPr>
          <p:cNvPr id="6" name="Picture 5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D8E08327-00D8-994A-B577-A1CF2606F0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316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1CA4D9C-3A9D-154C-8D74-8394AF921AF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USE CASE DIAGRAM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088B4DC9-2658-A54C-A91B-4B41247D4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7CF0D9-B9C2-7B4F-A6BD-B0DBE41E6F0D}"/>
              </a:ext>
            </a:extLst>
          </p:cNvPr>
          <p:cNvSpPr txBox="1"/>
          <p:nvPr/>
        </p:nvSpPr>
        <p:spPr>
          <a:xfrm>
            <a:off x="4399446" y="6541476"/>
            <a:ext cx="30139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>
                <a:latin typeface="Book Antiqua" panose="02040602050305030304" pitchFamily="18" charset="0"/>
              </a:rPr>
              <a:t>Figure 7. Use case Diagram</a:t>
            </a:r>
            <a:r>
              <a:rPr lang="en-GB" sz="1200" dirty="0">
                <a:latin typeface="Book Antiqua" panose="02040602050305030304" pitchFamily="18" charset="0"/>
              </a:rPr>
              <a:t>. Source: </a:t>
            </a:r>
            <a:r>
              <a:rPr lang="en-GB" sz="1200" i="1" dirty="0">
                <a:latin typeface="Book Antiqua" panose="02040602050305030304" pitchFamily="18" charset="0"/>
              </a:rPr>
              <a:t> Author</a:t>
            </a:r>
            <a:endParaRPr lang="en-GB" sz="1200" dirty="0">
              <a:latin typeface="Book Antiqua" panose="02040602050305030304" pitchFamily="18" charset="0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498498C-9153-414D-B500-96E039F0D5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9942" y="1508772"/>
            <a:ext cx="5261329" cy="5109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143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961FF07-3689-8642-AA2A-AB84CB41083B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TOOLS REQUIRED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4600F4EF-EC2F-0443-8838-E6BE91BF7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82704D6A-B7B9-B44A-B91B-2DB4A7B5688B}"/>
              </a:ext>
            </a:extLst>
          </p:cNvPr>
          <p:cNvGrpSpPr/>
          <p:nvPr/>
        </p:nvGrpSpPr>
        <p:grpSpPr>
          <a:xfrm>
            <a:off x="4323629" y="2011389"/>
            <a:ext cx="3544742" cy="1444114"/>
            <a:chOff x="1135626" y="2102870"/>
            <a:chExt cx="3544742" cy="1444114"/>
          </a:xfrm>
        </p:grpSpPr>
        <p:pic>
          <p:nvPicPr>
            <p:cNvPr id="11" name="Picture 10" descr="A picture containing icon&#10;&#10;Description automatically generated">
              <a:extLst>
                <a:ext uri="{FF2B5EF4-FFF2-40B4-BE49-F238E27FC236}">
                  <a16:creationId xmlns:a16="http://schemas.microsoft.com/office/drawing/2014/main" id="{ADFE4F21-BC0C-6545-9B75-E7985B18E6C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857782" y="2102870"/>
              <a:ext cx="2822586" cy="1444114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0CA2AD7-234F-AD49-86EA-F2547607799D}"/>
                </a:ext>
              </a:extLst>
            </p:cNvPr>
            <p:cNvSpPr txBox="1"/>
            <p:nvPr/>
          </p:nvSpPr>
          <p:spPr>
            <a:xfrm>
              <a:off x="1135626" y="2476110"/>
              <a:ext cx="4154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latin typeface="Book Antiqua" panose="02040602050305030304" pitchFamily="18" charset="0"/>
                </a:rPr>
                <a:t>1.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C9E81E27-4675-774D-BBE6-C2E4DC084447}"/>
                </a:ext>
              </a:extLst>
            </p:cNvPr>
            <p:cNvSpPr txBox="1"/>
            <p:nvPr/>
          </p:nvSpPr>
          <p:spPr>
            <a:xfrm>
              <a:off x="2182334" y="3085319"/>
              <a:ext cx="17283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i="1" dirty="0">
                  <a:latin typeface="Book Antiqua" panose="02040602050305030304" pitchFamily="18" charset="0"/>
                </a:rPr>
                <a:t>Figure 5. </a:t>
              </a:r>
              <a:r>
                <a:rPr lang="en-GB" sz="1200" dirty="0">
                  <a:latin typeface="Book Antiqua" panose="02040602050305030304" pitchFamily="18" charset="0"/>
                </a:rPr>
                <a:t>Smart Guide. </a:t>
              </a:r>
            </a:p>
            <a:p>
              <a:r>
                <a:rPr lang="en-GB" sz="1200" i="1" dirty="0">
                  <a:latin typeface="Book Antiqua" panose="02040602050305030304" pitchFamily="18" charset="0"/>
                </a:rPr>
                <a:t>Source: [7]</a:t>
              </a:r>
              <a:endParaRPr lang="en-GB" sz="1200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66C9C34-BFDD-8744-8F09-0C8EB6A4930C}"/>
              </a:ext>
            </a:extLst>
          </p:cNvPr>
          <p:cNvGrpSpPr/>
          <p:nvPr/>
        </p:nvGrpSpPr>
        <p:grpSpPr>
          <a:xfrm>
            <a:off x="4323629" y="3913864"/>
            <a:ext cx="3519087" cy="1403925"/>
            <a:chOff x="4323629" y="3913864"/>
            <a:chExt cx="3519087" cy="140392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63D0BF49-F3FA-A443-8F29-5AD8C3995092}"/>
                </a:ext>
              </a:extLst>
            </p:cNvPr>
            <p:cNvSpPr txBox="1"/>
            <p:nvPr/>
          </p:nvSpPr>
          <p:spPr>
            <a:xfrm>
              <a:off x="4323629" y="4500411"/>
              <a:ext cx="4154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latin typeface="Book Antiqua" panose="02040602050305030304" pitchFamily="18" charset="0"/>
                </a:rPr>
                <a:t>2.</a:t>
              </a:r>
            </a:p>
          </p:txBody>
        </p:sp>
        <p:pic>
          <p:nvPicPr>
            <p:cNvPr id="26" name="Picture 25" descr="Logo&#10;&#10;Description automatically generated">
              <a:extLst>
                <a:ext uri="{FF2B5EF4-FFF2-40B4-BE49-F238E27FC236}">
                  <a16:creationId xmlns:a16="http://schemas.microsoft.com/office/drawing/2014/main" id="{F8032865-62D0-EB49-B7D4-7C81D6504A3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045785" y="3913864"/>
              <a:ext cx="2796931" cy="1173093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5914AEE-9C51-E84F-88CE-7C6031E22CDA}"/>
                </a:ext>
              </a:extLst>
            </p:cNvPr>
            <p:cNvSpPr txBox="1"/>
            <p:nvPr/>
          </p:nvSpPr>
          <p:spPr>
            <a:xfrm>
              <a:off x="5370337" y="4856124"/>
              <a:ext cx="17283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i="1" dirty="0">
                  <a:latin typeface="Book Antiqua" panose="02040602050305030304" pitchFamily="18" charset="0"/>
                </a:rPr>
                <a:t>Figure 6. </a:t>
              </a:r>
              <a:r>
                <a:rPr lang="en-GB" sz="1200" dirty="0">
                  <a:latin typeface="Book Antiqua" panose="02040602050305030304" pitchFamily="18" charset="0"/>
                </a:rPr>
                <a:t>Smart Guide. </a:t>
              </a:r>
            </a:p>
            <a:p>
              <a:r>
                <a:rPr lang="en-GB" sz="1200" i="1" dirty="0">
                  <a:latin typeface="Book Antiqua" panose="02040602050305030304" pitchFamily="18" charset="0"/>
                </a:rPr>
                <a:t>Source: [8]</a:t>
              </a:r>
              <a:endParaRPr lang="en-GB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46077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433623B-2C96-3742-8473-126E8F8CDA24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METHODOLOGY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B6768B80-9A82-7D4B-8932-3B5F7FB37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59E5AD-EF89-0943-A7EC-62B37FAB8E25}"/>
              </a:ext>
            </a:extLst>
          </p:cNvPr>
          <p:cNvSpPr txBox="1"/>
          <p:nvPr/>
        </p:nvSpPr>
        <p:spPr>
          <a:xfrm>
            <a:off x="2653260" y="1795096"/>
            <a:ext cx="7114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Book Antiqua" panose="02040602050305030304" pitchFamily="18" charset="0"/>
              </a:rPr>
              <a:t>Agile Methodology Development Life cycle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2F6AD5B-32D0-0041-87D0-F05D3C7C3D61}"/>
              </a:ext>
            </a:extLst>
          </p:cNvPr>
          <p:cNvGrpSpPr/>
          <p:nvPr/>
        </p:nvGrpSpPr>
        <p:grpSpPr>
          <a:xfrm>
            <a:off x="1932414" y="2773693"/>
            <a:ext cx="8327171" cy="2927146"/>
            <a:chOff x="1932414" y="2773693"/>
            <a:chExt cx="8327171" cy="2927146"/>
          </a:xfrm>
        </p:grpSpPr>
        <p:pic>
          <p:nvPicPr>
            <p:cNvPr id="8" name="Picture 7" descr="A picture containing text, device, gauge, meter&#10;&#10;Description automatically generated">
              <a:extLst>
                <a:ext uri="{FF2B5EF4-FFF2-40B4-BE49-F238E27FC236}">
                  <a16:creationId xmlns:a16="http://schemas.microsoft.com/office/drawing/2014/main" id="{0B22C0FD-C0FE-CF45-A12A-04AA5257EEB7}"/>
                </a:ext>
              </a:extLst>
            </p:cNvPr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32414" y="2773693"/>
              <a:ext cx="8327171" cy="2471769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3DC54DF-8697-9B46-9256-20305B0F3392}"/>
                </a:ext>
              </a:extLst>
            </p:cNvPr>
            <p:cNvSpPr txBox="1"/>
            <p:nvPr/>
          </p:nvSpPr>
          <p:spPr>
            <a:xfrm>
              <a:off x="4033673" y="5423840"/>
              <a:ext cx="39308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i="1" dirty="0">
                  <a:latin typeface="Book Antiqua" panose="02040602050305030304" pitchFamily="18" charset="0"/>
                </a:rPr>
                <a:t>Figure 8. </a:t>
              </a:r>
              <a:r>
                <a:rPr lang="en-GB" sz="1200" dirty="0">
                  <a:latin typeface="Book Antiqua" panose="02040602050305030304" pitchFamily="18" charset="0"/>
                </a:rPr>
                <a:t>Agile mobile application life cycle. Source: </a:t>
              </a:r>
              <a:r>
                <a:rPr lang="en-GB" sz="1200" i="1" dirty="0">
                  <a:latin typeface="Book Antiqua" panose="02040602050305030304" pitchFamily="18" charset="0"/>
                </a:rPr>
                <a:t> [9]</a:t>
              </a:r>
              <a:endParaRPr lang="en-GB" sz="1200" dirty="0">
                <a:latin typeface="Book Antiqua" panose="0204060205030503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3344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C1AF0E3-45A6-AF41-A4BC-6D69BF1BFDC1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DESIGN TEMPLATE</a:t>
            </a:r>
          </a:p>
        </p:txBody>
      </p:sp>
      <p:pic>
        <p:nvPicPr>
          <p:cNvPr id="6" name="Picture 5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9A538DCE-3D6D-1945-A104-5145CC55A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97667E-0533-EE42-B530-E7EA4BBED9FA}"/>
              </a:ext>
            </a:extLst>
          </p:cNvPr>
          <p:cNvSpPr txBox="1"/>
          <p:nvPr/>
        </p:nvSpPr>
        <p:spPr>
          <a:xfrm>
            <a:off x="1055077" y="1779576"/>
            <a:ext cx="2759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hlinkClick r:id="rId4"/>
              </a:rPr>
              <a:t>Interface Design</a:t>
            </a:r>
            <a:endParaRPr lang="en-GB" sz="24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7F1A3C-2AA8-3046-AAE9-D3699F19BF71}"/>
              </a:ext>
            </a:extLst>
          </p:cNvPr>
          <p:cNvSpPr txBox="1"/>
          <p:nvPr/>
        </p:nvSpPr>
        <p:spPr>
          <a:xfrm>
            <a:off x="1055077" y="2852825"/>
            <a:ext cx="1880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hlinkClick r:id="rId5"/>
              </a:rPr>
              <a:t>Prototype</a:t>
            </a:r>
            <a:endParaRPr lang="en-GB" sz="2400" dirty="0">
              <a:latin typeface="Book Antiqua" panose="0204060205030503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901BD2-D80B-5B4D-B23C-538EC6EAA356}"/>
              </a:ext>
            </a:extLst>
          </p:cNvPr>
          <p:cNvSpPr txBox="1"/>
          <p:nvPr/>
        </p:nvSpPr>
        <p:spPr>
          <a:xfrm>
            <a:off x="1055077" y="3926074"/>
            <a:ext cx="28135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Database Design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361750A-5D73-474E-BF74-C7D12E9D12C5}"/>
              </a:ext>
            </a:extLst>
          </p:cNvPr>
          <p:cNvGrpSpPr/>
          <p:nvPr/>
        </p:nvGrpSpPr>
        <p:grpSpPr>
          <a:xfrm>
            <a:off x="4294257" y="4156906"/>
            <a:ext cx="7340600" cy="2146300"/>
            <a:chOff x="4294257" y="4156906"/>
            <a:chExt cx="7340600" cy="2146300"/>
          </a:xfrm>
        </p:grpSpPr>
        <p:pic>
          <p:nvPicPr>
            <p:cNvPr id="25" name="Picture 24" descr="Diagram&#10;&#10;Description automatically generated">
              <a:extLst>
                <a:ext uri="{FF2B5EF4-FFF2-40B4-BE49-F238E27FC236}">
                  <a16:creationId xmlns:a16="http://schemas.microsoft.com/office/drawing/2014/main" id="{3BDB05FC-05B5-9440-868E-2C64EE13450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294257" y="4156906"/>
              <a:ext cx="7340600" cy="2146300"/>
            </a:xfrm>
            <a:prstGeom prst="rect">
              <a:avLst/>
            </a:prstGeom>
          </p:spPr>
        </p:pic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F1A5D33-B31A-F841-973B-CFF0A784228F}"/>
                </a:ext>
              </a:extLst>
            </p:cNvPr>
            <p:cNvSpPr/>
            <p:nvPr/>
          </p:nvSpPr>
          <p:spPr>
            <a:xfrm>
              <a:off x="5999115" y="6026207"/>
              <a:ext cx="3640740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200" i="1" dirty="0">
                  <a:latin typeface="Book Antiqua" panose="02040602050305030304" pitchFamily="18" charset="0"/>
                </a:rPr>
                <a:t>Figure 9. Server database ER diagram</a:t>
              </a:r>
              <a:r>
                <a:rPr lang="en-GB" sz="1200" dirty="0">
                  <a:latin typeface="Book Antiqua" panose="02040602050305030304" pitchFamily="18" charset="0"/>
                </a:rPr>
                <a:t>. Source: </a:t>
              </a:r>
              <a:r>
                <a:rPr lang="en-GB" sz="1200" i="1" dirty="0">
                  <a:latin typeface="Book Antiqua" panose="02040602050305030304" pitchFamily="18" charset="0"/>
                </a:rPr>
                <a:t> Author</a:t>
              </a:r>
              <a:endParaRPr lang="en-GB" sz="1200" dirty="0">
                <a:latin typeface="Book Antiqua" panose="0204060205030503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8599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C06B9EB-30BE-DA40-A1F7-C8577A74C76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GANTT CHART</a:t>
            </a:r>
          </a:p>
        </p:txBody>
      </p:sp>
      <p:pic>
        <p:nvPicPr>
          <p:cNvPr id="5" name="Picture 4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FDA0B522-8C7E-CE4D-AC88-DE0CE1578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A065DA-52C2-A14F-99B9-EF47B7F6E89D}"/>
              </a:ext>
            </a:extLst>
          </p:cNvPr>
          <p:cNvSpPr txBox="1"/>
          <p:nvPr/>
        </p:nvSpPr>
        <p:spPr>
          <a:xfrm>
            <a:off x="4768553" y="6136822"/>
            <a:ext cx="27318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>
                <a:latin typeface="Book Antiqua" panose="02040602050305030304" pitchFamily="18" charset="0"/>
              </a:rPr>
              <a:t>Figure 10. Gantt Chart</a:t>
            </a:r>
            <a:r>
              <a:rPr lang="en-GB" sz="1200" dirty="0">
                <a:latin typeface="Book Antiqua" panose="02040602050305030304" pitchFamily="18" charset="0"/>
              </a:rPr>
              <a:t>. Source: </a:t>
            </a:r>
            <a:r>
              <a:rPr lang="en-GB" sz="1200" i="1" dirty="0">
                <a:latin typeface="Book Antiqua" panose="02040602050305030304" pitchFamily="18" charset="0"/>
              </a:rPr>
              <a:t> Author</a:t>
            </a:r>
            <a:endParaRPr lang="en-GB" sz="1200" dirty="0">
              <a:latin typeface="Book Antiqua" panose="02040602050305030304" pitchFamily="18" charset="0"/>
            </a:endParaRPr>
          </a:p>
        </p:txBody>
      </p:sp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33DEDA2B-95FD-724F-8925-754D66C9A0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30668"/>
            <a:ext cx="12192000" cy="510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3487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1AC4634-659A-6E48-B894-C1DB024518E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CONCLUSION</a:t>
            </a:r>
          </a:p>
        </p:txBody>
      </p:sp>
      <p:pic>
        <p:nvPicPr>
          <p:cNvPr id="7" name="Picture 6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AF635246-ECB4-7549-AABF-21C15027D8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2AE6D0-FAC4-724C-AB68-AFF194DB9D62}"/>
              </a:ext>
            </a:extLst>
          </p:cNvPr>
          <p:cNvSpPr txBox="1"/>
          <p:nvPr/>
        </p:nvSpPr>
        <p:spPr>
          <a:xfrm>
            <a:off x="692727" y="2133600"/>
            <a:ext cx="1059872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To promote the touristic attraction through the use of </a:t>
            </a:r>
            <a:r>
              <a:rPr lang="en-GB" sz="2400" b="1" i="1" dirty="0">
                <a:latin typeface="Book Antiqua" panose="02040602050305030304" pitchFamily="18" charset="0"/>
              </a:rPr>
              <a:t>digital devices</a:t>
            </a:r>
            <a:br>
              <a:rPr lang="en-GB" sz="2400" dirty="0">
                <a:latin typeface="Book Antiqua" panose="02040602050305030304" pitchFamily="18" charset="0"/>
              </a:rPr>
            </a:br>
            <a:endParaRPr lang="en-GB" sz="2400" dirty="0"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Traditional Guided Tour : book in advance, large group, English language</a:t>
            </a:r>
            <a:br>
              <a:rPr lang="en-GB" sz="2400" dirty="0">
                <a:latin typeface="Book Antiqua" panose="02040602050305030304" pitchFamily="18" charset="0"/>
              </a:rPr>
            </a:br>
            <a:endParaRPr lang="en-GB" sz="2400" dirty="0"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Applications are available to escort the tourists in their travel path. Audio end Video file are available only in English language</a:t>
            </a:r>
            <a:br>
              <a:rPr lang="en-GB" sz="2400" dirty="0">
                <a:latin typeface="Book Antiqua" panose="02040602050305030304" pitchFamily="18" charset="0"/>
              </a:rPr>
            </a:br>
            <a:endParaRPr lang="en-GB" sz="2400" dirty="0"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Dedicated application for Italian tourist to visit London with Audio and Video Guide in Italian language.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DEF70F-4737-884C-B02F-0649EC9DD842}"/>
              </a:ext>
            </a:extLst>
          </p:cNvPr>
          <p:cNvSpPr txBox="1"/>
          <p:nvPr/>
        </p:nvSpPr>
        <p:spPr>
          <a:xfrm>
            <a:off x="7038109" y="5882132"/>
            <a:ext cx="4663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</a:rPr>
              <a:t>I hope you enjoyed. Thank you!</a:t>
            </a:r>
          </a:p>
        </p:txBody>
      </p:sp>
    </p:spTree>
    <p:extLst>
      <p:ext uri="{BB962C8B-B14F-4D97-AF65-F5344CB8AC3E}">
        <p14:creationId xmlns:p14="http://schemas.microsoft.com/office/powerpoint/2010/main" val="401095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B96787C-DC19-3044-9890-ED0BBE4593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247424"/>
              </p:ext>
            </p:extLst>
          </p:nvPr>
        </p:nvGraphicFramePr>
        <p:xfrm>
          <a:off x="838200" y="1489342"/>
          <a:ext cx="10515601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27352">
                  <a:extLst>
                    <a:ext uri="{9D8B030D-6E8A-4147-A177-3AD203B41FA5}">
                      <a16:colId xmlns:a16="http://schemas.microsoft.com/office/drawing/2014/main" val="3095681536"/>
                    </a:ext>
                  </a:extLst>
                </a:gridCol>
                <a:gridCol w="9788249">
                  <a:extLst>
                    <a:ext uri="{9D8B030D-6E8A-4147-A177-3AD203B41FA5}">
                      <a16:colId xmlns:a16="http://schemas.microsoft.com/office/drawing/2014/main" val="161283518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[1] </a:t>
                      </a:r>
                      <a:endParaRPr lang="en-GB" sz="1200" b="0" i="0" u="none" strike="noStrike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VisitBritain, </a:t>
                      </a:r>
                      <a:r>
                        <a:rPr lang="en-GB" sz="1200" b="0" i="0" u="none" strike="noStrike" dirty="0" err="1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VisitEngland’s</a:t>
                      </a: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“VisitBritain/</a:t>
                      </a:r>
                      <a:r>
                        <a:rPr lang="en-GB" sz="1200" b="0" i="0" u="none" strike="noStrike" dirty="0" err="1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VisitEngland’s</a:t>
                      </a: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,” 2020. [Online]. Available: https://</a:t>
                      </a:r>
                      <a:r>
                        <a:rPr lang="en-GB" sz="1200" b="0" i="0" u="none" strike="noStrike" dirty="0" err="1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www.visitbritain.org</a:t>
                      </a: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b="0" i="0" u="none" strike="noStrike" dirty="0" err="1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nation-region-county-data?area</a:t>
                      </a: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=100&amp;country=1040. [Accessed 26 11 2020].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350511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5B47580-D4EB-9A4E-B236-779A0C3DCF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72662"/>
              </p:ext>
            </p:extLst>
          </p:nvPr>
        </p:nvGraphicFramePr>
        <p:xfrm>
          <a:off x="838199" y="1987899"/>
          <a:ext cx="10515601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27352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788249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[2] 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M. M. K. t. H. a. U. G. Ronny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Kramera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, “Behavioural Impacts of Mobile Tour Guides,” in </a:t>
                      </a:r>
                      <a:r>
                        <a:rPr lang="en-GB" sz="1200" i="1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Information and Communication Technologies in Tourism 2007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, Ljubljana, Slovenia,, 2007. 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83C79EC-1B39-CA41-BDA8-BE9645A4E6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8219558"/>
              </p:ext>
            </p:extLst>
          </p:nvPr>
        </p:nvGraphicFramePr>
        <p:xfrm>
          <a:off x="838199" y="2449399"/>
          <a:ext cx="10515601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27352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788249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[3] 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A. M. B. I. E. U.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Ependi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, “Model for Mobile Application Development on Traveling Guide: A General Proposal,” </a:t>
                      </a:r>
                      <a:r>
                        <a:rPr lang="en-GB" sz="1200" i="1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International Conference on Electrical Engineering and Computer Science (ICECOS), 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pp. 122-126, 2019. 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933C0D6-7A73-0048-9395-A01D6AFC18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3705847"/>
              </p:ext>
            </p:extLst>
          </p:nvPr>
        </p:nvGraphicFramePr>
        <p:xfrm>
          <a:off x="838199" y="2897419"/>
          <a:ext cx="10515601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27352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788249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[4]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C. Silver, “Get lost: How over reliance on digital maps could lead us mentally astray,” The Next Web, 23 07 2014. [Online]. </a:t>
                      </a:r>
                    </a:p>
                    <a:p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Available: https://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thenextweb.com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2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socialmedia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/2014/07/23/get-lost-reliance-digital-maps-lead-us-mentally-astray/. [Accessed 10 03 2021].</a:t>
                      </a: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BF3A55D-E4EE-9042-9294-9942A2CB6F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0671021"/>
              </p:ext>
            </p:extLst>
          </p:nvPr>
        </p:nvGraphicFramePr>
        <p:xfrm>
          <a:off x="838199" y="3358919"/>
          <a:ext cx="10515601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27352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788249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[5]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Sygic, “Sygic Travel Maps,” Sygic, 2021. [Online]. Available: https://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travel.sygic.com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. [Accessed 01 03 2021].</a:t>
                      </a:r>
                      <a:r>
                        <a:rPr lang="en-GB" sz="1200" dirty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endParaRPr lang="en-GB" sz="12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A863D4B9-BE3D-1447-8288-0DDBF3324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496153"/>
              </p:ext>
            </p:extLst>
          </p:nvPr>
        </p:nvGraphicFramePr>
        <p:xfrm>
          <a:off x="836674" y="3807814"/>
          <a:ext cx="10045475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08791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336684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[6]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S. Guide, “Smart Guide,” Smart Guide, 2021. [Online]. Available: https://smart-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guide.org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/. [Accessed 01 03 2021].</a:t>
                      </a:r>
                      <a:r>
                        <a:rPr lang="en-GB" sz="1200" dirty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endParaRPr lang="en-GB" sz="12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AE65E0AD-D497-2D42-8A83-FCCDDFB64F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591925"/>
              </p:ext>
            </p:extLst>
          </p:nvPr>
        </p:nvGraphicFramePr>
        <p:xfrm>
          <a:off x="836673" y="4291202"/>
          <a:ext cx="10045475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08791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336684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[7]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Marvel, “Marvel,” Marvel, 2021. [Online]. Available: https://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marvelapp.com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. [Accessed 26 02 2021].</a:t>
                      </a:r>
                      <a:r>
                        <a:rPr lang="en-GB" sz="1200" dirty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endParaRPr lang="en-GB" sz="12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307CD702-0F0C-6140-853F-6A9C9B1E9D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1422692"/>
              </p:ext>
            </p:extLst>
          </p:nvPr>
        </p:nvGraphicFramePr>
        <p:xfrm>
          <a:off x="836672" y="4739222"/>
          <a:ext cx="10045475" cy="519567"/>
        </p:xfrm>
        <a:graphic>
          <a:graphicData uri="http://schemas.openxmlformats.org/drawingml/2006/table">
            <a:tbl>
              <a:tblPr firstRow="1" firstCol="1" bandRow="1"/>
              <a:tblGrid>
                <a:gridCol w="708791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336684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[8]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Microsoft, “Xamarin,” Microsoft, 2021. [Online]. Available: https://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dotnet.microsoft.com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/apps/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xamarin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. [Accessed 10 03 2021].</a:t>
                      </a:r>
                      <a:r>
                        <a:rPr lang="en-GB" sz="1200" dirty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endParaRPr lang="en-GB" sz="12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84BB0E7C-3775-5C4A-8A98-A30D41C69E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362680"/>
              </p:ext>
            </p:extLst>
          </p:nvPr>
        </p:nvGraphicFramePr>
        <p:xfrm>
          <a:off x="836672" y="5237779"/>
          <a:ext cx="10045475" cy="567690"/>
        </p:xfrm>
        <a:graphic>
          <a:graphicData uri="http://schemas.openxmlformats.org/drawingml/2006/table">
            <a:tbl>
              <a:tblPr firstRow="1" firstCol="1" bandRow="1"/>
              <a:tblGrid>
                <a:gridCol w="708791">
                  <a:extLst>
                    <a:ext uri="{9D8B030D-6E8A-4147-A177-3AD203B41FA5}">
                      <a16:colId xmlns:a16="http://schemas.microsoft.com/office/drawing/2014/main" val="2235895660"/>
                    </a:ext>
                  </a:extLst>
                </a:gridCol>
                <a:gridCol w="9336684">
                  <a:extLst>
                    <a:ext uri="{9D8B030D-6E8A-4147-A177-3AD203B41FA5}">
                      <a16:colId xmlns:a16="http://schemas.microsoft.com/office/drawing/2014/main" val="1873219808"/>
                    </a:ext>
                  </a:extLst>
                </a:gridCol>
              </a:tblGrid>
              <a:tr h="519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Book Antiqua" panose="0204060205030503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[9]</a:t>
                      </a:r>
                      <a:endParaRPr lang="en-GB" sz="1200" b="0" i="0" u="none" strike="noStrike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20663" marR="20663" marT="20663" marB="2066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R. Singh, “How building mobile apps via agile methodology lead to best results?,” 5 2 2018. [Online]. Available: https://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appsexpert.medium.com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Book Antiqua" panose="02040602050305030304" pitchFamily="18" charset="0"/>
                          <a:ea typeface="+mn-ea"/>
                          <a:cs typeface="+mn-cs"/>
                        </a:rPr>
                        <a:t>/how-building-mobile-apps-via-agile-methodology-lead-to-best-results-26549825b89e. [Accessed 04 03 2021].</a:t>
                      </a:r>
                      <a:r>
                        <a:rPr lang="en-GB" sz="1200" dirty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endParaRPr lang="en-GB" sz="12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8555611"/>
                  </a:ext>
                </a:extLst>
              </a:tr>
            </a:tbl>
          </a:graphicData>
        </a:graphic>
      </p:graphicFrame>
      <p:sp>
        <p:nvSpPr>
          <p:cNvPr id="21" name="Title 1">
            <a:extLst>
              <a:ext uri="{FF2B5EF4-FFF2-40B4-BE49-F238E27FC236}">
                <a16:creationId xmlns:a16="http://schemas.microsoft.com/office/drawing/2014/main" id="{A0630D47-55FB-5D4B-95A5-36F4FD7F3DE5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39721"/>
          </a:xfrm>
          <a:prstGeom prst="rect">
            <a:avLst/>
          </a:prstGeom>
          <a:solidFill>
            <a:srgbClr val="D20915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Book Antiqua" panose="02040602050305030304" pitchFamily="18" charset="0"/>
                <a:cs typeface="Algerian" panose="020F0502020204030204" pitchFamily="34" charset="0"/>
              </a:rPr>
              <a:t>REFERENCE</a:t>
            </a:r>
          </a:p>
        </p:txBody>
      </p:sp>
      <p:pic>
        <p:nvPicPr>
          <p:cNvPr id="22" name="Picture 21" descr="A picture containing sky, water, outdoor, river&#10;&#10;Description automatically generated">
            <a:extLst>
              <a:ext uri="{FF2B5EF4-FFF2-40B4-BE49-F238E27FC236}">
                <a16:creationId xmlns:a16="http://schemas.microsoft.com/office/drawing/2014/main" id="{2C226D89-8D94-DB4E-93D8-8E627D624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4557" y="1"/>
            <a:ext cx="4227443" cy="1339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5215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2742</TotalTime>
  <Words>1216</Words>
  <Application>Microsoft Macintosh PowerPoint</Application>
  <PresentationFormat>Widescreen</PresentationFormat>
  <Paragraphs>146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Book Antiqua</vt:lpstr>
      <vt:lpstr>Calibri</vt:lpstr>
      <vt:lpstr>Calibri Light</vt:lpstr>
      <vt:lpstr>Office Theme</vt:lpstr>
      <vt:lpstr>London in your hands</vt:lpstr>
      <vt:lpstr>  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Biancamaria Di napoli (1808160)</dc:creator>
  <cp:lastModifiedBy>Biancamaria Di napoli (1808160)</cp:lastModifiedBy>
  <cp:revision>69</cp:revision>
  <dcterms:created xsi:type="dcterms:W3CDTF">2021-03-20T14:46:12Z</dcterms:created>
  <dcterms:modified xsi:type="dcterms:W3CDTF">2021-03-25T17:40:43Z</dcterms:modified>
</cp:coreProperties>
</file>