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61" r:id="rId1"/>
  </p:sldMasterIdLst>
  <p:sldIdLst>
    <p:sldId id="256" r:id="rId2"/>
    <p:sldId id="257" r:id="rId3"/>
    <p:sldId id="258" r:id="rId4"/>
    <p:sldId id="261" r:id="rId5"/>
    <p:sldId id="262" r:id="rId6"/>
    <p:sldId id="260" r:id="rId7"/>
    <p:sldId id="263" r:id="rId8"/>
    <p:sldId id="265" r:id="rId9"/>
    <p:sldId id="259" r:id="rId10"/>
  </p:sldIdLst>
  <p:sldSz cx="18288000" cy="10287000"/>
  <p:notesSz cx="6858000" cy="9144000"/>
  <p:embeddedFontLst>
    <p:embeddedFont>
      <p:font typeface="Century Gothic" panose="020B0502020202020204" pitchFamily="34" charset="0"/>
      <p:regular r:id="rId11"/>
      <p:bold r:id="rId12"/>
      <p:italic r:id="rId13"/>
      <p:boldItalic r:id="rId14"/>
    </p:embeddedFont>
    <p:embeddedFont>
      <p:font typeface="Heading Now 71-78 Bold" panose="020B0604020202020204" charset="0"/>
      <p:regular r:id="rId15"/>
    </p:embeddedFont>
    <p:embeddedFont>
      <p:font typeface="Poppins" panose="00000500000000000000" pitchFamily="2" charset="0"/>
      <p:regular r:id="rId16"/>
      <p:bold r:id="rId17"/>
      <p:italic r:id="rId18"/>
      <p:boldItalic r:id="rId19"/>
    </p:embeddedFont>
    <p:embeddedFont>
      <p:font typeface="Poppins Bold" panose="00000800000000000000" charset="0"/>
      <p:regular r:id="rId20"/>
      <p:bold r:id="rId21"/>
    </p:embeddedFont>
    <p:embeddedFont>
      <p:font typeface="Poppins Italics" panose="020B0604020202020204" charset="0"/>
      <p:regular r:id="rId22"/>
    </p:embeddedFont>
    <p:embeddedFont>
      <p:font typeface="TT Firs Neue" panose="020B0604020202020204" charset="0"/>
      <p:regular r:id="rId23"/>
    </p:embeddedFont>
    <p:embeddedFont>
      <p:font typeface="TT Firs Neue Bold" panose="020B0604020202020204" charset="0"/>
      <p:regular r:id="rId2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63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6E6D3A-4C73-7EE5-2A55-F01F3AD77DE8}" v="94" dt="2026-07-18T18:53:17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font" Target="fonts/font13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font" Target="fonts/font12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an Saba" userId="a87aced69cbcc88f" providerId="LiveId" clId="{E0381403-4BF3-475E-96C8-25D074D0E311}"/>
    <pc:docChg chg="modSld sldOrd">
      <pc:chgData name="Kiran Saba" userId="a87aced69cbcc88f" providerId="LiveId" clId="{E0381403-4BF3-475E-96C8-25D074D0E311}" dt="2026-07-18T22:45:37.372" v="1"/>
      <pc:docMkLst>
        <pc:docMk/>
      </pc:docMkLst>
      <pc:sldChg chg="ord">
        <pc:chgData name="Kiran Saba" userId="a87aced69cbcc88f" providerId="LiveId" clId="{E0381403-4BF3-475E-96C8-25D074D0E311}" dt="2026-07-18T22:45:37.372" v="1"/>
        <pc:sldMkLst>
          <pc:docMk/>
          <pc:sldMk cId="968120917" sldId="265"/>
        </pc:sldMkLst>
      </pc:sldChg>
    </pc:docChg>
  </pc:docChgLst>
  <pc:docChgLst>
    <pc:chgData name="Guest User" providerId="Windows Live" clId="Web-{736E6D3A-4C73-7EE5-2A55-F01F3AD77DE8}"/>
    <pc:docChg chg="addSld delSld modSld">
      <pc:chgData name="Guest User" userId="" providerId="Windows Live" clId="Web-{736E6D3A-4C73-7EE5-2A55-F01F3AD77DE8}" dt="2026-07-18T18:53:16.040" v="66" actId="20577"/>
      <pc:docMkLst>
        <pc:docMk/>
      </pc:docMkLst>
      <pc:sldChg chg="del">
        <pc:chgData name="Guest User" userId="" providerId="Windows Live" clId="Web-{736E6D3A-4C73-7EE5-2A55-F01F3AD77DE8}" dt="2026-07-18T18:52:18.255" v="64"/>
        <pc:sldMkLst>
          <pc:docMk/>
          <pc:sldMk cId="3975199762" sldId="264"/>
        </pc:sldMkLst>
      </pc:sldChg>
      <pc:sldChg chg="addSp delSp modSp add replId">
        <pc:chgData name="Guest User" userId="" providerId="Windows Live" clId="Web-{736E6D3A-4C73-7EE5-2A55-F01F3AD77DE8}" dt="2026-07-18T18:53:16.040" v="66" actId="20577"/>
        <pc:sldMkLst>
          <pc:docMk/>
          <pc:sldMk cId="968120917" sldId="265"/>
        </pc:sldMkLst>
        <pc:spChg chg="add del mod">
          <ac:chgData name="Guest User" userId="" providerId="Windows Live" clId="Web-{736E6D3A-4C73-7EE5-2A55-F01F3AD77DE8}" dt="2026-07-18T18:50:17.310" v="36"/>
          <ac:spMkLst>
            <pc:docMk/>
            <pc:sldMk cId="968120917" sldId="265"/>
            <ac:spMk id="2" creationId="{378BECD6-7E29-D4FD-B03F-A08B296AB320}"/>
          </ac:spMkLst>
        </pc:spChg>
        <pc:spChg chg="mod">
          <ac:chgData name="Guest User" userId="" providerId="Windows Live" clId="Web-{736E6D3A-4C73-7EE5-2A55-F01F3AD77DE8}" dt="2026-07-18T18:42:28.108" v="24" actId="20577"/>
          <ac:spMkLst>
            <pc:docMk/>
            <pc:sldMk cId="968120917" sldId="265"/>
            <ac:spMk id="5" creationId="{4FCDD664-7FEA-2F59-F2EB-5E271AD53D0C}"/>
          </ac:spMkLst>
        </pc:spChg>
        <pc:spChg chg="del mod">
          <ac:chgData name="Guest User" userId="" providerId="Windows Live" clId="Web-{736E6D3A-4C73-7EE5-2A55-F01F3AD77DE8}" dt="2026-07-18T18:50:51.312" v="51"/>
          <ac:spMkLst>
            <pc:docMk/>
            <pc:sldMk cId="968120917" sldId="265"/>
            <ac:spMk id="6" creationId="{D98F7E46-4F7E-B57F-BC30-AC269FE21985}"/>
          </ac:spMkLst>
        </pc:spChg>
        <pc:spChg chg="add del">
          <ac:chgData name="Guest User" userId="" providerId="Windows Live" clId="Web-{736E6D3A-4C73-7EE5-2A55-F01F3AD77DE8}" dt="2026-07-18T18:51:09.501" v="53"/>
          <ac:spMkLst>
            <pc:docMk/>
            <pc:sldMk cId="968120917" sldId="265"/>
            <ac:spMk id="7" creationId="{9DDA888A-E408-B8C4-7FB5-FCE533113D44}"/>
          </ac:spMkLst>
        </pc:spChg>
        <pc:spChg chg="add mod">
          <ac:chgData name="Guest User" userId="" providerId="Windows Live" clId="Web-{736E6D3A-4C73-7EE5-2A55-F01F3AD77DE8}" dt="2026-07-18T18:53:16.040" v="66" actId="20577"/>
          <ac:spMkLst>
            <pc:docMk/>
            <pc:sldMk cId="968120917" sldId="265"/>
            <ac:spMk id="8" creationId="{BADC64DF-DFC4-6383-11AF-B28C5B3473CD}"/>
          </ac:spMkLst>
        </pc:spChg>
        <pc:spChg chg="del">
          <ac:chgData name="Guest User" userId="" providerId="Windows Live" clId="Web-{736E6D3A-4C73-7EE5-2A55-F01F3AD77DE8}" dt="2026-07-18T18:45:10.541" v="27"/>
          <ac:spMkLst>
            <pc:docMk/>
            <pc:sldMk cId="968120917" sldId="265"/>
            <ac:spMk id="12" creationId="{0EE44600-B4C9-084D-E757-474F65B93800}"/>
          </ac:spMkLst>
        </pc:spChg>
        <pc:spChg chg="del">
          <ac:chgData name="Guest User" userId="" providerId="Windows Live" clId="Web-{736E6D3A-4C73-7EE5-2A55-F01F3AD77DE8}" dt="2026-07-18T18:50:43.249" v="46"/>
          <ac:spMkLst>
            <pc:docMk/>
            <pc:sldMk cId="968120917" sldId="265"/>
            <ac:spMk id="14" creationId="{2BE23D33-78A9-3929-E60F-D4DA4411292C}"/>
          </ac:spMkLst>
        </pc:spChg>
        <pc:spChg chg="del">
          <ac:chgData name="Guest User" userId="" providerId="Windows Live" clId="Web-{736E6D3A-4C73-7EE5-2A55-F01F3AD77DE8}" dt="2026-07-18T18:50:44.359" v="47"/>
          <ac:spMkLst>
            <pc:docMk/>
            <pc:sldMk cId="968120917" sldId="265"/>
            <ac:spMk id="16" creationId="{C99EB5EA-20A3-34F4-E619-81CE0C04961F}"/>
          </ac:spMkLst>
        </pc:spChg>
        <pc:spChg chg="del">
          <ac:chgData name="Guest User" userId="" providerId="Windows Live" clId="Web-{736E6D3A-4C73-7EE5-2A55-F01F3AD77DE8}" dt="2026-07-18T18:50:45.890" v="48"/>
          <ac:spMkLst>
            <pc:docMk/>
            <pc:sldMk cId="968120917" sldId="265"/>
            <ac:spMk id="18" creationId="{87CA239F-446B-777B-1DBE-310C07AB141A}"/>
          </ac:spMkLst>
        </pc:spChg>
        <pc:spChg chg="del">
          <ac:chgData name="Guest User" userId="" providerId="Windows Live" clId="Web-{736E6D3A-4C73-7EE5-2A55-F01F3AD77DE8}" dt="2026-07-18T18:50:47.515" v="49"/>
          <ac:spMkLst>
            <pc:docMk/>
            <pc:sldMk cId="968120917" sldId="265"/>
            <ac:spMk id="20" creationId="{54495257-27A8-7A79-82FB-48C301F967BE}"/>
          </ac:spMkLst>
        </pc:spChg>
        <pc:spChg chg="del">
          <ac:chgData name="Guest User" userId="" providerId="Windows Live" clId="Web-{736E6D3A-4C73-7EE5-2A55-F01F3AD77DE8}" dt="2026-07-18T18:50:49.218" v="50"/>
          <ac:spMkLst>
            <pc:docMk/>
            <pc:sldMk cId="968120917" sldId="265"/>
            <ac:spMk id="22" creationId="{1E3CA911-FA96-4EB8-F67E-9B9BE391684A}"/>
          </ac:spMkLst>
        </pc:spChg>
        <pc:spChg chg="del mod">
          <ac:chgData name="Guest User" userId="" providerId="Windows Live" clId="Web-{736E6D3A-4C73-7EE5-2A55-F01F3AD77DE8}" dt="2026-07-18T18:50:18.216" v="37"/>
          <ac:spMkLst>
            <pc:docMk/>
            <pc:sldMk cId="968120917" sldId="265"/>
            <ac:spMk id="24" creationId="{F8E4AB95-3E8C-2D99-3877-E2000EAC232F}"/>
          </ac:spMkLst>
        </pc:spChg>
        <pc:spChg chg="del">
          <ac:chgData name="Guest User" userId="" providerId="Windows Live" clId="Web-{736E6D3A-4C73-7EE5-2A55-F01F3AD77DE8}" dt="2026-07-18T18:50:18.248" v="38"/>
          <ac:spMkLst>
            <pc:docMk/>
            <pc:sldMk cId="968120917" sldId="265"/>
            <ac:spMk id="26" creationId="{22815C12-79DB-8AE0-7B10-416738C58E31}"/>
          </ac:spMkLst>
        </pc:spChg>
        <pc:spChg chg="del">
          <ac:chgData name="Guest User" userId="" providerId="Windows Live" clId="Web-{736E6D3A-4C73-7EE5-2A55-F01F3AD77DE8}" dt="2026-07-18T18:50:18.419" v="39"/>
          <ac:spMkLst>
            <pc:docMk/>
            <pc:sldMk cId="968120917" sldId="265"/>
            <ac:spMk id="28" creationId="{A03341C3-3BA5-7368-8509-53B573642B5A}"/>
          </ac:spMkLst>
        </pc:spChg>
        <pc:spChg chg="del">
          <ac:chgData name="Guest User" userId="" providerId="Windows Live" clId="Web-{736E6D3A-4C73-7EE5-2A55-F01F3AD77DE8}" dt="2026-07-18T18:50:21.185" v="40"/>
          <ac:spMkLst>
            <pc:docMk/>
            <pc:sldMk cId="968120917" sldId="265"/>
            <ac:spMk id="30" creationId="{C7C8790C-E553-E53B-142B-1A8F45EA97B2}"/>
          </ac:spMkLst>
        </pc:spChg>
        <pc:spChg chg="del">
          <ac:chgData name="Guest User" userId="" providerId="Windows Live" clId="Web-{736E6D3A-4C73-7EE5-2A55-F01F3AD77DE8}" dt="2026-07-18T18:50:22.326" v="41"/>
          <ac:spMkLst>
            <pc:docMk/>
            <pc:sldMk cId="968120917" sldId="265"/>
            <ac:spMk id="31" creationId="{4F8CE21B-A798-94F9-D4C1-32C8CA5CDAC9}"/>
          </ac:spMkLst>
        </pc:spChg>
        <pc:spChg chg="del">
          <ac:chgData name="Guest User" userId="" providerId="Windows Live" clId="Web-{736E6D3A-4C73-7EE5-2A55-F01F3AD77DE8}" dt="2026-07-18T18:50:24.389" v="42"/>
          <ac:spMkLst>
            <pc:docMk/>
            <pc:sldMk cId="968120917" sldId="265"/>
            <ac:spMk id="33" creationId="{2D4EA836-E7A4-C854-01F9-68F83629D048}"/>
          </ac:spMkLst>
        </pc:spChg>
        <pc:spChg chg="del">
          <ac:chgData name="Guest User" userId="" providerId="Windows Live" clId="Web-{736E6D3A-4C73-7EE5-2A55-F01F3AD77DE8}" dt="2026-07-18T18:50:29.889" v="43"/>
          <ac:spMkLst>
            <pc:docMk/>
            <pc:sldMk cId="968120917" sldId="265"/>
            <ac:spMk id="35" creationId="{F01D4AA8-B0CD-404D-A78F-32A93E21E3BD}"/>
          </ac:spMkLst>
        </pc:spChg>
        <pc:spChg chg="del">
          <ac:chgData name="Guest User" userId="" providerId="Windows Live" clId="Web-{736E6D3A-4C73-7EE5-2A55-F01F3AD77DE8}" dt="2026-07-18T18:50:36.296" v="44"/>
          <ac:spMkLst>
            <pc:docMk/>
            <pc:sldMk cId="968120917" sldId="265"/>
            <ac:spMk id="37" creationId="{FF4408EF-E7B4-8AE5-788F-E7781A85FDFE}"/>
          </ac:spMkLst>
        </pc:spChg>
        <pc:spChg chg="del">
          <ac:chgData name="Guest User" userId="" providerId="Windows Live" clId="Web-{736E6D3A-4C73-7EE5-2A55-F01F3AD77DE8}" dt="2026-07-18T18:50:40.874" v="45"/>
          <ac:spMkLst>
            <pc:docMk/>
            <pc:sldMk cId="968120917" sldId="265"/>
            <ac:spMk id="39" creationId="{7AFA630C-E4A2-86AC-7B8C-3BC450FD08FD}"/>
          </ac:spMkLst>
        </pc:spChg>
      </pc:sldChg>
      <pc:sldChg chg="modSp add del replId">
        <pc:chgData name="Guest User" userId="" providerId="Windows Live" clId="Web-{736E6D3A-4C73-7EE5-2A55-F01F3AD77DE8}" dt="2026-07-18T18:41:48.965" v="13"/>
        <pc:sldMkLst>
          <pc:docMk/>
          <pc:sldMk cId="1773183760" sldId="265"/>
        </pc:sldMkLst>
        <pc:spChg chg="mod">
          <ac:chgData name="Guest User" userId="" providerId="Windows Live" clId="Web-{736E6D3A-4C73-7EE5-2A55-F01F3AD77DE8}" dt="2026-07-18T18:41:48.825" v="12" actId="20577"/>
          <ac:spMkLst>
            <pc:docMk/>
            <pc:sldMk cId="1773183760" sldId="265"/>
            <ac:spMk id="7" creationId="{0F849296-0902-3A1C-AA78-F81190812DB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2605" y="1418870"/>
            <a:ext cx="12955610" cy="3927831"/>
          </a:xfrm>
        </p:spPr>
        <p:txBody>
          <a:bodyPr bIns="0" anchor="b">
            <a:normAutofit/>
          </a:bodyPr>
          <a:lstStyle>
            <a:lvl1pPr algn="l">
              <a:defRPr sz="99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2606" y="5346701"/>
            <a:ext cx="12955608" cy="1606643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2700" b="0">
                <a:solidFill>
                  <a:schemeClr val="tx1"/>
                </a:solidFill>
              </a:defRPr>
            </a:lvl1pPr>
            <a:lvl2pPr marL="685800" indent="0" algn="ctr">
              <a:buNone/>
              <a:defRPr sz="27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90686" y="493961"/>
            <a:ext cx="8915502" cy="463802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886589" y="202395"/>
            <a:ext cx="1216529" cy="755367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2225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800"/>
            </a:lvl1pPr>
          </a:lstStyle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8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2428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751" y="2634194"/>
            <a:ext cx="12928590" cy="3075098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693749" y="5709293"/>
            <a:ext cx="12928590" cy="1519394"/>
          </a:xfrm>
        </p:spPr>
        <p:txBody>
          <a:bodyPr tIns="91440">
            <a:normAutofit/>
          </a:bodyPr>
          <a:lstStyle>
            <a:lvl1pPr marL="0" indent="0" algn="l">
              <a:buNone/>
              <a:defRPr sz="2700">
                <a:solidFill>
                  <a:schemeClr val="tx1"/>
                </a:solidFill>
              </a:defRPr>
            </a:lvl1pPr>
            <a:lvl2pPr marL="6858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0136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6579" y="1437056"/>
            <a:ext cx="14408453" cy="15889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93749" y="3248432"/>
            <a:ext cx="6967728" cy="494077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3409" y="3257654"/>
            <a:ext cx="6967728" cy="49306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1518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750" y="1430005"/>
            <a:ext cx="14411492" cy="15844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93749" y="3254591"/>
            <a:ext cx="6967728" cy="120291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200" b="0" cap="none" baseline="0">
                <a:solidFill>
                  <a:schemeClr val="accent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93749" y="4461672"/>
            <a:ext cx="6967728" cy="37408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141506" y="3259772"/>
            <a:ext cx="6967728" cy="12033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200" b="0" cap="none" baseline="0">
                <a:solidFill>
                  <a:schemeClr val="accent1"/>
                </a:solidFill>
              </a:defRPr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141506" y="4457504"/>
            <a:ext cx="6967728" cy="373079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58629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924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911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6437" y="1428867"/>
            <a:ext cx="4912520" cy="3483264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5001" y="1428868"/>
            <a:ext cx="9018705" cy="675783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86437" y="4912131"/>
            <a:ext cx="4912520" cy="3268377"/>
          </a:xfrm>
        </p:spPr>
        <p:txBody>
          <a:bodyPr/>
          <a:lstStyle>
            <a:lvl1pPr marL="0" indent="0" algn="l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647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1216081" y="723256"/>
            <a:ext cx="6111800" cy="7723652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686" y="1694270"/>
            <a:ext cx="8782308" cy="288631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186584" y="1683814"/>
            <a:ext cx="4186757" cy="5799491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92370" y="4580582"/>
            <a:ext cx="8769729" cy="3144020"/>
          </a:xfrm>
        </p:spPr>
        <p:txBody>
          <a:bodyPr>
            <a:normAutofit/>
          </a:bodyPr>
          <a:lstStyle>
            <a:lvl1pPr marL="0" indent="0" algn="l">
              <a:buNone/>
              <a:defRPr sz="27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87951" y="8204785"/>
            <a:ext cx="8774408" cy="480185"/>
          </a:xfrm>
        </p:spPr>
        <p:txBody>
          <a:bodyPr/>
          <a:lstStyle>
            <a:lvl1pPr algn="l">
              <a:defRPr/>
            </a:lvl1pPr>
          </a:lstStyle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87950" y="477961"/>
            <a:ext cx="7316727" cy="481397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265192" y="206112"/>
            <a:ext cx="1216529" cy="755367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688190" y="965196"/>
            <a:ext cx="8819388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745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688190" y="965196"/>
            <a:ext cx="14415516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2367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687064" y="1198460"/>
            <a:ext cx="2423613" cy="6989834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95405" y="1198460"/>
            <a:ext cx="11743245" cy="69898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12963419" y="4570374"/>
            <a:ext cx="6995160" cy="23317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3978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9179004"/>
            <a:ext cx="18288000" cy="111442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703154"/>
            <a:ext cx="18288000" cy="847053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0" y="9181904"/>
            <a:ext cx="18288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95406" y="1429987"/>
            <a:ext cx="14404913" cy="157385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95406" y="3257654"/>
            <a:ext cx="14404913" cy="4941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849245" y="495555"/>
            <a:ext cx="3773094" cy="4638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95405" y="493961"/>
            <a:ext cx="8908254" cy="4638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877115" y="206112"/>
            <a:ext cx="1216529" cy="755367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4200">
                <a:solidFill>
                  <a:schemeClr val="accent1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107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2" r:id="rId1"/>
    <p:sldLayoutId id="2147484063" r:id="rId2"/>
    <p:sldLayoutId id="2147484064" r:id="rId3"/>
    <p:sldLayoutId id="2147484065" r:id="rId4"/>
    <p:sldLayoutId id="2147484066" r:id="rId5"/>
    <p:sldLayoutId id="2147484067" r:id="rId6"/>
    <p:sldLayoutId id="2147484068" r:id="rId7"/>
    <p:sldLayoutId id="2147484069" r:id="rId8"/>
    <p:sldLayoutId id="2147484070" r:id="rId9"/>
    <p:sldLayoutId id="2147484071" r:id="rId10"/>
    <p:sldLayoutId id="2147484072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48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120000"/>
        </a:lnSpc>
        <a:spcBef>
          <a:spcPts val="1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3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7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1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sv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3151" y="-6786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>
            <a:off x="9459542" y="1822565"/>
            <a:ext cx="7799779" cy="6641870"/>
            <a:chOff x="0" y="0"/>
            <a:chExt cx="1460627" cy="124379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60627" cy="1243791"/>
            </a:xfrm>
            <a:custGeom>
              <a:avLst/>
              <a:gdLst/>
              <a:ahLst/>
              <a:cxnLst/>
              <a:rect l="l" t="t" r="r" b="b"/>
              <a:pathLst>
                <a:path w="1460627" h="1243791">
                  <a:moveTo>
                    <a:pt x="1046362" y="38122"/>
                  </a:moveTo>
                  <a:cubicBezTo>
                    <a:pt x="1024662" y="13865"/>
                    <a:pt x="993657" y="0"/>
                    <a:pt x="961111" y="0"/>
                  </a:cubicBezTo>
                  <a:lnTo>
                    <a:pt x="114385" y="0"/>
                  </a:lnTo>
                  <a:cubicBezTo>
                    <a:pt x="51213" y="1"/>
                    <a:pt x="1" y="51211"/>
                    <a:pt x="0" y="114384"/>
                  </a:cubicBezTo>
                  <a:lnTo>
                    <a:pt x="0" y="501214"/>
                  </a:lnTo>
                  <a:lnTo>
                    <a:pt x="0" y="795306"/>
                  </a:lnTo>
                  <a:cubicBezTo>
                    <a:pt x="0" y="858478"/>
                    <a:pt x="51211" y="909690"/>
                    <a:pt x="114384" y="909690"/>
                  </a:cubicBezTo>
                  <a:lnTo>
                    <a:pt x="587586" y="909690"/>
                  </a:lnTo>
                  <a:cubicBezTo>
                    <a:pt x="620132" y="909690"/>
                    <a:pt x="651138" y="923554"/>
                    <a:pt x="672837" y="947811"/>
                  </a:cubicBezTo>
                  <a:lnTo>
                    <a:pt x="903501" y="1205669"/>
                  </a:lnTo>
                  <a:cubicBezTo>
                    <a:pt x="925201" y="1229927"/>
                    <a:pt x="956207" y="1243791"/>
                    <a:pt x="988753" y="1243791"/>
                  </a:cubicBezTo>
                  <a:lnTo>
                    <a:pt x="1346239" y="1243791"/>
                  </a:lnTo>
                  <a:cubicBezTo>
                    <a:pt x="1376576" y="1243792"/>
                    <a:pt x="1405670" y="1231742"/>
                    <a:pt x="1427122" y="1210291"/>
                  </a:cubicBezTo>
                  <a:cubicBezTo>
                    <a:pt x="1448574" y="1188841"/>
                    <a:pt x="1460626" y="1159748"/>
                    <a:pt x="1460627" y="1129411"/>
                  </a:cubicBezTo>
                  <a:lnTo>
                    <a:pt x="1460627" y="562247"/>
                  </a:lnTo>
                  <a:cubicBezTo>
                    <a:pt x="1460627" y="522943"/>
                    <a:pt x="1446140" y="485019"/>
                    <a:pt x="1419935" y="455726"/>
                  </a:cubicBezTo>
                  <a:close/>
                </a:path>
              </a:pathLst>
            </a:custGeom>
            <a:blipFill>
              <a:blip r:embed="rId3"/>
              <a:stretch>
                <a:fillRect t="-37995" b="-37995"/>
              </a:stretch>
            </a:blipFill>
          </p:spPr>
          <p:txBody>
            <a:bodyPr/>
            <a:lstStyle/>
            <a:p>
              <a:endParaRPr lang="en-SG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28829" y="5935266"/>
            <a:ext cx="7031352" cy="1616647"/>
            <a:chOff x="0" y="0"/>
            <a:chExt cx="1851879" cy="4257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51879" cy="425784"/>
            </a:xfrm>
            <a:custGeom>
              <a:avLst/>
              <a:gdLst/>
              <a:ahLst/>
              <a:cxnLst/>
              <a:rect l="l" t="t" r="r" b="b"/>
              <a:pathLst>
                <a:path w="1851879" h="425784">
                  <a:moveTo>
                    <a:pt x="56154" y="0"/>
                  </a:moveTo>
                  <a:lnTo>
                    <a:pt x="1795725" y="0"/>
                  </a:lnTo>
                  <a:cubicBezTo>
                    <a:pt x="1810618" y="0"/>
                    <a:pt x="1824901" y="5916"/>
                    <a:pt x="1835432" y="16447"/>
                  </a:cubicBezTo>
                  <a:cubicBezTo>
                    <a:pt x="1845963" y="26978"/>
                    <a:pt x="1851879" y="41261"/>
                    <a:pt x="1851879" y="56154"/>
                  </a:cubicBezTo>
                  <a:lnTo>
                    <a:pt x="1851879" y="369630"/>
                  </a:lnTo>
                  <a:cubicBezTo>
                    <a:pt x="1851879" y="400643"/>
                    <a:pt x="1826738" y="425784"/>
                    <a:pt x="1795725" y="425784"/>
                  </a:cubicBezTo>
                  <a:lnTo>
                    <a:pt x="56154" y="425784"/>
                  </a:lnTo>
                  <a:cubicBezTo>
                    <a:pt x="41261" y="425784"/>
                    <a:pt x="26978" y="419867"/>
                    <a:pt x="16447" y="409336"/>
                  </a:cubicBezTo>
                  <a:cubicBezTo>
                    <a:pt x="5916" y="398806"/>
                    <a:pt x="0" y="384523"/>
                    <a:pt x="0" y="369630"/>
                  </a:cubicBezTo>
                  <a:lnTo>
                    <a:pt x="0" y="56154"/>
                  </a:lnTo>
                  <a:cubicBezTo>
                    <a:pt x="0" y="41261"/>
                    <a:pt x="5916" y="26978"/>
                    <a:pt x="16447" y="16447"/>
                  </a:cubicBezTo>
                  <a:cubicBezTo>
                    <a:pt x="26978" y="5916"/>
                    <a:pt x="41261" y="0"/>
                    <a:pt x="56154" y="0"/>
                  </a:cubicBezTo>
                  <a:close/>
                </a:path>
              </a:pathLst>
            </a:custGeom>
            <a:solidFill>
              <a:srgbClr val="146C9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851879" cy="4829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2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8641950" y="6505142"/>
            <a:ext cx="476894" cy="476894"/>
          </a:xfrm>
          <a:custGeom>
            <a:avLst/>
            <a:gdLst/>
            <a:ahLst/>
            <a:cxnLst/>
            <a:rect l="l" t="t" r="r" b="b"/>
            <a:pathLst>
              <a:path w="476894" h="476894">
                <a:moveTo>
                  <a:pt x="0" y="0"/>
                </a:moveTo>
                <a:lnTo>
                  <a:pt x="476893" y="0"/>
                </a:lnTo>
                <a:lnTo>
                  <a:pt x="476893" y="476894"/>
                </a:lnTo>
                <a:lnTo>
                  <a:pt x="0" y="4768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 flipV="1">
            <a:off x="13840924" y="-234835"/>
            <a:ext cx="4835769" cy="4114800"/>
          </a:xfrm>
          <a:custGeom>
            <a:avLst/>
            <a:gdLst/>
            <a:ahLst/>
            <a:cxnLst/>
            <a:rect l="l" t="t" r="r" b="b"/>
            <a:pathLst>
              <a:path w="4835769" h="4114800">
                <a:moveTo>
                  <a:pt x="4835769" y="4114800"/>
                </a:moveTo>
                <a:lnTo>
                  <a:pt x="0" y="4114800"/>
                </a:lnTo>
                <a:lnTo>
                  <a:pt x="0" y="0"/>
                </a:lnTo>
                <a:lnTo>
                  <a:pt x="4835769" y="0"/>
                </a:lnTo>
                <a:lnTo>
                  <a:pt x="4835769" y="411480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-1617261" y="6982036"/>
            <a:ext cx="20518420" cy="7043240"/>
          </a:xfrm>
          <a:custGeom>
            <a:avLst/>
            <a:gdLst/>
            <a:ahLst/>
            <a:cxnLst/>
            <a:rect l="l" t="t" r="r" b="b"/>
            <a:pathLst>
              <a:path w="20518420" h="7043240">
                <a:moveTo>
                  <a:pt x="0" y="0"/>
                </a:moveTo>
                <a:lnTo>
                  <a:pt x="20518421" y="0"/>
                </a:lnTo>
                <a:lnTo>
                  <a:pt x="20518421" y="7043240"/>
                </a:lnTo>
                <a:lnTo>
                  <a:pt x="0" y="704324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0000"/>
            </a:blip>
            <a:stretch>
              <a:fillRect l="-196" r="-196" b="-11667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1" name="TextBox 11"/>
          <p:cNvSpPr txBox="1"/>
          <p:nvPr/>
        </p:nvSpPr>
        <p:spPr>
          <a:xfrm>
            <a:off x="9323001" y="6002513"/>
            <a:ext cx="6280880" cy="17774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i="1" dirty="0">
                <a:solidFill>
                  <a:srgbClr val="FFFFFF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Component 1: Self-Awareness Presentation  |  LCHS4009</a:t>
            </a:r>
          </a:p>
          <a:p>
            <a:pPr algn="l">
              <a:lnSpc>
                <a:spcPts val="2800"/>
              </a:lnSpc>
            </a:pPr>
            <a:r>
              <a:rPr lang="en-US" sz="2000" i="1" dirty="0">
                <a:solidFill>
                  <a:srgbClr val="FFFFFF"/>
                </a:solidFill>
                <a:latin typeface="Poppins Italics"/>
                <a:ea typeface="Poppins Italics"/>
                <a:cs typeface="Poppins Italics"/>
                <a:sym typeface="Poppins Italics"/>
              </a:rPr>
              <a:t>Professional Development within Health and Social Care</a:t>
            </a:r>
          </a:p>
          <a:p>
            <a:pPr algn="l">
              <a:lnSpc>
                <a:spcPts val="2800"/>
              </a:lnSpc>
            </a:pPr>
            <a:endParaRPr lang="en-US" sz="2000" i="1" dirty="0">
              <a:solidFill>
                <a:srgbClr val="FFFFFF"/>
              </a:solidFill>
              <a:latin typeface="Poppins Italics"/>
              <a:ea typeface="Poppins Italics"/>
              <a:cs typeface="Poppins Italics"/>
              <a:sym typeface="Poppins Italic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201144" y="2470294"/>
            <a:ext cx="7869705" cy="174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115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Communication in Practice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34144" y="5075640"/>
            <a:ext cx="5712940" cy="8553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A Self-Awareness Presentation on Professional Communication Skills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214309" y="1028700"/>
            <a:ext cx="2776306" cy="602951"/>
            <a:chOff x="0" y="0"/>
            <a:chExt cx="3701742" cy="80393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03934" cy="803934"/>
            </a:xfrm>
            <a:custGeom>
              <a:avLst/>
              <a:gdLst/>
              <a:ahLst/>
              <a:cxnLst/>
              <a:rect l="l" t="t" r="r" b="b"/>
              <a:pathLst>
                <a:path w="803934" h="803934">
                  <a:moveTo>
                    <a:pt x="0" y="0"/>
                  </a:moveTo>
                  <a:lnTo>
                    <a:pt x="803934" y="0"/>
                  </a:lnTo>
                  <a:lnTo>
                    <a:pt x="803934" y="803934"/>
                  </a:lnTo>
                  <a:lnTo>
                    <a:pt x="0" y="8039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448904" y="0"/>
              <a:ext cx="803934" cy="803934"/>
            </a:xfrm>
            <a:custGeom>
              <a:avLst/>
              <a:gdLst/>
              <a:ahLst/>
              <a:cxnLst/>
              <a:rect l="l" t="t" r="r" b="b"/>
              <a:pathLst>
                <a:path w="803934" h="803934">
                  <a:moveTo>
                    <a:pt x="0" y="0"/>
                  </a:moveTo>
                  <a:lnTo>
                    <a:pt x="803934" y="0"/>
                  </a:lnTo>
                  <a:lnTo>
                    <a:pt x="803934" y="803934"/>
                  </a:lnTo>
                  <a:lnTo>
                    <a:pt x="0" y="8039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897807" y="0"/>
              <a:ext cx="803934" cy="803934"/>
            </a:xfrm>
            <a:custGeom>
              <a:avLst/>
              <a:gdLst/>
              <a:ahLst/>
              <a:cxnLst/>
              <a:rect l="l" t="t" r="r" b="b"/>
              <a:pathLst>
                <a:path w="803934" h="803934">
                  <a:moveTo>
                    <a:pt x="0" y="0"/>
                  </a:moveTo>
                  <a:lnTo>
                    <a:pt x="803935" y="0"/>
                  </a:lnTo>
                  <a:lnTo>
                    <a:pt x="803935" y="803934"/>
                  </a:lnTo>
                  <a:lnTo>
                    <a:pt x="0" y="8039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TextBox 14">
            <a:extLst>
              <a:ext uri="{FF2B5EF4-FFF2-40B4-BE49-F238E27FC236}">
                <a16:creationId xmlns:a16="http://schemas.microsoft.com/office/drawing/2014/main" id="{E6D85B35-E1DA-9126-F5B3-61ECD8C95E64}"/>
              </a:ext>
            </a:extLst>
          </p:cNvPr>
          <p:cNvSpPr txBox="1"/>
          <p:nvPr/>
        </p:nvSpPr>
        <p:spPr>
          <a:xfrm>
            <a:off x="1107069" y="5928583"/>
            <a:ext cx="5712940" cy="17273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Name: </a:t>
            </a:r>
            <a:r>
              <a:rPr lang="en-US" sz="2400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	Kiran Saba</a:t>
            </a:r>
          </a:p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Student ID: 2511429</a:t>
            </a:r>
          </a:p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Teacher name: Dr. Christopher Mafuva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12725400" y="3393161"/>
            <a:ext cx="4531988" cy="6216595"/>
            <a:chOff x="0" y="0"/>
            <a:chExt cx="581280" cy="8731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81280" cy="873167"/>
            </a:xfrm>
            <a:custGeom>
              <a:avLst/>
              <a:gdLst/>
              <a:ahLst/>
              <a:cxnLst/>
              <a:rect l="l" t="t" r="r" b="b"/>
              <a:pathLst>
                <a:path w="581280" h="873167">
                  <a:moveTo>
                    <a:pt x="72220" y="0"/>
                  </a:moveTo>
                  <a:lnTo>
                    <a:pt x="509060" y="0"/>
                  </a:lnTo>
                  <a:cubicBezTo>
                    <a:pt x="528214" y="0"/>
                    <a:pt x="546584" y="7609"/>
                    <a:pt x="560128" y="21153"/>
                  </a:cubicBezTo>
                  <a:cubicBezTo>
                    <a:pt x="573671" y="34697"/>
                    <a:pt x="581280" y="53066"/>
                    <a:pt x="581280" y="72220"/>
                  </a:cubicBezTo>
                  <a:lnTo>
                    <a:pt x="581280" y="800947"/>
                  </a:lnTo>
                  <a:cubicBezTo>
                    <a:pt x="581280" y="840833"/>
                    <a:pt x="548946" y="873167"/>
                    <a:pt x="509060" y="873167"/>
                  </a:cubicBezTo>
                  <a:lnTo>
                    <a:pt x="72220" y="873167"/>
                  </a:lnTo>
                  <a:cubicBezTo>
                    <a:pt x="32334" y="873167"/>
                    <a:pt x="0" y="840833"/>
                    <a:pt x="0" y="800947"/>
                  </a:cubicBezTo>
                  <a:lnTo>
                    <a:pt x="0" y="72220"/>
                  </a:lnTo>
                  <a:cubicBezTo>
                    <a:pt x="0" y="32334"/>
                    <a:pt x="32334" y="0"/>
                    <a:pt x="72220" y="0"/>
                  </a:cubicBezTo>
                  <a:close/>
                </a:path>
              </a:pathLst>
            </a:custGeom>
            <a:blipFill>
              <a:blip r:embed="rId3"/>
              <a:stretch>
                <a:fillRect l="-117" r="-11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094454" y="1152887"/>
            <a:ext cx="14095053" cy="174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00"/>
              </a:lnSpc>
            </a:pPr>
            <a:r>
              <a:rPr lang="en-US" sz="6800" b="1" spc="-54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The Skill I Have Chosen: Communication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75076" y="4907333"/>
            <a:ext cx="655525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Effective communication is as much about listening and interpreting as it is about speaking or writing.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27767" y="4433176"/>
            <a:ext cx="2207486" cy="41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It is two-way</a:t>
            </a:r>
          </a:p>
        </p:txBody>
      </p:sp>
      <p:sp>
        <p:nvSpPr>
          <p:cNvPr id="13" name="Freeform 13"/>
          <p:cNvSpPr/>
          <p:nvPr/>
        </p:nvSpPr>
        <p:spPr>
          <a:xfrm flipV="1">
            <a:off x="0" y="-62620"/>
            <a:ext cx="4061282" cy="3455781"/>
          </a:xfrm>
          <a:custGeom>
            <a:avLst/>
            <a:gdLst/>
            <a:ahLst/>
            <a:cxnLst/>
            <a:rect l="l" t="t" r="r" b="b"/>
            <a:pathLst>
              <a:path w="4061282" h="3455781">
                <a:moveTo>
                  <a:pt x="0" y="3455782"/>
                </a:moveTo>
                <a:lnTo>
                  <a:pt x="4061282" y="3455782"/>
                </a:lnTo>
                <a:lnTo>
                  <a:pt x="4061282" y="0"/>
                </a:lnTo>
                <a:lnTo>
                  <a:pt x="0" y="0"/>
                </a:lnTo>
                <a:lnTo>
                  <a:pt x="0" y="345578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0">
            <a:extLst>
              <a:ext uri="{FF2B5EF4-FFF2-40B4-BE49-F238E27FC236}">
                <a16:creationId xmlns:a16="http://schemas.microsoft.com/office/drawing/2014/main" id="{EBC45DB7-117B-4273-FAB1-A942E51C4880}"/>
              </a:ext>
            </a:extLst>
          </p:cNvPr>
          <p:cNvSpPr txBox="1"/>
          <p:nvPr/>
        </p:nvSpPr>
        <p:spPr>
          <a:xfrm>
            <a:off x="2062725" y="3152499"/>
            <a:ext cx="8392429" cy="1064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Communication is the two-way process of sending and receiving verbal, non-verbal and written messages between people (Arnold and Boggs, 2019).</a:t>
            </a:r>
          </a:p>
        </p:txBody>
      </p:sp>
      <p:pic>
        <p:nvPicPr>
          <p:cNvPr id="17" name="Image 0" descr="preencoded.png">
            <a:extLst>
              <a:ext uri="{FF2B5EF4-FFF2-40B4-BE49-F238E27FC236}">
                <a16:creationId xmlns:a16="http://schemas.microsoft.com/office/drawing/2014/main" id="{87DECA32-7A74-3E44-8123-104A72C03E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7375" y="4462412"/>
            <a:ext cx="474157" cy="474157"/>
          </a:xfrm>
          <a:prstGeom prst="rect">
            <a:avLst/>
          </a:prstGeom>
        </p:spPr>
      </p:pic>
      <p:pic>
        <p:nvPicPr>
          <p:cNvPr id="19" name="Image 1" descr="preencoded.png">
            <a:extLst>
              <a:ext uri="{FF2B5EF4-FFF2-40B4-BE49-F238E27FC236}">
                <a16:creationId xmlns:a16="http://schemas.microsoft.com/office/drawing/2014/main" id="{B5264CBF-AEB1-1AD9-EA1F-C4DC8E02D76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7375" y="6117821"/>
            <a:ext cx="474156" cy="474156"/>
          </a:xfrm>
          <a:prstGeom prst="rect">
            <a:avLst/>
          </a:prstGeom>
        </p:spPr>
      </p:pic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751BFF86-EE60-C76E-245C-62E8B4F876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7375" y="7728256"/>
            <a:ext cx="474155" cy="474155"/>
          </a:xfrm>
          <a:prstGeom prst="rect">
            <a:avLst/>
          </a:prstGeom>
        </p:spPr>
      </p:pic>
      <p:sp>
        <p:nvSpPr>
          <p:cNvPr id="23" name="TextBox 11">
            <a:extLst>
              <a:ext uri="{FF2B5EF4-FFF2-40B4-BE49-F238E27FC236}">
                <a16:creationId xmlns:a16="http://schemas.microsoft.com/office/drawing/2014/main" id="{810514D5-91C7-D3E4-CC1E-7B2AA72856F0}"/>
              </a:ext>
            </a:extLst>
          </p:cNvPr>
          <p:cNvSpPr txBox="1"/>
          <p:nvPr/>
        </p:nvSpPr>
        <p:spPr>
          <a:xfrm>
            <a:off x="2735788" y="7706141"/>
            <a:ext cx="2207486" cy="41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It is relational</a:t>
            </a:r>
          </a:p>
        </p:txBody>
      </p:sp>
      <p:sp>
        <p:nvSpPr>
          <p:cNvPr id="25" name="TextBox 11">
            <a:extLst>
              <a:ext uri="{FF2B5EF4-FFF2-40B4-BE49-F238E27FC236}">
                <a16:creationId xmlns:a16="http://schemas.microsoft.com/office/drawing/2014/main" id="{A58D4D02-525C-544F-E483-7BF670DC091C}"/>
              </a:ext>
            </a:extLst>
          </p:cNvPr>
          <p:cNvSpPr txBox="1"/>
          <p:nvPr/>
        </p:nvSpPr>
        <p:spPr>
          <a:xfrm>
            <a:off x="2727766" y="6187574"/>
            <a:ext cx="3292033" cy="41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It has several forms</a:t>
            </a:r>
          </a:p>
        </p:txBody>
      </p:sp>
      <p:sp>
        <p:nvSpPr>
          <p:cNvPr id="27" name="TextBox 10">
            <a:extLst>
              <a:ext uri="{FF2B5EF4-FFF2-40B4-BE49-F238E27FC236}">
                <a16:creationId xmlns:a16="http://schemas.microsoft.com/office/drawing/2014/main" id="{B7A0FDB9-8534-3134-0718-3AFA4EC3A4C0}"/>
              </a:ext>
            </a:extLst>
          </p:cNvPr>
          <p:cNvSpPr txBox="1"/>
          <p:nvPr/>
        </p:nvSpPr>
        <p:spPr>
          <a:xfrm>
            <a:off x="3475077" y="6788800"/>
            <a:ext cx="6555253" cy="1064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Verbal (words, tone), non-verbal (body language, facial expression) and written (care plans, handover notes).</a:t>
            </a:r>
          </a:p>
        </p:txBody>
      </p:sp>
      <p:sp>
        <p:nvSpPr>
          <p:cNvPr id="29" name="TextBox 10">
            <a:extLst>
              <a:ext uri="{FF2B5EF4-FFF2-40B4-BE49-F238E27FC236}">
                <a16:creationId xmlns:a16="http://schemas.microsoft.com/office/drawing/2014/main" id="{E7051C25-56DA-76A4-5ED7-CCB77BA493F5}"/>
              </a:ext>
            </a:extLst>
          </p:cNvPr>
          <p:cNvSpPr txBox="1"/>
          <p:nvPr/>
        </p:nvSpPr>
        <p:spPr>
          <a:xfrm>
            <a:off x="3475077" y="8416701"/>
            <a:ext cx="6555253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Communication happens between people, so self-awareness of my own style is central to doing it well.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047747" y="2419398"/>
            <a:ext cx="7593493" cy="6010266"/>
            <a:chOff x="0" y="0"/>
            <a:chExt cx="1637768" cy="129629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37770" cy="1296297"/>
            </a:xfrm>
            <a:custGeom>
              <a:avLst/>
              <a:gdLst/>
              <a:ahLst/>
              <a:cxnLst/>
              <a:rect l="l" t="t" r="r" b="b"/>
              <a:pathLst>
                <a:path w="1637770" h="1296297">
                  <a:moveTo>
                    <a:pt x="1290811" y="0"/>
                  </a:moveTo>
                  <a:lnTo>
                    <a:pt x="148415" y="0"/>
                  </a:lnTo>
                  <a:cubicBezTo>
                    <a:pt x="66448" y="0"/>
                    <a:pt x="0" y="66448"/>
                    <a:pt x="0" y="148415"/>
                  </a:cubicBezTo>
                  <a:lnTo>
                    <a:pt x="0" y="1016904"/>
                  </a:lnTo>
                  <a:cubicBezTo>
                    <a:pt x="0" y="1053415"/>
                    <a:pt x="13458" y="1088645"/>
                    <a:pt x="37800" y="1115856"/>
                  </a:cubicBezTo>
                  <a:lnTo>
                    <a:pt x="154967" y="1246833"/>
                  </a:lnTo>
                  <a:cubicBezTo>
                    <a:pt x="183122" y="1278308"/>
                    <a:pt x="223353" y="1296298"/>
                    <a:pt x="265584" y="1296297"/>
                  </a:cubicBezTo>
                  <a:lnTo>
                    <a:pt x="1489354" y="1296297"/>
                  </a:lnTo>
                  <a:cubicBezTo>
                    <a:pt x="1528716" y="1296297"/>
                    <a:pt x="1566467" y="1280661"/>
                    <a:pt x="1594300" y="1252828"/>
                  </a:cubicBezTo>
                  <a:cubicBezTo>
                    <a:pt x="1622134" y="1224994"/>
                    <a:pt x="1637770" y="1187244"/>
                    <a:pt x="1637770" y="1147882"/>
                  </a:cubicBezTo>
                  <a:lnTo>
                    <a:pt x="1637770" y="366141"/>
                  </a:lnTo>
                  <a:cubicBezTo>
                    <a:pt x="1637771" y="329143"/>
                    <a:pt x="1623951" y="293478"/>
                    <a:pt x="1599021" y="266140"/>
                  </a:cubicBezTo>
                  <a:lnTo>
                    <a:pt x="1400478" y="48414"/>
                  </a:lnTo>
                  <a:cubicBezTo>
                    <a:pt x="1372356" y="17574"/>
                    <a:pt x="1332548" y="0"/>
                    <a:pt x="1290811" y="0"/>
                  </a:cubicBezTo>
                  <a:close/>
                </a:path>
              </a:pathLst>
            </a:custGeom>
            <a:blipFill>
              <a:blip r:embed="rId3"/>
              <a:stretch>
                <a:fillRect l="-16400" r="-22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312373" y="1092897"/>
            <a:ext cx="7735374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292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Egan's SOLER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448194" y="3378765"/>
            <a:ext cx="6952304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Sit squarely, facing the person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7042150"/>
            <a:ext cx="3813392" cy="3244850"/>
          </a:xfrm>
          <a:custGeom>
            <a:avLst/>
            <a:gdLst/>
            <a:ahLst/>
            <a:cxnLst/>
            <a:rect l="l" t="t" r="r" b="b"/>
            <a:pathLst>
              <a:path w="3813392" h="3244850">
                <a:moveTo>
                  <a:pt x="0" y="0"/>
                </a:moveTo>
                <a:lnTo>
                  <a:pt x="3813392" y="0"/>
                </a:lnTo>
                <a:lnTo>
                  <a:pt x="3813392" y="3244850"/>
                </a:lnTo>
                <a:lnTo>
                  <a:pt x="0" y="32448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flipH="1" flipV="1">
            <a:off x="14402594" y="0"/>
            <a:ext cx="3885406" cy="3306128"/>
          </a:xfrm>
          <a:custGeom>
            <a:avLst/>
            <a:gdLst/>
            <a:ahLst/>
            <a:cxnLst/>
            <a:rect l="l" t="t" r="r" b="b"/>
            <a:pathLst>
              <a:path w="3885406" h="3306128">
                <a:moveTo>
                  <a:pt x="3885406" y="3306128"/>
                </a:moveTo>
                <a:lnTo>
                  <a:pt x="0" y="3306128"/>
                </a:lnTo>
                <a:lnTo>
                  <a:pt x="0" y="0"/>
                </a:lnTo>
                <a:lnTo>
                  <a:pt x="3885406" y="0"/>
                </a:lnTo>
                <a:lnTo>
                  <a:pt x="3885406" y="330612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E595C3FB-87CD-055D-8AD4-79A41AFEFC06}"/>
              </a:ext>
            </a:extLst>
          </p:cNvPr>
          <p:cNvSpPr txBox="1"/>
          <p:nvPr/>
        </p:nvSpPr>
        <p:spPr>
          <a:xfrm>
            <a:off x="1393587" y="2137885"/>
            <a:ext cx="6952304" cy="705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A simple framework for attentive, respectful listening (Egan, 2019):</a:t>
            </a:r>
          </a:p>
        </p:txBody>
      </p:sp>
      <p:sp>
        <p:nvSpPr>
          <p:cNvPr id="14" name="Shape 15">
            <a:extLst>
              <a:ext uri="{FF2B5EF4-FFF2-40B4-BE49-F238E27FC236}">
                <a16:creationId xmlns:a16="http://schemas.microsoft.com/office/drawing/2014/main" id="{887AB31A-1EA0-CB61-FFAA-4409A376B501}"/>
              </a:ext>
            </a:extLst>
          </p:cNvPr>
          <p:cNvSpPr/>
          <p:nvPr/>
        </p:nvSpPr>
        <p:spPr>
          <a:xfrm>
            <a:off x="930571" y="3337615"/>
            <a:ext cx="365760" cy="36576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5">
            <a:extLst>
              <a:ext uri="{FF2B5EF4-FFF2-40B4-BE49-F238E27FC236}">
                <a16:creationId xmlns:a16="http://schemas.microsoft.com/office/drawing/2014/main" id="{3FA2F56D-2D7A-15C4-73CE-8E4B9A9E5E5F}"/>
              </a:ext>
            </a:extLst>
          </p:cNvPr>
          <p:cNvSpPr/>
          <p:nvPr/>
        </p:nvSpPr>
        <p:spPr>
          <a:xfrm>
            <a:off x="946613" y="4080429"/>
            <a:ext cx="365760" cy="36576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Shape 15">
            <a:extLst>
              <a:ext uri="{FF2B5EF4-FFF2-40B4-BE49-F238E27FC236}">
                <a16:creationId xmlns:a16="http://schemas.microsoft.com/office/drawing/2014/main" id="{F1BBB63F-443B-8C47-190E-C12FE93DC657}"/>
              </a:ext>
            </a:extLst>
          </p:cNvPr>
          <p:cNvSpPr/>
          <p:nvPr/>
        </p:nvSpPr>
        <p:spPr>
          <a:xfrm>
            <a:off x="930571" y="4772602"/>
            <a:ext cx="365760" cy="36576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5">
            <a:extLst>
              <a:ext uri="{FF2B5EF4-FFF2-40B4-BE49-F238E27FC236}">
                <a16:creationId xmlns:a16="http://schemas.microsoft.com/office/drawing/2014/main" id="{0D0751C3-3BB6-709D-C5C8-81CB1DEA2C1E}"/>
              </a:ext>
            </a:extLst>
          </p:cNvPr>
          <p:cNvSpPr/>
          <p:nvPr/>
        </p:nvSpPr>
        <p:spPr>
          <a:xfrm>
            <a:off x="930571" y="5607163"/>
            <a:ext cx="365760" cy="36576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15">
            <a:extLst>
              <a:ext uri="{FF2B5EF4-FFF2-40B4-BE49-F238E27FC236}">
                <a16:creationId xmlns:a16="http://schemas.microsoft.com/office/drawing/2014/main" id="{23065DCD-0590-906C-66E3-E78D7CDB6C1C}"/>
              </a:ext>
            </a:extLst>
          </p:cNvPr>
          <p:cNvSpPr/>
          <p:nvPr/>
        </p:nvSpPr>
        <p:spPr>
          <a:xfrm>
            <a:off x="930571" y="6441724"/>
            <a:ext cx="365760" cy="36576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Box 6">
            <a:extLst>
              <a:ext uri="{FF2B5EF4-FFF2-40B4-BE49-F238E27FC236}">
                <a16:creationId xmlns:a16="http://schemas.microsoft.com/office/drawing/2014/main" id="{32F400A0-76F5-298C-75F0-A35A1BA749AE}"/>
              </a:ext>
            </a:extLst>
          </p:cNvPr>
          <p:cNvSpPr txBox="1"/>
          <p:nvPr/>
        </p:nvSpPr>
        <p:spPr>
          <a:xfrm>
            <a:off x="1448194" y="4099940"/>
            <a:ext cx="6952304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Open posture, no crossed arms</a:t>
            </a:r>
          </a:p>
        </p:txBody>
      </p:sp>
      <p:sp>
        <p:nvSpPr>
          <p:cNvPr id="26" name="TextBox 6">
            <a:extLst>
              <a:ext uri="{FF2B5EF4-FFF2-40B4-BE49-F238E27FC236}">
                <a16:creationId xmlns:a16="http://schemas.microsoft.com/office/drawing/2014/main" id="{4643B515-D6F1-C220-B788-5211DBA93F6D}"/>
              </a:ext>
            </a:extLst>
          </p:cNvPr>
          <p:cNvSpPr txBox="1"/>
          <p:nvPr/>
        </p:nvSpPr>
        <p:spPr>
          <a:xfrm>
            <a:off x="1443116" y="4807271"/>
            <a:ext cx="6952304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Lean in slightly to show interest</a:t>
            </a:r>
          </a:p>
        </p:txBody>
      </p:sp>
      <p:sp>
        <p:nvSpPr>
          <p:cNvPr id="28" name="TextBox 6">
            <a:extLst>
              <a:ext uri="{FF2B5EF4-FFF2-40B4-BE49-F238E27FC236}">
                <a16:creationId xmlns:a16="http://schemas.microsoft.com/office/drawing/2014/main" id="{4753A55D-8523-8C0F-A08B-132AEE076A13}"/>
              </a:ext>
            </a:extLst>
          </p:cNvPr>
          <p:cNvSpPr txBox="1"/>
          <p:nvPr/>
        </p:nvSpPr>
        <p:spPr>
          <a:xfrm>
            <a:off x="1443116" y="5626674"/>
            <a:ext cx="6952304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Eye contact, maintained naturally</a:t>
            </a:r>
          </a:p>
        </p:txBody>
      </p:sp>
      <p:sp>
        <p:nvSpPr>
          <p:cNvPr id="30" name="TextBox 6">
            <a:extLst>
              <a:ext uri="{FF2B5EF4-FFF2-40B4-BE49-F238E27FC236}">
                <a16:creationId xmlns:a16="http://schemas.microsoft.com/office/drawing/2014/main" id="{12A125B0-F416-C2AA-1958-3971B175BDB0}"/>
              </a:ext>
            </a:extLst>
          </p:cNvPr>
          <p:cNvSpPr txBox="1"/>
          <p:nvPr/>
        </p:nvSpPr>
        <p:spPr>
          <a:xfrm>
            <a:off x="1443116" y="6405444"/>
            <a:ext cx="6952304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Relax, so the person feels at ease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5BBBE9C-A265-C388-FDD1-FB5C6C458AF1}"/>
              </a:ext>
            </a:extLst>
          </p:cNvPr>
          <p:cNvSpPr txBox="1"/>
          <p:nvPr/>
        </p:nvSpPr>
        <p:spPr>
          <a:xfrm>
            <a:off x="962655" y="3334043"/>
            <a:ext cx="349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endParaRPr lang="en-SG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A2A7904-AAC1-608C-E776-1E9CFC00823E}"/>
              </a:ext>
            </a:extLst>
          </p:cNvPr>
          <p:cNvSpPr txBox="1"/>
          <p:nvPr/>
        </p:nvSpPr>
        <p:spPr>
          <a:xfrm>
            <a:off x="962655" y="4078643"/>
            <a:ext cx="349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O</a:t>
            </a:r>
            <a:endParaRPr lang="en-SG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2488A1D-290E-EC91-1B79-85CFF02B2B41}"/>
              </a:ext>
            </a:extLst>
          </p:cNvPr>
          <p:cNvSpPr txBox="1"/>
          <p:nvPr/>
        </p:nvSpPr>
        <p:spPr>
          <a:xfrm>
            <a:off x="954634" y="4769030"/>
            <a:ext cx="349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L</a:t>
            </a:r>
            <a:endParaRPr lang="en-SG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7730F83-7DD4-A43E-D8AF-E0BBE8961AD8}"/>
              </a:ext>
            </a:extLst>
          </p:cNvPr>
          <p:cNvSpPr txBox="1"/>
          <p:nvPr/>
        </p:nvSpPr>
        <p:spPr>
          <a:xfrm>
            <a:off x="962655" y="5605377"/>
            <a:ext cx="349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E</a:t>
            </a:r>
            <a:endParaRPr lang="en-SG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F4FE60E-8E19-6427-A3ED-6B1A7F0AC710}"/>
              </a:ext>
            </a:extLst>
          </p:cNvPr>
          <p:cNvSpPr txBox="1"/>
          <p:nvPr/>
        </p:nvSpPr>
        <p:spPr>
          <a:xfrm>
            <a:off x="954634" y="6441724"/>
            <a:ext cx="349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R</a:t>
            </a:r>
            <a:endParaRPr lang="en-SG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63320" y="1348290"/>
            <a:ext cx="12761360" cy="31967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249"/>
              </a:lnSpc>
              <a:spcBef>
                <a:spcPct val="0"/>
              </a:spcBef>
            </a:pPr>
            <a:r>
              <a:rPr lang="en-US" sz="7499" b="1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Why Communication Matters in Health &amp; Social Care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467060" y="5645005"/>
            <a:ext cx="3960974" cy="14182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 dirty="0">
                <a:solidFill>
                  <a:srgbClr val="136388"/>
                </a:solidFill>
                <a:latin typeface="Poppins"/>
                <a:ea typeface="Poppins"/>
                <a:cs typeface="Poppins"/>
                <a:sym typeface="Poppins"/>
              </a:rPr>
              <a:t>Clear handovers and accurate records reduce the risk of clinical error and missed information between shifts.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467060" y="8024745"/>
            <a:ext cx="3999396" cy="14182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 dirty="0">
                <a:solidFill>
                  <a:srgbClr val="136388"/>
                </a:solidFill>
                <a:latin typeface="Poppins"/>
                <a:ea typeface="Poppins"/>
                <a:cs typeface="Poppins"/>
                <a:sym typeface="Poppins"/>
              </a:rPr>
              <a:t>The NMC (2018) Code requires practitioners to communicate clearly, kindly and effectively at all times.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28638" y="5077997"/>
            <a:ext cx="3428638" cy="4248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136388"/>
                </a:solidFill>
                <a:latin typeface="Poppins Bold"/>
                <a:ea typeface="Poppins Bold"/>
                <a:cs typeface="Poppins Bold"/>
                <a:sym typeface="Poppins Bold"/>
              </a:rPr>
              <a:t>Safety and accuracy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05830" y="7492624"/>
            <a:ext cx="3185367" cy="413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136388"/>
                </a:solidFill>
                <a:latin typeface="Poppins Bold"/>
                <a:ea typeface="Poppins Bold"/>
                <a:cs typeface="Poppins Bold"/>
                <a:sym typeface="Poppins Bold"/>
              </a:rPr>
              <a:t>Professional duty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308835" y="5662904"/>
            <a:ext cx="3873550" cy="14182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 dirty="0">
                <a:solidFill>
                  <a:srgbClr val="136388"/>
                </a:solidFill>
                <a:latin typeface="Poppins"/>
                <a:ea typeface="Poppins"/>
                <a:cs typeface="Poppins"/>
                <a:sym typeface="Poppins"/>
              </a:rPr>
              <a:t>Service users are more likely to share concerns and follow care advice when they feel heard and respected.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157036" y="5151231"/>
            <a:ext cx="3064580" cy="413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136388"/>
                </a:solidFill>
                <a:latin typeface="Poppins Bold"/>
                <a:ea typeface="Poppins Bold"/>
                <a:cs typeface="Poppins Bold"/>
                <a:sym typeface="Poppins Bold"/>
              </a:rPr>
              <a:t>Trust and rapport</a:t>
            </a:r>
          </a:p>
        </p:txBody>
      </p:sp>
      <p:sp>
        <p:nvSpPr>
          <p:cNvPr id="17" name="Freeform 17"/>
          <p:cNvSpPr/>
          <p:nvPr/>
        </p:nvSpPr>
        <p:spPr>
          <a:xfrm>
            <a:off x="2776487" y="5004729"/>
            <a:ext cx="532288" cy="546284"/>
          </a:xfrm>
          <a:custGeom>
            <a:avLst/>
            <a:gdLst/>
            <a:ahLst/>
            <a:cxnLst/>
            <a:rect l="l" t="t" r="r" b="b"/>
            <a:pathLst>
              <a:path w="1084565" h="1084565">
                <a:moveTo>
                  <a:pt x="0" y="0"/>
                </a:moveTo>
                <a:lnTo>
                  <a:pt x="1084565" y="0"/>
                </a:lnTo>
                <a:lnTo>
                  <a:pt x="1084565" y="1084565"/>
                </a:lnTo>
                <a:lnTo>
                  <a:pt x="0" y="10845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SG" dirty="0"/>
          </a:p>
        </p:txBody>
      </p:sp>
      <p:sp>
        <p:nvSpPr>
          <p:cNvPr id="18" name="Freeform 18"/>
          <p:cNvSpPr/>
          <p:nvPr/>
        </p:nvSpPr>
        <p:spPr>
          <a:xfrm flipV="1">
            <a:off x="0" y="0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0" y="2917459"/>
                </a:moveTo>
                <a:lnTo>
                  <a:pt x="3428638" y="2917459"/>
                </a:lnTo>
                <a:lnTo>
                  <a:pt x="3428638" y="0"/>
                </a:lnTo>
                <a:lnTo>
                  <a:pt x="0" y="0"/>
                </a:lnTo>
                <a:lnTo>
                  <a:pt x="0" y="2917459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0" y="7427938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0" y="0"/>
                </a:moveTo>
                <a:lnTo>
                  <a:pt x="3428638" y="0"/>
                </a:lnTo>
                <a:lnTo>
                  <a:pt x="3428638" y="2917459"/>
                </a:lnTo>
                <a:lnTo>
                  <a:pt x="0" y="29174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flipH="1" flipV="1">
            <a:off x="14859362" y="0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3428638" y="2917459"/>
                </a:moveTo>
                <a:lnTo>
                  <a:pt x="0" y="2917459"/>
                </a:lnTo>
                <a:lnTo>
                  <a:pt x="0" y="0"/>
                </a:lnTo>
                <a:lnTo>
                  <a:pt x="3428638" y="0"/>
                </a:lnTo>
                <a:lnTo>
                  <a:pt x="3428638" y="2917459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flipH="1">
            <a:off x="14859362" y="7427938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3428638" y="0"/>
                </a:moveTo>
                <a:lnTo>
                  <a:pt x="0" y="0"/>
                </a:lnTo>
                <a:lnTo>
                  <a:pt x="0" y="2917459"/>
                </a:lnTo>
                <a:lnTo>
                  <a:pt x="3428638" y="2917459"/>
                </a:lnTo>
                <a:lnTo>
                  <a:pt x="342863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17">
            <a:extLst>
              <a:ext uri="{FF2B5EF4-FFF2-40B4-BE49-F238E27FC236}">
                <a16:creationId xmlns:a16="http://schemas.microsoft.com/office/drawing/2014/main" id="{4B0124AA-0EA4-C1B0-C166-C2E35CA2CF76}"/>
              </a:ext>
            </a:extLst>
          </p:cNvPr>
          <p:cNvSpPr/>
          <p:nvPr/>
        </p:nvSpPr>
        <p:spPr>
          <a:xfrm>
            <a:off x="2791258" y="7427938"/>
            <a:ext cx="532288" cy="546284"/>
          </a:xfrm>
          <a:custGeom>
            <a:avLst/>
            <a:gdLst/>
            <a:ahLst/>
            <a:cxnLst/>
            <a:rect l="l" t="t" r="r" b="b"/>
            <a:pathLst>
              <a:path w="1084565" h="1084565">
                <a:moveTo>
                  <a:pt x="0" y="0"/>
                </a:moveTo>
                <a:lnTo>
                  <a:pt x="1084565" y="0"/>
                </a:lnTo>
                <a:lnTo>
                  <a:pt x="1084565" y="1084565"/>
                </a:lnTo>
                <a:lnTo>
                  <a:pt x="0" y="10845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SG" dirty="0"/>
          </a:p>
        </p:txBody>
      </p:sp>
      <p:sp>
        <p:nvSpPr>
          <p:cNvPr id="25" name="Freeform 17">
            <a:extLst>
              <a:ext uri="{FF2B5EF4-FFF2-40B4-BE49-F238E27FC236}">
                <a16:creationId xmlns:a16="http://schemas.microsoft.com/office/drawing/2014/main" id="{7216F7F0-BFEB-76EF-1199-87973D37693C}"/>
              </a:ext>
            </a:extLst>
          </p:cNvPr>
          <p:cNvSpPr/>
          <p:nvPr/>
        </p:nvSpPr>
        <p:spPr>
          <a:xfrm>
            <a:off x="10613875" y="5084684"/>
            <a:ext cx="532288" cy="546284"/>
          </a:xfrm>
          <a:custGeom>
            <a:avLst/>
            <a:gdLst/>
            <a:ahLst/>
            <a:cxnLst/>
            <a:rect l="l" t="t" r="r" b="b"/>
            <a:pathLst>
              <a:path w="1084565" h="1084565">
                <a:moveTo>
                  <a:pt x="0" y="0"/>
                </a:moveTo>
                <a:lnTo>
                  <a:pt x="1084565" y="0"/>
                </a:lnTo>
                <a:lnTo>
                  <a:pt x="1084565" y="1084565"/>
                </a:lnTo>
                <a:lnTo>
                  <a:pt x="0" y="10845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SG" dirty="0"/>
          </a:p>
        </p:txBody>
      </p:sp>
      <p:sp>
        <p:nvSpPr>
          <p:cNvPr id="27" name="Freeform 17">
            <a:extLst>
              <a:ext uri="{FF2B5EF4-FFF2-40B4-BE49-F238E27FC236}">
                <a16:creationId xmlns:a16="http://schemas.microsoft.com/office/drawing/2014/main" id="{2A3C89B3-AF8D-7D89-616F-67D99C599115}"/>
              </a:ext>
            </a:extLst>
          </p:cNvPr>
          <p:cNvSpPr/>
          <p:nvPr/>
        </p:nvSpPr>
        <p:spPr>
          <a:xfrm>
            <a:off x="10613875" y="7427938"/>
            <a:ext cx="532288" cy="546284"/>
          </a:xfrm>
          <a:custGeom>
            <a:avLst/>
            <a:gdLst/>
            <a:ahLst/>
            <a:cxnLst/>
            <a:rect l="l" t="t" r="r" b="b"/>
            <a:pathLst>
              <a:path w="1084565" h="1084565">
                <a:moveTo>
                  <a:pt x="0" y="0"/>
                </a:moveTo>
                <a:lnTo>
                  <a:pt x="1084565" y="0"/>
                </a:lnTo>
                <a:lnTo>
                  <a:pt x="1084565" y="1084565"/>
                </a:lnTo>
                <a:lnTo>
                  <a:pt x="0" y="10845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SG" dirty="0"/>
          </a:p>
        </p:txBody>
      </p:sp>
      <p:sp>
        <p:nvSpPr>
          <p:cNvPr id="29" name="TextBox 10">
            <a:extLst>
              <a:ext uri="{FF2B5EF4-FFF2-40B4-BE49-F238E27FC236}">
                <a16:creationId xmlns:a16="http://schemas.microsoft.com/office/drawing/2014/main" id="{2C343156-8710-6641-C549-8F2FFDDE7F99}"/>
              </a:ext>
            </a:extLst>
          </p:cNvPr>
          <p:cNvSpPr txBox="1"/>
          <p:nvPr/>
        </p:nvSpPr>
        <p:spPr>
          <a:xfrm>
            <a:off x="11193130" y="7512520"/>
            <a:ext cx="3666231" cy="413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dirty="0">
                <a:solidFill>
                  <a:srgbClr val="136388"/>
                </a:solidFill>
                <a:latin typeface="Poppins Bold"/>
                <a:ea typeface="Poppins Bold"/>
                <a:cs typeface="Poppins Bold"/>
                <a:sym typeface="Poppins Bold"/>
              </a:rPr>
              <a:t>Person-</a:t>
            </a:r>
            <a:r>
              <a:rPr lang="en-US" sz="2400" b="1" dirty="0" err="1">
                <a:solidFill>
                  <a:srgbClr val="136388"/>
                </a:solidFill>
                <a:latin typeface="Poppins Bold"/>
                <a:ea typeface="Poppins Bold"/>
                <a:cs typeface="Poppins Bold"/>
                <a:sym typeface="Poppins Bold"/>
              </a:rPr>
              <a:t>centred</a:t>
            </a:r>
            <a:r>
              <a:rPr lang="en-US" sz="2400" b="1" dirty="0">
                <a:solidFill>
                  <a:srgbClr val="136388"/>
                </a:solidFill>
                <a:latin typeface="Poppins Bold"/>
                <a:ea typeface="Poppins Bold"/>
                <a:cs typeface="Poppins Bold"/>
                <a:sym typeface="Poppins Bold"/>
              </a:rPr>
              <a:t> care</a:t>
            </a:r>
          </a:p>
        </p:txBody>
      </p:sp>
      <p:sp>
        <p:nvSpPr>
          <p:cNvPr id="31" name="TextBox 5">
            <a:extLst>
              <a:ext uri="{FF2B5EF4-FFF2-40B4-BE49-F238E27FC236}">
                <a16:creationId xmlns:a16="http://schemas.microsoft.com/office/drawing/2014/main" id="{C0D9F469-5967-6F1D-4E58-6E7F7BB9115B}"/>
              </a:ext>
            </a:extLst>
          </p:cNvPr>
          <p:cNvSpPr txBox="1"/>
          <p:nvPr/>
        </p:nvSpPr>
        <p:spPr>
          <a:xfrm>
            <a:off x="11316856" y="8024745"/>
            <a:ext cx="3960974" cy="14182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 dirty="0">
                <a:solidFill>
                  <a:srgbClr val="136388"/>
                </a:solidFill>
                <a:latin typeface="Poppins"/>
                <a:ea typeface="Poppins"/>
                <a:cs typeface="Poppins"/>
                <a:sym typeface="Poppins"/>
              </a:rPr>
              <a:t>Good communication allows care to be adapted to each person's needs, preferences and level of understanding.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471188" y="1316881"/>
            <a:ext cx="3379819" cy="3379819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408698" y="3939205"/>
            <a:ext cx="5128487" cy="5128487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980060" y="4845293"/>
            <a:ext cx="2811462" cy="281146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t="-42489" b="-737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470916" y="1427188"/>
            <a:ext cx="1890837" cy="1890837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460392" y="886319"/>
            <a:ext cx="6550405" cy="174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170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Applying This in Practice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60392" y="3198206"/>
            <a:ext cx="7683608" cy="1064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During a placement in a residential care home, I support Mrs. J, an 82-year-old resident living with early-stage dementia, who becomes anxious during her morning routine.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60392" y="2699375"/>
            <a:ext cx="5342249" cy="419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Scenario</a:t>
            </a:r>
          </a:p>
        </p:txBody>
      </p:sp>
      <p:sp>
        <p:nvSpPr>
          <p:cNvPr id="15" name="Freeform 15"/>
          <p:cNvSpPr/>
          <p:nvPr/>
        </p:nvSpPr>
        <p:spPr>
          <a:xfrm flipH="1" flipV="1">
            <a:off x="14859362" y="0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3428638" y="2917459"/>
                </a:moveTo>
                <a:lnTo>
                  <a:pt x="0" y="2917459"/>
                </a:lnTo>
                <a:lnTo>
                  <a:pt x="0" y="0"/>
                </a:lnTo>
                <a:lnTo>
                  <a:pt x="3428638" y="0"/>
                </a:lnTo>
                <a:lnTo>
                  <a:pt x="3428638" y="2917459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-253927" y="7790256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0" y="0"/>
                </a:moveTo>
                <a:lnTo>
                  <a:pt x="3428638" y="0"/>
                </a:lnTo>
                <a:lnTo>
                  <a:pt x="3428638" y="2917459"/>
                </a:lnTo>
                <a:lnTo>
                  <a:pt x="0" y="29174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4">
            <a:extLst>
              <a:ext uri="{FF2B5EF4-FFF2-40B4-BE49-F238E27FC236}">
                <a16:creationId xmlns:a16="http://schemas.microsoft.com/office/drawing/2014/main" id="{DBB5ADFD-692C-DE72-67C1-20A420B64746}"/>
              </a:ext>
            </a:extLst>
          </p:cNvPr>
          <p:cNvSpPr txBox="1"/>
          <p:nvPr/>
        </p:nvSpPr>
        <p:spPr>
          <a:xfrm>
            <a:off x="1937656" y="4409088"/>
            <a:ext cx="5342249" cy="85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Prepare and approach calmly</a:t>
            </a:r>
          </a:p>
          <a:p>
            <a:pPr algn="l">
              <a:lnSpc>
                <a:spcPts val="3359"/>
              </a:lnSpc>
            </a:pPr>
            <a:endParaRPr lang="en-US" sz="2400" b="1" dirty="0">
              <a:solidFill>
                <a:srgbClr val="136388"/>
              </a:solidFill>
              <a:latin typeface="TT Firs Neue Bold"/>
              <a:ea typeface="TT Firs Neue Bold"/>
              <a:cs typeface="TT Firs Neue Bold"/>
              <a:sym typeface="TT Firs Neue Bold"/>
            </a:endParaRPr>
          </a:p>
        </p:txBody>
      </p:sp>
      <p:sp>
        <p:nvSpPr>
          <p:cNvPr id="20" name="TextBox 14">
            <a:extLst>
              <a:ext uri="{FF2B5EF4-FFF2-40B4-BE49-F238E27FC236}">
                <a16:creationId xmlns:a16="http://schemas.microsoft.com/office/drawing/2014/main" id="{1DD2B223-D745-1BB0-E41F-C98ECBE18BA0}"/>
              </a:ext>
            </a:extLst>
          </p:cNvPr>
          <p:cNvSpPr txBox="1"/>
          <p:nvPr/>
        </p:nvSpPr>
        <p:spPr>
          <a:xfrm>
            <a:off x="1937656" y="5648087"/>
            <a:ext cx="5342249" cy="85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Use simple, clear language</a:t>
            </a:r>
          </a:p>
          <a:p>
            <a:pPr algn="l">
              <a:lnSpc>
                <a:spcPts val="3359"/>
              </a:lnSpc>
            </a:pPr>
            <a:endParaRPr lang="en-US" sz="2400" b="1" dirty="0">
              <a:solidFill>
                <a:srgbClr val="136388"/>
              </a:solidFill>
              <a:latin typeface="TT Firs Neue Bold"/>
              <a:ea typeface="TT Firs Neue Bold"/>
              <a:cs typeface="TT Firs Neue Bold"/>
              <a:sym typeface="TT Firs Neue Bold"/>
            </a:endParaRPr>
          </a:p>
        </p:txBody>
      </p:sp>
      <p:sp>
        <p:nvSpPr>
          <p:cNvPr id="22" name="TextBox 14">
            <a:extLst>
              <a:ext uri="{FF2B5EF4-FFF2-40B4-BE49-F238E27FC236}">
                <a16:creationId xmlns:a16="http://schemas.microsoft.com/office/drawing/2014/main" id="{DCCDC9E9-7F24-C178-B7D9-1A12CE153F5F}"/>
              </a:ext>
            </a:extLst>
          </p:cNvPr>
          <p:cNvSpPr txBox="1"/>
          <p:nvPr/>
        </p:nvSpPr>
        <p:spPr>
          <a:xfrm>
            <a:off x="1978835" y="7007223"/>
            <a:ext cx="5342249" cy="85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Listen and observe non-verbally</a:t>
            </a:r>
          </a:p>
          <a:p>
            <a:pPr algn="l">
              <a:lnSpc>
                <a:spcPts val="3359"/>
              </a:lnSpc>
            </a:pPr>
            <a:endParaRPr lang="en-US" sz="2400" b="1" dirty="0">
              <a:solidFill>
                <a:srgbClr val="136388"/>
              </a:solidFill>
              <a:latin typeface="TT Firs Neue Bold"/>
              <a:ea typeface="TT Firs Neue Bold"/>
              <a:cs typeface="TT Firs Neue Bold"/>
              <a:sym typeface="TT Firs Neue Bold"/>
            </a:endParaRPr>
          </a:p>
        </p:txBody>
      </p:sp>
      <p:sp>
        <p:nvSpPr>
          <p:cNvPr id="24" name="TextBox 14">
            <a:extLst>
              <a:ext uri="{FF2B5EF4-FFF2-40B4-BE49-F238E27FC236}">
                <a16:creationId xmlns:a16="http://schemas.microsoft.com/office/drawing/2014/main" id="{481B797C-53C4-7331-2BE2-78E66C294CDE}"/>
              </a:ext>
            </a:extLst>
          </p:cNvPr>
          <p:cNvSpPr txBox="1"/>
          <p:nvPr/>
        </p:nvSpPr>
        <p:spPr>
          <a:xfrm>
            <a:off x="2064469" y="8239256"/>
            <a:ext cx="5342249" cy="85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Record and hand over accurately</a:t>
            </a:r>
          </a:p>
          <a:p>
            <a:pPr algn="l">
              <a:lnSpc>
                <a:spcPts val="3359"/>
              </a:lnSpc>
            </a:pPr>
            <a:endParaRPr lang="en-US" sz="2400" b="1" dirty="0">
              <a:solidFill>
                <a:srgbClr val="136388"/>
              </a:solidFill>
              <a:latin typeface="TT Firs Neue Bold"/>
              <a:ea typeface="TT Firs Neue Bold"/>
              <a:cs typeface="TT Firs Neue Bold"/>
              <a:sym typeface="TT Firs Neue Bold"/>
            </a:endParaRPr>
          </a:p>
        </p:txBody>
      </p:sp>
      <p:sp>
        <p:nvSpPr>
          <p:cNvPr id="26" name="TextBox 13">
            <a:extLst>
              <a:ext uri="{FF2B5EF4-FFF2-40B4-BE49-F238E27FC236}">
                <a16:creationId xmlns:a16="http://schemas.microsoft.com/office/drawing/2014/main" id="{B1DDD70C-5D1E-8A47-5FC1-4F2B2F47A985}"/>
              </a:ext>
            </a:extLst>
          </p:cNvPr>
          <p:cNvSpPr txBox="1"/>
          <p:nvPr/>
        </p:nvSpPr>
        <p:spPr>
          <a:xfrm>
            <a:off x="1978835" y="4845293"/>
            <a:ext cx="6779174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I knock, use her name, and sit at her eye level before speaking, applying SOLER (Egan, 2019).</a:t>
            </a:r>
            <a:endParaRPr lang="en-US" sz="2000" dirty="0">
              <a:solidFill>
                <a:srgbClr val="136388"/>
              </a:solidFill>
              <a:latin typeface="TT Firs Neue"/>
              <a:ea typeface="TT Firs Neue"/>
              <a:cs typeface="TT Firs Neue"/>
              <a:sym typeface="TT Firs Neue"/>
            </a:endParaRPr>
          </a:p>
        </p:txBody>
      </p:sp>
      <p:sp>
        <p:nvSpPr>
          <p:cNvPr id="28" name="TextBox 13">
            <a:extLst>
              <a:ext uri="{FF2B5EF4-FFF2-40B4-BE49-F238E27FC236}">
                <a16:creationId xmlns:a16="http://schemas.microsoft.com/office/drawing/2014/main" id="{D0766D44-B35F-17ED-D9B8-1883B3C6F42D}"/>
              </a:ext>
            </a:extLst>
          </p:cNvPr>
          <p:cNvSpPr txBox="1"/>
          <p:nvPr/>
        </p:nvSpPr>
        <p:spPr>
          <a:xfrm>
            <a:off x="1978835" y="6100758"/>
            <a:ext cx="6779174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I explain one step at a time, using short sentences and pausing to check she has understood.</a:t>
            </a:r>
          </a:p>
        </p:txBody>
      </p:sp>
      <p:sp>
        <p:nvSpPr>
          <p:cNvPr id="30" name="TextBox 13">
            <a:extLst>
              <a:ext uri="{FF2B5EF4-FFF2-40B4-BE49-F238E27FC236}">
                <a16:creationId xmlns:a16="http://schemas.microsoft.com/office/drawing/2014/main" id="{2C50B75F-91EC-0964-1F1A-A8F73E3EC7C2}"/>
              </a:ext>
            </a:extLst>
          </p:cNvPr>
          <p:cNvSpPr txBox="1"/>
          <p:nvPr/>
        </p:nvSpPr>
        <p:spPr>
          <a:xfrm>
            <a:off x="2017886" y="7427938"/>
            <a:ext cx="6779174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I watch her facial expression and body language, and reflect back what I notice she is feeling.</a:t>
            </a:r>
          </a:p>
        </p:txBody>
      </p:sp>
      <p:sp>
        <p:nvSpPr>
          <p:cNvPr id="32" name="TextBox 13">
            <a:extLst>
              <a:ext uri="{FF2B5EF4-FFF2-40B4-BE49-F238E27FC236}">
                <a16:creationId xmlns:a16="http://schemas.microsoft.com/office/drawing/2014/main" id="{A4CFE2F6-9CB2-716A-F459-29C67C5BDB7E}"/>
              </a:ext>
            </a:extLst>
          </p:cNvPr>
          <p:cNvSpPr txBox="1"/>
          <p:nvPr/>
        </p:nvSpPr>
        <p:spPr>
          <a:xfrm>
            <a:off x="2100942" y="8666937"/>
            <a:ext cx="6779174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I document her response in the care plan so the next shift can support her consistently.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768258" y="1400333"/>
            <a:ext cx="4076057" cy="7486334"/>
            <a:chOff x="0" y="0"/>
            <a:chExt cx="631488" cy="11598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1488" cy="1159829"/>
            </a:xfrm>
            <a:custGeom>
              <a:avLst/>
              <a:gdLst/>
              <a:ahLst/>
              <a:cxnLst/>
              <a:rect l="l" t="t" r="r" b="b"/>
              <a:pathLst>
                <a:path w="631488" h="1159829">
                  <a:moveTo>
                    <a:pt x="66478" y="0"/>
                  </a:moveTo>
                  <a:lnTo>
                    <a:pt x="565010" y="0"/>
                  </a:lnTo>
                  <a:cubicBezTo>
                    <a:pt x="601725" y="0"/>
                    <a:pt x="631488" y="29763"/>
                    <a:pt x="631488" y="66478"/>
                  </a:cubicBezTo>
                  <a:lnTo>
                    <a:pt x="631488" y="1093351"/>
                  </a:lnTo>
                  <a:cubicBezTo>
                    <a:pt x="631488" y="1130066"/>
                    <a:pt x="601725" y="1159829"/>
                    <a:pt x="565010" y="1159829"/>
                  </a:cubicBezTo>
                  <a:lnTo>
                    <a:pt x="66478" y="1159829"/>
                  </a:lnTo>
                  <a:cubicBezTo>
                    <a:pt x="29763" y="1159829"/>
                    <a:pt x="0" y="1130066"/>
                    <a:pt x="0" y="1093351"/>
                  </a:cubicBezTo>
                  <a:lnTo>
                    <a:pt x="0" y="66478"/>
                  </a:lnTo>
                  <a:cubicBezTo>
                    <a:pt x="0" y="29763"/>
                    <a:pt x="29763" y="0"/>
                    <a:pt x="66478" y="0"/>
                  </a:cubicBezTo>
                  <a:close/>
                </a:path>
              </a:pathLst>
            </a:custGeom>
            <a:blipFill>
              <a:blip r:embed="rId3"/>
              <a:stretch>
                <a:fillRect l="-11277" r="-112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272427" y="1400333"/>
            <a:ext cx="4076057" cy="7486334"/>
            <a:chOff x="0" y="0"/>
            <a:chExt cx="631488" cy="115982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1488" cy="1159829"/>
            </a:xfrm>
            <a:custGeom>
              <a:avLst/>
              <a:gdLst/>
              <a:ahLst/>
              <a:cxnLst/>
              <a:rect l="l" t="t" r="r" b="b"/>
              <a:pathLst>
                <a:path w="631488" h="1159829">
                  <a:moveTo>
                    <a:pt x="66478" y="0"/>
                  </a:moveTo>
                  <a:lnTo>
                    <a:pt x="565010" y="0"/>
                  </a:lnTo>
                  <a:cubicBezTo>
                    <a:pt x="601725" y="0"/>
                    <a:pt x="631488" y="29763"/>
                    <a:pt x="631488" y="66478"/>
                  </a:cubicBezTo>
                  <a:lnTo>
                    <a:pt x="631488" y="1093351"/>
                  </a:lnTo>
                  <a:cubicBezTo>
                    <a:pt x="631488" y="1130066"/>
                    <a:pt x="601725" y="1159829"/>
                    <a:pt x="565010" y="1159829"/>
                  </a:cubicBezTo>
                  <a:lnTo>
                    <a:pt x="66478" y="1159829"/>
                  </a:lnTo>
                  <a:cubicBezTo>
                    <a:pt x="29763" y="1159829"/>
                    <a:pt x="0" y="1130066"/>
                    <a:pt x="0" y="1093351"/>
                  </a:cubicBezTo>
                  <a:lnTo>
                    <a:pt x="0" y="66478"/>
                  </a:lnTo>
                  <a:cubicBezTo>
                    <a:pt x="0" y="29763"/>
                    <a:pt x="29763" y="0"/>
                    <a:pt x="66478" y="0"/>
                  </a:cubicBezTo>
                  <a:close/>
                </a:path>
              </a:pathLst>
            </a:custGeom>
            <a:blipFill>
              <a:blip r:embed="rId4"/>
              <a:stretch>
                <a:fillRect l="-11277" r="-112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139542" y="2881999"/>
            <a:ext cx="5184821" cy="17440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204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Strengths I bring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39516" y="4896120"/>
            <a:ext cx="4672687" cy="2141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Patient, calm tone when working under pressure</a:t>
            </a:r>
          </a:p>
          <a:p>
            <a:pPr marL="342900" indent="-3429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Comfortable adapting my language for different people</a:t>
            </a:r>
          </a:p>
          <a:p>
            <a:pPr marL="342900" indent="-3429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Confident making eye contact and using open body language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39542" y="1701970"/>
            <a:ext cx="5184821" cy="855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Reflection: Developing This Skill Further</a:t>
            </a:r>
          </a:p>
        </p:txBody>
      </p:sp>
      <p:sp>
        <p:nvSpPr>
          <p:cNvPr id="11" name="Freeform 11"/>
          <p:cNvSpPr/>
          <p:nvPr/>
        </p:nvSpPr>
        <p:spPr>
          <a:xfrm flipV="1">
            <a:off x="0" y="0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0" y="2917459"/>
                </a:moveTo>
                <a:lnTo>
                  <a:pt x="3428638" y="2917459"/>
                </a:lnTo>
                <a:lnTo>
                  <a:pt x="3428638" y="0"/>
                </a:lnTo>
                <a:lnTo>
                  <a:pt x="0" y="0"/>
                </a:lnTo>
                <a:lnTo>
                  <a:pt x="0" y="2917459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0" y="7427938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0" y="0"/>
                </a:moveTo>
                <a:lnTo>
                  <a:pt x="3428638" y="0"/>
                </a:lnTo>
                <a:lnTo>
                  <a:pt x="3428638" y="2917459"/>
                </a:lnTo>
                <a:lnTo>
                  <a:pt x="0" y="29174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809996" y="5616487"/>
            <a:ext cx="4585260" cy="4943870"/>
            <a:chOff x="0" y="0"/>
            <a:chExt cx="787132" cy="8486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87132" cy="848693"/>
            </a:xfrm>
            <a:custGeom>
              <a:avLst/>
              <a:gdLst/>
              <a:ahLst/>
              <a:cxnLst/>
              <a:rect l="l" t="t" r="r" b="b"/>
              <a:pathLst>
                <a:path w="787132" h="848693">
                  <a:moveTo>
                    <a:pt x="59095" y="0"/>
                  </a:moveTo>
                  <a:lnTo>
                    <a:pt x="728037" y="0"/>
                  </a:lnTo>
                  <a:cubicBezTo>
                    <a:pt x="743710" y="0"/>
                    <a:pt x="758741" y="6226"/>
                    <a:pt x="769823" y="17309"/>
                  </a:cubicBezTo>
                  <a:cubicBezTo>
                    <a:pt x="780906" y="28391"/>
                    <a:pt x="787132" y="43422"/>
                    <a:pt x="787132" y="59095"/>
                  </a:cubicBezTo>
                  <a:lnTo>
                    <a:pt x="787132" y="789598"/>
                  </a:lnTo>
                  <a:cubicBezTo>
                    <a:pt x="787132" y="822235"/>
                    <a:pt x="760674" y="848693"/>
                    <a:pt x="728037" y="848693"/>
                  </a:cubicBezTo>
                  <a:lnTo>
                    <a:pt x="59095" y="848693"/>
                  </a:lnTo>
                  <a:cubicBezTo>
                    <a:pt x="43422" y="848693"/>
                    <a:pt x="28391" y="842467"/>
                    <a:pt x="17309" y="831384"/>
                  </a:cubicBezTo>
                  <a:cubicBezTo>
                    <a:pt x="6226" y="820302"/>
                    <a:pt x="0" y="805271"/>
                    <a:pt x="0" y="789598"/>
                  </a:cubicBezTo>
                  <a:lnTo>
                    <a:pt x="0" y="59095"/>
                  </a:lnTo>
                  <a:cubicBezTo>
                    <a:pt x="0" y="43422"/>
                    <a:pt x="6226" y="28391"/>
                    <a:pt x="17309" y="17309"/>
                  </a:cubicBezTo>
                  <a:cubicBezTo>
                    <a:pt x="28391" y="6226"/>
                    <a:pt x="43422" y="0"/>
                    <a:pt x="59095" y="0"/>
                  </a:cubicBezTo>
                  <a:close/>
                </a:path>
              </a:pathLst>
            </a:custGeom>
            <a:blipFill>
              <a:blip r:embed="rId3"/>
              <a:stretch>
                <a:fillRect l="-27295" r="-342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809996" y="501304"/>
            <a:ext cx="4585260" cy="4501967"/>
            <a:chOff x="0" y="0"/>
            <a:chExt cx="787132" cy="7728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87132" cy="772834"/>
            </a:xfrm>
            <a:custGeom>
              <a:avLst/>
              <a:gdLst/>
              <a:ahLst/>
              <a:cxnLst/>
              <a:rect l="l" t="t" r="r" b="b"/>
              <a:pathLst>
                <a:path w="787132" h="772834">
                  <a:moveTo>
                    <a:pt x="59095" y="0"/>
                  </a:moveTo>
                  <a:lnTo>
                    <a:pt x="728037" y="0"/>
                  </a:lnTo>
                  <a:cubicBezTo>
                    <a:pt x="743710" y="0"/>
                    <a:pt x="758741" y="6226"/>
                    <a:pt x="769823" y="17309"/>
                  </a:cubicBezTo>
                  <a:cubicBezTo>
                    <a:pt x="780906" y="28391"/>
                    <a:pt x="787132" y="43422"/>
                    <a:pt x="787132" y="59095"/>
                  </a:cubicBezTo>
                  <a:lnTo>
                    <a:pt x="787132" y="713738"/>
                  </a:lnTo>
                  <a:cubicBezTo>
                    <a:pt x="787132" y="746376"/>
                    <a:pt x="760674" y="772834"/>
                    <a:pt x="728037" y="772834"/>
                  </a:cubicBezTo>
                  <a:lnTo>
                    <a:pt x="59095" y="772834"/>
                  </a:lnTo>
                  <a:cubicBezTo>
                    <a:pt x="43422" y="772834"/>
                    <a:pt x="28391" y="766607"/>
                    <a:pt x="17309" y="755525"/>
                  </a:cubicBezTo>
                  <a:cubicBezTo>
                    <a:pt x="6226" y="744442"/>
                    <a:pt x="0" y="729411"/>
                    <a:pt x="0" y="713738"/>
                  </a:cubicBezTo>
                  <a:lnTo>
                    <a:pt x="0" y="59095"/>
                  </a:lnTo>
                  <a:cubicBezTo>
                    <a:pt x="0" y="43422"/>
                    <a:pt x="6226" y="28391"/>
                    <a:pt x="17309" y="17309"/>
                  </a:cubicBezTo>
                  <a:cubicBezTo>
                    <a:pt x="28391" y="6226"/>
                    <a:pt x="43422" y="0"/>
                    <a:pt x="59095" y="0"/>
                  </a:cubicBezTo>
                  <a:close/>
                </a:path>
              </a:pathLst>
            </a:custGeom>
            <a:blipFill>
              <a:blip r:embed="rId4"/>
              <a:stretch>
                <a:fillRect l="-23570" r="-2357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4008387" y="1865232"/>
            <a:ext cx="4582658" cy="7560543"/>
            <a:chOff x="0" y="0"/>
            <a:chExt cx="786685" cy="129788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86685" cy="1297886"/>
            </a:xfrm>
            <a:custGeom>
              <a:avLst/>
              <a:gdLst/>
              <a:ahLst/>
              <a:cxnLst/>
              <a:rect l="l" t="t" r="r" b="b"/>
              <a:pathLst>
                <a:path w="786685" h="1297886">
                  <a:moveTo>
                    <a:pt x="59129" y="0"/>
                  </a:moveTo>
                  <a:lnTo>
                    <a:pt x="727557" y="0"/>
                  </a:lnTo>
                  <a:cubicBezTo>
                    <a:pt x="743239" y="0"/>
                    <a:pt x="758278" y="6230"/>
                    <a:pt x="769367" y="17318"/>
                  </a:cubicBezTo>
                  <a:cubicBezTo>
                    <a:pt x="780456" y="28407"/>
                    <a:pt x="786685" y="43447"/>
                    <a:pt x="786685" y="59129"/>
                  </a:cubicBezTo>
                  <a:lnTo>
                    <a:pt x="786685" y="1238757"/>
                  </a:lnTo>
                  <a:cubicBezTo>
                    <a:pt x="786685" y="1254439"/>
                    <a:pt x="780456" y="1269479"/>
                    <a:pt x="769367" y="1280568"/>
                  </a:cubicBezTo>
                  <a:cubicBezTo>
                    <a:pt x="758278" y="1291657"/>
                    <a:pt x="743239" y="1297886"/>
                    <a:pt x="727557" y="1297886"/>
                  </a:cubicBezTo>
                  <a:lnTo>
                    <a:pt x="59129" y="1297886"/>
                  </a:lnTo>
                  <a:cubicBezTo>
                    <a:pt x="43447" y="1297886"/>
                    <a:pt x="28407" y="1291657"/>
                    <a:pt x="17318" y="1280568"/>
                  </a:cubicBezTo>
                  <a:cubicBezTo>
                    <a:pt x="6230" y="1269479"/>
                    <a:pt x="0" y="1254439"/>
                    <a:pt x="0" y="1238757"/>
                  </a:cubicBezTo>
                  <a:lnTo>
                    <a:pt x="0" y="59129"/>
                  </a:lnTo>
                  <a:cubicBezTo>
                    <a:pt x="0" y="43447"/>
                    <a:pt x="6230" y="28407"/>
                    <a:pt x="17318" y="17318"/>
                  </a:cubicBezTo>
                  <a:cubicBezTo>
                    <a:pt x="28407" y="6230"/>
                    <a:pt x="43447" y="0"/>
                    <a:pt x="59129" y="0"/>
                  </a:cubicBezTo>
                  <a:close/>
                </a:path>
              </a:pathLst>
            </a:custGeom>
            <a:blipFill>
              <a:blip r:embed="rId5"/>
              <a:stretch>
                <a:fillRect l="-5043" r="-50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769347" y="1349219"/>
            <a:ext cx="6550405" cy="174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231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Areas to keep developing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9347" y="3759550"/>
            <a:ext cx="5315470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Sometimes I fill silences too quickly; I want to give people more time to respond.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10308" y="3261487"/>
            <a:ext cx="4761379" cy="419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Managing pauses</a:t>
            </a:r>
          </a:p>
        </p:txBody>
      </p:sp>
      <p:sp>
        <p:nvSpPr>
          <p:cNvPr id="13" name="Freeform 13"/>
          <p:cNvSpPr/>
          <p:nvPr/>
        </p:nvSpPr>
        <p:spPr>
          <a:xfrm>
            <a:off x="0" y="7427938"/>
            <a:ext cx="3428638" cy="2917459"/>
          </a:xfrm>
          <a:custGeom>
            <a:avLst/>
            <a:gdLst/>
            <a:ahLst/>
            <a:cxnLst/>
            <a:rect l="l" t="t" r="r" b="b"/>
            <a:pathLst>
              <a:path w="3428638" h="2917459">
                <a:moveTo>
                  <a:pt x="0" y="0"/>
                </a:moveTo>
                <a:lnTo>
                  <a:pt x="3428638" y="0"/>
                </a:lnTo>
                <a:lnTo>
                  <a:pt x="3428638" y="2917459"/>
                </a:lnTo>
                <a:lnTo>
                  <a:pt x="0" y="291745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2">
            <a:extLst>
              <a:ext uri="{FF2B5EF4-FFF2-40B4-BE49-F238E27FC236}">
                <a16:creationId xmlns:a16="http://schemas.microsoft.com/office/drawing/2014/main" id="{12225405-ED45-E21F-8DE4-0FD7E064A3EC}"/>
              </a:ext>
            </a:extLst>
          </p:cNvPr>
          <p:cNvSpPr txBox="1"/>
          <p:nvPr/>
        </p:nvSpPr>
        <p:spPr>
          <a:xfrm>
            <a:off x="1710307" y="4642645"/>
            <a:ext cx="4761379" cy="419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Written handovers</a:t>
            </a:r>
          </a:p>
        </p:txBody>
      </p:sp>
      <p:sp>
        <p:nvSpPr>
          <p:cNvPr id="17" name="TextBox 12">
            <a:extLst>
              <a:ext uri="{FF2B5EF4-FFF2-40B4-BE49-F238E27FC236}">
                <a16:creationId xmlns:a16="http://schemas.microsoft.com/office/drawing/2014/main" id="{762473FB-8024-B242-677D-4760F1DB9E3E}"/>
              </a:ext>
            </a:extLst>
          </p:cNvPr>
          <p:cNvSpPr txBox="1"/>
          <p:nvPr/>
        </p:nvSpPr>
        <p:spPr>
          <a:xfrm>
            <a:off x="1805442" y="6415029"/>
            <a:ext cx="4761379" cy="419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Seeking feedback</a:t>
            </a:r>
          </a:p>
        </p:txBody>
      </p:sp>
      <p:sp>
        <p:nvSpPr>
          <p:cNvPr id="19" name="TextBox 11">
            <a:extLst>
              <a:ext uri="{FF2B5EF4-FFF2-40B4-BE49-F238E27FC236}">
                <a16:creationId xmlns:a16="http://schemas.microsoft.com/office/drawing/2014/main" id="{A8183938-D951-2001-5332-BB5FEE0D9828}"/>
              </a:ext>
            </a:extLst>
          </p:cNvPr>
          <p:cNvSpPr txBox="1"/>
          <p:nvPr/>
        </p:nvSpPr>
        <p:spPr>
          <a:xfrm>
            <a:off x="1785389" y="5170176"/>
            <a:ext cx="5299428" cy="1064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I plan to use structured tools such as SBAR to make my written communication more concise and consistent.</a:t>
            </a:r>
          </a:p>
        </p:txBody>
      </p:sp>
      <p:sp>
        <p:nvSpPr>
          <p:cNvPr id="21" name="TextBox 11">
            <a:extLst>
              <a:ext uri="{FF2B5EF4-FFF2-40B4-BE49-F238E27FC236}">
                <a16:creationId xmlns:a16="http://schemas.microsoft.com/office/drawing/2014/main" id="{0BB05DA1-4367-3F47-7083-09A7B89A10A4}"/>
              </a:ext>
            </a:extLst>
          </p:cNvPr>
          <p:cNvSpPr txBox="1"/>
          <p:nvPr/>
        </p:nvSpPr>
        <p:spPr>
          <a:xfrm>
            <a:off x="1821484" y="7024028"/>
            <a:ext cx="5299428" cy="10643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US" sz="20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I will ask my mentor for specific feedback on my communication after each placement shift.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A2137-2D3D-9556-EFDD-BF6D50427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78BECD6-7E29-D4FD-B03F-A08B296AB320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AA93B4E8-43CC-E2A2-2AE4-503CD688B41C}"/>
              </a:ext>
            </a:extLst>
          </p:cNvPr>
          <p:cNvGrpSpPr/>
          <p:nvPr/>
        </p:nvGrpSpPr>
        <p:grpSpPr>
          <a:xfrm>
            <a:off x="9047747" y="2419398"/>
            <a:ext cx="7593493" cy="6010266"/>
            <a:chOff x="0" y="0"/>
            <a:chExt cx="1637768" cy="1296297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F647E5A-3356-927E-488A-B785327B751C}"/>
                </a:ext>
              </a:extLst>
            </p:cNvPr>
            <p:cNvSpPr/>
            <p:nvPr/>
          </p:nvSpPr>
          <p:spPr>
            <a:xfrm>
              <a:off x="0" y="0"/>
              <a:ext cx="1637770" cy="1296297"/>
            </a:xfrm>
            <a:custGeom>
              <a:avLst/>
              <a:gdLst/>
              <a:ahLst/>
              <a:cxnLst/>
              <a:rect l="l" t="t" r="r" b="b"/>
              <a:pathLst>
                <a:path w="1637770" h="1296297">
                  <a:moveTo>
                    <a:pt x="1290811" y="0"/>
                  </a:moveTo>
                  <a:lnTo>
                    <a:pt x="148415" y="0"/>
                  </a:lnTo>
                  <a:cubicBezTo>
                    <a:pt x="66448" y="0"/>
                    <a:pt x="0" y="66448"/>
                    <a:pt x="0" y="148415"/>
                  </a:cubicBezTo>
                  <a:lnTo>
                    <a:pt x="0" y="1016904"/>
                  </a:lnTo>
                  <a:cubicBezTo>
                    <a:pt x="0" y="1053415"/>
                    <a:pt x="13458" y="1088645"/>
                    <a:pt x="37800" y="1115856"/>
                  </a:cubicBezTo>
                  <a:lnTo>
                    <a:pt x="154967" y="1246833"/>
                  </a:lnTo>
                  <a:cubicBezTo>
                    <a:pt x="183122" y="1278308"/>
                    <a:pt x="223353" y="1296298"/>
                    <a:pt x="265584" y="1296297"/>
                  </a:cubicBezTo>
                  <a:lnTo>
                    <a:pt x="1489354" y="1296297"/>
                  </a:lnTo>
                  <a:cubicBezTo>
                    <a:pt x="1528716" y="1296297"/>
                    <a:pt x="1566467" y="1280661"/>
                    <a:pt x="1594300" y="1252828"/>
                  </a:cubicBezTo>
                  <a:cubicBezTo>
                    <a:pt x="1622134" y="1224994"/>
                    <a:pt x="1637770" y="1187244"/>
                    <a:pt x="1637770" y="1147882"/>
                  </a:cubicBezTo>
                  <a:lnTo>
                    <a:pt x="1637770" y="366141"/>
                  </a:lnTo>
                  <a:cubicBezTo>
                    <a:pt x="1637771" y="329143"/>
                    <a:pt x="1623951" y="293478"/>
                    <a:pt x="1599021" y="266140"/>
                  </a:cubicBezTo>
                  <a:lnTo>
                    <a:pt x="1400478" y="48414"/>
                  </a:lnTo>
                  <a:cubicBezTo>
                    <a:pt x="1372356" y="17574"/>
                    <a:pt x="1332548" y="0"/>
                    <a:pt x="1290811" y="0"/>
                  </a:cubicBezTo>
                  <a:close/>
                </a:path>
              </a:pathLst>
            </a:custGeom>
            <a:blipFill>
              <a:blip r:embed="rId3"/>
              <a:stretch>
                <a:fillRect l="-16400" r="-22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4FCDD664-7FEA-2F59-F2EB-5E271AD53D0C}"/>
              </a:ext>
            </a:extLst>
          </p:cNvPr>
          <p:cNvSpPr txBox="1"/>
          <p:nvPr/>
        </p:nvSpPr>
        <p:spPr>
          <a:xfrm>
            <a:off x="1312373" y="1092897"/>
            <a:ext cx="7735374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292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</a:rPr>
              <a:t>Conclusion</a:t>
            </a:r>
            <a:endParaRPr lang="en-US" sz="6800" b="1" spc="-292" dirty="0">
              <a:solidFill>
                <a:srgbClr val="136388"/>
              </a:solidFill>
              <a:latin typeface="Heading Now 71-78 Bold"/>
              <a:ea typeface="Heading Now 71-78 Bold"/>
              <a:cs typeface="Heading Now 71-78 Bold"/>
              <a:sym typeface="Heading Now 71-78 Bold"/>
            </a:endParaRP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FD32713D-5A4E-CCD5-0529-05CC16F3D110}"/>
              </a:ext>
            </a:extLst>
          </p:cNvPr>
          <p:cNvSpPr/>
          <p:nvPr/>
        </p:nvSpPr>
        <p:spPr>
          <a:xfrm>
            <a:off x="0" y="7042150"/>
            <a:ext cx="3813392" cy="3244850"/>
          </a:xfrm>
          <a:custGeom>
            <a:avLst/>
            <a:gdLst/>
            <a:ahLst/>
            <a:cxnLst/>
            <a:rect l="l" t="t" r="r" b="b"/>
            <a:pathLst>
              <a:path w="3813392" h="3244850">
                <a:moveTo>
                  <a:pt x="0" y="0"/>
                </a:moveTo>
                <a:lnTo>
                  <a:pt x="3813392" y="0"/>
                </a:lnTo>
                <a:lnTo>
                  <a:pt x="3813392" y="3244850"/>
                </a:lnTo>
                <a:lnTo>
                  <a:pt x="0" y="32448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E8FA7374-4A91-A6A1-EED0-BEF228121547}"/>
              </a:ext>
            </a:extLst>
          </p:cNvPr>
          <p:cNvSpPr/>
          <p:nvPr/>
        </p:nvSpPr>
        <p:spPr>
          <a:xfrm flipH="1" flipV="1">
            <a:off x="14402594" y="0"/>
            <a:ext cx="3885406" cy="3306128"/>
          </a:xfrm>
          <a:custGeom>
            <a:avLst/>
            <a:gdLst/>
            <a:ahLst/>
            <a:cxnLst/>
            <a:rect l="l" t="t" r="r" b="b"/>
            <a:pathLst>
              <a:path w="3885406" h="3306128">
                <a:moveTo>
                  <a:pt x="3885406" y="3306128"/>
                </a:moveTo>
                <a:lnTo>
                  <a:pt x="0" y="3306128"/>
                </a:lnTo>
                <a:lnTo>
                  <a:pt x="0" y="0"/>
                </a:lnTo>
                <a:lnTo>
                  <a:pt x="3885406" y="0"/>
                </a:lnTo>
                <a:lnTo>
                  <a:pt x="3885406" y="3306128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DC64DF-DFC4-6383-11AF-B28C5B3473CD}"/>
              </a:ext>
            </a:extLst>
          </p:cNvPr>
          <p:cNvSpPr txBox="1"/>
          <p:nvPr/>
        </p:nvSpPr>
        <p:spPr>
          <a:xfrm>
            <a:off x="1309506" y="2567204"/>
            <a:ext cx="7117213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/>
              <a:buChar char="Ø"/>
            </a:pPr>
            <a:r>
              <a:rPr lang="en-GB" sz="3600">
                <a:solidFill>
                  <a:srgbClr val="136388"/>
                </a:solidFill>
                <a:latin typeface="Calibri"/>
                <a:ea typeface="Calibri"/>
                <a:cs typeface="Calibri"/>
              </a:rPr>
              <a:t>Effective communication is crucial for delivering safe, high-quality, person-centred care.</a:t>
            </a:r>
            <a:endParaRPr lang="en-US" sz="3600">
              <a:solidFill>
                <a:srgbClr val="136388"/>
              </a:solidFill>
              <a:latin typeface="Calibri"/>
              <a:ea typeface="Calibri"/>
              <a:cs typeface="Calibri"/>
            </a:endParaRP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/>
              <a:buChar char="Ø"/>
            </a:pPr>
            <a:r>
              <a:rPr lang="en-GB" sz="3600">
                <a:solidFill>
                  <a:srgbClr val="136388"/>
                </a:solidFill>
                <a:latin typeface="Calibri"/>
                <a:ea typeface="Calibri"/>
                <a:cs typeface="Calibri"/>
              </a:rPr>
              <a:t>Communication improve trust and satisfaction in health and care </a:t>
            </a:r>
            <a:endParaRPr lang="en-US" sz="3600">
              <a:solidFill>
                <a:srgbClr val="136388"/>
              </a:solidFill>
              <a:latin typeface="Calibri"/>
              <a:ea typeface="Calibri"/>
              <a:cs typeface="Calibri"/>
            </a:endParaRP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/>
              <a:buChar char="Ø"/>
            </a:pPr>
            <a:r>
              <a:rPr lang="en-GB" sz="3600">
                <a:solidFill>
                  <a:srgbClr val="136388"/>
                </a:solidFill>
                <a:latin typeface="Calibri"/>
                <a:ea typeface="Calibri"/>
                <a:cs typeface="Calibri"/>
              </a:rPr>
              <a:t>Good teamwork and minimizes mistakes</a:t>
            </a:r>
            <a:endParaRPr lang="en-US" sz="3600">
              <a:solidFill>
                <a:srgbClr val="136388"/>
              </a:solidFill>
              <a:latin typeface="Calibri"/>
              <a:ea typeface="Calibri"/>
              <a:cs typeface="Calibri"/>
            </a:endParaRP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/>
              <a:buChar char="Ø"/>
            </a:pPr>
            <a:r>
              <a:rPr lang="en-GB" sz="3600">
                <a:solidFill>
                  <a:srgbClr val="136388"/>
                </a:solidFill>
                <a:latin typeface="Calibri"/>
                <a:ea typeface="Calibri"/>
                <a:cs typeface="Calibri"/>
              </a:rPr>
              <a:t>Communication develop empathy and respect</a:t>
            </a:r>
            <a:endParaRPr lang="en-US" sz="3600">
              <a:solidFill>
                <a:srgbClr val="136388"/>
              </a:solidFill>
              <a:latin typeface="Calibri"/>
              <a:ea typeface="Calibri"/>
              <a:cs typeface="Calibri"/>
            </a:endParaRPr>
          </a:p>
          <a:p>
            <a:pPr marL="571500" indent="-571500" algn="l">
              <a:buFont typeface="Wingdings"/>
              <a:buChar char="Ø"/>
            </a:pPr>
            <a:endParaRPr lang="en-US" sz="3600" dirty="0">
              <a:solidFill>
                <a:srgbClr val="13638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20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4444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948676" y="2329908"/>
            <a:ext cx="3555723" cy="41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 b="1" dirty="0">
                <a:solidFill>
                  <a:srgbClr val="136388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UWTSD Harvard style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6219" y="1076781"/>
            <a:ext cx="7036361" cy="872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b="1" spc="-292" dirty="0">
                <a:solidFill>
                  <a:srgbClr val="136388"/>
                </a:solidFill>
                <a:latin typeface="Heading Now 71-78 Bold"/>
                <a:ea typeface="Heading Now 71-78 Bold"/>
                <a:cs typeface="Heading Now 71-78 Bold"/>
                <a:sym typeface="Heading Now 71-78 Bold"/>
              </a:rPr>
              <a:t>References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19200" y="3406690"/>
            <a:ext cx="14630400" cy="32496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Arnold, E. and Boggs, K.U. (2019) Interpersonal Relationships: Professional Communication Skills for Nurses. 8th </a:t>
            </a:r>
            <a:r>
              <a:rPr lang="en-US" sz="2800" dirty="0" err="1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edn</a:t>
            </a: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. St Louis: Elsevier.</a:t>
            </a:r>
          </a:p>
          <a:p>
            <a:pPr marL="457200" indent="-4572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36388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marL="457200" indent="-4572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Egan, G. (2019) The Skilled Helper: A Client-</a:t>
            </a:r>
            <a:r>
              <a:rPr lang="en-US" sz="2800" dirty="0" err="1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Centred</a:t>
            </a: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 Approach. 11th </a:t>
            </a:r>
            <a:r>
              <a:rPr lang="en-US" sz="2800" dirty="0" err="1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edn</a:t>
            </a: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. Boston: Cengage.</a:t>
            </a:r>
          </a:p>
          <a:p>
            <a:pPr marL="457200" indent="-4572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136388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marL="457200" indent="-457200" algn="just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Nursing and Midwifery Council (2018) The Code: Professional Standards of Practice and </a:t>
            </a:r>
            <a:r>
              <a:rPr lang="en-US" sz="2800" dirty="0" err="1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Behaviour</a:t>
            </a:r>
            <a:r>
              <a:rPr lang="en-US" sz="2800" dirty="0">
                <a:solidFill>
                  <a:srgbClr val="136388"/>
                </a:solidFill>
                <a:latin typeface="TT Firs Neue"/>
                <a:ea typeface="TT Firs Neue"/>
                <a:cs typeface="TT Firs Neue"/>
                <a:sym typeface="TT Firs Neue"/>
              </a:rPr>
              <a:t> for Nurses, Midwives and Nursing Associates. London: NMC. Available at: https://www.nmc.org.uk/standards/code/ (Accessed: 10 July 2026).</a:t>
            </a:r>
          </a:p>
        </p:txBody>
      </p:sp>
      <p:sp>
        <p:nvSpPr>
          <p:cNvPr id="11" name="Freeform 11"/>
          <p:cNvSpPr/>
          <p:nvPr/>
        </p:nvSpPr>
        <p:spPr>
          <a:xfrm flipH="1" flipV="1">
            <a:off x="14989737" y="0"/>
            <a:ext cx="3555723" cy="3025597"/>
          </a:xfrm>
          <a:custGeom>
            <a:avLst/>
            <a:gdLst/>
            <a:ahLst/>
            <a:cxnLst/>
            <a:rect l="l" t="t" r="r" b="b"/>
            <a:pathLst>
              <a:path w="3555723" h="3025597">
                <a:moveTo>
                  <a:pt x="3555723" y="3025597"/>
                </a:moveTo>
                <a:lnTo>
                  <a:pt x="0" y="3025597"/>
                </a:lnTo>
                <a:lnTo>
                  <a:pt x="0" y="0"/>
                </a:lnTo>
                <a:lnTo>
                  <a:pt x="3555723" y="0"/>
                </a:lnTo>
                <a:lnTo>
                  <a:pt x="3555723" y="3025597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495</TotalTime>
  <Words>650</Words>
  <Application>Microsoft Office PowerPoint</Application>
  <PresentationFormat>Custom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Heading Now 71-78 Bold</vt:lpstr>
      <vt:lpstr>Wingdings</vt:lpstr>
      <vt:lpstr>Calibri</vt:lpstr>
      <vt:lpstr>TT Firs Neue Bold</vt:lpstr>
      <vt:lpstr>Poppins Bold</vt:lpstr>
      <vt:lpstr>Poppins Italics</vt:lpstr>
      <vt:lpstr>Century Gothic</vt:lpstr>
      <vt:lpstr>TT Firs Neue</vt:lpstr>
      <vt:lpstr>Arial</vt:lpstr>
      <vt:lpstr>Poppins</vt:lpstr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Gray and White Professional Interview Skills Job Interview Preparation Presentation</dc:title>
  <dc:creator>hp</dc:creator>
  <cp:lastModifiedBy>Kiran Saba</cp:lastModifiedBy>
  <cp:revision>38</cp:revision>
  <dcterms:created xsi:type="dcterms:W3CDTF">2006-08-16T00:00:00Z</dcterms:created>
  <dcterms:modified xsi:type="dcterms:W3CDTF">2026-07-19T17:39:31Z</dcterms:modified>
  <dc:identifier>DAHPLx0ugso</dc:identifier>
</cp:coreProperties>
</file>