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F586D-B267-4A5E-8666-ACEF4EFBCE17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0B74D-2512-4E4B-B48A-299A378F2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0953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F586D-B267-4A5E-8666-ACEF4EFBCE17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0B74D-2512-4E4B-B48A-299A378F2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7092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F586D-B267-4A5E-8666-ACEF4EFBCE17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0B74D-2512-4E4B-B48A-299A378F2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193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F586D-B267-4A5E-8666-ACEF4EFBCE17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0B74D-2512-4E4B-B48A-299A378F2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2617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F586D-B267-4A5E-8666-ACEF4EFBCE17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0B74D-2512-4E4B-B48A-299A378F2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391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F586D-B267-4A5E-8666-ACEF4EFBCE17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0B74D-2512-4E4B-B48A-299A378F2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660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F586D-B267-4A5E-8666-ACEF4EFBCE17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0B74D-2512-4E4B-B48A-299A378F2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692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F586D-B267-4A5E-8666-ACEF4EFBCE17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0B74D-2512-4E4B-B48A-299A378F2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6639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F586D-B267-4A5E-8666-ACEF4EFBCE17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0B74D-2512-4E4B-B48A-299A378F2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683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F586D-B267-4A5E-8666-ACEF4EFBCE17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0B74D-2512-4E4B-B48A-299A378F2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6100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F586D-B267-4A5E-8666-ACEF4EFBCE17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0B74D-2512-4E4B-B48A-299A378F2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9277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F586D-B267-4A5E-8666-ACEF4EFBCE17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0B74D-2512-4E4B-B48A-299A378F209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5649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F586D-B267-4A5E-8666-ACEF4EFBCE17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0B74D-2512-4E4B-B48A-299A378F2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9241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F586D-B267-4A5E-8666-ACEF4EFBCE17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0B74D-2512-4E4B-B48A-299A378F2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8057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F586D-B267-4A5E-8666-ACEF4EFBCE17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0B74D-2512-4E4B-B48A-299A378F2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4056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F586D-B267-4A5E-8666-ACEF4EFBCE17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0B74D-2512-4E4B-B48A-299A378F2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5018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F586D-B267-4A5E-8666-ACEF4EFBCE17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B0B74D-2512-4E4B-B48A-299A378F2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536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F4F586D-B267-4A5E-8666-ACEF4EFBCE17}" type="datetimeFigureOut">
              <a:rPr lang="en-GB" smtClean="0"/>
              <a:t>15/03/2021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0B74D-2512-4E4B-B48A-299A378F20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4876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Counselling Skills Assignments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688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A critical evaluation of their ability to operate within the limits of own knowledge, skills and experience. </a:t>
            </a:r>
          </a:p>
          <a:p>
            <a:pPr lvl="0"/>
            <a:r>
              <a:rPr lang="en-GB" dirty="0"/>
              <a:t>A critical evaluation of the ethical imperative of informed consent.</a:t>
            </a:r>
          </a:p>
          <a:p>
            <a:pPr lvl="0"/>
            <a:r>
              <a:rPr lang="en-GB" dirty="0"/>
              <a:t>A critical reflection on own beliefs and on the emotional impact of discrimination.</a:t>
            </a:r>
          </a:p>
          <a:p>
            <a:pPr lvl="0"/>
            <a:r>
              <a:rPr lang="en-GB" dirty="0"/>
              <a:t>A critical reflection on and review progress in their own studies, and seek assistance or guidance as appropriate in order to enhance your own personal development planning.</a:t>
            </a:r>
          </a:p>
          <a:p>
            <a:pPr lvl="0"/>
            <a:r>
              <a:rPr lang="en-US" dirty="0"/>
              <a:t>A critical evaluation of the necessity to keep information about clients confidential within the limits of the duty of care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Advanced listening skills in a helping environment. </a:t>
            </a:r>
          </a:p>
          <a:p>
            <a:pPr lvl="0"/>
            <a:r>
              <a:rPr lang="en-GB" dirty="0"/>
              <a:t>The appropriate quality/skill of congruence and empathy.</a:t>
            </a:r>
          </a:p>
        </p:txBody>
      </p:sp>
    </p:spTree>
    <p:extLst>
      <p:ext uri="{BB962C8B-B14F-4D97-AF65-F5344CB8AC3E}">
        <p14:creationId xmlns:p14="http://schemas.microsoft.com/office/powerpoint/2010/main" val="832373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One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Select a 30 minute recording (either </a:t>
            </a:r>
            <a:r>
              <a:rPr lang="en-GB" dirty="0" err="1"/>
              <a:t>Panopto</a:t>
            </a:r>
            <a:r>
              <a:rPr lang="en-GB" dirty="0"/>
              <a:t> or Teams) which demonstrates your application of the foundation skills of Counselling. This should include contracting with the client and an appropriate ending.</a:t>
            </a:r>
          </a:p>
          <a:p>
            <a:r>
              <a:rPr lang="en-GB" dirty="0"/>
              <a:t>You need to demonstrate effective use of the </a:t>
            </a:r>
            <a:r>
              <a:rPr lang="en-GB" dirty="0" err="1"/>
              <a:t>microskills</a:t>
            </a:r>
            <a:r>
              <a:rPr lang="en-GB" dirty="0"/>
              <a:t> of counselling, including the engagement (relationship) with the client.</a:t>
            </a:r>
          </a:p>
        </p:txBody>
      </p:sp>
    </p:spTree>
    <p:extLst>
      <p:ext uri="{BB962C8B-B14F-4D97-AF65-F5344CB8AC3E}">
        <p14:creationId xmlns:p14="http://schemas.microsoft.com/office/powerpoint/2010/main" val="32293539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Submission Date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later than 5pm on 27</a:t>
            </a:r>
            <a:r>
              <a:rPr lang="en-GB" baseline="30000" dirty="0" smtClean="0"/>
              <a:t>th</a:t>
            </a:r>
            <a:r>
              <a:rPr lang="en-GB" dirty="0" smtClean="0"/>
              <a:t> April 2021.</a:t>
            </a:r>
          </a:p>
          <a:p>
            <a:endParaRPr lang="en-GB" dirty="0"/>
          </a:p>
          <a:p>
            <a:r>
              <a:rPr lang="en-GB" dirty="0" smtClean="0"/>
              <a:t>For your video, you will need to </a:t>
            </a:r>
            <a:r>
              <a:rPr lang="en-GB" u="sng" dirty="0" smtClean="0"/>
              <a:t>EMAIL</a:t>
            </a:r>
            <a:r>
              <a:rPr lang="en-GB" dirty="0" smtClean="0"/>
              <a:t> me and Andrea, to let us know which recording you are choosing to submit for your assignment.</a:t>
            </a:r>
          </a:p>
          <a:p>
            <a:r>
              <a:rPr lang="en-GB" dirty="0" smtClean="0"/>
              <a:t>So, this means that you need to tell us which triad group and the date that you recorded the session.</a:t>
            </a:r>
          </a:p>
          <a:p>
            <a:r>
              <a:rPr lang="en-GB" dirty="0" err="1" smtClean="0"/>
              <a:t>E.g</a:t>
            </a:r>
            <a:r>
              <a:rPr lang="en-GB" dirty="0" smtClean="0"/>
              <a:t>: Triad Group B, 15</a:t>
            </a:r>
            <a:r>
              <a:rPr lang="en-GB" baseline="30000" dirty="0" smtClean="0"/>
              <a:t>th</a:t>
            </a:r>
            <a:r>
              <a:rPr lang="en-GB" dirty="0" smtClean="0"/>
              <a:t> March 2021.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0897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Two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Using your chosen recording of a recent triad session, critically reflect on your use of the foundation skills of counselling.</a:t>
            </a:r>
          </a:p>
          <a:p>
            <a:pPr marL="0" indent="0">
              <a:buNone/>
            </a:pPr>
            <a:r>
              <a:rPr lang="en-GB" dirty="0"/>
              <a:t>This can also include:</a:t>
            </a:r>
          </a:p>
          <a:p>
            <a:pPr marL="0" indent="0">
              <a:buNone/>
            </a:pPr>
            <a:r>
              <a:rPr lang="en-GB" dirty="0"/>
              <a:t>Your application of the Counselling contract</a:t>
            </a:r>
          </a:p>
          <a:p>
            <a:pPr marL="0" indent="0">
              <a:buNone/>
            </a:pPr>
            <a:r>
              <a:rPr lang="en-GB" dirty="0"/>
              <a:t>Your use of questions</a:t>
            </a:r>
          </a:p>
          <a:p>
            <a:pPr marL="0" indent="0">
              <a:buNone/>
            </a:pPr>
            <a:r>
              <a:rPr lang="en-GB" dirty="0"/>
              <a:t>Empathic responses and attunement</a:t>
            </a:r>
          </a:p>
          <a:p>
            <a:pPr marL="0" indent="0">
              <a:buNone/>
            </a:pPr>
            <a:r>
              <a:rPr lang="en-GB" dirty="0"/>
              <a:t>Ethical awareness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will need to make direct reference to your submitted recorded session.</a:t>
            </a:r>
          </a:p>
        </p:txBody>
      </p:sp>
    </p:spTree>
    <p:extLst>
      <p:ext uri="{BB962C8B-B14F-4D97-AF65-F5344CB8AC3E}">
        <p14:creationId xmlns:p14="http://schemas.microsoft.com/office/powerpoint/2010/main" val="435634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Details: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a 3,000 word essay and will need to be submitted no later than 5pm on 27</a:t>
            </a:r>
            <a:r>
              <a:rPr lang="en-GB" baseline="30000" dirty="0" smtClean="0"/>
              <a:t>th</a:t>
            </a:r>
            <a:r>
              <a:rPr lang="en-GB" dirty="0" smtClean="0"/>
              <a:t> April, the same date as the video assessment.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This time however, you will submit through the </a:t>
            </a:r>
            <a:r>
              <a:rPr lang="en-GB" dirty="0" err="1" smtClean="0"/>
              <a:t>Turnitin</a:t>
            </a:r>
            <a:r>
              <a:rPr lang="en-GB" dirty="0" smtClean="0"/>
              <a:t> Portal.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This will be written in first person (I, you, </a:t>
            </a:r>
            <a:r>
              <a:rPr lang="en-GB" dirty="0" err="1" smtClean="0"/>
              <a:t>etc</a:t>
            </a:r>
            <a:r>
              <a:rPr lang="en-GB" dirty="0" smtClean="0"/>
              <a:t>). It’s a critically reflective process, exploring your own sense of your skills practice.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6679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Details: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your submitted </a:t>
            </a:r>
            <a:r>
              <a:rPr lang="en-GB" dirty="0" smtClean="0"/>
              <a:t>Video </a:t>
            </a:r>
            <a:r>
              <a:rPr lang="en-GB" dirty="0"/>
              <a:t>recording look closely at your use of skills and identify where and how you used the different </a:t>
            </a:r>
            <a:r>
              <a:rPr lang="en-GB" dirty="0" err="1"/>
              <a:t>microskills</a:t>
            </a:r>
            <a:r>
              <a:rPr lang="en-GB" dirty="0"/>
              <a:t> of Counselling.</a:t>
            </a:r>
          </a:p>
          <a:p>
            <a:r>
              <a:rPr lang="en-GB" dirty="0"/>
              <a:t>Critically explore how they might have been successful, or been an unsuccessful response. </a:t>
            </a:r>
            <a:br>
              <a:rPr lang="en-GB" dirty="0"/>
            </a:br>
            <a:r>
              <a:rPr lang="en-GB" dirty="0"/>
              <a:t>Your work should be underpinned with Counselling Theory, referenced accurately using the Harvard Reference guide.</a:t>
            </a:r>
          </a:p>
        </p:txBody>
      </p:sp>
    </p:spTree>
    <p:extLst>
      <p:ext uri="{BB962C8B-B14F-4D97-AF65-F5344CB8AC3E}">
        <p14:creationId xmlns:p14="http://schemas.microsoft.com/office/powerpoint/2010/main" val="3076390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Microskills</a:t>
            </a:r>
            <a:r>
              <a:rPr lang="en-GB" dirty="0" smtClean="0"/>
              <a:t>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Responding skills: Reflecting, Responding, paraphrasing</a:t>
            </a:r>
          </a:p>
          <a:p>
            <a:r>
              <a:rPr lang="en-GB" dirty="0" smtClean="0"/>
              <a:t>Minimal encouragers</a:t>
            </a:r>
          </a:p>
          <a:p>
            <a:r>
              <a:rPr lang="en-GB" dirty="0" smtClean="0"/>
              <a:t>Contracting – confidentiality, recording, observations (ethical issues)</a:t>
            </a:r>
          </a:p>
          <a:p>
            <a:r>
              <a:rPr lang="en-GB" dirty="0" smtClean="0"/>
              <a:t>Use of Questions: Open, Closed, Leading </a:t>
            </a:r>
          </a:p>
          <a:p>
            <a:r>
              <a:rPr lang="en-GB" dirty="0" smtClean="0"/>
              <a:t>Use of Silence</a:t>
            </a:r>
          </a:p>
          <a:p>
            <a:r>
              <a:rPr lang="en-GB" dirty="0" smtClean="0"/>
              <a:t>Use of Metaphor</a:t>
            </a:r>
          </a:p>
          <a:p>
            <a:r>
              <a:rPr lang="en-GB" dirty="0" smtClean="0"/>
              <a:t>How you start your session, how you end your session?</a:t>
            </a:r>
          </a:p>
          <a:p>
            <a:r>
              <a:rPr lang="en-GB" dirty="0" smtClean="0"/>
              <a:t>Empathy, non-judgemental attitude, congruence.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86367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Any questions about either assignment?</a:t>
            </a:r>
          </a:p>
          <a:p>
            <a:endParaRPr lang="en-GB" dirty="0"/>
          </a:p>
          <a:p>
            <a:r>
              <a:rPr lang="en-GB" dirty="0" smtClean="0"/>
              <a:t>Don’t forget that Andrea and I are available if you have any questions outside of the course. </a:t>
            </a:r>
          </a:p>
          <a:p>
            <a:r>
              <a:rPr lang="en-GB" dirty="0" smtClean="0"/>
              <a:t>However, we will be taking time off for the Easter vacation, so you may need to be aware of this. We’ll confirm our dates away next week.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25746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20</TotalTime>
  <Words>547</Words>
  <Application>Microsoft Office PowerPoint</Application>
  <PresentationFormat>Widescreen</PresentationFormat>
  <Paragraphs>50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</vt:lpstr>
      <vt:lpstr>Counselling Skills Assignments</vt:lpstr>
      <vt:lpstr>Learning Outcomes</vt:lpstr>
      <vt:lpstr>Assignment One</vt:lpstr>
      <vt:lpstr>Submission Date</vt:lpstr>
      <vt:lpstr>Assignment Two</vt:lpstr>
      <vt:lpstr>Details:</vt:lpstr>
      <vt:lpstr>Further Details:</vt:lpstr>
      <vt:lpstr>Microskills:</vt:lpstr>
      <vt:lpstr>Questions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Counselling Skills Assignments</dc:title>
  <dc:creator>Catherine Slade</dc:creator>
  <cp:lastModifiedBy>Catherine Slade</cp:lastModifiedBy>
  <cp:revision>4</cp:revision>
  <dcterms:created xsi:type="dcterms:W3CDTF">2021-03-15T16:59:48Z</dcterms:created>
  <dcterms:modified xsi:type="dcterms:W3CDTF">2021-03-15T17:20:19Z</dcterms:modified>
</cp:coreProperties>
</file>