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62" r:id="rId4"/>
    <p:sldId id="263" r:id="rId5"/>
    <p:sldId id="264" r:id="rId6"/>
    <p:sldId id="265" r:id="rId7"/>
    <p:sldId id="258" r:id="rId8"/>
    <p:sldId id="259" r:id="rId9"/>
    <p:sldId id="260" r:id="rId10"/>
    <p:sldId id="26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1D7054E-480F-5930-4623-1D915DC580F8}" v="826" dt="2025-03-06T20:49:52.147"/>
    <p1510:client id="{8249780C-1331-57AE-5BF6-F4C48BC4CA0C}" v="132" dt="2025-03-07T21:46:58.5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3/7/2025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0450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3/7/2025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05789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3/7/2025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34220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3/7/2025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7773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3/7/2025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94674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3/7/2025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26659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3/7/2025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32093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3/7/2025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3073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3/7/2025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98035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3/7/2025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601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3/7/2025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66898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3/7/2025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49560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1" r:id="rId6"/>
    <p:sldLayoutId id="2147483697" r:id="rId7"/>
    <p:sldLayoutId id="2147483698" r:id="rId8"/>
    <p:sldLayoutId id="2147483699" r:id="rId9"/>
    <p:sldLayoutId id="2147483700" r:id="rId10"/>
    <p:sldLayoutId id="214748370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ollege.police.uk/app/detention-and-custody/response-arrest-and-detention" TargetMode="External"/><Relationship Id="rId2" Type="http://schemas.openxmlformats.org/officeDocument/2006/relationships/hyperlink" Target="http://www.college.police.uk/app/investigation/investigation-proces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v.uk/guidance/police-and-criminal-evidence-act-1984-pace-codes-of-practice" TargetMode="External"/><Relationship Id="rId5" Type="http://schemas.openxmlformats.org/officeDocument/2006/relationships/hyperlink" Target="http://www.gov.uk/government/publications/pace-code-g-2012/pace-code-g-2012-accessible" TargetMode="External"/><Relationship Id="rId4" Type="http://schemas.openxmlformats.org/officeDocument/2006/relationships/hyperlink" Target="http://www.theguardian.com/uk-news/2024/apr/18/only-40-of-people-in-england-trust-their-police-force-research-revea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FD1D2CD-954D-4C4D-B505-05EAD159B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D39109-63EC-CACE-07F6-4B3699AD396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652" r="4515" b="-2"/>
          <a:stretch/>
        </p:blipFill>
        <p:spPr>
          <a:xfrm>
            <a:off x="5261956" y="10"/>
            <a:ext cx="6930043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117" y="952500"/>
            <a:ext cx="4124557" cy="35242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300" i="1">
                <a:latin typeface="Arial"/>
                <a:cs typeface="Arial"/>
              </a:rPr>
              <a:t>“Evaluate how the introduction of Code G of the Police and Criminal Evidence Act 1984, Codes of Practice, improved the process of dealing with prisoners in a fair and lawful manner.” </a:t>
            </a:r>
            <a:endParaRPr lang="en-US" sz="2300"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br>
              <a:rPr lang="en-US" sz="2300"/>
            </a:br>
            <a:endParaRPr lang="en-US" sz="23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4118" y="4931507"/>
            <a:ext cx="4057882" cy="97253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100" dirty="0">
                <a:latin typeface="Arial"/>
                <a:cs typeface="Arial"/>
              </a:rPr>
              <a:t>Policing and the criminal justice system</a:t>
            </a:r>
            <a:endParaRPr lang="en-US" sz="1100" dirty="0"/>
          </a:p>
          <a:p>
            <a:r>
              <a:rPr lang="en-US" sz="1100" dirty="0">
                <a:latin typeface="Arial"/>
                <a:cs typeface="Arial"/>
              </a:rPr>
              <a:t>Bmpl4017</a:t>
            </a:r>
          </a:p>
          <a:p>
            <a:r>
              <a:rPr lang="en-US" sz="1100" dirty="0">
                <a:latin typeface="Arial"/>
                <a:cs typeface="Arial"/>
              </a:rPr>
              <a:t>Olivia john</a:t>
            </a:r>
          </a:p>
          <a:p>
            <a:endParaRPr lang="en-US" sz="11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2D508B3-A66C-833E-D929-8DC211635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2088" y="4882722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C8A71-628D-3D1A-2DD3-667942950B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285" y="1169895"/>
            <a:ext cx="10890929" cy="1097280"/>
          </a:xfrm>
        </p:spPr>
        <p:txBody>
          <a:bodyPr/>
          <a:lstStyle/>
          <a:p>
            <a:r>
              <a:rPr lang="en-US" sz="2000" b="0" dirty="0">
                <a:latin typeface="Arial"/>
                <a:ea typeface="+mj-lt"/>
                <a:cs typeface="+mj-lt"/>
              </a:rPr>
              <a:t> What is Code G of the Police and Criminal Evidence Act 1984?</a:t>
            </a:r>
            <a:endParaRPr lang="en-US" sz="2000" b="0" dirty="0">
              <a:latin typeface="Arial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1904B3E-0F4C-95F3-2A5D-9ADABC1DB8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286" y="1512885"/>
            <a:ext cx="10890928" cy="494448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Purpose of the code of practice </a:t>
            </a: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Deals with police power to arrest someone involved or suspected in a crime</a:t>
            </a: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Emphasizes fair and responsible use of arrest power</a:t>
            </a: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Requires respect for individuals and prohibits unlawful discrimination. </a:t>
            </a:r>
          </a:p>
          <a:p>
            <a:pPr marL="0" indent="0">
              <a:buNone/>
            </a:pPr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Equality Act 2010</a:t>
            </a: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Makes it unlawful for police to discriminate based on protected characteristics:</a:t>
            </a: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Age </a:t>
            </a: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Disability</a:t>
            </a: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Gender reassignment</a:t>
            </a: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Race</a:t>
            </a: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Religion or belief</a:t>
            </a: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Sex and sexual orientation </a:t>
            </a: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Marriage and partnership </a:t>
            </a: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Pregnancy and maternity </a:t>
            </a:r>
          </a:p>
          <a:p>
            <a:endParaRPr lang="en-US" sz="1200" dirty="0">
              <a:solidFill>
                <a:srgbClr val="333333"/>
              </a:solidFill>
              <a:latin typeface="Arial"/>
              <a:ea typeface="Roboto"/>
              <a:cs typeface="Roboto"/>
            </a:endParaRPr>
          </a:p>
          <a:p>
            <a:endParaRPr lang="en-US" sz="1800" dirty="0">
              <a:solidFill>
                <a:srgbClr val="333333"/>
              </a:solidFill>
              <a:latin typeface="Arial"/>
              <a:ea typeface="Roboto"/>
              <a:cs typeface="Roboto"/>
            </a:endParaRPr>
          </a:p>
          <a:p>
            <a:endParaRPr lang="en-US" sz="1800" dirty="0">
              <a:solidFill>
                <a:srgbClr val="333333"/>
              </a:solidFill>
              <a:latin typeface="Arial"/>
              <a:ea typeface="Roboto"/>
              <a:cs typeface="Roboto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07478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1C46B8-9297-0CDF-4C39-B3CC54133A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 b="0" dirty="0">
                <a:latin typeface="Arial"/>
                <a:ea typeface="+mj-lt"/>
                <a:cs typeface="+mj-lt"/>
              </a:rPr>
              <a:t> Why was Code G introduced, and what was the issue it sought to address?</a:t>
            </a:r>
            <a:endParaRPr lang="en-US" sz="2000" b="0" dirty="0"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1FF3BE-A94C-384E-033C-39C3072A34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922958"/>
            <a:ext cx="10890928" cy="408102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Code G Overview</a:t>
            </a:r>
            <a:endParaRPr lang="en-US" sz="1400">
              <a:latin typeface="Arial"/>
              <a:cs typeface="Arial"/>
            </a:endParaRP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Introduced as part of the Police and Criminal Evidence Act (PACE) in the UK</a:t>
            </a:r>
            <a:endParaRPr lang="en-US" sz="1400">
              <a:latin typeface="Arial"/>
              <a:cs typeface="Arial"/>
            </a:endParaRP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Provides guidance to police on the legal use of arrest power</a:t>
            </a:r>
            <a:endParaRPr lang="en-US" sz="1400">
              <a:latin typeface="Arial"/>
              <a:cs typeface="Arial"/>
            </a:endParaRP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Ensures arrests are necessary and protect individual rights</a:t>
            </a:r>
            <a:br>
              <a:rPr lang="en-US" sz="1400" dirty="0">
                <a:latin typeface="Arial"/>
              </a:rPr>
            </a:br>
            <a:br>
              <a:rPr lang="en-US" sz="1400" dirty="0">
                <a:latin typeface="Arial"/>
              </a:rPr>
            </a:br>
            <a:endParaRPr lang="en-US" sz="1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Clear guidelines:</a:t>
            </a:r>
            <a:endParaRPr lang="en-US" sz="1400">
              <a:latin typeface="Arial"/>
              <a:cs typeface="Arial"/>
            </a:endParaRPr>
          </a:p>
          <a:p>
            <a:pPr marL="171450" indent="-171450"/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Outlines conditions for arrest, including offense seriousness and risk of re-offending</a:t>
            </a:r>
          </a:p>
          <a:p>
            <a:pPr marL="171450" indent="-171450"/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Aims to prevent further crime</a:t>
            </a:r>
            <a:br>
              <a:rPr lang="en-US" sz="1400" dirty="0">
                <a:latin typeface="Arial"/>
                <a:ea typeface="Roboto"/>
                <a:cs typeface="Roboto"/>
              </a:rPr>
            </a:br>
            <a:endParaRPr lang="en-US" sz="1400" dirty="0">
              <a:solidFill>
                <a:srgbClr val="333333"/>
              </a:solidFill>
              <a:latin typeface="Arial"/>
              <a:ea typeface="Roboto"/>
              <a:cs typeface="Roboto"/>
            </a:endParaRPr>
          </a:p>
          <a:p>
            <a:pPr marL="0" indent="0">
              <a:buNone/>
            </a:pPr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Balancing individual rights:</a:t>
            </a:r>
            <a:endParaRPr lang="en-US" sz="1400">
              <a:latin typeface="Arial"/>
              <a:cs typeface="Arial"/>
            </a:endParaRPr>
          </a:p>
          <a:p>
            <a:pPr marL="171450" indent="-171450"/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Seeks to balance police investigation needs with individuals' rights against unnecessary arrest</a:t>
            </a:r>
            <a:endParaRPr lang="en-US" sz="14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994474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60CA7-0290-F262-9493-CFB1543F9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7403" y="609601"/>
            <a:ext cx="10890929" cy="1097280"/>
          </a:xfrm>
        </p:spPr>
        <p:txBody>
          <a:bodyPr>
            <a:normAutofit/>
          </a:bodyPr>
          <a:lstStyle/>
          <a:p>
            <a:r>
              <a:rPr lang="en-US" sz="2000" b="0" dirty="0">
                <a:latin typeface="Arial"/>
                <a:ea typeface="+mj-lt"/>
                <a:cs typeface="+mj-lt"/>
              </a:rPr>
              <a:t>How does Code G affect the police's powers during the detention of prisoners?</a:t>
            </a:r>
            <a:endParaRPr lang="en-US" sz="2000" b="0" dirty="0"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F01E71-EF96-51A7-C909-0EFE40548F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674" y="1160956"/>
            <a:ext cx="7523712" cy="189799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Code G </a:t>
            </a:r>
            <a:endParaRPr lang="en-US" sz="1400" dirty="0">
              <a:latin typeface="Arial"/>
              <a:cs typeface="Arial"/>
            </a:endParaRP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Part of the Police and Criminal Evidence Act (PACE)</a:t>
            </a:r>
            <a:endParaRPr lang="en-US" sz="1400" dirty="0">
              <a:latin typeface="Arial"/>
              <a:cs typeface="Arial"/>
            </a:endParaRP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Impacts police powers during prisoner detention</a:t>
            </a:r>
            <a:endParaRPr lang="en-US" sz="1400" dirty="0">
              <a:latin typeface="Arial"/>
              <a:cs typeface="Arial"/>
            </a:endParaRP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Requires "reasonable suspicion" for arrests</a:t>
            </a:r>
            <a:endParaRPr lang="en-US" sz="1400" dirty="0">
              <a:latin typeface="Arial"/>
              <a:cs typeface="Arial"/>
            </a:endParaRP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Officers must document reasons for arrest</a:t>
            </a:r>
            <a:br>
              <a:rPr lang="en-US" sz="1400" dirty="0">
                <a:latin typeface="Arial"/>
              </a:rPr>
            </a:br>
            <a:endParaRPr lang="en-US" sz="1400" dirty="0">
              <a:solidFill>
                <a:srgbClr val="333333"/>
              </a:solidFill>
              <a:latin typeface="Arial"/>
              <a:ea typeface="Roboto"/>
              <a:cs typeface="Roboto"/>
            </a:endParaRPr>
          </a:p>
          <a:p>
            <a:pPr marL="0" indent="0">
              <a:buNone/>
            </a:pPr>
            <a:endParaRPr lang="en-US" sz="1400" dirty="0">
              <a:solidFill>
                <a:srgbClr val="333333"/>
              </a:solidFill>
              <a:latin typeface="Arial"/>
              <a:ea typeface="Roboto"/>
              <a:cs typeface="Roboto"/>
            </a:endParaRPr>
          </a:p>
          <a:p>
            <a:endParaRPr lang="en-US" sz="1400" dirty="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8EE393-A3B1-33C9-4D05-08CB143475DB}"/>
              </a:ext>
            </a:extLst>
          </p:cNvPr>
          <p:cNvSpPr txBox="1"/>
          <p:nvPr/>
        </p:nvSpPr>
        <p:spPr>
          <a:xfrm>
            <a:off x="658875" y="3217225"/>
            <a:ext cx="10461237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171450" indent="-171450">
              <a:buFont typeface="Arial"/>
              <a:buChar char="•"/>
            </a:pPr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Key Aspects of Code G Regarding Police Detention</a:t>
            </a:r>
            <a:endParaRPr lang="en-US" sz="14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Power to arrest:</a:t>
            </a:r>
            <a:endParaRPr lang="en-US" sz="1400" dirty="0">
              <a:latin typeface="Arial"/>
              <a:cs typeface="Arial"/>
            </a:endParaRP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- Allows arrest for any offense</a:t>
            </a:r>
            <a:br>
              <a:rPr lang="en-US" sz="1400" dirty="0">
                <a:latin typeface="Arial"/>
                <a:ea typeface="Roboto"/>
                <a:cs typeface="Roboto"/>
              </a:rPr>
            </a:br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- Must demonstrate reasonable grounds for suspicion</a:t>
            </a:r>
            <a:endParaRPr lang="en-US" sz="1400" dirty="0">
              <a:latin typeface="Arial"/>
              <a:cs typeface="Arial"/>
            </a:endParaRPr>
          </a:p>
          <a:p>
            <a:pPr marL="171450" indent="-171450">
              <a:buFont typeface="Arial"/>
              <a:buChar char="•"/>
            </a:pPr>
            <a:endParaRPr lang="en-US" sz="1400" dirty="0">
              <a:solidFill>
                <a:srgbClr val="333333"/>
              </a:solidFill>
              <a:latin typeface="Arial"/>
              <a:ea typeface="Roboto"/>
              <a:cs typeface="Roboto"/>
            </a:endParaRPr>
          </a:p>
          <a:p>
            <a:pPr marL="285750" indent="-285750">
              <a:buFont typeface="Arial"/>
              <a:buChar char="•"/>
            </a:pPr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Recording details of arrest:</a:t>
            </a:r>
            <a:endParaRPr lang="en-US" sz="1400" dirty="0">
              <a:latin typeface="Arial"/>
              <a:cs typeface="Arial"/>
            </a:endParaRPr>
          </a:p>
          <a:p>
            <a:pPr marL="171450" indent="-171450">
              <a:buFont typeface="Arial"/>
              <a:buChar char="•"/>
            </a:pPr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Officers must record time, location, and reasons at arrest</a:t>
            </a:r>
            <a:endParaRPr lang="en-US" sz="1400" dirty="0">
              <a:latin typeface="Arial"/>
              <a:cs typeface="Arial"/>
            </a:endParaRPr>
          </a:p>
          <a:p>
            <a:pPr marL="171450" indent="-171450">
              <a:buFont typeface="Arial"/>
              <a:buChar char="•"/>
            </a:pPr>
            <a:endParaRPr lang="en-US" sz="1400" dirty="0">
              <a:solidFill>
                <a:srgbClr val="333333"/>
              </a:solidFill>
              <a:latin typeface="Arial"/>
              <a:ea typeface="Roboto"/>
              <a:cs typeface="Roboto"/>
            </a:endParaRPr>
          </a:p>
          <a:p>
            <a:pPr marL="171450" indent="-171450">
              <a:buFont typeface="Arial"/>
              <a:buChar char="•"/>
            </a:pPr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Custody officer review:</a:t>
            </a:r>
            <a:endParaRPr lang="en-US" sz="1400" dirty="0">
              <a:latin typeface="Arial"/>
              <a:cs typeface="Arial"/>
            </a:endParaRPr>
          </a:p>
          <a:p>
            <a:pPr marL="171450" indent="-171450">
              <a:buFont typeface="Arial"/>
              <a:buChar char="•"/>
            </a:pPr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Custody officer reviews case for necessity of detention</a:t>
            </a:r>
            <a:endParaRPr lang="en-US" sz="1400" dirty="0">
              <a:latin typeface="Arial"/>
              <a:cs typeface="Arial"/>
            </a:endParaRPr>
          </a:p>
          <a:p>
            <a:pPr marL="171450" indent="-171450">
              <a:buFont typeface="Arial"/>
              <a:buChar char="•"/>
            </a:pPr>
            <a:endParaRPr lang="en-US" sz="1400" dirty="0">
              <a:solidFill>
                <a:srgbClr val="333333"/>
              </a:solidFill>
              <a:latin typeface="Arial"/>
              <a:ea typeface="Roboto"/>
              <a:cs typeface="Roboto"/>
            </a:endParaRPr>
          </a:p>
          <a:p>
            <a:pPr marL="285750" indent="-285750">
              <a:buFont typeface="Arial"/>
              <a:buChar char="•"/>
            </a:pPr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Necessity criteria:</a:t>
            </a:r>
            <a:endParaRPr lang="en-US" sz="1400" dirty="0">
              <a:latin typeface="Arial"/>
              <a:cs typeface="Arial"/>
            </a:endParaRPr>
          </a:p>
          <a:p>
            <a:pPr marL="171450" indent="-171450">
              <a:buFont typeface="Arial"/>
              <a:buChar char="•"/>
            </a:pPr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Officers must consider alternatives before arrest</a:t>
            </a:r>
            <a:br>
              <a:rPr lang="en-US" sz="1400" dirty="0">
                <a:latin typeface="Arial"/>
                <a:ea typeface="Roboto"/>
                <a:cs typeface="Roboto"/>
              </a:rPr>
            </a:br>
            <a:endParaRPr lang="en-US" sz="1400" dirty="0">
              <a:solidFill>
                <a:srgbClr val="333333"/>
              </a:solidFill>
              <a:latin typeface="Arial"/>
              <a:ea typeface="Roboto"/>
              <a:cs typeface="Roboto"/>
            </a:endParaRPr>
          </a:p>
          <a:p>
            <a:pPr marL="285750" indent="-285750">
              <a:buFont typeface="Arial"/>
              <a:buChar char="•"/>
            </a:pPr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Ensures accountability and transparency in police actions during detention.</a:t>
            </a:r>
            <a:endParaRPr lang="en-US" sz="1400" dirty="0">
              <a:latin typeface="Arial"/>
              <a:cs typeface="Arial"/>
            </a:endParaRPr>
          </a:p>
          <a:p>
            <a:pPr marL="285750" indent="-285750" algn="l">
              <a:buFont typeface="Arial"/>
              <a:buChar char="•"/>
            </a:pPr>
            <a:endParaRPr lang="en-US" sz="1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036481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8943A-F97F-6AD6-F87E-93024680CD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376" y="1165655"/>
            <a:ext cx="10890929" cy="1097280"/>
          </a:xfrm>
        </p:spPr>
        <p:txBody>
          <a:bodyPr>
            <a:normAutofit/>
          </a:bodyPr>
          <a:lstStyle/>
          <a:p>
            <a:r>
              <a:rPr lang="en-US" sz="2000" b="0" dirty="0">
                <a:solidFill>
                  <a:srgbClr val="000000"/>
                </a:solidFill>
                <a:latin typeface="Arial"/>
                <a:ea typeface="Roboto"/>
                <a:cs typeface="Roboto"/>
              </a:rPr>
              <a:t>How does Code G ensure transparency and accountability in the treatment of prisoners?</a:t>
            </a:r>
            <a:endParaRPr lang="en-US" sz="2000" b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31E799-E3A4-04C5-492B-06E72AF43B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717013"/>
            <a:ext cx="10890928" cy="489451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Detainee Rights and Welfare:</a:t>
            </a:r>
            <a:endParaRPr lang="en-US" sz="1400">
              <a:latin typeface="Arial"/>
              <a:ea typeface="Roboto"/>
              <a:cs typeface="Roboto"/>
            </a:endParaRP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Detainees should have private talks with custody staff about health, hygiene, and welfare upon arrival.</a:t>
            </a:r>
            <a:endParaRPr lang="en-US" sz="1400" dirty="0">
              <a:latin typeface="Arial"/>
              <a:cs typeface="Arial"/>
            </a:endParaRP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Female detainees aged 18 or older must be asked privately if they need menstrual products while in custody, and informed that these will be provided for free.</a:t>
            </a:r>
            <a:endParaRPr lang="en-US" sz="1400" dirty="0">
              <a:latin typeface="Arial"/>
              <a:cs typeface="Arial"/>
            </a:endParaRP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Girls under 18 must be cared for by a woman while detained, who will address health, hygiene, welfare needs, and menstrual products.</a:t>
            </a:r>
            <a:endParaRPr lang="en-US" sz="1400" dirty="0">
              <a:latin typeface="Arial"/>
              <a:cs typeface="Arial"/>
            </a:endParaRP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The Notice of rights and entitlements for detainees has been updated to include these provisions.</a:t>
            </a:r>
            <a:endParaRPr lang="en-US" sz="1400" dirty="0">
              <a:latin typeface="Arial"/>
              <a:cs typeface="Arial"/>
            </a:endParaRP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Privacy in Custody:</a:t>
            </a:r>
            <a:endParaRPr lang="en-US" sz="1400">
              <a:latin typeface="Arial"/>
              <a:ea typeface="Roboto"/>
              <a:cs typeface="Roboto"/>
            </a:endParaRP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Privacy in the toilet area of monitored cells must be ensured, and detainees should be informed about this upon placement.</a:t>
            </a:r>
            <a:endParaRPr lang="en-US" sz="1400" dirty="0">
              <a:latin typeface="Arial"/>
              <a:cs typeface="Arial"/>
            </a:endParaRP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Steps should be taken to reassure detainees about privacy concerns if they express doubts.</a:t>
            </a:r>
            <a:endParaRPr lang="en-US" sz="14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1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287969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E57738-74B7-F5EC-C98B-31CB2E7C2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2491" y="295837"/>
            <a:ext cx="10890929" cy="1097280"/>
          </a:xfrm>
        </p:spPr>
        <p:txBody>
          <a:bodyPr>
            <a:normAutofit/>
          </a:bodyPr>
          <a:lstStyle/>
          <a:p>
            <a:r>
              <a:rPr lang="en-US" sz="2000" b="0" dirty="0">
                <a:latin typeface="Arial"/>
                <a:ea typeface="+mj-lt"/>
                <a:cs typeface="+mj-lt"/>
              </a:rPr>
              <a:t>What impact did the introduction of Code G have on the overall legal system in the UK?</a:t>
            </a:r>
            <a:endParaRPr lang="en-US" sz="2000" dirty="0"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671C7-019F-D4FA-0996-8CC571E7C4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493" y="616414"/>
            <a:ext cx="11529663" cy="467554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Code G's Impact on the UK Legal System</a:t>
            </a:r>
            <a:endParaRPr lang="en-US" sz="1400" dirty="0">
              <a:latin typeface="Arial"/>
              <a:ea typeface="Roboto"/>
              <a:cs typeface="Roboto"/>
            </a:endParaRP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Provides clear guidelines for police on making arrests.</a:t>
            </a:r>
            <a:endParaRPr lang="en-US" sz="1400">
              <a:latin typeface="Arial"/>
              <a:cs typeface="Arial"/>
            </a:endParaRP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Improves consistency and accountability in police powers.</a:t>
            </a:r>
            <a:endParaRPr lang="en-US" sz="1400">
              <a:latin typeface="Arial"/>
              <a:cs typeface="Arial"/>
            </a:endParaRP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Encourages consideration of alternatives to arrest.</a:t>
            </a:r>
            <a:endParaRPr lang="en-US" sz="1400">
              <a:latin typeface="Arial"/>
              <a:cs typeface="Arial"/>
            </a:endParaRP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Key Aspects of Code G's Impact</a:t>
            </a:r>
            <a:endParaRPr lang="en-US" sz="1400" dirty="0">
              <a:latin typeface="Arial"/>
              <a:ea typeface="Roboto"/>
              <a:cs typeface="Roboto"/>
            </a:endParaRP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Standardization of arrest powers:</a:t>
            </a:r>
            <a:br>
              <a:rPr lang="en-US" sz="1400" dirty="0">
                <a:latin typeface="Arial"/>
              </a:rPr>
            </a:br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- Outlines criteria for justified arrests.</a:t>
            </a:r>
            <a:br>
              <a:rPr lang="en-US" sz="1400" dirty="0">
                <a:latin typeface="Arial"/>
                <a:ea typeface="Roboto"/>
                <a:cs typeface="Roboto"/>
              </a:rPr>
            </a:br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- Reduces arbitrary decision-making by police.</a:t>
            </a:r>
            <a:endParaRPr lang="en-US" sz="1400" dirty="0">
              <a:latin typeface="Arial"/>
              <a:ea typeface="Roboto"/>
              <a:cs typeface="Roboto"/>
            </a:endParaRP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Emphasis on proportionality:</a:t>
            </a:r>
            <a:br>
              <a:rPr lang="en-US" sz="1400" dirty="0">
                <a:latin typeface="Arial"/>
              </a:rPr>
            </a:br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- Encourages less intrusive methods before arrest.</a:t>
            </a:r>
            <a:br>
              <a:rPr lang="en-US" sz="1400" dirty="0">
                <a:latin typeface="Arial"/>
                <a:ea typeface="Roboto"/>
                <a:cs typeface="Roboto"/>
              </a:rPr>
            </a:br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- Promotes a proportionate approach to policing.</a:t>
            </a:r>
            <a:endParaRPr lang="en-US" sz="1400" dirty="0">
              <a:latin typeface="Arial"/>
              <a:ea typeface="Roboto"/>
              <a:cs typeface="Roboto"/>
            </a:endParaRP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Protection of witnesses and evidence:</a:t>
            </a:r>
            <a:br>
              <a:rPr lang="en-US" sz="1400" dirty="0">
                <a:latin typeface="Arial"/>
              </a:rPr>
            </a:br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- Allows arrests to protect against witness intimidation and evidence destruction.</a:t>
            </a:r>
            <a:endParaRPr lang="en-US" sz="1400" dirty="0">
              <a:latin typeface="Arial"/>
              <a:ea typeface="Roboto"/>
              <a:cs typeface="Roboto"/>
            </a:endParaRP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Increased transparency and accountability:</a:t>
            </a:r>
            <a:br>
              <a:rPr lang="en-US" sz="1400" dirty="0">
                <a:latin typeface="Arial"/>
              </a:rPr>
            </a:br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- Clear guidelines enable scrutiny of police actions.</a:t>
            </a:r>
            <a:endParaRPr lang="en-US" sz="1400" dirty="0">
              <a:latin typeface="Arial"/>
              <a:ea typeface="Roboto"/>
              <a:cs typeface="Roboto"/>
            </a:endParaRP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Impact on domestic abuse cases:</a:t>
            </a:r>
            <a:br>
              <a:rPr lang="en-US" sz="1400" dirty="0">
                <a:latin typeface="Arial"/>
              </a:rPr>
            </a:br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- Facilitates arrests to protect victims and prevent further abuse.</a:t>
            </a:r>
            <a:endParaRPr lang="en-US" sz="1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818557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8244F-91DF-8AF0-AE7B-1DDAE45C9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 b="0" dirty="0">
                <a:latin typeface="Arial"/>
                <a:ea typeface="+mj-lt"/>
                <a:cs typeface="+mj-lt"/>
              </a:rPr>
              <a:t>How does Code G interact with other parts of the Police and Criminal Evidence Act 1984?</a:t>
            </a:r>
            <a:endParaRPr lang="en-US" sz="2000" dirty="0"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06FF6-0315-2813-EB4A-E8FC2EEFE6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77" y="1717013"/>
            <a:ext cx="10890928" cy="356616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Code G of the Police and Criminal Evidence Act 1984 (PACE)</a:t>
            </a:r>
            <a:endParaRPr lang="en-US" sz="1400">
              <a:latin typeface="Arial"/>
              <a:ea typeface="Roboto"/>
              <a:cs typeface="Roboto"/>
            </a:endParaRP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Code G specifies conditions for lawful arrests without a warrant.</a:t>
            </a:r>
          </a:p>
          <a:p>
            <a:endParaRPr lang="en-US" sz="1400" dirty="0">
              <a:solidFill>
                <a:srgbClr val="333333"/>
              </a:solidFill>
              <a:latin typeface="Arial"/>
              <a:ea typeface="Roboto"/>
              <a:cs typeface="Roboto"/>
            </a:endParaRP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Police can arrest if a person is suspected of committing an offence.</a:t>
            </a:r>
            <a:endParaRPr lang="en-US" sz="1400">
              <a:latin typeface="Arial"/>
              <a:cs typeface="Arial"/>
            </a:endParaRP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Arrest is allowed to prevent someone from committing an offence or breaching the peace.</a:t>
            </a:r>
            <a:endParaRPr lang="en-US" sz="1400">
              <a:latin typeface="Arial"/>
              <a:cs typeface="Arial"/>
            </a:endParaRP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Arrests under Code G trigger procedures outlined in other PACE codes.</a:t>
            </a:r>
          </a:p>
          <a:p>
            <a:endParaRPr lang="en-US" sz="1400" dirty="0">
              <a:solidFill>
                <a:srgbClr val="333333"/>
              </a:solidFill>
              <a:latin typeface="Arial"/>
              <a:ea typeface="Roboto"/>
              <a:cs typeface="Roboto"/>
            </a:endParaRP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Detention, questioning, and searching are governed by Code C and Code E.</a:t>
            </a:r>
            <a:endParaRPr lang="en-US" sz="1400" dirty="0">
              <a:latin typeface="Arial"/>
              <a:cs typeface="Arial"/>
            </a:endParaRP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Arrests not meeting the "necessity test" may be unlawful.</a:t>
            </a:r>
            <a:endParaRPr lang="en-US" sz="1400">
              <a:latin typeface="Arial"/>
              <a:cs typeface="Arial"/>
            </a:endParaRP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Evidence obtained from such arrests could be excluded in court.</a:t>
            </a:r>
            <a:endParaRPr lang="en-US" sz="1400">
              <a:latin typeface="Arial"/>
              <a:cs typeface="Arial"/>
            </a:endParaRPr>
          </a:p>
          <a:p>
            <a:r>
              <a:rPr lang="en-US" sz="1400" dirty="0">
                <a:solidFill>
                  <a:srgbClr val="333333"/>
                </a:solidFill>
                <a:latin typeface="Arial"/>
                <a:ea typeface="Roboto"/>
                <a:cs typeface="Roboto"/>
              </a:rPr>
              <a:t>Factors like offense seriousness, likelihood of absconding, witness interference, and public protection are crucial in arrest decisions.</a:t>
            </a:r>
            <a:endParaRPr lang="en-US" sz="1400" dirty="0">
              <a:latin typeface="Arial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48187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A7239-2E74-9783-328B-42EE06E5F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991" y="329454"/>
            <a:ext cx="10890929" cy="1097280"/>
          </a:xfrm>
        </p:spPr>
        <p:txBody>
          <a:bodyPr>
            <a:normAutofit fontScale="90000"/>
          </a:bodyPr>
          <a:lstStyle/>
          <a:p>
            <a:br>
              <a:rPr lang="en-US" sz="2000" b="0" dirty="0">
                <a:latin typeface="Arial"/>
                <a:cs typeface="Arial"/>
              </a:rPr>
            </a:br>
            <a:r>
              <a:rPr lang="en-US" sz="2000" b="0" dirty="0">
                <a:latin typeface="Arial"/>
                <a:cs typeface="Arial"/>
              </a:rPr>
              <a:t>Can real-life case examples show improvements due to Code G?</a:t>
            </a:r>
            <a:br>
              <a:rPr lang="en-US" sz="2000" b="0" dirty="0">
                <a:latin typeface="Arial"/>
                <a:cs typeface="Arial"/>
              </a:rPr>
            </a:br>
            <a:br>
              <a:rPr lang="en-US" sz="2000" b="0" dirty="0">
                <a:latin typeface="Arial"/>
                <a:cs typeface="Arial"/>
              </a:rPr>
            </a:br>
            <a:br>
              <a:rPr lang="en-US" sz="2000" b="0" dirty="0">
                <a:latin typeface="Arial"/>
                <a:cs typeface="Arial"/>
              </a:rPr>
            </a:br>
            <a:r>
              <a:rPr lang="en-US" sz="1600" b="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Roboto"/>
                <a:cs typeface="Roboto"/>
              </a:rPr>
              <a:t>Code G of the Police and Criminal Evidence Act 1984 (PACE)</a:t>
            </a:r>
            <a:br>
              <a:rPr lang="en-US" sz="1600" b="0" dirty="0">
                <a:latin typeface="Arial"/>
                <a:ea typeface="Roboto"/>
                <a:cs typeface="Roboto"/>
              </a:rPr>
            </a:br>
            <a:br>
              <a:rPr lang="en-US" sz="1600" b="0" dirty="0">
                <a:latin typeface="Arial"/>
                <a:ea typeface="Roboto"/>
                <a:cs typeface="Roboto"/>
              </a:rPr>
            </a:br>
            <a:r>
              <a:rPr lang="en-US" sz="1600" b="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Roboto"/>
                <a:cs typeface="Roboto"/>
              </a:rPr>
              <a:t>Police can arrest in several situations</a:t>
            </a:r>
            <a:br>
              <a:rPr lang="en-US" sz="1600" b="0" dirty="0">
                <a:latin typeface="Arial"/>
                <a:ea typeface="Roboto"/>
                <a:cs typeface="Roboto"/>
              </a:rPr>
            </a:br>
            <a:endParaRPr lang="en-US" sz="1600" b="0" dirty="0">
              <a:solidFill>
                <a:schemeClr val="tx1">
                  <a:lumMod val="85000"/>
                  <a:lumOff val="15000"/>
                </a:schemeClr>
              </a:solidFill>
              <a:latin typeface="Arial"/>
              <a:ea typeface="Roboto"/>
              <a:cs typeface="Roboto"/>
            </a:endParaRPr>
          </a:p>
          <a:p>
            <a:pPr marL="285750" indent="-285750">
              <a:buFont typeface="Arial"/>
              <a:buChar char="•"/>
            </a:pPr>
            <a:r>
              <a:rPr lang="en-US" sz="1600" b="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Roboto"/>
                <a:cs typeface="Roboto"/>
              </a:rPr>
              <a:t>Examples of scenarios include:</a:t>
            </a:r>
            <a:br>
              <a:rPr lang="en-US" sz="1600" dirty="0">
                <a:latin typeface="Arial"/>
              </a:rPr>
            </a:br>
            <a:r>
              <a:rPr lang="en-US" sz="1600" b="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Roboto"/>
                <a:cs typeface="Roboto"/>
              </a:rPr>
              <a:t>- False statements or false evidence</a:t>
            </a:r>
            <a:br>
              <a:rPr lang="en-US" sz="1600" b="0" dirty="0">
                <a:latin typeface="Arial"/>
                <a:ea typeface="Roboto"/>
                <a:cs typeface="Roboto"/>
              </a:rPr>
            </a:br>
            <a:r>
              <a:rPr lang="en-US" sz="1600" b="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Roboto"/>
                <a:cs typeface="Roboto"/>
              </a:rPr>
              <a:t>- Threatening witnesses</a:t>
            </a:r>
            <a:br>
              <a:rPr lang="en-US" sz="1600" b="0" dirty="0">
                <a:latin typeface="Arial"/>
                <a:ea typeface="Roboto"/>
                <a:cs typeface="Roboto"/>
              </a:rPr>
            </a:br>
            <a:r>
              <a:rPr lang="en-US" sz="1600" b="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Roboto"/>
                <a:cs typeface="Roboto"/>
              </a:rPr>
              <a:t>- Destroying evidence</a:t>
            </a:r>
            <a:br>
              <a:rPr lang="en-US" sz="1600" b="0" dirty="0">
                <a:latin typeface="Arial"/>
                <a:ea typeface="Roboto"/>
                <a:cs typeface="Roboto"/>
              </a:rPr>
            </a:br>
            <a:r>
              <a:rPr lang="en-US" sz="1600" b="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Roboto"/>
                <a:cs typeface="Roboto"/>
              </a:rPr>
              <a:t>- Failing to appear in court</a:t>
            </a:r>
            <a:br>
              <a:rPr lang="en-US" sz="1600" b="0" dirty="0">
                <a:latin typeface="Arial"/>
                <a:ea typeface="Roboto"/>
                <a:cs typeface="Roboto"/>
              </a:rPr>
            </a:br>
            <a:r>
              <a:rPr lang="en-US" sz="1600" b="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Roboto"/>
                <a:cs typeface="Roboto"/>
              </a:rPr>
              <a:t>- Refusing to provide name and address</a:t>
            </a:r>
            <a:br>
              <a:rPr lang="en-US" sz="1600" b="0" dirty="0">
                <a:latin typeface="Arial"/>
                <a:ea typeface="Roboto"/>
                <a:cs typeface="Roboto"/>
              </a:rPr>
            </a:br>
            <a:r>
              <a:rPr lang="en-US" sz="1600" b="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Roboto"/>
                <a:cs typeface="Roboto"/>
              </a:rPr>
              <a:t>- Failing to cooperate after cautioned</a:t>
            </a:r>
            <a:br>
              <a:rPr lang="en-US" sz="1600" b="0" dirty="0">
                <a:latin typeface="Arial"/>
                <a:ea typeface="Roboto"/>
                <a:cs typeface="Roboto"/>
              </a:rPr>
            </a:br>
            <a:endParaRPr lang="en-US" sz="1600" b="0" dirty="0">
              <a:solidFill>
                <a:schemeClr val="tx1">
                  <a:lumMod val="85000"/>
                  <a:lumOff val="15000"/>
                </a:schemeClr>
              </a:solidFill>
              <a:latin typeface="Arial"/>
              <a:ea typeface="Roboto"/>
              <a:cs typeface="Roboto"/>
            </a:endParaRPr>
          </a:p>
          <a:p>
            <a:pPr marL="285750" indent="-285750">
              <a:buFont typeface="Arial"/>
              <a:buChar char="•"/>
            </a:pPr>
            <a:r>
              <a:rPr lang="en-US" sz="1600" b="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Roboto"/>
                <a:cs typeface="Roboto"/>
              </a:rPr>
              <a:t>Transporting detainees includes:</a:t>
            </a:r>
            <a:br>
              <a:rPr lang="en-US" sz="1600" b="0" dirty="0">
                <a:latin typeface="Arial"/>
                <a:ea typeface="Roboto"/>
                <a:cs typeface="Roboto"/>
              </a:rPr>
            </a:br>
            <a:br>
              <a:rPr lang="en-US" sz="1600" dirty="0">
                <a:latin typeface="Arial"/>
              </a:rPr>
            </a:br>
            <a:r>
              <a:rPr lang="en-US" sz="1600" b="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Roboto"/>
                <a:cs typeface="Roboto"/>
              </a:rPr>
              <a:t>- Searching the back of the police vehicle</a:t>
            </a:r>
            <a:br>
              <a:rPr lang="en-US" sz="1600" b="0" dirty="0">
                <a:latin typeface="Arial"/>
                <a:ea typeface="Roboto"/>
                <a:cs typeface="Roboto"/>
              </a:rPr>
            </a:br>
            <a:r>
              <a:rPr lang="en-US" sz="1600" b="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Roboto"/>
                <a:cs typeface="Roboto"/>
              </a:rPr>
              <a:t>- Searching the suspect before placement</a:t>
            </a:r>
            <a:br>
              <a:rPr lang="en-US" sz="1600" b="0" dirty="0">
                <a:latin typeface="Arial"/>
                <a:ea typeface="Roboto"/>
                <a:cs typeface="Roboto"/>
              </a:rPr>
            </a:br>
            <a:r>
              <a:rPr lang="en-US" sz="1600" b="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Roboto"/>
                <a:cs typeface="Roboto"/>
              </a:rPr>
              <a:t>- Using handcuffs</a:t>
            </a:r>
            <a:br>
              <a:rPr lang="en-US" sz="1600" b="0" dirty="0">
                <a:latin typeface="Arial"/>
                <a:ea typeface="Roboto"/>
                <a:cs typeface="Roboto"/>
              </a:rPr>
            </a:br>
            <a:r>
              <a:rPr lang="en-US" sz="1600" b="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Roboto"/>
                <a:cs typeface="Roboto"/>
              </a:rPr>
              <a:t>- Activating child locks to prevent door openings</a:t>
            </a:r>
            <a:br>
              <a:rPr lang="en-US" sz="1600" b="0" dirty="0">
                <a:latin typeface="Arial"/>
                <a:ea typeface="Roboto"/>
                <a:cs typeface="Roboto"/>
              </a:rPr>
            </a:br>
            <a:r>
              <a:rPr lang="en-US" sz="1600" b="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Roboto"/>
                <a:cs typeface="Roboto"/>
              </a:rPr>
              <a:t>- Seating another officer behind the driver</a:t>
            </a:r>
            <a:endParaRPr lang="en-US" sz="1600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  <a:p>
            <a:endParaRPr lang="en-US" sz="1600" b="0" dirty="0">
              <a:latin typeface="Arial"/>
              <a:cs typeface="Arial"/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4486A-37C6-9250-2F3C-99B2AE0BE4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34591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9E818-7D4C-ADE9-B01D-6F99E71D03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sz="2000" b="0" dirty="0">
              <a:latin typeface="Arial"/>
              <a:cs typeface="Arial"/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D6DA8-62D2-D49A-0600-CEC23FC2CE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099175"/>
            <a:ext cx="10602604" cy="42663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ct val="0"/>
              </a:spcBef>
              <a:buNone/>
            </a:pPr>
            <a:endParaRPr lang="en-US" sz="1800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sz="1800" dirty="0">
                <a:latin typeface="Arial"/>
                <a:cs typeface="Arial"/>
              </a:rPr>
              <a:t>How have police procedures changed since the introduction of Code G?</a:t>
            </a:r>
            <a:endParaRPr lang="en-US" dirty="0"/>
          </a:p>
          <a:p>
            <a:pPr>
              <a:buNone/>
            </a:pPr>
            <a:r>
              <a:rPr lang="en-US" sz="1400" dirty="0">
                <a:latin typeface="Arial"/>
                <a:ea typeface="+mn-lt"/>
                <a:cs typeface="+mn-lt"/>
              </a:rPr>
              <a:t>Key changes include:</a:t>
            </a:r>
            <a:endParaRPr lang="en-US" sz="1400">
              <a:latin typeface="Arial"/>
              <a:cs typeface="Arial"/>
            </a:endParaRPr>
          </a:p>
          <a:p>
            <a:pPr>
              <a:buNone/>
            </a:pPr>
            <a:r>
              <a:rPr lang="en-US" sz="1400" dirty="0">
                <a:latin typeface="Arial"/>
                <a:ea typeface="+mn-lt"/>
                <a:cs typeface="+mn-lt"/>
              </a:rPr>
              <a:t>Code A (statutory powers of stop and search and requirements to record public encounters) has been amended to include:</a:t>
            </a:r>
            <a:endParaRPr lang="en-US" sz="14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the introduction of new stop and search powers in the Public Order Act 2023</a:t>
            </a:r>
            <a:endParaRPr lang="en-US" sz="14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changes to police powers made by the National Security Act 2023</a:t>
            </a:r>
            <a:endParaRPr lang="en-US" sz="14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changes to communication and data collection requirements</a:t>
            </a:r>
            <a:endParaRPr lang="en-US" sz="14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amendments to the Serious Violence Reduction Order pilot scheme</a:t>
            </a:r>
            <a:endParaRPr lang="en-US" dirty="0">
              <a:latin typeface="Arial"/>
            </a:endParaRPr>
          </a:p>
          <a:p>
            <a:pPr marL="0" indent="0">
              <a:buNone/>
            </a:pPr>
            <a:endParaRPr lang="en-US" sz="18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19562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5E1DB-6732-33B8-153B-CC64B8AC0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285" y="385483"/>
            <a:ext cx="10890929" cy="1097280"/>
          </a:xfrm>
        </p:spPr>
        <p:txBody>
          <a:bodyPr/>
          <a:lstStyle/>
          <a:p>
            <a:r>
              <a:rPr lang="en-US" sz="2000" b="0" dirty="0">
                <a:latin typeface="Arial"/>
                <a:cs typeface="Arial"/>
              </a:rPr>
              <a:t>References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738C2-07AF-2C00-BCF9-E6FEA90BC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609" y="1120679"/>
            <a:ext cx="10890928" cy="3566160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sz="1200" dirty="0">
                <a:latin typeface="Arial"/>
                <a:cs typeface="Times New Roman"/>
              </a:rPr>
              <a:t>Works Cited</a:t>
            </a:r>
            <a:endParaRPr lang="en-US" sz="1200">
              <a:latin typeface="Arial"/>
              <a:cs typeface="Arial"/>
            </a:endParaRP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</a:rPr>
              <a:t>Brown, Jennifer.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</a:rPr>
              <a:t>Police Powers: An Introduction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</a:rPr>
              <a:t>. House of Commons Library , 21 Oct. 2021.</a:t>
            </a:r>
            <a:endParaRPr lang="en-US" sz="1200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</a:rPr>
              <a:t>College of Policing. “Investigation Process.”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</a:rPr>
              <a:t>College of Policing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</a:rPr>
              <a:t>, College of Policing, 23 Oct. 2013,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www.college.police.uk/app/investigation/investigation-process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</a:rPr>
              <a:t>.</a:t>
            </a:r>
            <a:endParaRPr lang="en-US" sz="1200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</a:rPr>
              <a:t>College of Policing . “Response, Arrest and Detention.”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</a:rPr>
              <a:t>College of Policing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</a:rPr>
              <a:t>, 23 Oct. 2022,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www.college.police.uk/app/detention-and-custody/response-arrest-and-detention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</a:rPr>
              <a:t>.</a:t>
            </a:r>
            <a:endParaRPr lang="en-US" sz="1200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</a:rPr>
              <a:t>DODD, Vikram. “Only 40% of People in England Trust Their Police Force, Research Reveals.”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</a:rPr>
              <a:t>The Guardian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</a:rPr>
              <a:t>, 18 Apr. 2024,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www.theguardian.com/uk-news/2024/apr/18/only-40-of-people-in-england-trust-their-police-force-research-reveals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</a:rPr>
              <a:t>.</a:t>
            </a:r>
            <a:endParaRPr lang="en-US" sz="1200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</a:rPr>
              <a:t>HMIC.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</a:rPr>
              <a:t>The Welfare of Vulnerable People in Police Custody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</a:rPr>
              <a:t>. 2015.</a:t>
            </a:r>
            <a:endParaRPr lang="en-US" sz="1200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</a:rPr>
              <a:t>Home Office. “PACE Code G 2012.”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</a:rPr>
              <a:t>GOV.UK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</a:rPr>
              <a:t>, 5 Aug. 2022,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www.gov.uk/government/publications/pace-code-g-2012/pace-code-g-2012-accessible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</a:rPr>
              <a:t>.</a:t>
            </a:r>
            <a:endParaRPr lang="en-US" sz="1200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</a:rPr>
              <a:t>---. “Police and Criminal Evidence Act 1984 (PACE) Codes of Practice.”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</a:rPr>
              <a:t>GOV.UK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</a:rPr>
              <a:t>, Home Office , 26 Mar. 2013,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www.gov.uk/guidance/police-and-criminal-evidence-act-1984-pace-codes-of-practice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</a:rPr>
              <a:t>.</a:t>
            </a:r>
            <a:endParaRPr lang="en-US" sz="1200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</a:rPr>
              <a:t>Ministry of Justice.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</a:rPr>
              <a:t>Achieving Best Evidence in Criminal Proceedings Guidance on Interviewing Victims and Witnesses, and Guidance on Using Special Measures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</a:rPr>
              <a:t>. 2011.</a:t>
            </a:r>
            <a:endParaRPr lang="en-US" sz="1200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</a:rPr>
              <a:t>“PACE Codes Updated Regarding the Care and Treatment of Detainees.”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</a:rPr>
              <a:t>Youth Justice Legal Centre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</a:rPr>
              <a:t>, 2025, yjlc.uk/resources/legal-updates/pace-codes-updated-regarding-care-and-treatment-detainees. Accessed 7 Mar. 2025.</a:t>
            </a:r>
            <a:endParaRPr lang="en-US" sz="1200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  <a:p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</a:rPr>
              <a:t>Police and Criminal Evidence Act 1984 (PACE) -Code I New Code of Practice in Connection With: The Detention, Treatment and Questioning by Police of Persons in Detention under Section 27 Of, and Schedule 6 To, the National Security Act 2023. XXXX 2023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Times New Roman"/>
              </a:rPr>
              <a:t>.</a:t>
            </a:r>
            <a:endParaRPr lang="en-US" sz="1200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  <a:p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7379357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DashVTI</vt:lpstr>
      <vt:lpstr>“Evaluate how the introduction of Code G of the Police and Criminal Evidence Act 1984, Codes of Practice, improved the process of dealing with prisoners in a fair and lawful manner.”   </vt:lpstr>
      <vt:lpstr> What is Code G of the Police and Criminal Evidence Act 1984?</vt:lpstr>
      <vt:lpstr> Why was Code G introduced, and what was the issue it sought to address?</vt:lpstr>
      <vt:lpstr>How does Code G affect the police's powers during the detention of prisoners?</vt:lpstr>
      <vt:lpstr>How does Code G ensure transparency and accountability in the treatment of prisoners?</vt:lpstr>
      <vt:lpstr>What impact did the introduction of Code G have on the overall legal system in the UK?</vt:lpstr>
      <vt:lpstr>How does Code G interact with other parts of the Police and Criminal Evidence Act 1984?</vt:lpstr>
      <vt:lpstr> Can real-life case examples show improvements due to Code G?   Code G of the Police and Criminal Evidence Act 1984 (PACE)  Police can arrest in several situations  Examples of scenarios include: - False statements or false evidence - Threatening witnesses - Destroying evidence - Failing to appear in court - Refusing to provide name and address - Failing to cooperate after cautioned  Transporting detainees includes:  - Searching the back of the police vehicle - Searching the suspect before placement - Using handcuffs - Activating child locks to prevent door openings - Seating another officer behind the driver  </vt:lpstr>
      <vt:lpstr>    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359</cp:revision>
  <dcterms:created xsi:type="dcterms:W3CDTF">2025-03-06T12:30:24Z</dcterms:created>
  <dcterms:modified xsi:type="dcterms:W3CDTF">2025-03-07T21:50:15Z</dcterms:modified>
</cp:coreProperties>
</file>