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notesMasterIdLst>
    <p:notesMasterId r:id="rId34"/>
  </p:notesMasterIdLst>
  <p:sldIdLst>
    <p:sldId id="256" r:id="rId2"/>
    <p:sldId id="301" r:id="rId3"/>
    <p:sldId id="294" r:id="rId4"/>
    <p:sldId id="258" r:id="rId5"/>
    <p:sldId id="302" r:id="rId6"/>
    <p:sldId id="303" r:id="rId7"/>
    <p:sldId id="313" r:id="rId8"/>
    <p:sldId id="306" r:id="rId9"/>
    <p:sldId id="260" r:id="rId10"/>
    <p:sldId id="263" r:id="rId11"/>
    <p:sldId id="363" r:id="rId12"/>
    <p:sldId id="364" r:id="rId13"/>
    <p:sldId id="331" r:id="rId14"/>
    <p:sldId id="267" r:id="rId15"/>
    <p:sldId id="261" r:id="rId16"/>
    <p:sldId id="318" r:id="rId17"/>
    <p:sldId id="337" r:id="rId18"/>
    <p:sldId id="338" r:id="rId19"/>
    <p:sldId id="319" r:id="rId20"/>
    <p:sldId id="365" r:id="rId21"/>
    <p:sldId id="320" r:id="rId22"/>
    <p:sldId id="339" r:id="rId23"/>
    <p:sldId id="340" r:id="rId24"/>
    <p:sldId id="341" r:id="rId25"/>
    <p:sldId id="265" r:id="rId26"/>
    <p:sldId id="323" r:id="rId27"/>
    <p:sldId id="324" r:id="rId28"/>
    <p:sldId id="352" r:id="rId29"/>
    <p:sldId id="353" r:id="rId30"/>
    <p:sldId id="354" r:id="rId31"/>
    <p:sldId id="355" r:id="rId32"/>
    <p:sldId id="360"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2" autoAdjust="0"/>
    <p:restoredTop sz="80730" autoAdjust="0"/>
  </p:normalViewPr>
  <p:slideViewPr>
    <p:cSldViewPr>
      <p:cViewPr varScale="1">
        <p:scale>
          <a:sx n="92" d="100"/>
          <a:sy n="92" d="100"/>
        </p:scale>
        <p:origin x="2178"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934A61-0E4D-4653-9E13-2E77478B9088}"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258E735-63D4-4F3A-8817-3FF6C6BEC189}">
      <dgm:prSet phldrT="[Text]"/>
      <dgm:spPr>
        <a:solidFill>
          <a:schemeClr val="bg1"/>
        </a:solidFill>
      </dgm:spPr>
      <dgm:t>
        <a:bodyPr/>
        <a:lstStyle/>
        <a:p>
          <a:r>
            <a:rPr lang="en-GB" b="1" dirty="0"/>
            <a:t>Sexuality</a:t>
          </a:r>
        </a:p>
      </dgm:t>
    </dgm:pt>
    <dgm:pt modelId="{F53EC3E2-F3CD-4715-A66C-B34302C9DE16}" type="parTrans" cxnId="{2C7C5AD3-23FF-474A-A512-CD47F456FF70}">
      <dgm:prSet/>
      <dgm:spPr/>
      <dgm:t>
        <a:bodyPr/>
        <a:lstStyle/>
        <a:p>
          <a:endParaRPr lang="en-GB"/>
        </a:p>
      </dgm:t>
    </dgm:pt>
    <dgm:pt modelId="{A1598A46-D02F-4B16-8B95-62496FE1804C}" type="sibTrans" cxnId="{2C7C5AD3-23FF-474A-A512-CD47F456FF70}">
      <dgm:prSet/>
      <dgm:spPr/>
      <dgm:t>
        <a:bodyPr/>
        <a:lstStyle/>
        <a:p>
          <a:endParaRPr lang="en-GB"/>
        </a:p>
      </dgm:t>
    </dgm:pt>
    <dgm:pt modelId="{69037960-1A9B-4723-9EAA-D70E12711337}">
      <dgm:prSet phldrT="[Text]"/>
      <dgm:spPr>
        <a:solidFill>
          <a:schemeClr val="accent1">
            <a:lumMod val="40000"/>
            <a:lumOff val="60000"/>
          </a:schemeClr>
        </a:solidFill>
      </dgm:spPr>
      <dgm:t>
        <a:bodyPr/>
        <a:lstStyle/>
        <a:p>
          <a:r>
            <a:rPr lang="en-AU" altLang="en-US" b="1" dirty="0"/>
            <a:t>Sexual desire or attraction</a:t>
          </a:r>
        </a:p>
        <a:p>
          <a:r>
            <a:rPr lang="en-AU" altLang="en-US" dirty="0"/>
            <a:t>To whom (or in some cases what) someone is attracted (physically and emotionally)</a:t>
          </a:r>
          <a:endParaRPr lang="en-GB" dirty="0"/>
        </a:p>
      </dgm:t>
    </dgm:pt>
    <dgm:pt modelId="{A288DF55-EE07-495A-9F0E-D3E29FFE07AA}" type="parTrans" cxnId="{9AC3975F-E343-40D4-B114-FEDB2E742E75}">
      <dgm:prSet/>
      <dgm:spPr/>
      <dgm:t>
        <a:bodyPr/>
        <a:lstStyle/>
        <a:p>
          <a:endParaRPr lang="en-GB"/>
        </a:p>
      </dgm:t>
    </dgm:pt>
    <dgm:pt modelId="{16C8499C-0589-43DE-813C-20702E4183BD}" type="sibTrans" cxnId="{9AC3975F-E343-40D4-B114-FEDB2E742E75}">
      <dgm:prSet/>
      <dgm:spPr/>
      <dgm:t>
        <a:bodyPr/>
        <a:lstStyle/>
        <a:p>
          <a:endParaRPr lang="en-GB"/>
        </a:p>
      </dgm:t>
    </dgm:pt>
    <dgm:pt modelId="{57C55576-EBD2-4116-975B-1D76668144BB}">
      <dgm:prSet phldrT="[Text]"/>
      <dgm:spPr>
        <a:solidFill>
          <a:schemeClr val="accent1">
            <a:lumMod val="60000"/>
            <a:lumOff val="40000"/>
          </a:schemeClr>
        </a:solidFill>
      </dgm:spPr>
      <dgm:t>
        <a:bodyPr/>
        <a:lstStyle/>
        <a:p>
          <a:r>
            <a:rPr lang="en-AU" altLang="en-US" b="1" dirty="0"/>
            <a:t>Sexual activity or behaviour</a:t>
          </a:r>
        </a:p>
        <a:p>
          <a:r>
            <a:rPr lang="en-AU" altLang="en-US" dirty="0"/>
            <a:t>What a person does or likes to do sexually (intercourse, masturbation, oral sex, sexual fetishes)</a:t>
          </a:r>
          <a:endParaRPr lang="en-GB" dirty="0"/>
        </a:p>
      </dgm:t>
    </dgm:pt>
    <dgm:pt modelId="{DBB54793-7DC0-451F-B6FD-571DD18131FA}" type="parTrans" cxnId="{16821BD0-7907-4A32-ACDA-BBEBE12B4180}">
      <dgm:prSet/>
      <dgm:spPr/>
      <dgm:t>
        <a:bodyPr/>
        <a:lstStyle/>
        <a:p>
          <a:endParaRPr lang="en-GB"/>
        </a:p>
      </dgm:t>
    </dgm:pt>
    <dgm:pt modelId="{32B141D5-B125-41DF-9DDB-F576F3500F32}" type="sibTrans" cxnId="{16821BD0-7907-4A32-ACDA-BBEBE12B4180}">
      <dgm:prSet/>
      <dgm:spPr/>
      <dgm:t>
        <a:bodyPr/>
        <a:lstStyle/>
        <a:p>
          <a:endParaRPr lang="en-GB"/>
        </a:p>
      </dgm:t>
    </dgm:pt>
    <dgm:pt modelId="{FD7F5DD4-337E-400B-82F5-B43EEAABAB2E}">
      <dgm:prSet phldrT="[Text]"/>
      <dgm:spPr>
        <a:solidFill>
          <a:schemeClr val="accent1">
            <a:lumMod val="75000"/>
          </a:schemeClr>
        </a:solidFill>
      </dgm:spPr>
      <dgm:t>
        <a:bodyPr/>
        <a:lstStyle/>
        <a:p>
          <a:r>
            <a:rPr lang="en-AU" altLang="en-US" b="1" dirty="0"/>
            <a:t>Sexual identity</a:t>
          </a:r>
        </a:p>
        <a:p>
          <a:r>
            <a:rPr lang="en-AU" altLang="en-US" dirty="0"/>
            <a:t>How someone describes their sense of self as a sexual being (e.g. heterosexual, bisexual, lesbian, gay, homosexual) </a:t>
          </a:r>
          <a:endParaRPr lang="en-GB" dirty="0"/>
        </a:p>
      </dgm:t>
    </dgm:pt>
    <dgm:pt modelId="{5D67C610-E126-47B4-A853-64D660441ADC}" type="parTrans" cxnId="{F80383BC-4FF0-48A3-B9B4-5F0E2EC8BC74}">
      <dgm:prSet/>
      <dgm:spPr/>
      <dgm:t>
        <a:bodyPr/>
        <a:lstStyle/>
        <a:p>
          <a:endParaRPr lang="en-GB"/>
        </a:p>
      </dgm:t>
    </dgm:pt>
    <dgm:pt modelId="{49967EE9-7E98-42CA-94F4-A7823C111D48}" type="sibTrans" cxnId="{F80383BC-4FF0-48A3-B9B4-5F0E2EC8BC74}">
      <dgm:prSet/>
      <dgm:spPr/>
      <dgm:t>
        <a:bodyPr/>
        <a:lstStyle/>
        <a:p>
          <a:endParaRPr lang="en-GB"/>
        </a:p>
      </dgm:t>
    </dgm:pt>
    <dgm:pt modelId="{1C119494-1331-4287-885F-778F7BDB455A}">
      <dgm:prSet phldrT="[Text]"/>
      <dgm:spPr/>
      <dgm:t>
        <a:bodyPr/>
        <a:lstStyle/>
        <a:p>
          <a:r>
            <a:rPr lang="en-AU" altLang="en-US" b="1" dirty="0"/>
            <a:t>Sexual experience</a:t>
          </a:r>
        </a:p>
        <a:p>
          <a:r>
            <a:rPr lang="en-AU" altLang="en-US" dirty="0"/>
            <a:t>Observations of others’ sexualities; education or training related to sexuality; experiences that may not have been consensual</a:t>
          </a:r>
          <a:endParaRPr lang="en-GB" dirty="0"/>
        </a:p>
      </dgm:t>
    </dgm:pt>
    <dgm:pt modelId="{964C3655-7A97-4EB8-BA14-08D947DB0C0D}" type="parTrans" cxnId="{8A46D02C-0F28-460D-863E-D173A6E3D97F}">
      <dgm:prSet/>
      <dgm:spPr/>
      <dgm:t>
        <a:bodyPr/>
        <a:lstStyle/>
        <a:p>
          <a:endParaRPr lang="en-GB"/>
        </a:p>
      </dgm:t>
    </dgm:pt>
    <dgm:pt modelId="{8815296C-4198-42D8-BC1E-896A8AEA454F}" type="sibTrans" cxnId="{8A46D02C-0F28-460D-863E-D173A6E3D97F}">
      <dgm:prSet/>
      <dgm:spPr/>
      <dgm:t>
        <a:bodyPr/>
        <a:lstStyle/>
        <a:p>
          <a:endParaRPr lang="en-GB"/>
        </a:p>
      </dgm:t>
    </dgm:pt>
    <dgm:pt modelId="{E69FD4FB-0B0D-4530-A5CC-817BC1641D9F}" type="pres">
      <dgm:prSet presAssocID="{53934A61-0E4D-4653-9E13-2E77478B9088}" presName="diagram" presStyleCnt="0">
        <dgm:presLayoutVars>
          <dgm:chMax val="1"/>
          <dgm:dir/>
          <dgm:animLvl val="ctr"/>
          <dgm:resizeHandles val="exact"/>
        </dgm:presLayoutVars>
      </dgm:prSet>
      <dgm:spPr/>
    </dgm:pt>
    <dgm:pt modelId="{216965EE-F07A-469A-9682-46C884BF9F06}" type="pres">
      <dgm:prSet presAssocID="{53934A61-0E4D-4653-9E13-2E77478B9088}" presName="matrix" presStyleCnt="0"/>
      <dgm:spPr/>
    </dgm:pt>
    <dgm:pt modelId="{40B893A2-786B-4010-8730-BF49B7965017}" type="pres">
      <dgm:prSet presAssocID="{53934A61-0E4D-4653-9E13-2E77478B9088}" presName="tile1" presStyleLbl="node1" presStyleIdx="0" presStyleCnt="4"/>
      <dgm:spPr/>
    </dgm:pt>
    <dgm:pt modelId="{C02B9A27-2BA0-4E80-8973-172C5EB6EE83}" type="pres">
      <dgm:prSet presAssocID="{53934A61-0E4D-4653-9E13-2E77478B9088}" presName="tile1text" presStyleLbl="node1" presStyleIdx="0" presStyleCnt="4">
        <dgm:presLayoutVars>
          <dgm:chMax val="0"/>
          <dgm:chPref val="0"/>
          <dgm:bulletEnabled val="1"/>
        </dgm:presLayoutVars>
      </dgm:prSet>
      <dgm:spPr/>
    </dgm:pt>
    <dgm:pt modelId="{DB34ED70-7546-4529-AA76-F130212D5D56}" type="pres">
      <dgm:prSet presAssocID="{53934A61-0E4D-4653-9E13-2E77478B9088}" presName="tile2" presStyleLbl="node1" presStyleIdx="1" presStyleCnt="4"/>
      <dgm:spPr/>
    </dgm:pt>
    <dgm:pt modelId="{7143FA44-68D0-4C20-8FE3-9F00F32482CD}" type="pres">
      <dgm:prSet presAssocID="{53934A61-0E4D-4653-9E13-2E77478B9088}" presName="tile2text" presStyleLbl="node1" presStyleIdx="1" presStyleCnt="4">
        <dgm:presLayoutVars>
          <dgm:chMax val="0"/>
          <dgm:chPref val="0"/>
          <dgm:bulletEnabled val="1"/>
        </dgm:presLayoutVars>
      </dgm:prSet>
      <dgm:spPr/>
    </dgm:pt>
    <dgm:pt modelId="{9019184A-3BB6-48F9-8CAE-5C703AD9AA2E}" type="pres">
      <dgm:prSet presAssocID="{53934A61-0E4D-4653-9E13-2E77478B9088}" presName="tile3" presStyleLbl="node1" presStyleIdx="2" presStyleCnt="4"/>
      <dgm:spPr/>
    </dgm:pt>
    <dgm:pt modelId="{E5255FAA-D35E-4071-A605-5F0B4024CF2F}" type="pres">
      <dgm:prSet presAssocID="{53934A61-0E4D-4653-9E13-2E77478B9088}" presName="tile3text" presStyleLbl="node1" presStyleIdx="2" presStyleCnt="4">
        <dgm:presLayoutVars>
          <dgm:chMax val="0"/>
          <dgm:chPref val="0"/>
          <dgm:bulletEnabled val="1"/>
        </dgm:presLayoutVars>
      </dgm:prSet>
      <dgm:spPr/>
    </dgm:pt>
    <dgm:pt modelId="{01ACF1E4-5570-4266-B5A1-9789EC566330}" type="pres">
      <dgm:prSet presAssocID="{53934A61-0E4D-4653-9E13-2E77478B9088}" presName="tile4" presStyleLbl="node1" presStyleIdx="3" presStyleCnt="4"/>
      <dgm:spPr/>
    </dgm:pt>
    <dgm:pt modelId="{8E07DECE-2D5D-473D-9629-CFD9518041B3}" type="pres">
      <dgm:prSet presAssocID="{53934A61-0E4D-4653-9E13-2E77478B9088}" presName="tile4text" presStyleLbl="node1" presStyleIdx="3" presStyleCnt="4">
        <dgm:presLayoutVars>
          <dgm:chMax val="0"/>
          <dgm:chPref val="0"/>
          <dgm:bulletEnabled val="1"/>
        </dgm:presLayoutVars>
      </dgm:prSet>
      <dgm:spPr/>
    </dgm:pt>
    <dgm:pt modelId="{2DCD1D4F-9524-4C38-97E2-F9AA03101A7B}" type="pres">
      <dgm:prSet presAssocID="{53934A61-0E4D-4653-9E13-2E77478B9088}" presName="centerTile" presStyleLbl="fgShp" presStyleIdx="0" presStyleCnt="1">
        <dgm:presLayoutVars>
          <dgm:chMax val="0"/>
          <dgm:chPref val="0"/>
        </dgm:presLayoutVars>
      </dgm:prSet>
      <dgm:spPr/>
    </dgm:pt>
  </dgm:ptLst>
  <dgm:cxnLst>
    <dgm:cxn modelId="{379DFE09-4835-4734-B856-6E7D28093173}" type="presOf" srcId="{1C119494-1331-4287-885F-778F7BDB455A}" destId="{8E07DECE-2D5D-473D-9629-CFD9518041B3}" srcOrd="1" destOrd="0" presId="urn:microsoft.com/office/officeart/2005/8/layout/matrix1"/>
    <dgm:cxn modelId="{E7B0771E-462D-4065-876F-69F37A3E0273}" type="presOf" srcId="{57C55576-EBD2-4116-975B-1D76668144BB}" destId="{DB34ED70-7546-4529-AA76-F130212D5D56}" srcOrd="0" destOrd="0" presId="urn:microsoft.com/office/officeart/2005/8/layout/matrix1"/>
    <dgm:cxn modelId="{8A46D02C-0F28-460D-863E-D173A6E3D97F}" srcId="{5258E735-63D4-4F3A-8817-3FF6C6BEC189}" destId="{1C119494-1331-4287-885F-778F7BDB455A}" srcOrd="3" destOrd="0" parTransId="{964C3655-7A97-4EB8-BA14-08D947DB0C0D}" sibTransId="{8815296C-4198-42D8-BC1E-896A8AEA454F}"/>
    <dgm:cxn modelId="{AA98473C-C07C-4C29-8027-1D58CF60E69C}" type="presOf" srcId="{53934A61-0E4D-4653-9E13-2E77478B9088}" destId="{E69FD4FB-0B0D-4530-A5CC-817BC1641D9F}" srcOrd="0" destOrd="0" presId="urn:microsoft.com/office/officeart/2005/8/layout/matrix1"/>
    <dgm:cxn modelId="{9AC3975F-E343-40D4-B114-FEDB2E742E75}" srcId="{5258E735-63D4-4F3A-8817-3FF6C6BEC189}" destId="{69037960-1A9B-4723-9EAA-D70E12711337}" srcOrd="0" destOrd="0" parTransId="{A288DF55-EE07-495A-9F0E-D3E29FFE07AA}" sibTransId="{16C8499C-0589-43DE-813C-20702E4183BD}"/>
    <dgm:cxn modelId="{5F07DC65-0DD2-46B7-80BD-8745048E440C}" type="presOf" srcId="{57C55576-EBD2-4116-975B-1D76668144BB}" destId="{7143FA44-68D0-4C20-8FE3-9F00F32482CD}" srcOrd="1" destOrd="0" presId="urn:microsoft.com/office/officeart/2005/8/layout/matrix1"/>
    <dgm:cxn modelId="{012E9482-CE8B-40EA-A82D-FB6A522557CD}" type="presOf" srcId="{69037960-1A9B-4723-9EAA-D70E12711337}" destId="{40B893A2-786B-4010-8730-BF49B7965017}" srcOrd="0" destOrd="0" presId="urn:microsoft.com/office/officeart/2005/8/layout/matrix1"/>
    <dgm:cxn modelId="{E1218E9E-F386-4167-9ACF-A777FCB9C6D1}" type="presOf" srcId="{FD7F5DD4-337E-400B-82F5-B43EEAABAB2E}" destId="{E5255FAA-D35E-4071-A605-5F0B4024CF2F}" srcOrd="1" destOrd="0" presId="urn:microsoft.com/office/officeart/2005/8/layout/matrix1"/>
    <dgm:cxn modelId="{C5D970B1-E6FF-4CAD-8A0B-12D0ACA8E6D6}" type="presOf" srcId="{69037960-1A9B-4723-9EAA-D70E12711337}" destId="{C02B9A27-2BA0-4E80-8973-172C5EB6EE83}" srcOrd="1" destOrd="0" presId="urn:microsoft.com/office/officeart/2005/8/layout/matrix1"/>
    <dgm:cxn modelId="{9F1A1CB4-BCE8-45A7-8AB3-E43A59CA2C4E}" type="presOf" srcId="{5258E735-63D4-4F3A-8817-3FF6C6BEC189}" destId="{2DCD1D4F-9524-4C38-97E2-F9AA03101A7B}" srcOrd="0" destOrd="0" presId="urn:microsoft.com/office/officeart/2005/8/layout/matrix1"/>
    <dgm:cxn modelId="{F80383BC-4FF0-48A3-B9B4-5F0E2EC8BC74}" srcId="{5258E735-63D4-4F3A-8817-3FF6C6BEC189}" destId="{FD7F5DD4-337E-400B-82F5-B43EEAABAB2E}" srcOrd="2" destOrd="0" parTransId="{5D67C610-E126-47B4-A853-64D660441ADC}" sibTransId="{49967EE9-7E98-42CA-94F4-A7823C111D48}"/>
    <dgm:cxn modelId="{0BE225CB-E8AC-4417-B288-40021CA89D97}" type="presOf" srcId="{1C119494-1331-4287-885F-778F7BDB455A}" destId="{01ACF1E4-5570-4266-B5A1-9789EC566330}" srcOrd="0" destOrd="0" presId="urn:microsoft.com/office/officeart/2005/8/layout/matrix1"/>
    <dgm:cxn modelId="{388108CD-E2D0-402F-9137-E82F5D2F89A9}" type="presOf" srcId="{FD7F5DD4-337E-400B-82F5-B43EEAABAB2E}" destId="{9019184A-3BB6-48F9-8CAE-5C703AD9AA2E}" srcOrd="0" destOrd="0" presId="urn:microsoft.com/office/officeart/2005/8/layout/matrix1"/>
    <dgm:cxn modelId="{16821BD0-7907-4A32-ACDA-BBEBE12B4180}" srcId="{5258E735-63D4-4F3A-8817-3FF6C6BEC189}" destId="{57C55576-EBD2-4116-975B-1D76668144BB}" srcOrd="1" destOrd="0" parTransId="{DBB54793-7DC0-451F-B6FD-571DD18131FA}" sibTransId="{32B141D5-B125-41DF-9DDB-F576F3500F32}"/>
    <dgm:cxn modelId="{2C7C5AD3-23FF-474A-A512-CD47F456FF70}" srcId="{53934A61-0E4D-4653-9E13-2E77478B9088}" destId="{5258E735-63D4-4F3A-8817-3FF6C6BEC189}" srcOrd="0" destOrd="0" parTransId="{F53EC3E2-F3CD-4715-A66C-B34302C9DE16}" sibTransId="{A1598A46-D02F-4B16-8B95-62496FE1804C}"/>
    <dgm:cxn modelId="{057EDA49-6321-4EC1-BB12-D7E687EF3A7A}" type="presParOf" srcId="{E69FD4FB-0B0D-4530-A5CC-817BC1641D9F}" destId="{216965EE-F07A-469A-9682-46C884BF9F06}" srcOrd="0" destOrd="0" presId="urn:microsoft.com/office/officeart/2005/8/layout/matrix1"/>
    <dgm:cxn modelId="{796C4BD9-1B59-46BB-8B6D-AA08A015F326}" type="presParOf" srcId="{216965EE-F07A-469A-9682-46C884BF9F06}" destId="{40B893A2-786B-4010-8730-BF49B7965017}" srcOrd="0" destOrd="0" presId="urn:microsoft.com/office/officeart/2005/8/layout/matrix1"/>
    <dgm:cxn modelId="{B03792F8-304B-4533-9586-AF524CDC4CB1}" type="presParOf" srcId="{216965EE-F07A-469A-9682-46C884BF9F06}" destId="{C02B9A27-2BA0-4E80-8973-172C5EB6EE83}" srcOrd="1" destOrd="0" presId="urn:microsoft.com/office/officeart/2005/8/layout/matrix1"/>
    <dgm:cxn modelId="{44A061FC-2BAA-42CD-9807-6C93E4887DCD}" type="presParOf" srcId="{216965EE-F07A-469A-9682-46C884BF9F06}" destId="{DB34ED70-7546-4529-AA76-F130212D5D56}" srcOrd="2" destOrd="0" presId="urn:microsoft.com/office/officeart/2005/8/layout/matrix1"/>
    <dgm:cxn modelId="{50E68CD7-2439-4568-9238-75877A57DCE8}" type="presParOf" srcId="{216965EE-F07A-469A-9682-46C884BF9F06}" destId="{7143FA44-68D0-4C20-8FE3-9F00F32482CD}" srcOrd="3" destOrd="0" presId="urn:microsoft.com/office/officeart/2005/8/layout/matrix1"/>
    <dgm:cxn modelId="{12B25513-2DFC-4483-88F7-4D3600A9068C}" type="presParOf" srcId="{216965EE-F07A-469A-9682-46C884BF9F06}" destId="{9019184A-3BB6-48F9-8CAE-5C703AD9AA2E}" srcOrd="4" destOrd="0" presId="urn:microsoft.com/office/officeart/2005/8/layout/matrix1"/>
    <dgm:cxn modelId="{B553BC74-0F50-4637-AEE5-71893F9CC542}" type="presParOf" srcId="{216965EE-F07A-469A-9682-46C884BF9F06}" destId="{E5255FAA-D35E-4071-A605-5F0B4024CF2F}" srcOrd="5" destOrd="0" presId="urn:microsoft.com/office/officeart/2005/8/layout/matrix1"/>
    <dgm:cxn modelId="{4B5BC02E-C9B1-44EA-9B61-FB6BC5956209}" type="presParOf" srcId="{216965EE-F07A-469A-9682-46C884BF9F06}" destId="{01ACF1E4-5570-4266-B5A1-9789EC566330}" srcOrd="6" destOrd="0" presId="urn:microsoft.com/office/officeart/2005/8/layout/matrix1"/>
    <dgm:cxn modelId="{C47B3A8A-9BE7-4C89-AFB7-041F27AE8B48}" type="presParOf" srcId="{216965EE-F07A-469A-9682-46C884BF9F06}" destId="{8E07DECE-2D5D-473D-9629-CFD9518041B3}" srcOrd="7" destOrd="0" presId="urn:microsoft.com/office/officeart/2005/8/layout/matrix1"/>
    <dgm:cxn modelId="{1CA14303-FEF6-4A9B-B24B-6899ECFCA483}" type="presParOf" srcId="{E69FD4FB-0B0D-4530-A5CC-817BC1641D9F}" destId="{2DCD1D4F-9524-4C38-97E2-F9AA03101A7B}"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893A2-786B-4010-8730-BF49B7965017}">
      <dsp:nvSpPr>
        <dsp:cNvPr id="0" name=""/>
        <dsp:cNvSpPr/>
      </dsp:nvSpPr>
      <dsp:spPr>
        <a:xfrm rot="16200000">
          <a:off x="576063" y="-576063"/>
          <a:ext cx="2916324" cy="4068452"/>
        </a:xfrm>
        <a:prstGeom prst="round1Rect">
          <a:avLst/>
        </a:prstGeom>
        <a:solidFill>
          <a:schemeClr val="accent1">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desire or attraction</a:t>
          </a:r>
        </a:p>
        <a:p>
          <a:pPr marL="0" lvl="0" indent="0" algn="ctr" defTabSz="1022350">
            <a:lnSpc>
              <a:spcPct val="90000"/>
            </a:lnSpc>
            <a:spcBef>
              <a:spcPct val="0"/>
            </a:spcBef>
            <a:spcAft>
              <a:spcPct val="35000"/>
            </a:spcAft>
            <a:buNone/>
          </a:pPr>
          <a:r>
            <a:rPr lang="en-AU" altLang="en-US" sz="2300" kern="1200" dirty="0"/>
            <a:t>To whom (or in some cases what) someone is attracted (physically and emotionally)</a:t>
          </a:r>
          <a:endParaRPr lang="en-GB" sz="2300" kern="1200" dirty="0"/>
        </a:p>
      </dsp:txBody>
      <dsp:txXfrm rot="5400000">
        <a:off x="0" y="0"/>
        <a:ext cx="4068452" cy="2187243"/>
      </dsp:txXfrm>
    </dsp:sp>
    <dsp:sp modelId="{DB34ED70-7546-4529-AA76-F130212D5D56}">
      <dsp:nvSpPr>
        <dsp:cNvPr id="0" name=""/>
        <dsp:cNvSpPr/>
      </dsp:nvSpPr>
      <dsp:spPr>
        <a:xfrm>
          <a:off x="4068452" y="0"/>
          <a:ext cx="4068452" cy="2916324"/>
        </a:xfrm>
        <a:prstGeom prst="round1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activity or behaviour</a:t>
          </a:r>
        </a:p>
        <a:p>
          <a:pPr marL="0" lvl="0" indent="0" algn="ctr" defTabSz="1022350">
            <a:lnSpc>
              <a:spcPct val="90000"/>
            </a:lnSpc>
            <a:spcBef>
              <a:spcPct val="0"/>
            </a:spcBef>
            <a:spcAft>
              <a:spcPct val="35000"/>
            </a:spcAft>
            <a:buNone/>
          </a:pPr>
          <a:r>
            <a:rPr lang="en-AU" altLang="en-US" sz="2300" kern="1200" dirty="0"/>
            <a:t>What a person does or likes to do sexually (intercourse, masturbation, oral sex, sexual fetishes)</a:t>
          </a:r>
          <a:endParaRPr lang="en-GB" sz="2300" kern="1200" dirty="0"/>
        </a:p>
      </dsp:txBody>
      <dsp:txXfrm>
        <a:off x="4068452" y="0"/>
        <a:ext cx="4068452" cy="2187243"/>
      </dsp:txXfrm>
    </dsp:sp>
    <dsp:sp modelId="{9019184A-3BB6-48F9-8CAE-5C703AD9AA2E}">
      <dsp:nvSpPr>
        <dsp:cNvPr id="0" name=""/>
        <dsp:cNvSpPr/>
      </dsp:nvSpPr>
      <dsp:spPr>
        <a:xfrm rot="10800000">
          <a:off x="0" y="2916324"/>
          <a:ext cx="4068452" cy="2916324"/>
        </a:xfrm>
        <a:prstGeom prst="round1Rect">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identity</a:t>
          </a:r>
        </a:p>
        <a:p>
          <a:pPr marL="0" lvl="0" indent="0" algn="ctr" defTabSz="1022350">
            <a:lnSpc>
              <a:spcPct val="90000"/>
            </a:lnSpc>
            <a:spcBef>
              <a:spcPct val="0"/>
            </a:spcBef>
            <a:spcAft>
              <a:spcPct val="35000"/>
            </a:spcAft>
            <a:buNone/>
          </a:pPr>
          <a:r>
            <a:rPr lang="en-AU" altLang="en-US" sz="2300" kern="1200" dirty="0"/>
            <a:t>How someone describes their sense of self as a sexual being (e.g. heterosexual, bisexual, lesbian, gay, homosexual) </a:t>
          </a:r>
          <a:endParaRPr lang="en-GB" sz="2300" kern="1200" dirty="0"/>
        </a:p>
      </dsp:txBody>
      <dsp:txXfrm rot="10800000">
        <a:off x="0" y="3645405"/>
        <a:ext cx="4068452" cy="2187243"/>
      </dsp:txXfrm>
    </dsp:sp>
    <dsp:sp modelId="{01ACF1E4-5570-4266-B5A1-9789EC566330}">
      <dsp:nvSpPr>
        <dsp:cNvPr id="0" name=""/>
        <dsp:cNvSpPr/>
      </dsp:nvSpPr>
      <dsp:spPr>
        <a:xfrm rot="5400000">
          <a:off x="4644516" y="2340260"/>
          <a:ext cx="2916324" cy="4068452"/>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experience</a:t>
          </a:r>
        </a:p>
        <a:p>
          <a:pPr marL="0" lvl="0" indent="0" algn="ctr" defTabSz="1022350">
            <a:lnSpc>
              <a:spcPct val="90000"/>
            </a:lnSpc>
            <a:spcBef>
              <a:spcPct val="0"/>
            </a:spcBef>
            <a:spcAft>
              <a:spcPct val="35000"/>
            </a:spcAft>
            <a:buNone/>
          </a:pPr>
          <a:r>
            <a:rPr lang="en-AU" altLang="en-US" sz="2300" kern="1200" dirty="0"/>
            <a:t>Observations of others’ sexualities; education or training related to sexuality; experiences that may not have been consensual</a:t>
          </a:r>
          <a:endParaRPr lang="en-GB" sz="2300" kern="1200" dirty="0"/>
        </a:p>
      </dsp:txBody>
      <dsp:txXfrm rot="-5400000">
        <a:off x="4068452" y="3645404"/>
        <a:ext cx="4068452" cy="2187243"/>
      </dsp:txXfrm>
    </dsp:sp>
    <dsp:sp modelId="{2DCD1D4F-9524-4C38-97E2-F9AA03101A7B}">
      <dsp:nvSpPr>
        <dsp:cNvPr id="0" name=""/>
        <dsp:cNvSpPr/>
      </dsp:nvSpPr>
      <dsp:spPr>
        <a:xfrm>
          <a:off x="2847916" y="2187243"/>
          <a:ext cx="2441071" cy="1458162"/>
        </a:xfrm>
        <a:prstGeom prst="round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Sexuality</a:t>
          </a:r>
        </a:p>
      </dsp:txBody>
      <dsp:txXfrm>
        <a:off x="2919098" y="2258425"/>
        <a:ext cx="2298707" cy="1315798"/>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07/04/2024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a:t>
            </a:fld>
            <a:endParaRPr lang="en-GB"/>
          </a:p>
        </p:txBody>
      </p:sp>
    </p:spTree>
    <p:extLst>
      <p:ext uri="{BB962C8B-B14F-4D97-AF65-F5344CB8AC3E}">
        <p14:creationId xmlns:p14="http://schemas.microsoft.com/office/powerpoint/2010/main" val="23576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a:p>
        </p:txBody>
      </p:sp>
    </p:spTree>
    <p:extLst>
      <p:ext uri="{BB962C8B-B14F-4D97-AF65-F5344CB8AC3E}">
        <p14:creationId xmlns:p14="http://schemas.microsoft.com/office/powerpoint/2010/main" val="877162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7</a:t>
            </a:fld>
            <a:endParaRPr lang="en-GB"/>
          </a:p>
        </p:txBody>
      </p:sp>
    </p:spTree>
    <p:extLst>
      <p:ext uri="{BB962C8B-B14F-4D97-AF65-F5344CB8AC3E}">
        <p14:creationId xmlns:p14="http://schemas.microsoft.com/office/powerpoint/2010/main" val="45334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9</a:t>
            </a:fld>
            <a:endParaRPr lang="en-GB"/>
          </a:p>
        </p:txBody>
      </p:sp>
    </p:spTree>
    <p:extLst>
      <p:ext uri="{BB962C8B-B14F-4D97-AF65-F5344CB8AC3E}">
        <p14:creationId xmlns:p14="http://schemas.microsoft.com/office/powerpoint/2010/main" val="2867878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10</a:t>
            </a:fld>
            <a:endParaRPr lang="en-GB"/>
          </a:p>
        </p:txBody>
      </p:sp>
    </p:spTree>
    <p:extLst>
      <p:ext uri="{BB962C8B-B14F-4D97-AF65-F5344CB8AC3E}">
        <p14:creationId xmlns:p14="http://schemas.microsoft.com/office/powerpoint/2010/main" val="1262296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11</a:t>
            </a:fld>
            <a:endParaRPr lang="en-GB"/>
          </a:p>
        </p:txBody>
      </p:sp>
    </p:spTree>
    <p:extLst>
      <p:ext uri="{BB962C8B-B14F-4D97-AF65-F5344CB8AC3E}">
        <p14:creationId xmlns:p14="http://schemas.microsoft.com/office/powerpoint/2010/main" val="40556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DC164FF-6597-405D-9F3F-E5EAB14BC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43A22D76-223A-4290-B695-3A04950AED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b="1" dirty="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1CDD9B39-5DF5-488D-8AC9-AE79883EC4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7363">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487363">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6024FBD-C55D-4928-B420-51D829703018}" type="slidenum">
              <a:rPr lang="en-US" altLang="en-US" sz="1300"/>
              <a:pPr>
                <a:spcBef>
                  <a:spcPct val="0"/>
                </a:spcBef>
              </a:pPr>
              <a:t>15</a:t>
            </a:fld>
            <a:endParaRPr lang="en-US" altLang="en-US" sz="1300"/>
          </a:p>
        </p:txBody>
      </p:sp>
      <p:sp>
        <p:nvSpPr>
          <p:cNvPr id="22531" name="Rectangle 2">
            <a:extLst>
              <a:ext uri="{FF2B5EF4-FFF2-40B4-BE49-F238E27FC236}">
                <a16:creationId xmlns:a16="http://schemas.microsoft.com/office/drawing/2014/main" id="{B2D52104-3BBA-4CF5-B46C-2172C81DC0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a:extLst>
              <a:ext uri="{FF2B5EF4-FFF2-40B4-BE49-F238E27FC236}">
                <a16:creationId xmlns:a16="http://schemas.microsoft.com/office/drawing/2014/main" id="{D13FC695-1055-4EDF-B672-A59F6D32793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DE25BDD-1556-40EF-B551-A5A0EADABF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8E27952E-12BC-42F7-9A99-C603DD0391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2E78AD7-A254-4FF5-8FAC-ADF82B6824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Rectangle 3">
            <a:extLst>
              <a:ext uri="{FF2B5EF4-FFF2-40B4-BE49-F238E27FC236}">
                <a16:creationId xmlns:a16="http://schemas.microsoft.com/office/drawing/2014/main" id="{3048F1A9-4274-43FC-ABF0-1EC2BE98C9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C1C627E-E0CE-47D8-ADB6-DF47E84EAD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Rectangle 3">
            <a:extLst>
              <a:ext uri="{FF2B5EF4-FFF2-40B4-BE49-F238E27FC236}">
                <a16:creationId xmlns:a16="http://schemas.microsoft.com/office/drawing/2014/main" id="{6B5B8CC0-CDA5-42AF-9A01-B4DAD85682F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sz="1000" dirty="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DC164FF-6597-405D-9F3F-E5EAB14BC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43A22D76-223A-4290-B695-3A04950AED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b="1" dirty="0">
              <a:ea typeface="ＭＳ Ｐゴシック" panose="020B0600070205080204" pitchFamily="34" charset="-128"/>
            </a:endParaRPr>
          </a:p>
        </p:txBody>
      </p:sp>
    </p:spTree>
    <p:extLst>
      <p:ext uri="{BB962C8B-B14F-4D97-AF65-F5344CB8AC3E}">
        <p14:creationId xmlns:p14="http://schemas.microsoft.com/office/powerpoint/2010/main" val="17829211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63F50439-FDDB-4C94-8851-059011382CC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7363">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487363">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A60FE8A-ECB2-4D6A-ADD8-CC76D036B421}" type="slidenum">
              <a:rPr lang="en-AU" altLang="en-US" sz="1300"/>
              <a:pPr>
                <a:spcBef>
                  <a:spcPct val="0"/>
                </a:spcBef>
              </a:pPr>
              <a:t>25</a:t>
            </a:fld>
            <a:endParaRPr lang="en-AU" altLang="en-US" sz="1300"/>
          </a:p>
        </p:txBody>
      </p:sp>
      <p:sp>
        <p:nvSpPr>
          <p:cNvPr id="34819" name="Rectangle 2">
            <a:extLst>
              <a:ext uri="{FF2B5EF4-FFF2-40B4-BE49-F238E27FC236}">
                <a16:creationId xmlns:a16="http://schemas.microsoft.com/office/drawing/2014/main" id="{15F4D9B5-8A3A-411C-B50A-1BF202BFB62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0B7401E9-6755-44BB-94EF-E567F0479B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11745CA-7ACF-47A1-8BC8-44B2DBAEA5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Rectangle 3">
            <a:extLst>
              <a:ext uri="{FF2B5EF4-FFF2-40B4-BE49-F238E27FC236}">
                <a16:creationId xmlns:a16="http://schemas.microsoft.com/office/drawing/2014/main" id="{A9D17FE3-6000-4A29-B988-707D772632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72CE505-4D82-4EC9-83C9-8F040C3C9B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3AC728F3-316F-4F2D-A165-0DE7FC7705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67F57FB-5386-4FD1-924A-286B013D25CE}" type="datetime1">
              <a:rPr lang="en-GB" smtClean="0"/>
              <a:t>07/04/2024</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862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CC8A86-DCC0-4AD2-8BE5-D6C9CDD73BAD}" type="datetime1">
              <a:rPr lang="en-GB" smtClean="0"/>
              <a:t>07/04/2024</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353779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553A87-E333-49E2-BE18-FA1232C0BEB0}" type="datetime1">
              <a:rPr lang="en-GB" smtClean="0"/>
              <a:t>07/04/2024</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71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F5E011-FD4D-4664-8DBE-9EF0C99EAF9C}" type="datetime1">
              <a:rPr lang="en-GB" smtClean="0"/>
              <a:t>07/04/2024</a:t>
            </a:fld>
            <a:endParaRPr lang="en-GB"/>
          </a:p>
        </p:txBody>
      </p:sp>
      <p:sp>
        <p:nvSpPr>
          <p:cNvPr id="6" name="Footer Placeholder 5"/>
          <p:cNvSpPr>
            <a:spLocks noGrp="1"/>
          </p:cNvSpPr>
          <p:nvPr>
            <p:ph type="ftr" sz="quarter" idx="11"/>
          </p:nvPr>
        </p:nvSpPr>
        <p:spPr/>
        <p:txBody>
          <a:bodyPr/>
          <a:lstStyle/>
          <a:p>
            <a:r>
              <a:rPr lang="en-GB"/>
              <a:t>A. Slater - 2022</a:t>
            </a:r>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235970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EA0FD0-BEC3-4FD0-A64B-1CABA3B0B251}" type="datetime1">
              <a:rPr lang="en-GB" smtClean="0"/>
              <a:t>07/04/2024</a:t>
            </a:fld>
            <a:endParaRPr lang="en-GB"/>
          </a:p>
        </p:txBody>
      </p:sp>
      <p:sp>
        <p:nvSpPr>
          <p:cNvPr id="8" name="Footer Placeholder 7"/>
          <p:cNvSpPr>
            <a:spLocks noGrp="1"/>
          </p:cNvSpPr>
          <p:nvPr>
            <p:ph type="ftr" sz="quarter" idx="11"/>
          </p:nvPr>
        </p:nvSpPr>
        <p:spPr/>
        <p:txBody>
          <a:bodyPr/>
          <a:lstStyle/>
          <a:p>
            <a:r>
              <a:rPr lang="en-GB"/>
              <a:t>A. Slater - 2022</a:t>
            </a:r>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70625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2B09CD-F28D-4A90-801D-663E68990656}" type="datetime1">
              <a:rPr lang="en-GB" smtClean="0"/>
              <a:t>07/04/2024</a:t>
            </a:fld>
            <a:endParaRPr lang="en-GB"/>
          </a:p>
        </p:txBody>
      </p:sp>
      <p:sp>
        <p:nvSpPr>
          <p:cNvPr id="4" name="Footer Placeholder 3"/>
          <p:cNvSpPr>
            <a:spLocks noGrp="1"/>
          </p:cNvSpPr>
          <p:nvPr>
            <p:ph type="ftr" sz="quarter" idx="11"/>
          </p:nvPr>
        </p:nvSpPr>
        <p:spPr/>
        <p:txBody>
          <a:bodyPr/>
          <a:lstStyle/>
          <a:p>
            <a:r>
              <a:rPr lang="en-GB"/>
              <a:t>A. Slater - 2022</a:t>
            </a:r>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264299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C70D03-12F0-44B0-A175-CDBCA74048AB}" type="datetime1">
              <a:rPr lang="en-GB" smtClean="0"/>
              <a:t>07/04/2024</a:t>
            </a:fld>
            <a:endParaRPr lang="en-GB"/>
          </a:p>
        </p:txBody>
      </p:sp>
      <p:sp>
        <p:nvSpPr>
          <p:cNvPr id="3" name="Footer Placeholder 2"/>
          <p:cNvSpPr>
            <a:spLocks noGrp="1"/>
          </p:cNvSpPr>
          <p:nvPr>
            <p:ph type="ftr" sz="quarter" idx="11"/>
          </p:nvPr>
        </p:nvSpPr>
        <p:spPr/>
        <p:txBody>
          <a:bodyPr/>
          <a:lstStyle/>
          <a:p>
            <a:r>
              <a:rPr lang="en-GB"/>
              <a:t>A. Slater - 2022</a:t>
            </a:r>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776379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31A829-35D2-476E-8BF6-E7B742B1396E}" type="datetime1">
              <a:rPr lang="en-GB" smtClean="0"/>
              <a:t>07/04/2024</a:t>
            </a:fld>
            <a:endParaRPr lang="en-GB"/>
          </a:p>
        </p:txBody>
      </p:sp>
      <p:sp>
        <p:nvSpPr>
          <p:cNvPr id="6" name="Footer Placeholder 5"/>
          <p:cNvSpPr>
            <a:spLocks noGrp="1"/>
          </p:cNvSpPr>
          <p:nvPr>
            <p:ph type="ftr" sz="quarter" idx="11"/>
          </p:nvPr>
        </p:nvSpPr>
        <p:spPr/>
        <p:txBody>
          <a:bodyPr/>
          <a:lstStyle/>
          <a:p>
            <a:r>
              <a:rPr lang="en-GB"/>
              <a:t>A. Slater - 2022</a:t>
            </a:r>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551444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D057124-44FF-4B1D-8439-7F6FAC244B97}" type="datetime1">
              <a:rPr lang="en-GB" smtClean="0"/>
              <a:t>07/04/2024</a:t>
            </a:fld>
            <a:endParaRPr lang="en-GB"/>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1011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7E10EA-9549-4784-90AD-74FE2BBBE5B4}" type="datetime1">
              <a:rPr lang="en-GB" smtClean="0"/>
              <a:t>07/04/2024</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274103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FD153-C7DB-4AAE-8C20-99DA754663DF}" type="datetime1">
              <a:rPr lang="en-GB" smtClean="0"/>
              <a:t>07/04/2024</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86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BB91622-E894-4252-8A8A-EF138410E146}" type="datetime1">
              <a:rPr lang="en-GB" smtClean="0"/>
              <a:t>07/04/2024</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GB"/>
              <a:t>A. Slater - 2022</a:t>
            </a:r>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5194446"/>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hf sldNum="0" hdr="0" dt="0"/>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2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2600" y="643467"/>
            <a:ext cx="5373505" cy="5571066"/>
          </a:xfrm>
        </p:spPr>
        <p:txBody>
          <a:bodyPr>
            <a:normAutofit/>
          </a:bodyPr>
          <a:lstStyle/>
          <a:p>
            <a:r>
              <a:rPr lang="en-GB" sz="5700" dirty="0">
                <a:solidFill>
                  <a:schemeClr val="tx1">
                    <a:alpha val="80000"/>
                  </a:schemeClr>
                </a:solidFill>
              </a:rPr>
              <a:t>HPRS5042/6042 Complex Bodies: Questioning Gender, Religion, &amp; Sexuality</a:t>
            </a:r>
          </a:p>
        </p:txBody>
      </p:sp>
      <p:sp>
        <p:nvSpPr>
          <p:cNvPr id="3" name="Subtitle 2"/>
          <p:cNvSpPr>
            <a:spLocks noGrp="1"/>
          </p:cNvSpPr>
          <p:nvPr>
            <p:ph type="subTitle" idx="1"/>
          </p:nvPr>
        </p:nvSpPr>
        <p:spPr>
          <a:xfrm>
            <a:off x="6338706" y="643467"/>
            <a:ext cx="2322694" cy="5571066"/>
          </a:xfrm>
        </p:spPr>
        <p:txBody>
          <a:bodyPr>
            <a:normAutofit/>
          </a:bodyPr>
          <a:lstStyle/>
          <a:p>
            <a:r>
              <a:rPr lang="en-GB" sz="1700"/>
              <a:t>Dr Angus M Slater</a:t>
            </a:r>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31" name="Rectangle 25">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A73BA6DD-9474-4665-9972-4E2BAAB6F69E}"/>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6195" r="-1" b="13355"/>
          <a:stretch/>
        </p:blipFill>
        <p:spPr>
          <a:xfrm>
            <a:off x="20" y="-1"/>
            <a:ext cx="9141694" cy="6858000"/>
          </a:xfrm>
          <a:prstGeom prst="rect">
            <a:avLst/>
          </a:prstGeom>
        </p:spPr>
      </p:pic>
      <p:sp>
        <p:nvSpPr>
          <p:cNvPr id="2" name="Title 1">
            <a:extLst>
              <a:ext uri="{FF2B5EF4-FFF2-40B4-BE49-F238E27FC236}">
                <a16:creationId xmlns:a16="http://schemas.microsoft.com/office/drawing/2014/main" id="{37DC2FF3-F75E-403A-99B5-6811325FE9A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300" dirty="0"/>
              <a:t>Introduction	</a:t>
            </a:r>
          </a:p>
        </p:txBody>
      </p:sp>
      <p:cxnSp>
        <p:nvCxnSpPr>
          <p:cNvPr id="32" name="Straight Connector 27">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3B236B-EFFB-4138-8C5F-3C53254BD27F}"/>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dirty="0"/>
              <a:t>This module functions as a module at levels 5 and 6 in order to deepen your understanding of the way in which aspects of gender, religion, and sexuality overlap, with a particular emphasis on equipping you with some familiarity with theories pertaining to each. </a:t>
            </a:r>
          </a:p>
          <a:p>
            <a:endParaRPr lang="en-US" dirty="0"/>
          </a:p>
          <a:p>
            <a:r>
              <a:rPr lang="en-US" dirty="0"/>
              <a:t>It aims to provide you with the core material and skills needed to excel in your studies this year as well as giving you a variety of theoretical options for your dissertation study. </a:t>
            </a:r>
          </a:p>
        </p:txBody>
      </p:sp>
      <p:sp>
        <p:nvSpPr>
          <p:cNvPr id="4" name="Footer Placeholder 3">
            <a:extLst>
              <a:ext uri="{FF2B5EF4-FFF2-40B4-BE49-F238E27FC236}">
                <a16:creationId xmlns:a16="http://schemas.microsoft.com/office/drawing/2014/main" id="{104B97F2-667F-4909-B91D-C2637761721E}"/>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4317146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a:solidFill>
                  <a:schemeClr val="tx1">
                    <a:alpha val="80000"/>
                  </a:schemeClr>
                </a:solidFill>
              </a:rPr>
              <a:t>Initial Admin</a:t>
            </a:r>
          </a:p>
        </p:txBody>
      </p:sp>
      <p:sp>
        <p:nvSpPr>
          <p:cNvPr id="3" name="Text Placeholder 2"/>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28" name="Straight Connector 27">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9ECB4A9E-48D0-4540-8C05-DFE2B9A3EA8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16523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Aims of the Module</a:t>
            </a:r>
          </a:p>
        </p:txBody>
      </p:sp>
      <p:sp>
        <p:nvSpPr>
          <p:cNvPr id="2" name="Content Placeholder 1"/>
          <p:cNvSpPr>
            <a:spLocks noGrp="1"/>
          </p:cNvSpPr>
          <p:nvPr>
            <p:ph sz="half" idx="1"/>
          </p:nvPr>
        </p:nvSpPr>
        <p:spPr>
          <a:xfrm>
            <a:off x="768096" y="2286000"/>
            <a:ext cx="4550113" cy="4023360"/>
          </a:xfrm>
        </p:spPr>
        <p:txBody>
          <a:bodyPr vert="horz" lIns="45720" tIns="45720" rIns="45720" bIns="45720" rtlCol="0">
            <a:normAutofit/>
          </a:bodyPr>
          <a:lstStyle/>
          <a:p>
            <a:pPr marL="0" lvl="0" indent="0">
              <a:buNone/>
            </a:pPr>
            <a:r>
              <a:rPr lang="en-US" b="0" dirty="0"/>
              <a:t>This module aims to engage you in: </a:t>
            </a:r>
          </a:p>
          <a:p>
            <a:pPr marL="457200" lvl="0" indent="-457200">
              <a:buFont typeface="+mj-lt"/>
              <a:buAutoNum type="arabicPeriod"/>
            </a:pPr>
            <a:r>
              <a:rPr lang="en-US" b="0" dirty="0"/>
              <a:t>critically examining key texts in the study of Gender, Sex, and Sexuality</a:t>
            </a:r>
          </a:p>
          <a:p>
            <a:pPr marL="457200" lvl="0" indent="-457200">
              <a:buFont typeface="+mj-lt"/>
              <a:buAutoNum type="arabicPeriod"/>
            </a:pPr>
            <a:r>
              <a:rPr lang="en-US" b="0" dirty="0"/>
              <a:t>critically assessing a variety of theoretical approaches in studying gender, religion, and sex</a:t>
            </a:r>
          </a:p>
          <a:p>
            <a:pPr marL="457200" lvl="0" indent="-457200">
              <a:buFont typeface="+mj-lt"/>
              <a:buAutoNum type="arabicPeriod"/>
            </a:pPr>
            <a:r>
              <a:rPr lang="en-US" dirty="0"/>
              <a:t>e</a:t>
            </a:r>
            <a:r>
              <a:rPr lang="en-US" b="0" dirty="0"/>
              <a:t>xploring theories and debates about </a:t>
            </a:r>
            <a:r>
              <a:rPr lang="en-US" dirty="0"/>
              <a:t>historical and contemporary forms of gender, performance, sex, and sexualities. </a:t>
            </a:r>
          </a:p>
        </p:txBody>
      </p:sp>
      <p:pic>
        <p:nvPicPr>
          <p:cNvPr id="6" name="Content Placeholder 5">
            <a:extLst>
              <a:ext uri="{FF2B5EF4-FFF2-40B4-BE49-F238E27FC236}">
                <a16:creationId xmlns:a16="http://schemas.microsoft.com/office/drawing/2014/main" id="{3479036F-EB98-4117-8DF6-94F5BE810486}"/>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6094" r="41792" b="2"/>
          <a:stretch/>
        </p:blipFill>
        <p:spPr>
          <a:xfrm>
            <a:off x="5664199" y="10"/>
            <a:ext cx="3479801" cy="6857990"/>
          </a:xfrm>
          <a:prstGeom prst="rect">
            <a:avLst/>
          </a:prstGeom>
        </p:spPr>
      </p:pic>
      <p:sp>
        <p:nvSpPr>
          <p:cNvPr id="3" name="Footer Placeholder 2">
            <a:extLst>
              <a:ext uri="{FF2B5EF4-FFF2-40B4-BE49-F238E27FC236}">
                <a16:creationId xmlns:a16="http://schemas.microsoft.com/office/drawing/2014/main" id="{F0BF3E0B-DD8A-4C18-AAA0-AB1F3B097D4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159238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5D838B-7EFF-45E5-B1B7-07499770D9EC}"/>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Learning Outcomes</a:t>
            </a:r>
          </a:p>
        </p:txBody>
      </p:sp>
      <p:sp>
        <p:nvSpPr>
          <p:cNvPr id="3" name="Content Placeholder 2">
            <a:extLst>
              <a:ext uri="{FF2B5EF4-FFF2-40B4-BE49-F238E27FC236}">
                <a16:creationId xmlns:a16="http://schemas.microsoft.com/office/drawing/2014/main" id="{1CF2C94D-993E-47AA-9EF5-802D32C8FB97}"/>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By the end of the module, you should be able to:</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Understand the different uses of terms relating to gender and sexuality, including their specific disciplinary meanings.</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To be able to read and comprehend key theorists linked to the study of gender and sexuality and apply their theoretical constructions to contemporary settings.</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Analyse both primary and secondary material relating to bodies, gender and sexuality. </a:t>
            </a:r>
          </a:p>
          <a:p>
            <a:endParaRPr lang="en-US" dirty="0"/>
          </a:p>
        </p:txBody>
      </p:sp>
      <p:pic>
        <p:nvPicPr>
          <p:cNvPr id="5" name="Content Placeholder 4">
            <a:extLst>
              <a:ext uri="{FF2B5EF4-FFF2-40B4-BE49-F238E27FC236}">
                <a16:creationId xmlns:a16="http://schemas.microsoft.com/office/drawing/2014/main" id="{4D141CB4-3F13-4DE2-9578-6D4EC3FD7FF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616" r="30643"/>
          <a:stretch/>
        </p:blipFill>
        <p:spPr>
          <a:xfrm>
            <a:off x="5664199" y="10"/>
            <a:ext cx="3479801" cy="6857990"/>
          </a:xfrm>
          <a:prstGeom prst="rect">
            <a:avLst/>
          </a:prstGeom>
        </p:spPr>
      </p:pic>
      <p:sp>
        <p:nvSpPr>
          <p:cNvPr id="4" name="Footer Placeholder 3">
            <a:extLst>
              <a:ext uri="{FF2B5EF4-FFF2-40B4-BE49-F238E27FC236}">
                <a16:creationId xmlns:a16="http://schemas.microsoft.com/office/drawing/2014/main" id="{F5D51D92-BC05-4100-BEF8-22256B4A3D9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653195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085AD08-3641-4657-ADD6-6C9BD8DF6F1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Structure	</a:t>
            </a:r>
          </a:p>
        </p:txBody>
      </p:sp>
      <p:sp>
        <p:nvSpPr>
          <p:cNvPr id="3" name="Content Placeholder 2">
            <a:extLst>
              <a:ext uri="{FF2B5EF4-FFF2-40B4-BE49-F238E27FC236}">
                <a16:creationId xmlns:a16="http://schemas.microsoft.com/office/drawing/2014/main" id="{AB8C22D9-A20B-45EB-A623-EB3FD72C3938}"/>
              </a:ext>
            </a:extLst>
          </p:cNvPr>
          <p:cNvSpPr>
            <a:spLocks noGrp="1"/>
          </p:cNvSpPr>
          <p:nvPr>
            <p:ph sz="half" idx="1"/>
          </p:nvPr>
        </p:nvSpPr>
        <p:spPr>
          <a:xfrm>
            <a:off x="768096" y="2286000"/>
            <a:ext cx="4550113" cy="4023360"/>
          </a:xfrm>
        </p:spPr>
        <p:txBody>
          <a:bodyPr vert="horz" lIns="45720" tIns="45720" rIns="45720" bIns="45720" rtlCol="0">
            <a:normAutofit fontScale="92500" lnSpcReduction="10000"/>
          </a:bodyPr>
          <a:lstStyle/>
          <a:p>
            <a:r>
              <a:rPr lang="en-US" dirty="0"/>
              <a:t>In order to equip you with these skills, the module seeks to build on and expand the material you may have covered at level 4, in the Gender module. </a:t>
            </a:r>
          </a:p>
          <a:p>
            <a:r>
              <a:rPr lang="en-US" dirty="0"/>
              <a:t>While that module sought to </a:t>
            </a:r>
            <a:r>
              <a:rPr lang="en-US" dirty="0" err="1"/>
              <a:t>privde</a:t>
            </a:r>
            <a:r>
              <a:rPr lang="en-US" dirty="0"/>
              <a:t> you with an introductory account of the issues, this modules aims to further engages with the cultural range of gender expression, the differing ways in which gender and sex relate, and the performance of sexualities. </a:t>
            </a:r>
          </a:p>
          <a:p>
            <a:r>
              <a:rPr lang="en-US" dirty="0"/>
              <a:t>This means we end up covering quite a lot of material, some of which may be of greater or lesser interest to you – but all of which is important!</a:t>
            </a:r>
          </a:p>
        </p:txBody>
      </p:sp>
      <p:pic>
        <p:nvPicPr>
          <p:cNvPr id="6" name="Content Placeholder 5">
            <a:extLst>
              <a:ext uri="{FF2B5EF4-FFF2-40B4-BE49-F238E27FC236}">
                <a16:creationId xmlns:a16="http://schemas.microsoft.com/office/drawing/2014/main" id="{7E428DBC-6F31-4BE6-890C-F04B100FB6A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454" r="7986" b="-1"/>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87B6ECEE-FFD7-4DF6-9135-AF4FEA9555DE}"/>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932800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227F-AD54-40C8-95D1-A88C3D69891B}"/>
              </a:ext>
            </a:extLst>
          </p:cNvPr>
          <p:cNvSpPr>
            <a:spLocks noGrp="1"/>
          </p:cNvSpPr>
          <p:nvPr>
            <p:ph type="title"/>
          </p:nvPr>
        </p:nvSpPr>
        <p:spPr/>
        <p:txBody>
          <a:bodyPr/>
          <a:lstStyle/>
          <a:p>
            <a:r>
              <a:rPr lang="en-GB" dirty="0"/>
              <a:t>Style</a:t>
            </a:r>
          </a:p>
        </p:txBody>
      </p:sp>
      <p:sp>
        <p:nvSpPr>
          <p:cNvPr id="3" name="Content Placeholder 2">
            <a:extLst>
              <a:ext uri="{FF2B5EF4-FFF2-40B4-BE49-F238E27FC236}">
                <a16:creationId xmlns:a16="http://schemas.microsoft.com/office/drawing/2014/main" id="{FF90582D-6521-4855-9B98-7C6CA2B6ECB3}"/>
              </a:ext>
            </a:extLst>
          </p:cNvPr>
          <p:cNvSpPr>
            <a:spLocks noGrp="1"/>
          </p:cNvSpPr>
          <p:nvPr>
            <p:ph sz="half" idx="1"/>
          </p:nvPr>
        </p:nvSpPr>
        <p:spPr/>
        <p:txBody>
          <a:bodyPr>
            <a:normAutofit/>
          </a:bodyPr>
          <a:lstStyle/>
          <a:p>
            <a:r>
              <a:rPr lang="en-GB" dirty="0"/>
              <a:t>This module will discuss topics like sex, gender identity, sexuality, and other potentially emotive topics.</a:t>
            </a:r>
          </a:p>
          <a:p>
            <a:r>
              <a:rPr lang="en-GB" dirty="0"/>
              <a:t>This means that students may find some of the discussion topics difficult to engage with and uncomfortable to  discuss.</a:t>
            </a:r>
          </a:p>
          <a:p>
            <a:r>
              <a:rPr lang="en-GB" dirty="0"/>
              <a:t>The value of education is learning more about things that make us uncomfortable and learning about the reasons for our discomfort.</a:t>
            </a:r>
          </a:p>
        </p:txBody>
      </p:sp>
      <p:sp>
        <p:nvSpPr>
          <p:cNvPr id="4" name="Content Placeholder 3">
            <a:extLst>
              <a:ext uri="{FF2B5EF4-FFF2-40B4-BE49-F238E27FC236}">
                <a16:creationId xmlns:a16="http://schemas.microsoft.com/office/drawing/2014/main" id="{AD654118-B565-4406-BADC-4E7C84F47D0C}"/>
              </a:ext>
            </a:extLst>
          </p:cNvPr>
          <p:cNvSpPr>
            <a:spLocks noGrp="1"/>
          </p:cNvSpPr>
          <p:nvPr>
            <p:ph sz="half" idx="2"/>
          </p:nvPr>
        </p:nvSpPr>
        <p:spPr/>
        <p:txBody>
          <a:bodyPr>
            <a:normAutofit/>
          </a:bodyPr>
          <a:lstStyle/>
          <a:p>
            <a:r>
              <a:rPr lang="en-GB" dirty="0"/>
              <a:t>I hope this means that we can be respectful of each others difficulty with some subjects, respectful of other people’s pain, and vulnerable about our own.</a:t>
            </a:r>
          </a:p>
          <a:p>
            <a:r>
              <a:rPr lang="en-GB" dirty="0"/>
              <a:t>This module aims to be exploratory, loosely structured, and a place for personal reflection.</a:t>
            </a:r>
          </a:p>
          <a:p>
            <a:r>
              <a:rPr lang="en-GB" dirty="0"/>
              <a:t>If there are areas of particular difficulty for you as an individual, please let me know so they can be suitably addressed. </a:t>
            </a:r>
          </a:p>
        </p:txBody>
      </p:sp>
      <p:sp>
        <p:nvSpPr>
          <p:cNvPr id="5" name="Footer Placeholder 4">
            <a:extLst>
              <a:ext uri="{FF2B5EF4-FFF2-40B4-BE49-F238E27FC236}">
                <a16:creationId xmlns:a16="http://schemas.microsoft.com/office/drawing/2014/main" id="{C04A0C63-D32C-497F-A5E8-45D45ADB267B}"/>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4466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71E3B829-0673-4C7A-B0B7-C2929A11F6DB}"/>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516" r="-1" b="14955"/>
          <a:stretch/>
        </p:blipFill>
        <p:spPr>
          <a:xfrm>
            <a:off x="20" y="-1"/>
            <a:ext cx="9141694" cy="6858000"/>
          </a:xfrm>
          <a:prstGeom prst="rect">
            <a:avLst/>
          </a:prstGeom>
        </p:spPr>
      </p:pic>
      <p:sp>
        <p:nvSpPr>
          <p:cNvPr id="2" name="Title 1">
            <a:extLst>
              <a:ext uri="{FF2B5EF4-FFF2-40B4-BE49-F238E27FC236}">
                <a16:creationId xmlns:a16="http://schemas.microsoft.com/office/drawing/2014/main" id="{E4840B2F-536E-4D27-8836-8CDAB387659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600"/>
              <a:t>Assessments	</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126F27-0B01-4A6A-963A-3EF784E3E745}"/>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dirty="0"/>
              <a:t>As part of this module, you will also complete two assessments. </a:t>
            </a:r>
          </a:p>
          <a:p>
            <a:r>
              <a:rPr lang="en-US" dirty="0"/>
              <a:t>These assessments have been kept deliberately open in nature in order to allow the student multiple potential approaches to the question.</a:t>
            </a:r>
          </a:p>
          <a:p>
            <a:r>
              <a:rPr lang="en-US" dirty="0"/>
              <a:t>In addition, they seek to be directly relevant to your particular schema of study and your potential dissertation topics.</a:t>
            </a:r>
          </a:p>
          <a:p>
            <a:endParaRPr lang="en-US" dirty="0"/>
          </a:p>
          <a:p>
            <a:r>
              <a:rPr lang="en-US" dirty="0"/>
              <a:t>Do seek out the advice and guidance of the appropriate tutor before engaging in the assessments. </a:t>
            </a:r>
          </a:p>
        </p:txBody>
      </p:sp>
      <p:sp>
        <p:nvSpPr>
          <p:cNvPr id="4" name="Footer Placeholder 3">
            <a:extLst>
              <a:ext uri="{FF2B5EF4-FFF2-40B4-BE49-F238E27FC236}">
                <a16:creationId xmlns:a16="http://schemas.microsoft.com/office/drawing/2014/main" id="{DDCA5A9A-4C17-475C-927D-792D70A93066}"/>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78309045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Assessment 1 – Presentation</a:t>
            </a:r>
          </a:p>
        </p:txBody>
      </p:sp>
      <p:sp>
        <p:nvSpPr>
          <p:cNvPr id="2" name="Content Placeholder 1"/>
          <p:cNvSpPr>
            <a:spLocks noGrp="1"/>
          </p:cNvSpPr>
          <p:nvPr>
            <p:ph sz="half" idx="1"/>
          </p:nvPr>
        </p:nvSpPr>
        <p:spPr>
          <a:xfrm>
            <a:off x="768095" y="1844824"/>
            <a:ext cx="4550113" cy="4023360"/>
          </a:xfrm>
        </p:spPr>
        <p:txBody>
          <a:bodyPr vert="horz" lIns="45720" tIns="45720" rIns="45720" bIns="45720" rtlCol="0">
            <a:noAutofit/>
          </a:bodyPr>
          <a:lstStyle/>
          <a:p>
            <a:pPr marL="0" indent="0" algn="l">
              <a:buNone/>
            </a:pPr>
            <a:r>
              <a:rPr lang="en-GB" sz="1600" i="0" dirty="0">
                <a:solidFill>
                  <a:srgbClr val="1D2125"/>
                </a:solidFill>
                <a:effectLst/>
              </a:rPr>
              <a:t>Students will provide presentation material (15 slides / 2,500 words) as if for a presentation relevant to the study of gender / sex / sexuality and / or its reception in their subject of study. </a:t>
            </a:r>
          </a:p>
          <a:p>
            <a:pPr marL="0" indent="0" algn="l">
              <a:buNone/>
            </a:pPr>
            <a:r>
              <a:rPr lang="en-GB" sz="1600" i="0" dirty="0">
                <a:solidFill>
                  <a:srgbClr val="1D2125"/>
                </a:solidFill>
                <a:effectLst/>
              </a:rPr>
              <a:t>This material should be presented as if the presentation will be delivered, including appropriate citation, use of relevant and appropriate academic material, and be directly related to their subject of study. The material should engage with topics and theories covered in this module, identify how they might apply to or be relevant to an aspect of the student's subject of study, and evaluate the ways in which engaging in this process brings to light new insights. </a:t>
            </a:r>
          </a:p>
          <a:p>
            <a:pPr marL="0" indent="0" algn="l">
              <a:buNone/>
            </a:pPr>
            <a:r>
              <a:rPr lang="en-GB" sz="1600" i="0" dirty="0">
                <a:solidFill>
                  <a:srgbClr val="1D2125"/>
                </a:solidFill>
                <a:effectLst/>
              </a:rPr>
              <a:t>Students are encouraged to discuss their proposed area of focus with the module tutor. </a:t>
            </a:r>
            <a:br>
              <a:rPr lang="en-GB" sz="1600" i="0" dirty="0">
                <a:solidFill>
                  <a:srgbClr val="1D2125"/>
                </a:solidFill>
                <a:effectLst/>
              </a:rPr>
            </a:br>
            <a:br>
              <a:rPr lang="en-GB" sz="1600" i="0" dirty="0">
                <a:solidFill>
                  <a:srgbClr val="1D2125"/>
                </a:solidFill>
                <a:effectLst/>
              </a:rPr>
            </a:br>
            <a:r>
              <a:rPr lang="en-GB" sz="1600" dirty="0">
                <a:effectLst/>
                <a:ea typeface="Times New Roman" panose="02020603050405020304" pitchFamily="18" charset="0"/>
                <a:cs typeface="Calibri" panose="020F0502020204030204" pitchFamily="34" charset="0"/>
              </a:rPr>
              <a:t>Expected deadline: Monday, Week 3.</a:t>
            </a:r>
            <a:endParaRPr lang="en-US" sz="1600" dirty="0"/>
          </a:p>
        </p:txBody>
      </p:sp>
      <p:pic>
        <p:nvPicPr>
          <p:cNvPr id="6" name="Content Placeholder 5">
            <a:extLst>
              <a:ext uri="{FF2B5EF4-FFF2-40B4-BE49-F238E27FC236}">
                <a16:creationId xmlns:a16="http://schemas.microsoft.com/office/drawing/2014/main" id="{068ECAF6-8E05-4972-9511-625D771D998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7801" r="27801"/>
          <a:stretch/>
        </p:blipFill>
        <p:spPr>
          <a:xfrm>
            <a:off x="5664199" y="10"/>
            <a:ext cx="3479800" cy="6857990"/>
          </a:xfrm>
          <a:prstGeom prst="rect">
            <a:avLst/>
          </a:prstGeom>
        </p:spPr>
      </p:pic>
      <p:sp>
        <p:nvSpPr>
          <p:cNvPr id="3" name="Footer Placeholder 2">
            <a:extLst>
              <a:ext uri="{FF2B5EF4-FFF2-40B4-BE49-F238E27FC236}">
                <a16:creationId xmlns:a16="http://schemas.microsoft.com/office/drawing/2014/main" id="{8B22ADA2-0851-4E58-BF72-A5F18683690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942613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Assessment 2</a:t>
            </a:r>
          </a:p>
        </p:txBody>
      </p:sp>
      <p:sp>
        <p:nvSpPr>
          <p:cNvPr id="2" name="Content Placeholder 1"/>
          <p:cNvSpPr>
            <a:spLocks noGrp="1"/>
          </p:cNvSpPr>
          <p:nvPr>
            <p:ph sz="half" idx="1"/>
          </p:nvPr>
        </p:nvSpPr>
        <p:spPr>
          <a:xfrm>
            <a:off x="768096" y="1844824"/>
            <a:ext cx="4550113" cy="4023360"/>
          </a:xfrm>
        </p:spPr>
        <p:txBody>
          <a:bodyPr vert="horz" lIns="45720" tIns="45720" rIns="45720" bIns="45720" rtlCol="0">
            <a:noAutofit/>
          </a:bodyPr>
          <a:lstStyle/>
          <a:p>
            <a:pPr>
              <a:lnSpc>
                <a:spcPct val="107000"/>
              </a:lnSpc>
              <a:spcAft>
                <a:spcPts val="800"/>
              </a:spcAft>
            </a:pPr>
            <a:r>
              <a:rPr lang="en-GB" sz="1800" dirty="0">
                <a:effectLst/>
                <a:ea typeface="Times New Roman" panose="02020603050405020304" pitchFamily="18" charset="0"/>
                <a:cs typeface="Calibri" panose="020F0502020204030204" pitchFamily="34" charset="0"/>
              </a:rPr>
              <a:t>“Using the work of one of the theorists discussed in class, examine a single cultural phenomenon using their analytical tools”.</a:t>
            </a:r>
            <a:endParaRPr lang="en-GB" sz="1800" dirty="0">
              <a:effectLst/>
              <a:ea typeface="DengXian" panose="02010600030101010101" pitchFamily="2" charset="-122"/>
              <a:cs typeface="Cordia New" panose="020B0304020202020204" pitchFamily="34" charset="-34"/>
            </a:endParaRPr>
          </a:p>
          <a:p>
            <a:pPr>
              <a:lnSpc>
                <a:spcPct val="107000"/>
              </a:lnSpc>
              <a:spcAft>
                <a:spcPts val="800"/>
              </a:spcAft>
            </a:pPr>
            <a:r>
              <a:rPr lang="en-GB" sz="1800" dirty="0">
                <a:effectLst/>
                <a:ea typeface="Times New Roman" panose="02020603050405020304" pitchFamily="18" charset="0"/>
                <a:cs typeface="Calibri" panose="020F0502020204030204" pitchFamily="34" charset="0"/>
              </a:rPr>
              <a:t>This essay requires you to apply the theoretical work of one of the theorists we discuss in class (Butler, Foucault, Rubin, Connell, Halperin, </a:t>
            </a:r>
            <a:r>
              <a:rPr lang="en-GB" sz="1800" dirty="0" err="1">
                <a:effectLst/>
                <a:ea typeface="Times New Roman" panose="02020603050405020304" pitchFamily="18" charset="0"/>
                <a:cs typeface="Calibri" panose="020F0502020204030204" pitchFamily="34" charset="0"/>
              </a:rPr>
              <a:t>Jagose</a:t>
            </a:r>
            <a:r>
              <a:rPr lang="en-GB" sz="1800" dirty="0">
                <a:effectLst/>
                <a:ea typeface="Times New Roman" panose="02020603050405020304" pitchFamily="18" charset="0"/>
                <a:cs typeface="Calibri" panose="020F0502020204030204" pitchFamily="34" charset="0"/>
              </a:rPr>
              <a:t>, </a:t>
            </a:r>
            <a:r>
              <a:rPr lang="en-GB" sz="1800" dirty="0" err="1">
                <a:effectLst/>
                <a:ea typeface="Times New Roman" panose="02020603050405020304" pitchFamily="18" charset="0"/>
                <a:cs typeface="Calibri" panose="020F0502020204030204" pitchFamily="34" charset="0"/>
              </a:rPr>
              <a:t>Laurentis</a:t>
            </a:r>
            <a:r>
              <a:rPr lang="en-GB" sz="1800" dirty="0">
                <a:effectLst/>
                <a:ea typeface="Times New Roman" panose="02020603050405020304" pitchFamily="18" charset="0"/>
                <a:cs typeface="Calibri" panose="020F0502020204030204" pitchFamily="34" charset="0"/>
              </a:rPr>
              <a:t>, etc etc) to a particular cultural phenomenon you are interested in. This phenomenon should be related to matters of sex, sexuality, or gender and can be anything you are interested in exploring.</a:t>
            </a:r>
            <a:br>
              <a:rPr lang="en-GB" sz="1800" dirty="0">
                <a:effectLst/>
                <a:ea typeface="Times New Roman" panose="02020603050405020304" pitchFamily="18" charset="0"/>
                <a:cs typeface="Calibri" panose="020F0502020204030204" pitchFamily="34" charset="0"/>
              </a:rPr>
            </a:br>
            <a:br>
              <a:rPr lang="en-GB" sz="1800" dirty="0">
                <a:effectLst/>
                <a:ea typeface="Times New Roman" panose="02020603050405020304" pitchFamily="18" charset="0"/>
                <a:cs typeface="Calibri" panose="020F0502020204030204" pitchFamily="34" charset="0"/>
              </a:rPr>
            </a:br>
            <a:r>
              <a:rPr lang="en-GB" sz="1800" dirty="0">
                <a:effectLst/>
                <a:ea typeface="Times New Roman" panose="02020603050405020304" pitchFamily="18" charset="0"/>
                <a:cs typeface="Calibri" panose="020F0502020204030204" pitchFamily="34" charset="0"/>
              </a:rPr>
              <a:t>Expected Deadline: Monday, Week 5</a:t>
            </a:r>
            <a:endParaRPr lang="en-GB" sz="1800" dirty="0">
              <a:effectLst/>
              <a:ea typeface="DengXian" panose="02010600030101010101" pitchFamily="2" charset="-122"/>
              <a:cs typeface="Cordia New" panose="020B0304020202020204" pitchFamily="34" charset="-34"/>
            </a:endParaRPr>
          </a:p>
          <a:p>
            <a:endParaRPr lang="en-US" sz="1050" dirty="0"/>
          </a:p>
        </p:txBody>
      </p:sp>
      <p:pic>
        <p:nvPicPr>
          <p:cNvPr id="6" name="Content Placeholder 5">
            <a:extLst>
              <a:ext uri="{FF2B5EF4-FFF2-40B4-BE49-F238E27FC236}">
                <a16:creationId xmlns:a16="http://schemas.microsoft.com/office/drawing/2014/main" id="{89393EBA-21C9-4CF3-92ED-00E4AAE98AD5}"/>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5529" r="18143"/>
          <a:stretch/>
        </p:blipFill>
        <p:spPr>
          <a:xfrm>
            <a:off x="5664199" y="10"/>
            <a:ext cx="3479800" cy="6857990"/>
          </a:xfrm>
          <a:prstGeom prst="rect">
            <a:avLst/>
          </a:prstGeom>
        </p:spPr>
      </p:pic>
      <p:sp>
        <p:nvSpPr>
          <p:cNvPr id="3" name="Footer Placeholder 2">
            <a:extLst>
              <a:ext uri="{FF2B5EF4-FFF2-40B4-BE49-F238E27FC236}">
                <a16:creationId xmlns:a16="http://schemas.microsoft.com/office/drawing/2014/main" id="{07A01F33-786F-4A04-B2E2-3D7353BCE683}"/>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706762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2600" y="643467"/>
            <a:ext cx="5373505" cy="5571066"/>
          </a:xfrm>
        </p:spPr>
        <p:txBody>
          <a:bodyPr>
            <a:normAutofit/>
          </a:bodyPr>
          <a:lstStyle/>
          <a:p>
            <a:r>
              <a:rPr lang="en-GB" sz="5700" dirty="0">
                <a:solidFill>
                  <a:schemeClr val="tx1">
                    <a:alpha val="80000"/>
                  </a:schemeClr>
                </a:solidFill>
              </a:rPr>
              <a:t>HPRS5042/6042 Complex Bodies: Questioning Gender, Religion, &amp; Sexuality</a:t>
            </a:r>
          </a:p>
        </p:txBody>
      </p:sp>
      <p:sp>
        <p:nvSpPr>
          <p:cNvPr id="3" name="Subtitle 2"/>
          <p:cNvSpPr>
            <a:spLocks noGrp="1"/>
          </p:cNvSpPr>
          <p:nvPr>
            <p:ph type="subTitle" idx="1"/>
          </p:nvPr>
        </p:nvSpPr>
        <p:spPr>
          <a:xfrm>
            <a:off x="6338706" y="643467"/>
            <a:ext cx="2322694" cy="5571066"/>
          </a:xfrm>
        </p:spPr>
        <p:txBody>
          <a:bodyPr>
            <a:normAutofit/>
          </a:bodyPr>
          <a:lstStyle/>
          <a:p>
            <a:r>
              <a:rPr lang="en-GB" sz="1700"/>
              <a:t>Dr Angus M Slater</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D31FFF1F-4FC0-42AF-8F7E-06AA7CCC09C2}"/>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46073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colorful, painted, drawn, painting&#10;&#10;Description automatically generated">
            <a:extLst>
              <a:ext uri="{FF2B5EF4-FFF2-40B4-BE49-F238E27FC236}">
                <a16:creationId xmlns:a16="http://schemas.microsoft.com/office/drawing/2014/main" id="{48CB63B3-3AC9-44E1-8B25-87344C5F885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6970" b="9091"/>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85D5E6AF-19B2-47E5-AE95-7D793F9C614E}"/>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4600">
                <a:solidFill>
                  <a:srgbClr val="000000"/>
                </a:solidFill>
              </a:rPr>
              <a:t>Questioning Gender, Religion, &amp; Sexuality</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1D7A1A-7C32-4D02-A564-9E2965FDEDFE}"/>
              </a:ext>
            </a:extLst>
          </p:cNvPr>
          <p:cNvSpPr>
            <a:spLocks noGrp="1"/>
          </p:cNvSpPr>
          <p:nvPr>
            <p:ph sz="half" idx="1"/>
          </p:nvPr>
        </p:nvSpPr>
        <p:spPr>
          <a:xfrm>
            <a:off x="768096" y="2286000"/>
            <a:ext cx="4550112" cy="4023360"/>
          </a:xfrm>
        </p:spPr>
        <p:txBody>
          <a:bodyPr vert="horz" lIns="45720" tIns="45720" rIns="45720" bIns="45720" rtlCol="0">
            <a:normAutofit/>
          </a:bodyPr>
          <a:lstStyle/>
          <a:p>
            <a:r>
              <a:rPr lang="en-US" dirty="0">
                <a:solidFill>
                  <a:srgbClr val="000000"/>
                </a:solidFill>
              </a:rPr>
              <a:t>For the rest of this session, I would like us to revise some of the material you may have covered in the lvl4 Gender module. </a:t>
            </a:r>
          </a:p>
          <a:p>
            <a:r>
              <a:rPr lang="en-US" dirty="0">
                <a:solidFill>
                  <a:srgbClr val="000000"/>
                </a:solidFill>
              </a:rPr>
              <a:t>Not all students will have had a chance to take this module, and some of the knowledge may have slipped from you, so I think this revision process is a good way to ease us back into thinking critically about gender, sex, and sexuality.</a:t>
            </a:r>
          </a:p>
          <a:p>
            <a:r>
              <a:rPr lang="en-US" dirty="0">
                <a:solidFill>
                  <a:srgbClr val="000000"/>
                </a:solidFill>
              </a:rPr>
              <a:t>This will include discussion about biological determinism and the definition of some terms.</a:t>
            </a:r>
          </a:p>
        </p:txBody>
      </p:sp>
      <p:sp>
        <p:nvSpPr>
          <p:cNvPr id="4" name="Footer Placeholder 3">
            <a:extLst>
              <a:ext uri="{FF2B5EF4-FFF2-40B4-BE49-F238E27FC236}">
                <a16:creationId xmlns:a16="http://schemas.microsoft.com/office/drawing/2014/main" id="{A913D646-1F0E-44F8-B193-12446B100949}"/>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812652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504257D8-9B90-4BF0-90A3-ABE0D12F7508}"/>
              </a:ext>
            </a:extLst>
          </p:cNvPr>
          <p:cNvSpPr>
            <a:spLocks noGrp="1" noChangeArrowheads="1"/>
          </p:cNvSpPr>
          <p:nvPr>
            <p:ph type="title"/>
          </p:nvPr>
        </p:nvSpPr>
        <p:spPr>
          <a:xfrm>
            <a:off x="768096" y="585216"/>
            <a:ext cx="4426545" cy="1499616"/>
          </a:xfrm>
        </p:spPr>
        <p:txBody>
          <a:bodyPr vert="horz" lIns="91440" tIns="45720" rIns="91440" bIns="45720" rtlCol="0" anchor="ctr">
            <a:normAutofit/>
          </a:bodyPr>
          <a:lstStyle/>
          <a:p>
            <a:r>
              <a:rPr lang="en-US" altLang="en-US" sz="5000"/>
              <a:t>Group work</a:t>
            </a:r>
          </a:p>
        </p:txBody>
      </p:sp>
      <p:sp>
        <p:nvSpPr>
          <p:cNvPr id="17412" name="Content Placeholder 2">
            <a:extLst>
              <a:ext uri="{FF2B5EF4-FFF2-40B4-BE49-F238E27FC236}">
                <a16:creationId xmlns:a16="http://schemas.microsoft.com/office/drawing/2014/main" id="{50C4BAD5-BC56-49A6-B8D3-C4620898EEC0}"/>
              </a:ext>
            </a:extLst>
          </p:cNvPr>
          <p:cNvSpPr>
            <a:spLocks/>
          </p:cNvSpPr>
          <p:nvPr/>
        </p:nvSpPr>
        <p:spPr bwMode="auto">
          <a:xfrm>
            <a:off x="768096" y="2286000"/>
            <a:ext cx="4426545" cy="3931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lnSpcReduction="10000"/>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2000" dirty="0">
                <a:latin typeface="+mn-lt"/>
                <a:ea typeface="+mn-ea"/>
              </a:rPr>
              <a:t>Divide into groups</a:t>
            </a:r>
            <a:br>
              <a:rPr lang="en-US" altLang="en-US" sz="2000" dirty="0">
                <a:latin typeface="+mn-lt"/>
                <a:ea typeface="+mn-ea"/>
              </a:rPr>
            </a:br>
            <a:endParaRPr lang="en-US" altLang="en-US" sz="2000" dirty="0">
              <a:latin typeface="+mn-lt"/>
              <a:ea typeface="+mn-ea"/>
            </a:endParaRPr>
          </a:p>
          <a:p>
            <a:pPr marL="0" indent="0" defTabSz="914400">
              <a:lnSpc>
                <a:spcPct val="90000"/>
              </a:lnSpc>
              <a:spcBef>
                <a:spcPct val="20000"/>
              </a:spcBef>
              <a:buClr>
                <a:schemeClr val="accent1"/>
              </a:buClr>
              <a:buNone/>
            </a:pPr>
            <a:r>
              <a:rPr lang="en-US" altLang="en-US" sz="2000" b="1" dirty="0">
                <a:latin typeface="+mn-lt"/>
                <a:ea typeface="+mn-ea"/>
              </a:rPr>
              <a:t>1 - </a:t>
            </a:r>
            <a:r>
              <a:rPr lang="en-US" altLang="en-US" sz="2000" dirty="0">
                <a:latin typeface="+mn-lt"/>
                <a:ea typeface="+mn-ea"/>
              </a:rPr>
              <a:t>List differences between women and men and consider:</a:t>
            </a:r>
          </a:p>
          <a:p>
            <a:pPr marL="0" indent="0" defTabSz="914400">
              <a:lnSpc>
                <a:spcPct val="90000"/>
              </a:lnSpc>
              <a:spcBef>
                <a:spcPct val="20000"/>
              </a:spcBef>
              <a:buClr>
                <a:schemeClr val="accent1"/>
              </a:buClr>
              <a:buNone/>
            </a:pPr>
            <a:r>
              <a:rPr lang="en-US" altLang="en-US" sz="2000" dirty="0">
                <a:latin typeface="+mn-lt"/>
                <a:ea typeface="+mn-ea"/>
              </a:rPr>
              <a:t>On what are these perceived differences based? (e.g. biological, social, cultural or religious beliefs) </a:t>
            </a:r>
          </a:p>
          <a:p>
            <a:pPr marL="0" indent="0" defTabSz="914400">
              <a:lnSpc>
                <a:spcPct val="90000"/>
              </a:lnSpc>
              <a:spcBef>
                <a:spcPct val="20000"/>
              </a:spcBef>
              <a:buClr>
                <a:schemeClr val="accent1"/>
              </a:buClr>
              <a:buNone/>
            </a:pPr>
            <a:r>
              <a:rPr lang="en-US" altLang="en-US" sz="2000" dirty="0">
                <a:latin typeface="+mn-lt"/>
                <a:ea typeface="+mn-ea"/>
              </a:rPr>
              <a:t>                                                  </a:t>
            </a:r>
          </a:p>
          <a:p>
            <a:pPr marL="0" indent="0" defTabSz="914400">
              <a:lnSpc>
                <a:spcPct val="90000"/>
              </a:lnSpc>
              <a:spcBef>
                <a:spcPct val="20000"/>
              </a:spcBef>
              <a:buClr>
                <a:schemeClr val="accent1"/>
              </a:buClr>
              <a:buNone/>
            </a:pPr>
            <a:r>
              <a:rPr lang="en-US" altLang="en-US" sz="2000" b="1" dirty="0">
                <a:latin typeface="+mn-lt"/>
                <a:ea typeface="+mn-ea"/>
              </a:rPr>
              <a:t>2 - </a:t>
            </a:r>
            <a:r>
              <a:rPr lang="en-US" altLang="en-US" sz="2000" dirty="0">
                <a:latin typeface="+mn-lt"/>
                <a:ea typeface="+mn-ea"/>
              </a:rPr>
              <a:t>List similarities between women and men and consider:</a:t>
            </a:r>
          </a:p>
          <a:p>
            <a:pPr marL="0" indent="0" defTabSz="914400">
              <a:lnSpc>
                <a:spcPct val="90000"/>
              </a:lnSpc>
              <a:spcBef>
                <a:spcPct val="20000"/>
              </a:spcBef>
              <a:buClr>
                <a:schemeClr val="accent1"/>
              </a:buClr>
              <a:buNone/>
            </a:pPr>
            <a:r>
              <a:rPr lang="en-US" altLang="en-US" sz="2000" dirty="0">
                <a:latin typeface="+mn-lt"/>
                <a:ea typeface="+mn-ea"/>
              </a:rPr>
              <a:t>On what are the perceived similarities based? (e.g. biological, social, cultural or religious beliefs)</a:t>
            </a:r>
            <a:br>
              <a:rPr lang="en-US" altLang="en-US" sz="1500" b="1" dirty="0">
                <a:latin typeface="+mn-lt"/>
                <a:ea typeface="+mn-ea"/>
              </a:rPr>
            </a:br>
            <a:endParaRPr lang="en-US" altLang="en-US" sz="1500" b="1" dirty="0">
              <a:latin typeface="+mn-lt"/>
              <a:ea typeface="+mn-ea"/>
            </a:endParaRPr>
          </a:p>
        </p:txBody>
      </p:sp>
      <p:pic>
        <p:nvPicPr>
          <p:cNvPr id="136" name="Graphic 135" descr="Group">
            <a:extLst>
              <a:ext uri="{FF2B5EF4-FFF2-40B4-BE49-F238E27FC236}">
                <a16:creationId xmlns:a16="http://schemas.microsoft.com/office/drawing/2014/main" id="{64FACE60-DCFB-4938-98F2-90D37A62D3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
        <p:nvSpPr>
          <p:cNvPr id="2" name="Footer Placeholder 1">
            <a:extLst>
              <a:ext uri="{FF2B5EF4-FFF2-40B4-BE49-F238E27FC236}">
                <a16:creationId xmlns:a16="http://schemas.microsoft.com/office/drawing/2014/main" id="{98DBB3C1-0794-4891-AF0A-070014E078D1}"/>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1" name="Straight Connector 14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4426545" cy="1499616"/>
          </a:xfrm>
        </p:spPr>
        <p:txBody>
          <a:bodyPr vert="horz" lIns="91440" tIns="45720" rIns="91440" bIns="45720" rtlCol="0" anchor="ctr">
            <a:normAutofit/>
          </a:bodyPr>
          <a:lstStyle/>
          <a:p>
            <a:r>
              <a:rPr lang="en-US" altLang="en-US" sz="500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4426545" cy="3931920"/>
          </a:xfrm>
        </p:spPr>
        <p:txBody>
          <a:bodyPr vert="horz" lIns="45720" tIns="45720" rIns="45720" bIns="45720" rtlCol="0">
            <a:normAutofit/>
          </a:bodyPr>
          <a:lstStyle/>
          <a:p>
            <a:r>
              <a:rPr lang="en-US" altLang="en-US" dirty="0"/>
              <a:t>All participants to consider together: </a:t>
            </a:r>
          </a:p>
          <a:p>
            <a:r>
              <a:rPr lang="en-US" altLang="en-US" b="1" dirty="0"/>
              <a:t>1 - </a:t>
            </a:r>
            <a:r>
              <a:rPr lang="en-US" altLang="en-US" dirty="0"/>
              <a:t>What are the effects of highlighting differences rather than similarities between men and women? </a:t>
            </a:r>
            <a:br>
              <a:rPr lang="en-US" altLang="en-US" dirty="0"/>
            </a:br>
            <a:endParaRPr lang="en-US" altLang="en-US" dirty="0"/>
          </a:p>
          <a:p>
            <a:r>
              <a:rPr lang="en-US" altLang="en-US" b="1" dirty="0"/>
              <a:t>2 - </a:t>
            </a:r>
            <a:r>
              <a:rPr lang="en-US" altLang="en-US" dirty="0"/>
              <a:t>To what extent do assumptions about biologically determined sex differences between women and men influence popular culture, sayings or beliefs in our society?</a:t>
            </a:r>
            <a:endParaRPr lang="en-US" altLang="en-US" b="1" dirty="0"/>
          </a:p>
          <a:p>
            <a:pPr>
              <a:buFontTx/>
              <a:buNone/>
            </a:pPr>
            <a:endParaRPr lang="en-US" altLang="en-US" dirty="0"/>
          </a:p>
          <a:p>
            <a:pPr>
              <a:buFontTx/>
              <a:buNone/>
            </a:pPr>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507" name="Rectangle 2">
            <a:extLst>
              <a:ext uri="{FF2B5EF4-FFF2-40B4-BE49-F238E27FC236}">
                <a16:creationId xmlns:a16="http://schemas.microsoft.com/office/drawing/2014/main" id="{A1319B8A-EC71-4B33-8CC0-FA20E5E87224}"/>
              </a:ext>
            </a:extLst>
          </p:cNvPr>
          <p:cNvSpPr>
            <a:spLocks noGrp="1" noChangeArrowheads="1"/>
          </p:cNvSpPr>
          <p:nvPr>
            <p:ph type="title" idx="4294967295"/>
          </p:nvPr>
        </p:nvSpPr>
        <p:spPr>
          <a:xfrm>
            <a:off x="768096" y="585216"/>
            <a:ext cx="4550113" cy="1499616"/>
          </a:xfrm>
        </p:spPr>
        <p:txBody>
          <a:bodyPr vert="horz" lIns="91440" tIns="45720" rIns="91440" bIns="45720" rtlCol="0" anchor="ctr">
            <a:normAutofit/>
          </a:bodyPr>
          <a:lstStyle/>
          <a:p>
            <a:r>
              <a:rPr lang="en-US" altLang="en-US" sz="3900"/>
              <a:t>Biological determinism, </a:t>
            </a:r>
            <a:br>
              <a:rPr lang="en-US" altLang="en-US" sz="3900"/>
            </a:br>
            <a:r>
              <a:rPr lang="en-US" altLang="en-US" sz="3900"/>
              <a:t>sex and sexuality</a:t>
            </a:r>
          </a:p>
        </p:txBody>
      </p:sp>
      <p:sp>
        <p:nvSpPr>
          <p:cNvPr id="21509" name="Content Placeholder 2">
            <a:extLst>
              <a:ext uri="{FF2B5EF4-FFF2-40B4-BE49-F238E27FC236}">
                <a16:creationId xmlns:a16="http://schemas.microsoft.com/office/drawing/2014/main" id="{9753F72E-9C20-4911-B404-AF3280897F11}"/>
              </a:ext>
            </a:extLst>
          </p:cNvPr>
          <p:cNvSpPr>
            <a:spLocks/>
          </p:cNvSpPr>
          <p:nvPr/>
        </p:nvSpPr>
        <p:spPr bwMode="auto">
          <a:xfrm>
            <a:off x="768096" y="2286000"/>
            <a:ext cx="4550113" cy="40233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1800" dirty="0">
                <a:latin typeface="+mn-lt"/>
                <a:ea typeface="+mn-ea"/>
              </a:rPr>
              <a:t>Biologically determinist theories of various kinds reduce social </a:t>
            </a:r>
            <a:r>
              <a:rPr lang="en-US" altLang="en-US" sz="1800" dirty="0" err="1">
                <a:latin typeface="+mn-lt"/>
                <a:ea typeface="+mn-ea"/>
              </a:rPr>
              <a:t>organisation</a:t>
            </a:r>
            <a:r>
              <a:rPr lang="en-US" altLang="en-US" sz="1800" dirty="0">
                <a:latin typeface="+mn-lt"/>
                <a:ea typeface="+mn-ea"/>
              </a:rPr>
              <a:t> and social complexity to an effect of biology or nature</a:t>
            </a:r>
          </a:p>
          <a:p>
            <a:pPr marL="0" indent="0" defTabSz="914400">
              <a:lnSpc>
                <a:spcPct val="90000"/>
              </a:lnSpc>
              <a:buClr>
                <a:schemeClr val="accent1"/>
              </a:buClr>
              <a:buNone/>
            </a:pPr>
            <a:endParaRPr lang="en-US" altLang="en-US" sz="1800" dirty="0">
              <a:latin typeface="+mn-lt"/>
              <a:ea typeface="+mn-ea"/>
            </a:endParaRPr>
          </a:p>
          <a:p>
            <a:pPr marL="0" indent="0" defTabSz="914400">
              <a:lnSpc>
                <a:spcPct val="90000"/>
              </a:lnSpc>
              <a:buClr>
                <a:schemeClr val="accent1"/>
              </a:buClr>
              <a:buNone/>
            </a:pPr>
            <a:r>
              <a:rPr lang="en-US" altLang="en-US" sz="1800" dirty="0">
                <a:latin typeface="+mn-lt"/>
                <a:ea typeface="+mn-ea"/>
              </a:rPr>
              <a:t>Biological determinists include socio-biologists, some geneticists, psychologists and ‘pop psychology’ writers, as well as many examples on social media of “pick-up artists” or “dating experts”.</a:t>
            </a:r>
          </a:p>
          <a:p>
            <a:pPr marL="0" indent="0" defTabSz="914400">
              <a:lnSpc>
                <a:spcPct val="90000"/>
              </a:lnSpc>
              <a:buClr>
                <a:schemeClr val="accent1"/>
              </a:buClr>
              <a:buNone/>
            </a:pPr>
            <a:endParaRPr lang="en-US" altLang="en-US" sz="1800" dirty="0">
              <a:latin typeface="+mn-lt"/>
              <a:ea typeface="+mn-ea"/>
            </a:endParaRPr>
          </a:p>
          <a:p>
            <a:pPr marL="0" indent="0" defTabSz="914400">
              <a:lnSpc>
                <a:spcPct val="90000"/>
              </a:lnSpc>
              <a:buClr>
                <a:schemeClr val="accent1"/>
              </a:buClr>
              <a:buNone/>
            </a:pPr>
            <a:r>
              <a:rPr lang="en-US" altLang="en-US" sz="1800" dirty="0">
                <a:latin typeface="+mn-lt"/>
                <a:ea typeface="+mn-ea"/>
              </a:rPr>
              <a:t>Complex, socially embedded behaviors have </a:t>
            </a:r>
            <a:br>
              <a:rPr lang="en-US" altLang="en-US" sz="1800" dirty="0">
                <a:latin typeface="+mn-lt"/>
                <a:ea typeface="+mn-ea"/>
              </a:rPr>
            </a:br>
            <a:r>
              <a:rPr lang="en-US" altLang="en-US" sz="1800" dirty="0">
                <a:latin typeface="+mn-lt"/>
                <a:ea typeface="+mn-ea"/>
              </a:rPr>
              <a:t>all been explained as an effect of evolutionary </a:t>
            </a:r>
            <a:br>
              <a:rPr lang="en-US" altLang="en-US" sz="1800" dirty="0">
                <a:latin typeface="+mn-lt"/>
                <a:ea typeface="+mn-ea"/>
              </a:rPr>
            </a:br>
            <a:r>
              <a:rPr lang="en-US" altLang="en-US" sz="1800" dirty="0">
                <a:latin typeface="+mn-lt"/>
                <a:ea typeface="+mn-ea"/>
              </a:rPr>
              <a:t>reproductive strategies. </a:t>
            </a:r>
          </a:p>
          <a:p>
            <a:pPr defTabSz="914400">
              <a:lnSpc>
                <a:spcPct val="90000"/>
              </a:lnSpc>
              <a:buClr>
                <a:schemeClr val="accent1"/>
              </a:buClr>
              <a:buFontTx/>
              <a:buNone/>
            </a:pPr>
            <a:endParaRPr lang="en-US" altLang="en-US" sz="1800" dirty="0">
              <a:latin typeface="+mn-lt"/>
              <a:ea typeface="+mn-ea"/>
            </a:endParaRPr>
          </a:p>
        </p:txBody>
      </p:sp>
      <p:pic>
        <p:nvPicPr>
          <p:cNvPr id="3" name="Picture 2" descr="Text, whiteboard&#10;&#10;Description automatically generated">
            <a:extLst>
              <a:ext uri="{FF2B5EF4-FFF2-40B4-BE49-F238E27FC236}">
                <a16:creationId xmlns:a16="http://schemas.microsoft.com/office/drawing/2014/main" id="{D3D5B48D-C969-4BAB-8D90-6DFADC82CD60}"/>
              </a:ext>
            </a:extLst>
          </p:cNvPr>
          <p:cNvPicPr>
            <a:picLocks noChangeAspect="1"/>
          </p:cNvPicPr>
          <p:nvPr/>
        </p:nvPicPr>
        <p:blipFill rotWithShape="1">
          <a:blip r:embed="rId3">
            <a:extLst>
              <a:ext uri="{28A0092B-C50C-407E-A947-70E740481C1C}">
                <a14:useLocalDpi xmlns:a14="http://schemas.microsoft.com/office/drawing/2010/main" val="0"/>
              </a:ext>
            </a:extLst>
          </a:blip>
          <a:srcRect l="8804" r="12266" b="1"/>
          <a:stretch/>
        </p:blipFill>
        <p:spPr>
          <a:xfrm>
            <a:off x="5664199" y="10"/>
            <a:ext cx="3479800" cy="6857990"/>
          </a:xfrm>
          <a:prstGeom prst="rect">
            <a:avLst/>
          </a:prstGeom>
        </p:spPr>
      </p:pic>
      <p:sp>
        <p:nvSpPr>
          <p:cNvPr id="2" name="Footer Placeholder 1">
            <a:extLst>
              <a:ext uri="{FF2B5EF4-FFF2-40B4-BE49-F238E27FC236}">
                <a16:creationId xmlns:a16="http://schemas.microsoft.com/office/drawing/2014/main" id="{573E6CB9-7493-4F11-9130-3DDBDBC8ED6C}"/>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5" name="Rectangle 2">
            <a:extLst>
              <a:ext uri="{FF2B5EF4-FFF2-40B4-BE49-F238E27FC236}">
                <a16:creationId xmlns:a16="http://schemas.microsoft.com/office/drawing/2014/main" id="{896B08AA-6CEE-4974-9D07-D05A4974F001}"/>
              </a:ext>
            </a:extLst>
          </p:cNvPr>
          <p:cNvSpPr>
            <a:spLocks noGrp="1" noChangeArrowheads="1"/>
          </p:cNvSpPr>
          <p:nvPr>
            <p:ph type="title"/>
          </p:nvPr>
        </p:nvSpPr>
        <p:spPr>
          <a:xfrm>
            <a:off x="768096" y="585216"/>
            <a:ext cx="4550113" cy="1499616"/>
          </a:xfrm>
        </p:spPr>
        <p:txBody>
          <a:bodyPr>
            <a:normAutofit/>
          </a:bodyPr>
          <a:lstStyle/>
          <a:p>
            <a:r>
              <a:rPr lang="en-US" altLang="en-US"/>
              <a:t>sex and sexuality</a:t>
            </a:r>
            <a:endParaRPr lang="en-AU" altLang="en-US">
              <a:ea typeface="ＭＳ Ｐゴシック" panose="020B0600070205080204" pitchFamily="34" charset="-128"/>
            </a:endParaRPr>
          </a:p>
        </p:txBody>
      </p:sp>
      <p:sp>
        <p:nvSpPr>
          <p:cNvPr id="23556" name="Rectangle 3">
            <a:extLst>
              <a:ext uri="{FF2B5EF4-FFF2-40B4-BE49-F238E27FC236}">
                <a16:creationId xmlns:a16="http://schemas.microsoft.com/office/drawing/2014/main" id="{A576F632-7B94-4ED4-B317-E07EC7FC7190}"/>
              </a:ext>
            </a:extLst>
          </p:cNvPr>
          <p:cNvSpPr>
            <a:spLocks noGrp="1" noChangeArrowheads="1"/>
          </p:cNvSpPr>
          <p:nvPr>
            <p:ph idx="1"/>
          </p:nvPr>
        </p:nvSpPr>
        <p:spPr>
          <a:xfrm>
            <a:off x="768096" y="2286000"/>
            <a:ext cx="4550113" cy="4023360"/>
          </a:xfrm>
        </p:spPr>
        <p:txBody>
          <a:bodyPr>
            <a:normAutofit/>
          </a:bodyPr>
          <a:lstStyle/>
          <a:p>
            <a:pPr marL="0" indent="0" eaLnBrk="1" hangingPunct="1">
              <a:buNone/>
            </a:pPr>
            <a:r>
              <a:rPr lang="en-AU" altLang="en-US" dirty="0">
                <a:ea typeface="ＭＳ Ｐゴシック" panose="020B0600070205080204" pitchFamily="34" charset="-128"/>
              </a:rPr>
              <a:t>In the biologically determinist school of thought: </a:t>
            </a:r>
          </a:p>
          <a:p>
            <a:pPr marL="0" indent="0">
              <a:buNone/>
            </a:pPr>
            <a:r>
              <a:rPr lang="en-AU" altLang="en-US" dirty="0">
                <a:ea typeface="ＭＳ Ｐゴシック" panose="020B0600070205080204" pitchFamily="34" charset="-128"/>
              </a:rPr>
              <a:t>Biological facts of sex are thought to constitute natural differences between men and women.</a:t>
            </a:r>
          </a:p>
          <a:p>
            <a:pPr marL="0" indent="0">
              <a:buNone/>
            </a:pPr>
            <a:r>
              <a:rPr lang="en-AU" altLang="en-US" dirty="0">
                <a:ea typeface="ＭＳ Ｐゴシック" panose="020B0600070205080204" pitchFamily="34" charset="-128"/>
              </a:rPr>
              <a:t>These natural differences produce differing social and cultural reactions that are defined by the biological reality.</a:t>
            </a:r>
          </a:p>
          <a:p>
            <a:pPr marL="0" indent="0">
              <a:buNone/>
            </a:pPr>
            <a:r>
              <a:rPr lang="en-AU" altLang="en-US" dirty="0">
                <a:ea typeface="ＭＳ Ｐゴシック" panose="020B0600070205080204" pitchFamily="34" charset="-128"/>
              </a:rPr>
              <a:t>For example, heterosexuality is considered a “natural” outcome of this sex difference due to the drive to reproduce the species.</a:t>
            </a:r>
          </a:p>
          <a:p>
            <a:pPr marL="0" indent="0">
              <a:buNone/>
            </a:pPr>
            <a:endParaRPr lang="en-AU" altLang="en-US" dirty="0">
              <a:ea typeface="ＭＳ Ｐゴシック" panose="020B0600070205080204" pitchFamily="34" charset="-128"/>
            </a:endParaRPr>
          </a:p>
          <a:p>
            <a:pPr eaLnBrk="1" hangingPunct="1"/>
            <a:endParaRPr lang="en-AU" altLang="en-US" dirty="0">
              <a:ea typeface="ＭＳ Ｐゴシック" panose="020B0600070205080204" pitchFamily="34" charset="-128"/>
            </a:endParaRPr>
          </a:p>
        </p:txBody>
      </p:sp>
      <p:pic>
        <p:nvPicPr>
          <p:cNvPr id="23557" name="Picture 5" descr="whymendont">
            <a:extLst>
              <a:ext uri="{FF2B5EF4-FFF2-40B4-BE49-F238E27FC236}">
                <a16:creationId xmlns:a16="http://schemas.microsoft.com/office/drawing/2014/main" id="{4741C8AD-FD2C-401D-8066-0BC826D3EB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16" r="22944" b="1"/>
          <a:stretch/>
        </p:blipFill>
        <p:spPr bwMode="auto">
          <a:xfrm>
            <a:off x="5664199" y="10"/>
            <a:ext cx="34798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C24D672C-1367-4A77-868D-AAF199AEA7EC}"/>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4F7CF-F773-435D-B5F9-F31C72905D52}"/>
              </a:ext>
            </a:extLst>
          </p:cNvPr>
          <p:cNvSpPr>
            <a:spLocks noGrp="1"/>
          </p:cNvSpPr>
          <p:nvPr>
            <p:ph type="title"/>
          </p:nvPr>
        </p:nvSpPr>
        <p:spPr>
          <a:xfrm>
            <a:off x="768096" y="585216"/>
            <a:ext cx="4550113" cy="1499616"/>
          </a:xfrm>
        </p:spPr>
        <p:txBody>
          <a:bodyPr>
            <a:normAutofit/>
          </a:bodyPr>
          <a:lstStyle/>
          <a:p>
            <a:r>
              <a:rPr lang="en-US" altLang="en-US"/>
              <a:t>sex and sexuality</a:t>
            </a:r>
            <a:endParaRPr lang="en-GB"/>
          </a:p>
        </p:txBody>
      </p:sp>
      <p:sp>
        <p:nvSpPr>
          <p:cNvPr id="3" name="Content Placeholder 2">
            <a:extLst>
              <a:ext uri="{FF2B5EF4-FFF2-40B4-BE49-F238E27FC236}">
                <a16:creationId xmlns:a16="http://schemas.microsoft.com/office/drawing/2014/main" id="{ACC7F87C-0DB0-4D83-BA0E-E0E350025583}"/>
              </a:ext>
            </a:extLst>
          </p:cNvPr>
          <p:cNvSpPr>
            <a:spLocks noGrp="1"/>
          </p:cNvSpPr>
          <p:nvPr>
            <p:ph idx="1"/>
          </p:nvPr>
        </p:nvSpPr>
        <p:spPr>
          <a:xfrm>
            <a:off x="768096" y="2286000"/>
            <a:ext cx="4550113" cy="4023360"/>
          </a:xfrm>
        </p:spPr>
        <p:txBody>
          <a:bodyPr>
            <a:normAutofit/>
          </a:bodyPr>
          <a:lstStyle/>
          <a:p>
            <a:pPr marL="0" indent="0">
              <a:buNone/>
            </a:pPr>
            <a:r>
              <a:rPr lang="en-AU" altLang="en-US" dirty="0">
                <a:ea typeface="ＭＳ Ｐゴシック" panose="020B0600070205080204" pitchFamily="34" charset="-128"/>
              </a:rPr>
              <a:t>Key assumption driving biological determinism:</a:t>
            </a:r>
          </a:p>
          <a:p>
            <a:pPr marL="0" indent="-45720">
              <a:buNone/>
            </a:pPr>
            <a:r>
              <a:rPr lang="en-AU" altLang="en-US" dirty="0">
                <a:ea typeface="ＭＳ Ｐゴシック" panose="020B0600070205080204" pitchFamily="34" charset="-128"/>
              </a:rPr>
              <a:t>The primary function and goal of all human sexual activity is the reproduction of the species – because this is the biological reason for sex differentiation. </a:t>
            </a:r>
          </a:p>
          <a:p>
            <a:pPr marL="0" indent="-45720">
              <a:buNone/>
            </a:pPr>
            <a:r>
              <a:rPr lang="en-AU" altLang="en-US" dirty="0">
                <a:ea typeface="ＭＳ Ｐゴシック" panose="020B0600070205080204" pitchFamily="34" charset="-128"/>
              </a:rPr>
              <a:t>Humans have sex because we must reproduce, and all of our social behaviour can be explained by this feature. </a:t>
            </a:r>
          </a:p>
          <a:p>
            <a:pPr marL="0" indent="-45720">
              <a:buNone/>
            </a:pPr>
            <a:r>
              <a:rPr lang="en-AU" altLang="en-US" dirty="0">
                <a:ea typeface="ＭＳ Ｐゴシック" panose="020B0600070205080204" pitchFamily="34" charset="-128"/>
              </a:rPr>
              <a:t>Homosexuality becomes explained as an “unnatural” genetic deviation, for example. </a:t>
            </a:r>
          </a:p>
          <a:p>
            <a:endParaRPr lang="en-GB" dirty="0"/>
          </a:p>
        </p:txBody>
      </p:sp>
      <p:pic>
        <p:nvPicPr>
          <p:cNvPr id="7" name="Picture 6">
            <a:extLst>
              <a:ext uri="{FF2B5EF4-FFF2-40B4-BE49-F238E27FC236}">
                <a16:creationId xmlns:a16="http://schemas.microsoft.com/office/drawing/2014/main" id="{D07706F1-6FBE-4332-B966-BB3FC9CAC687}"/>
              </a:ext>
            </a:extLst>
          </p:cNvPr>
          <p:cNvPicPr>
            <a:picLocks noChangeAspect="1"/>
          </p:cNvPicPr>
          <p:nvPr/>
        </p:nvPicPr>
        <p:blipFill rotWithShape="1">
          <a:blip r:embed="rId2">
            <a:extLst>
              <a:ext uri="{28A0092B-C50C-407E-A947-70E740481C1C}">
                <a14:useLocalDpi xmlns:a14="http://schemas.microsoft.com/office/drawing/2010/main" val="0"/>
              </a:ext>
            </a:extLst>
          </a:blip>
          <a:srcRect l="-658" t="-347" r="62475" b="347"/>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7A0E8753-4A04-4946-9770-3741D1411FFA}"/>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977428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05BFB19-669B-436A-9E38-5011D6F93B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521428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9413DE7D-4710-463F-9A37-FC3DA82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095" y="826324"/>
            <a:ext cx="7359904" cy="5214280"/>
          </a:xfrm>
          <a:prstGeom prst="rect">
            <a:avLst/>
          </a:prstGeom>
          <a:solidFill>
            <a:srgbClr val="FFFFFF"/>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icture containing text&#10;&#10;Description automatically generated">
            <a:extLst>
              <a:ext uri="{FF2B5EF4-FFF2-40B4-BE49-F238E27FC236}">
                <a16:creationId xmlns:a16="http://schemas.microsoft.com/office/drawing/2014/main" id="{A77B8F23-7CC7-4BCF-94F0-047D67A89F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9394" y="2339644"/>
            <a:ext cx="6877305" cy="2187637"/>
          </a:xfrm>
          <a:prstGeom prst="rect">
            <a:avLst/>
          </a:prstGeom>
        </p:spPr>
      </p:pic>
      <p:sp>
        <p:nvSpPr>
          <p:cNvPr id="3" name="Footer Placeholder 2">
            <a:extLst>
              <a:ext uri="{FF2B5EF4-FFF2-40B4-BE49-F238E27FC236}">
                <a16:creationId xmlns:a16="http://schemas.microsoft.com/office/drawing/2014/main" id="{41CF03DE-4E76-4F26-BE7B-4D13D481EFDF}"/>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520462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6" name="Rectangle 7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vector graphics&#10;&#10;Description automatically generated">
            <a:extLst>
              <a:ext uri="{FF2B5EF4-FFF2-40B4-BE49-F238E27FC236}">
                <a16:creationId xmlns:a16="http://schemas.microsoft.com/office/drawing/2014/main" id="{E6453947-4087-4498-971B-E70FD3458A81}"/>
              </a:ext>
            </a:extLst>
          </p:cNvPr>
          <p:cNvPicPr>
            <a:picLocks noChangeAspect="1"/>
          </p:cNvPicPr>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l="23353" r="-1" b="-1"/>
          <a:stretch/>
        </p:blipFill>
        <p:spPr>
          <a:xfrm>
            <a:off x="20" y="-1"/>
            <a:ext cx="9141694" cy="6858000"/>
          </a:xfrm>
          <a:prstGeom prst="rect">
            <a:avLst/>
          </a:prstGeom>
        </p:spPr>
      </p:pic>
      <p:sp>
        <p:nvSpPr>
          <p:cNvPr id="25603" name="Rectangle 2">
            <a:extLst>
              <a:ext uri="{FF2B5EF4-FFF2-40B4-BE49-F238E27FC236}">
                <a16:creationId xmlns:a16="http://schemas.microsoft.com/office/drawing/2014/main" id="{42E0F33E-A2CE-434F-B905-83CBE2504810}"/>
              </a:ext>
            </a:extLst>
          </p:cNvPr>
          <p:cNvSpPr>
            <a:spLocks noGrp="1" noChangeArrowheads="1"/>
          </p:cNvSpPr>
          <p:nvPr>
            <p:ph type="title"/>
          </p:nvPr>
        </p:nvSpPr>
        <p:spPr>
          <a:xfrm>
            <a:off x="482600" y="643467"/>
            <a:ext cx="2763328" cy="5571066"/>
          </a:xfrm>
        </p:spPr>
        <p:txBody>
          <a:bodyPr>
            <a:normAutofit/>
          </a:bodyPr>
          <a:lstStyle/>
          <a:p>
            <a:pPr algn="r" eaLnBrk="1" hangingPunct="1"/>
            <a:r>
              <a:rPr lang="en-AU" altLang="en-US">
                <a:ea typeface="ＭＳ Ｐゴシック" panose="020B0600070205080204" pitchFamily="34" charset="-128"/>
              </a:rPr>
              <a:t>‘The gay gene’ – an Example</a:t>
            </a:r>
          </a:p>
        </p:txBody>
      </p:sp>
      <p:cxnSp>
        <p:nvCxnSpPr>
          <p:cNvPr id="25607" name="Straight Connector 7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5604" name="Rectangle 3">
            <a:extLst>
              <a:ext uri="{FF2B5EF4-FFF2-40B4-BE49-F238E27FC236}">
                <a16:creationId xmlns:a16="http://schemas.microsoft.com/office/drawing/2014/main" id="{7652AC93-073A-4F2F-B8B6-B026DB655AAE}"/>
              </a:ext>
            </a:extLst>
          </p:cNvPr>
          <p:cNvSpPr>
            <a:spLocks noGrp="1" noChangeArrowheads="1"/>
          </p:cNvSpPr>
          <p:nvPr>
            <p:ph idx="1"/>
          </p:nvPr>
        </p:nvSpPr>
        <p:spPr>
          <a:xfrm>
            <a:off x="3728528" y="643467"/>
            <a:ext cx="4930584" cy="5571066"/>
          </a:xfrm>
        </p:spPr>
        <p:txBody>
          <a:bodyPr anchor="ctr">
            <a:normAutofit/>
          </a:bodyPr>
          <a:lstStyle/>
          <a:p>
            <a:pPr eaLnBrk="1" hangingPunct="1"/>
            <a:r>
              <a:rPr lang="en-AU" altLang="en-US" sz="1700" dirty="0">
                <a:ea typeface="ＭＳ Ｐゴシック" panose="020B0600070205080204" pitchFamily="34" charset="-128"/>
              </a:rPr>
              <a:t>An example of the impact of a biologically determinist frame is that geneticists search for a ‘gay gene’ to prove there is a biological basis for, and explanation of, male homosexuality </a:t>
            </a:r>
          </a:p>
          <a:p>
            <a:pPr eaLnBrk="1" hangingPunct="1"/>
            <a:br>
              <a:rPr lang="en-AU" altLang="en-US" sz="1700" dirty="0">
                <a:ea typeface="ＭＳ Ｐゴシック" panose="020B0600070205080204" pitchFamily="34" charset="-128"/>
              </a:rPr>
            </a:br>
            <a:r>
              <a:rPr lang="en-AU" altLang="en-US" sz="1700" dirty="0">
                <a:ea typeface="ＭＳ Ｐゴシック" panose="020B0600070205080204" pitchFamily="34" charset="-128"/>
              </a:rPr>
              <a:t>Some examples of this include:</a:t>
            </a:r>
          </a:p>
          <a:p>
            <a:pPr lvl="1" eaLnBrk="1" hangingPunct="1"/>
            <a:r>
              <a:rPr lang="en-US" altLang="en-US" sz="1700" dirty="0">
                <a:ea typeface="ＭＳ Ｐゴシック" panose="020B0600070205080204" pitchFamily="34" charset="-128"/>
              </a:rPr>
              <a:t>Small differences found between the post-mortem brains of heterosexual and homosexual young men</a:t>
            </a:r>
            <a:r>
              <a:rPr lang="en-AU" altLang="en-US" sz="1700" dirty="0">
                <a:ea typeface="ＭＳ Ｐゴシック" panose="020B0600070205080204" pitchFamily="34" charset="-128"/>
              </a:rPr>
              <a:t>     (</a:t>
            </a:r>
            <a:r>
              <a:rPr lang="en-AU" altLang="en-US" sz="1700" dirty="0" err="1">
                <a:ea typeface="ＭＳ Ｐゴシック" panose="020B0600070205080204" pitchFamily="34" charset="-128"/>
              </a:rPr>
              <a:t>LeVay</a:t>
            </a:r>
            <a:r>
              <a:rPr lang="en-AU" altLang="en-US" sz="1700" dirty="0">
                <a:ea typeface="ＭＳ Ｐゴシック" panose="020B0600070205080204" pitchFamily="34" charset="-128"/>
              </a:rPr>
              <a:t>, </a:t>
            </a:r>
            <a:r>
              <a:rPr lang="en-US" altLang="en-US" sz="1700" dirty="0">
                <a:ea typeface="ＭＳ Ｐゴシック" panose="020B0600070205080204" pitchFamily="34" charset="-128"/>
              </a:rPr>
              <a:t>1991)</a:t>
            </a:r>
          </a:p>
          <a:p>
            <a:pPr lvl="1" eaLnBrk="1" hangingPunct="1"/>
            <a:r>
              <a:rPr lang="en-US" altLang="en-US" sz="1700" dirty="0">
                <a:ea typeface="ＭＳ Ｐゴシック" panose="020B0600070205080204" pitchFamily="34" charset="-128"/>
              </a:rPr>
              <a:t>Research on pairs of homosexual brothers found that some had similar markers on the X chromosome, indicating a genetic basis for sexuality    (Hamer et al. 1993)</a:t>
            </a:r>
          </a:p>
          <a:p>
            <a:pPr marL="128016" lvl="1" indent="0" eaLnBrk="1" hangingPunct="1">
              <a:buNone/>
            </a:pPr>
            <a:endParaRPr lang="en-US" altLang="en-US" sz="1700" dirty="0">
              <a:ea typeface="ＭＳ Ｐゴシック" panose="020B0600070205080204" pitchFamily="34" charset="-128"/>
            </a:endParaRPr>
          </a:p>
          <a:p>
            <a:pPr eaLnBrk="1" hangingPunct="1"/>
            <a:r>
              <a:rPr lang="en-AU" altLang="en-US" sz="1700" dirty="0">
                <a:ea typeface="ＭＳ Ｐゴシック" panose="020B0600070205080204" pitchFamily="34" charset="-128"/>
              </a:rPr>
              <a:t>Yet, </a:t>
            </a:r>
            <a:r>
              <a:rPr lang="en-AU" altLang="en-US" sz="1700" dirty="0" err="1">
                <a:ea typeface="ＭＳ Ｐゴシック" panose="020B0600070205080204" pitchFamily="34" charset="-128"/>
              </a:rPr>
              <a:t>LeVay’s</a:t>
            </a:r>
            <a:r>
              <a:rPr lang="en-AU" altLang="en-US" sz="1700" dirty="0">
                <a:ea typeface="ＭＳ Ｐゴシック" panose="020B0600070205080204" pitchFamily="34" charset="-128"/>
              </a:rPr>
              <a:t> work proved difficult to replicate and Hamer et al.’s work has been refuted.</a:t>
            </a:r>
          </a:p>
          <a:p>
            <a:pPr eaLnBrk="1" hangingPunct="1"/>
            <a:r>
              <a:rPr lang="en-AU" altLang="en-US" sz="1700" dirty="0">
                <a:ea typeface="ＭＳ Ｐゴシック" panose="020B0600070205080204" pitchFamily="34" charset="-128"/>
              </a:rPr>
              <a:t>Recent work (</a:t>
            </a:r>
            <a:r>
              <a:rPr lang="en-AU" altLang="en-US" sz="1700" dirty="0" err="1">
                <a:ea typeface="ＭＳ Ｐゴシック" panose="020B0600070205080204" pitchFamily="34" charset="-128"/>
              </a:rPr>
              <a:t>Ganna</a:t>
            </a:r>
            <a:r>
              <a:rPr lang="en-AU" altLang="en-US" sz="1700" dirty="0">
                <a:ea typeface="ＭＳ Ｐゴシック" panose="020B0600070205080204" pitchFamily="34" charset="-128"/>
              </a:rPr>
              <a:t>, 2019) on 500,000 genomes, suggests genetic markers may only have an impact on around 25% of human sexual behaviour. </a:t>
            </a:r>
          </a:p>
        </p:txBody>
      </p:sp>
      <p:sp>
        <p:nvSpPr>
          <p:cNvPr id="2" name="Footer Placeholder 1">
            <a:extLst>
              <a:ext uri="{FF2B5EF4-FFF2-40B4-BE49-F238E27FC236}">
                <a16:creationId xmlns:a16="http://schemas.microsoft.com/office/drawing/2014/main" id="{2E0C37BC-5821-4A23-9ADF-3741F6C2158A}"/>
              </a:ext>
            </a:extLst>
          </p:cNvPr>
          <p:cNvSpPr>
            <a:spLocks noGrp="1"/>
          </p:cNvSpPr>
          <p:nvPr>
            <p:ph type="ftr" sz="quarter" idx="11"/>
          </p:nvPr>
        </p:nvSpPr>
        <p:spPr/>
        <p:txBody>
          <a:bodyPr/>
          <a:lstStyle/>
          <a:p>
            <a:r>
              <a:rPr lang="en-GB"/>
              <a:t>A. Slater - 2022</a:t>
            </a:r>
          </a:p>
        </p:txBody>
      </p:sp>
    </p:spTree>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9758-4FCE-475B-90E3-57C6939440E3}"/>
              </a:ext>
            </a:extLst>
          </p:cNvPr>
          <p:cNvSpPr>
            <a:spLocks noGrp="1"/>
          </p:cNvSpPr>
          <p:nvPr>
            <p:ph type="title"/>
          </p:nvPr>
        </p:nvSpPr>
        <p:spPr>
          <a:xfrm>
            <a:off x="768096" y="585216"/>
            <a:ext cx="4426545" cy="1499616"/>
          </a:xfrm>
        </p:spPr>
        <p:txBody>
          <a:bodyPr>
            <a:normAutofit/>
          </a:bodyPr>
          <a:lstStyle/>
          <a:p>
            <a:r>
              <a:rPr lang="en-GB"/>
              <a:t>Discussion</a:t>
            </a:r>
          </a:p>
        </p:txBody>
      </p:sp>
      <p:sp>
        <p:nvSpPr>
          <p:cNvPr id="3" name="Content Placeholder 2">
            <a:extLst>
              <a:ext uri="{FF2B5EF4-FFF2-40B4-BE49-F238E27FC236}">
                <a16:creationId xmlns:a16="http://schemas.microsoft.com/office/drawing/2014/main" id="{6382A478-B993-4844-9754-E50932C3AB43}"/>
              </a:ext>
            </a:extLst>
          </p:cNvPr>
          <p:cNvSpPr>
            <a:spLocks noGrp="1"/>
          </p:cNvSpPr>
          <p:nvPr>
            <p:ph idx="1"/>
          </p:nvPr>
        </p:nvSpPr>
        <p:spPr>
          <a:xfrm>
            <a:off x="768096" y="2286000"/>
            <a:ext cx="4426545" cy="3931920"/>
          </a:xfrm>
        </p:spPr>
        <p:txBody>
          <a:bodyPr>
            <a:normAutofit/>
          </a:bodyPr>
          <a:lstStyle/>
          <a:p>
            <a:r>
              <a:rPr lang="en-US" altLang="en-US" dirty="0"/>
              <a:t>All participants to consider together: </a:t>
            </a:r>
          </a:p>
          <a:p>
            <a:r>
              <a:rPr lang="en-US" altLang="en-US" b="1" dirty="0"/>
              <a:t>1 - </a:t>
            </a:r>
            <a:r>
              <a:rPr lang="en-US" altLang="en-US" dirty="0"/>
              <a:t>What are the effects of highlighting differences rather than similarities in the biologically determinist frame?</a:t>
            </a:r>
            <a:br>
              <a:rPr lang="en-US" altLang="en-US" dirty="0"/>
            </a:br>
            <a:endParaRPr lang="en-US" altLang="en-US" dirty="0"/>
          </a:p>
          <a:p>
            <a:endParaRPr lang="en-US" altLang="en-US" dirty="0"/>
          </a:p>
          <a:p>
            <a:r>
              <a:rPr lang="en-US" altLang="en-US" b="1" dirty="0"/>
              <a:t>2 –</a:t>
            </a:r>
            <a:r>
              <a:rPr lang="en-US" altLang="en-US" dirty="0"/>
              <a:t> Take an example of “biologically determined” sex differences (e.g. women are naturally maternal). What </a:t>
            </a:r>
            <a:r>
              <a:rPr lang="en-US" altLang="en-US" b="1" dirty="0"/>
              <a:t>social</a:t>
            </a:r>
            <a:r>
              <a:rPr lang="en-US" altLang="en-US" dirty="0"/>
              <a:t> impact does this assumption have?</a:t>
            </a:r>
            <a:endParaRPr lang="en-US" altLang="en-US" sz="1800" dirty="0"/>
          </a:p>
        </p:txBody>
      </p:sp>
      <p:pic>
        <p:nvPicPr>
          <p:cNvPr id="9" name="Graphic 8" descr="Meeting">
            <a:extLst>
              <a:ext uri="{FF2B5EF4-FFF2-40B4-BE49-F238E27FC236}">
                <a16:creationId xmlns:a16="http://schemas.microsoft.com/office/drawing/2014/main" id="{267A1800-996D-48BC-8895-80B8D2EF09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64200" y="1929130"/>
            <a:ext cx="2999740" cy="2999740"/>
          </a:xfrm>
          <a:prstGeom prst="rect">
            <a:avLst/>
          </a:prstGeom>
        </p:spPr>
      </p:pic>
      <p:sp>
        <p:nvSpPr>
          <p:cNvPr id="4" name="Footer Placeholder 3">
            <a:extLst>
              <a:ext uri="{FF2B5EF4-FFF2-40B4-BE49-F238E27FC236}">
                <a16:creationId xmlns:a16="http://schemas.microsoft.com/office/drawing/2014/main" id="{69B2B618-E4E1-4695-82A1-E9DE2883EC52}"/>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730875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9" name="Rectangle 2">
            <a:extLst>
              <a:ext uri="{FF2B5EF4-FFF2-40B4-BE49-F238E27FC236}">
                <a16:creationId xmlns:a16="http://schemas.microsoft.com/office/drawing/2014/main" id="{C26B7637-BEF6-425A-8EA5-6D3290EEE329}"/>
              </a:ext>
            </a:extLst>
          </p:cNvPr>
          <p:cNvSpPr>
            <a:spLocks noGrp="1" noChangeArrowheads="1"/>
          </p:cNvSpPr>
          <p:nvPr>
            <p:ph type="title"/>
          </p:nvPr>
        </p:nvSpPr>
        <p:spPr>
          <a:xfrm>
            <a:off x="723591" y="804333"/>
            <a:ext cx="2543925" cy="5249334"/>
          </a:xfrm>
        </p:spPr>
        <p:txBody>
          <a:bodyPr>
            <a:normAutofit/>
          </a:bodyPr>
          <a:lstStyle/>
          <a:p>
            <a:pPr algn="r" eaLnBrk="1" hangingPunct="1"/>
            <a:r>
              <a:rPr lang="en-AU" altLang="en-US">
                <a:ea typeface="ＭＳ Ｐゴシック" panose="020B0600070205080204" pitchFamily="34" charset="-128"/>
              </a:rPr>
              <a:t>Biological Determinism</a:t>
            </a:r>
          </a:p>
        </p:txBody>
      </p:sp>
      <p:cxnSp>
        <p:nvCxnSpPr>
          <p:cNvPr id="139" name="Straight Connector 138">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081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700" name="Rectangle 3">
            <a:extLst>
              <a:ext uri="{FF2B5EF4-FFF2-40B4-BE49-F238E27FC236}">
                <a16:creationId xmlns:a16="http://schemas.microsoft.com/office/drawing/2014/main" id="{4F7807F3-C7BE-4E59-8083-9DDAEF1B8E87}"/>
              </a:ext>
            </a:extLst>
          </p:cNvPr>
          <p:cNvSpPr>
            <a:spLocks noGrp="1" noChangeArrowheads="1"/>
          </p:cNvSpPr>
          <p:nvPr>
            <p:ph idx="1"/>
          </p:nvPr>
        </p:nvSpPr>
        <p:spPr>
          <a:xfrm>
            <a:off x="3749497" y="804333"/>
            <a:ext cx="4693291" cy="5249334"/>
          </a:xfrm>
        </p:spPr>
        <p:txBody>
          <a:bodyPr anchor="ctr">
            <a:normAutofit/>
          </a:bodyPr>
          <a:lstStyle/>
          <a:p>
            <a:r>
              <a:rPr lang="en-US" altLang="en-US" sz="1600" dirty="0"/>
              <a:t>The research evidence for many biologically determinist claims simply does not hold up </a:t>
            </a:r>
          </a:p>
          <a:p>
            <a:pPr lvl="1"/>
            <a:r>
              <a:rPr lang="en-US" altLang="en-US" dirty="0"/>
              <a:t>Sex “difference” research may be popular, but it masks a great deal of evidence for sex </a:t>
            </a:r>
            <a:r>
              <a:rPr lang="en-US" altLang="en-US" i="1" dirty="0"/>
              <a:t>similarities</a:t>
            </a:r>
            <a:r>
              <a:rPr lang="en-US" altLang="en-US" dirty="0"/>
              <a:t> </a:t>
            </a:r>
          </a:p>
          <a:p>
            <a:pPr lvl="1"/>
            <a:endParaRPr lang="en-US" altLang="en-US" dirty="0"/>
          </a:p>
          <a:p>
            <a:pPr lvl="1"/>
            <a:r>
              <a:rPr lang="en-US" altLang="en-US" dirty="0"/>
              <a:t>Differences are often context-specific</a:t>
            </a:r>
          </a:p>
          <a:p>
            <a:pPr lvl="1"/>
            <a:endParaRPr lang="en-US" altLang="en-US" dirty="0"/>
          </a:p>
          <a:p>
            <a:pPr lvl="1"/>
            <a:r>
              <a:rPr lang="en-US" altLang="en-US" dirty="0">
                <a:ea typeface="ＭＳ Ｐゴシック" panose="020B0600070205080204" pitchFamily="34" charset="-128"/>
              </a:rPr>
              <a:t>Most sex is not reproductive</a:t>
            </a:r>
          </a:p>
          <a:p>
            <a:pPr lvl="1"/>
            <a:endParaRPr lang="en-US" altLang="en-US" dirty="0">
              <a:ea typeface="ＭＳ Ｐゴシック" panose="020B0600070205080204" pitchFamily="34" charset="-128"/>
            </a:endParaRPr>
          </a:p>
          <a:p>
            <a:pPr lvl="1" eaLnBrk="1" hangingPunct="1"/>
            <a:r>
              <a:rPr lang="en-US" altLang="en-US" dirty="0">
                <a:ea typeface="ＭＳ Ｐゴシック" panose="020B0600070205080204" pitchFamily="34" charset="-128"/>
              </a:rPr>
              <a:t>Human sexuality more complicated than ‘survival of the species’ or of one’s gene pool</a:t>
            </a:r>
          </a:p>
          <a:p>
            <a:pPr lvl="1" eaLnBrk="1" hangingPunct="1"/>
            <a:endParaRPr lang="en-US" altLang="en-US" dirty="0">
              <a:ea typeface="ＭＳ Ｐゴシック" panose="020B0600070205080204" pitchFamily="34" charset="-128"/>
            </a:endParaRPr>
          </a:p>
          <a:p>
            <a:pPr lvl="1"/>
            <a:r>
              <a:rPr lang="en-US" altLang="en-US" dirty="0">
                <a:ea typeface="ＭＳ Ｐゴシック" panose="020B0600070205080204" pitchFamily="34" charset="-128"/>
              </a:rPr>
              <a:t>‘Biological drive’</a:t>
            </a:r>
            <a:r>
              <a:rPr lang="en-AU" altLang="en-US" dirty="0">
                <a:ea typeface="ＭＳ Ｐゴシック" panose="020B0600070205080204" pitchFamily="34" charset="-128"/>
              </a:rPr>
              <a:t> arguments are political</a:t>
            </a:r>
          </a:p>
          <a:p>
            <a:pPr lvl="1"/>
            <a:endParaRPr lang="en-AU" altLang="en-US" dirty="0">
              <a:ea typeface="ＭＳ Ｐゴシック" panose="020B0600070205080204" pitchFamily="34" charset="-128"/>
            </a:endParaRPr>
          </a:p>
          <a:p>
            <a:pPr lvl="1" eaLnBrk="1" hangingPunct="1"/>
            <a:r>
              <a:rPr lang="en-AU" altLang="en-US" dirty="0">
                <a:ea typeface="ＭＳ Ｐゴシック" panose="020B0600070205080204" pitchFamily="34" charset="-128"/>
              </a:rPr>
              <a:t>Often used to resist social change and legitimate an unequal, gendered and sexualised social order </a:t>
            </a:r>
          </a:p>
          <a:p>
            <a:pPr lvl="1" eaLnBrk="1" hangingPunct="1"/>
            <a:endParaRPr lang="en-AU" altLang="en-US" dirty="0">
              <a:ea typeface="ＭＳ Ｐゴシック" panose="020B0600070205080204" pitchFamily="34" charset="-128"/>
            </a:endParaRPr>
          </a:p>
          <a:p>
            <a:pPr lvl="1" eaLnBrk="1" hangingPunct="1"/>
            <a:r>
              <a:rPr lang="en-AU" altLang="en-US" dirty="0">
                <a:ea typeface="ＭＳ Ｐゴシック" panose="020B0600070205080204" pitchFamily="34" charset="-128"/>
              </a:rPr>
              <a:t>Institutionalised power relations affect understandings of sex, gender, and sexuality</a:t>
            </a:r>
          </a:p>
        </p:txBody>
      </p:sp>
      <p:sp>
        <p:nvSpPr>
          <p:cNvPr id="2" name="Footer Placeholder 1">
            <a:extLst>
              <a:ext uri="{FF2B5EF4-FFF2-40B4-BE49-F238E27FC236}">
                <a16:creationId xmlns:a16="http://schemas.microsoft.com/office/drawing/2014/main" id="{FC96AF27-E825-4D2C-9D60-74D6D783F799}"/>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9758-4FCE-475B-90E3-57C6939440E3}"/>
              </a:ext>
            </a:extLst>
          </p:cNvPr>
          <p:cNvSpPr>
            <a:spLocks noGrp="1"/>
          </p:cNvSpPr>
          <p:nvPr>
            <p:ph type="title"/>
          </p:nvPr>
        </p:nvSpPr>
        <p:spPr>
          <a:xfrm>
            <a:off x="768096" y="585216"/>
            <a:ext cx="4426545" cy="1499616"/>
          </a:xfrm>
        </p:spPr>
        <p:txBody>
          <a:bodyPr>
            <a:normAutofit/>
          </a:bodyPr>
          <a:lstStyle/>
          <a:p>
            <a:r>
              <a:rPr lang="en-GB"/>
              <a:t>Discussion</a:t>
            </a:r>
          </a:p>
        </p:txBody>
      </p:sp>
      <p:sp>
        <p:nvSpPr>
          <p:cNvPr id="3" name="Content Placeholder 2">
            <a:extLst>
              <a:ext uri="{FF2B5EF4-FFF2-40B4-BE49-F238E27FC236}">
                <a16:creationId xmlns:a16="http://schemas.microsoft.com/office/drawing/2014/main" id="{6382A478-B993-4844-9754-E50932C3AB43}"/>
              </a:ext>
            </a:extLst>
          </p:cNvPr>
          <p:cNvSpPr>
            <a:spLocks noGrp="1"/>
          </p:cNvSpPr>
          <p:nvPr>
            <p:ph idx="1"/>
          </p:nvPr>
        </p:nvSpPr>
        <p:spPr>
          <a:xfrm>
            <a:off x="768096" y="2286000"/>
            <a:ext cx="4426545" cy="3931920"/>
          </a:xfrm>
        </p:spPr>
        <p:txBody>
          <a:bodyPr>
            <a:normAutofit/>
          </a:bodyPr>
          <a:lstStyle/>
          <a:p>
            <a:r>
              <a:rPr lang="en-US" altLang="en-US" sz="1700" b="1" dirty="0"/>
              <a:t>1 - </a:t>
            </a:r>
            <a:r>
              <a:rPr lang="en-US" altLang="en-US" sz="1700" dirty="0"/>
              <a:t>If reproductive differences between the sexes “naturally” drive individual behaviour, why do we need social institutions that police and set moral guidelines for sexual behaviour? </a:t>
            </a:r>
          </a:p>
          <a:p>
            <a:endParaRPr lang="en-US" altLang="en-US" sz="1700" dirty="0"/>
          </a:p>
          <a:p>
            <a:r>
              <a:rPr lang="en-GB" sz="1700" b="1" dirty="0"/>
              <a:t>2 - </a:t>
            </a:r>
            <a:r>
              <a:rPr lang="en-GB" sz="1700" dirty="0"/>
              <a:t>What institutions in our societies play this role of policing sexual behaviour?</a:t>
            </a:r>
          </a:p>
          <a:p>
            <a:endParaRPr lang="en-GB" sz="1700" dirty="0"/>
          </a:p>
          <a:p>
            <a:r>
              <a:rPr lang="en-GB" sz="1700" b="1" dirty="0"/>
              <a:t>3 - </a:t>
            </a:r>
            <a:r>
              <a:rPr lang="en-GB" sz="1700" dirty="0"/>
              <a:t>How do they do this? What are the repercussions for breaking this policing?</a:t>
            </a:r>
          </a:p>
        </p:txBody>
      </p:sp>
      <p:pic>
        <p:nvPicPr>
          <p:cNvPr id="9" name="Graphic 8" descr="Meeting">
            <a:extLst>
              <a:ext uri="{FF2B5EF4-FFF2-40B4-BE49-F238E27FC236}">
                <a16:creationId xmlns:a16="http://schemas.microsoft.com/office/drawing/2014/main" id="{267A1800-996D-48BC-8895-80B8D2EF09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64200" y="1929130"/>
            <a:ext cx="2999740" cy="2999740"/>
          </a:xfrm>
          <a:prstGeom prst="rect">
            <a:avLst/>
          </a:prstGeom>
        </p:spPr>
      </p:pic>
      <p:sp>
        <p:nvSpPr>
          <p:cNvPr id="4" name="Footer Placeholder 3">
            <a:extLst>
              <a:ext uri="{FF2B5EF4-FFF2-40B4-BE49-F238E27FC236}">
                <a16:creationId xmlns:a16="http://schemas.microsoft.com/office/drawing/2014/main" id="{088CC20C-20B9-4BAF-92F9-FC23F394138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638783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FE29-C81A-42F0-A971-B03918680A8C}"/>
              </a:ext>
            </a:extLst>
          </p:cNvPr>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dirty="0">
                <a:solidFill>
                  <a:schemeClr val="tx1">
                    <a:alpha val="80000"/>
                  </a:schemeClr>
                </a:solidFill>
              </a:rPr>
              <a:t>Defining Sex and Gender</a:t>
            </a:r>
          </a:p>
        </p:txBody>
      </p:sp>
      <p:sp>
        <p:nvSpPr>
          <p:cNvPr id="3" name="Text Placeholder 2">
            <a:extLst>
              <a:ext uri="{FF2B5EF4-FFF2-40B4-BE49-F238E27FC236}">
                <a16:creationId xmlns:a16="http://schemas.microsoft.com/office/drawing/2014/main" id="{D635535A-6A03-4286-B8DA-EA443278CFCD}"/>
              </a:ext>
            </a:extLst>
          </p:cNvPr>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33" name="Straight Connector 32">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0E59A05-9A00-4004-B915-D3B3233F8285}"/>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2847434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504257D8-9B90-4BF0-90A3-ABE0D12F7508}"/>
              </a:ext>
            </a:extLst>
          </p:cNvPr>
          <p:cNvSpPr>
            <a:spLocks noGrp="1" noChangeArrowheads="1"/>
          </p:cNvSpPr>
          <p:nvPr>
            <p:ph type="title"/>
          </p:nvPr>
        </p:nvSpPr>
        <p:spPr>
          <a:xfrm>
            <a:off x="768096" y="585216"/>
            <a:ext cx="4426545" cy="1499616"/>
          </a:xfrm>
        </p:spPr>
        <p:txBody>
          <a:bodyPr vert="horz" lIns="91440" tIns="45720" rIns="91440" bIns="45720" rtlCol="0" anchor="ctr">
            <a:normAutofit/>
          </a:bodyPr>
          <a:lstStyle/>
          <a:p>
            <a:r>
              <a:rPr lang="en-US" altLang="en-US" sz="5000"/>
              <a:t>Group work</a:t>
            </a:r>
          </a:p>
        </p:txBody>
      </p:sp>
      <p:sp>
        <p:nvSpPr>
          <p:cNvPr id="17412" name="Content Placeholder 2">
            <a:extLst>
              <a:ext uri="{FF2B5EF4-FFF2-40B4-BE49-F238E27FC236}">
                <a16:creationId xmlns:a16="http://schemas.microsoft.com/office/drawing/2014/main" id="{50C4BAD5-BC56-49A6-B8D3-C4620898EEC0}"/>
              </a:ext>
            </a:extLst>
          </p:cNvPr>
          <p:cNvSpPr>
            <a:spLocks/>
          </p:cNvSpPr>
          <p:nvPr/>
        </p:nvSpPr>
        <p:spPr bwMode="auto">
          <a:xfrm>
            <a:off x="768096" y="2286000"/>
            <a:ext cx="4426545" cy="3931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2000">
                <a:latin typeface="+mn-lt"/>
                <a:ea typeface="+mn-ea"/>
              </a:rPr>
              <a:t>Divide into two groups.</a:t>
            </a:r>
            <a:br>
              <a:rPr lang="en-US" altLang="en-US" sz="2000">
                <a:latin typeface="+mn-lt"/>
                <a:ea typeface="+mn-ea"/>
              </a:rPr>
            </a:br>
            <a:endParaRPr lang="en-US" altLang="en-US" sz="2000">
              <a:latin typeface="+mn-lt"/>
              <a:ea typeface="+mn-ea"/>
            </a:endParaRPr>
          </a:p>
          <a:p>
            <a:pPr marL="0" indent="0" defTabSz="914400">
              <a:lnSpc>
                <a:spcPct val="90000"/>
              </a:lnSpc>
              <a:buClr>
                <a:schemeClr val="accent1"/>
              </a:buClr>
              <a:buNone/>
            </a:pPr>
            <a:r>
              <a:rPr lang="en-US" altLang="en-US" sz="2000">
                <a:latin typeface="+mn-lt"/>
                <a:ea typeface="+mn-ea"/>
              </a:rPr>
              <a:t>Individually, write down your own definitions of the terms sex, sexuality, and gender</a:t>
            </a:r>
          </a:p>
          <a:p>
            <a:pPr marL="0" indent="0" defTabSz="914400">
              <a:lnSpc>
                <a:spcPct val="90000"/>
              </a:lnSpc>
              <a:buClr>
                <a:schemeClr val="accent1"/>
              </a:buClr>
              <a:buNone/>
            </a:pPr>
            <a:endParaRPr lang="en-US" altLang="en-US" sz="2000">
              <a:latin typeface="+mn-lt"/>
              <a:ea typeface="+mn-ea"/>
            </a:endParaRPr>
          </a:p>
          <a:p>
            <a:pPr marL="0" indent="0" defTabSz="914400">
              <a:lnSpc>
                <a:spcPct val="90000"/>
              </a:lnSpc>
              <a:buClr>
                <a:schemeClr val="accent1"/>
              </a:buClr>
              <a:buNone/>
            </a:pPr>
            <a:r>
              <a:rPr lang="en-US" altLang="en-US" sz="2000">
                <a:latin typeface="+mn-lt"/>
                <a:ea typeface="+mn-ea"/>
              </a:rPr>
              <a:t>Compare your definitions with those of the rest of the group</a:t>
            </a:r>
          </a:p>
          <a:p>
            <a:pPr marL="0" indent="0" defTabSz="914400">
              <a:lnSpc>
                <a:spcPct val="90000"/>
              </a:lnSpc>
              <a:buClr>
                <a:schemeClr val="accent1"/>
              </a:buClr>
              <a:buNone/>
            </a:pPr>
            <a:endParaRPr lang="en-US" altLang="en-US" sz="2000">
              <a:latin typeface="+mn-lt"/>
              <a:ea typeface="+mn-ea"/>
            </a:endParaRPr>
          </a:p>
          <a:p>
            <a:pPr marL="0" indent="0" defTabSz="914400">
              <a:lnSpc>
                <a:spcPct val="90000"/>
              </a:lnSpc>
              <a:buClr>
                <a:schemeClr val="accent1"/>
              </a:buClr>
              <a:buNone/>
            </a:pPr>
            <a:r>
              <a:rPr lang="en-US" altLang="en-US" sz="2000">
                <a:latin typeface="+mn-lt"/>
                <a:ea typeface="+mn-ea"/>
              </a:rPr>
              <a:t>Feedback</a:t>
            </a:r>
            <a:endParaRPr lang="en-US" altLang="en-US" sz="2000" b="1">
              <a:latin typeface="+mn-lt"/>
              <a:ea typeface="+mn-ea"/>
            </a:endParaRPr>
          </a:p>
        </p:txBody>
      </p:sp>
      <p:pic>
        <p:nvPicPr>
          <p:cNvPr id="136" name="Graphic 135" descr="Group">
            <a:extLst>
              <a:ext uri="{FF2B5EF4-FFF2-40B4-BE49-F238E27FC236}">
                <a16:creationId xmlns:a16="http://schemas.microsoft.com/office/drawing/2014/main" id="{64FACE60-DCFB-4938-98F2-90D37A62D3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
        <p:nvSpPr>
          <p:cNvPr id="2" name="Footer Placeholder 1">
            <a:extLst>
              <a:ext uri="{FF2B5EF4-FFF2-40B4-BE49-F238E27FC236}">
                <a16:creationId xmlns:a16="http://schemas.microsoft.com/office/drawing/2014/main" id="{0F546623-785E-42F2-AFDB-01A1DE2765E7}"/>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4270481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2" name="Straight Connector 19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3795" name="Rectangle 4">
            <a:extLst>
              <a:ext uri="{FF2B5EF4-FFF2-40B4-BE49-F238E27FC236}">
                <a16:creationId xmlns:a16="http://schemas.microsoft.com/office/drawing/2014/main" id="{34203D57-550F-4F9D-9671-530D594934BB}"/>
              </a:ext>
            </a:extLst>
          </p:cNvPr>
          <p:cNvSpPr>
            <a:spLocks noGrp="1" noChangeArrowheads="1"/>
          </p:cNvSpPr>
          <p:nvPr>
            <p:ph type="ctrTitle" idx="4294967295"/>
          </p:nvPr>
        </p:nvSpPr>
        <p:spPr>
          <a:xfrm>
            <a:off x="768096" y="585216"/>
            <a:ext cx="4550113" cy="1499616"/>
          </a:xfrm>
        </p:spPr>
        <p:txBody>
          <a:bodyPr vert="horz" lIns="91440" tIns="45720" rIns="91440" bIns="45720" rtlCol="0" anchor="ctr">
            <a:normAutofit/>
          </a:bodyPr>
          <a:lstStyle/>
          <a:p>
            <a:r>
              <a:rPr lang="en-US" altLang="en-US" sz="5000"/>
              <a:t>Complexities of sex &amp; gender</a:t>
            </a:r>
          </a:p>
        </p:txBody>
      </p:sp>
      <p:sp>
        <p:nvSpPr>
          <p:cNvPr id="33796" name="Content Placeholder 2">
            <a:extLst>
              <a:ext uri="{FF2B5EF4-FFF2-40B4-BE49-F238E27FC236}">
                <a16:creationId xmlns:a16="http://schemas.microsoft.com/office/drawing/2014/main" id="{5CED7B0C-AF1A-4FC3-AC52-C3374505B1BD}"/>
              </a:ext>
            </a:extLst>
          </p:cNvPr>
          <p:cNvSpPr>
            <a:spLocks/>
          </p:cNvSpPr>
          <p:nvPr/>
        </p:nvSpPr>
        <p:spPr bwMode="auto">
          <a:xfrm>
            <a:off x="768096" y="2286000"/>
            <a:ext cx="4550113" cy="40233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2000" dirty="0">
                <a:latin typeface="+mn-lt"/>
                <a:ea typeface="+mn-ea"/>
              </a:rPr>
              <a:t>Is there a difference?  Yes, on one level</a:t>
            </a:r>
            <a:endParaRPr lang="en-US" altLang="en-US" sz="2000" i="1" dirty="0">
              <a:latin typeface="+mn-lt"/>
              <a:ea typeface="+mn-ea"/>
            </a:endParaRPr>
          </a:p>
          <a:p>
            <a:pPr marL="0" indent="0" defTabSz="914400">
              <a:lnSpc>
                <a:spcPct val="90000"/>
              </a:lnSpc>
              <a:buClr>
                <a:schemeClr val="accent1"/>
              </a:buClr>
              <a:buNone/>
            </a:pPr>
            <a:r>
              <a:rPr lang="en-US" altLang="en-US" sz="2000" i="1" dirty="0">
                <a:latin typeface="+mn-lt"/>
                <a:ea typeface="+mn-ea"/>
              </a:rPr>
              <a:t>Sex</a:t>
            </a:r>
            <a:r>
              <a:rPr lang="en-US" altLang="en-US" sz="2000" dirty="0">
                <a:latin typeface="+mn-lt"/>
                <a:ea typeface="+mn-ea"/>
              </a:rPr>
              <a:t> is biological – male, female, also intersex (reproductive differences based on genitalia, chromosomes, hormones) - also refers to sexual acts, as in ‘having sex’!</a:t>
            </a:r>
            <a:endParaRPr lang="en-US" altLang="en-US" sz="2000" i="1" dirty="0">
              <a:latin typeface="+mn-lt"/>
              <a:ea typeface="+mn-ea"/>
            </a:endParaRPr>
          </a:p>
          <a:p>
            <a:pPr marL="0" indent="0" defTabSz="914400">
              <a:lnSpc>
                <a:spcPct val="90000"/>
              </a:lnSpc>
              <a:buClr>
                <a:schemeClr val="accent1"/>
              </a:buClr>
              <a:buNone/>
            </a:pPr>
            <a:r>
              <a:rPr lang="en-US" altLang="en-US" sz="2000" i="1" dirty="0">
                <a:latin typeface="+mn-lt"/>
                <a:ea typeface="+mn-ea"/>
              </a:rPr>
              <a:t>Gender</a:t>
            </a:r>
            <a:r>
              <a:rPr lang="en-US" altLang="en-US" sz="2000" dirty="0">
                <a:latin typeface="+mn-lt"/>
                <a:ea typeface="+mn-ea"/>
              </a:rPr>
              <a:t> is ‘the structure of social relations that </a:t>
            </a:r>
            <a:r>
              <a:rPr lang="en-US" altLang="en-US" sz="2000" dirty="0" err="1">
                <a:latin typeface="+mn-lt"/>
                <a:ea typeface="+mn-ea"/>
              </a:rPr>
              <a:t>centres</a:t>
            </a:r>
            <a:r>
              <a:rPr lang="en-US" altLang="en-US" sz="2000" dirty="0">
                <a:latin typeface="+mn-lt"/>
                <a:ea typeface="+mn-ea"/>
              </a:rPr>
              <a:t> on the reproductive arena, and the set of practices that bring reproductive distinctions into social processes</a:t>
            </a:r>
            <a:r>
              <a:rPr lang="en-US" altLang="en-US" sz="2000" i="1" dirty="0">
                <a:latin typeface="+mn-lt"/>
                <a:ea typeface="+mn-ea"/>
              </a:rPr>
              <a:t>’ </a:t>
            </a:r>
            <a:r>
              <a:rPr lang="en-US" altLang="en-US" sz="2000" dirty="0">
                <a:latin typeface="+mn-lt"/>
                <a:ea typeface="+mn-ea"/>
              </a:rPr>
              <a:t>(Connell 2002: 10)</a:t>
            </a:r>
          </a:p>
          <a:p>
            <a:pPr marL="0" indent="0" defTabSz="914400">
              <a:lnSpc>
                <a:spcPct val="90000"/>
              </a:lnSpc>
              <a:buClr>
                <a:schemeClr val="accent1"/>
              </a:buClr>
              <a:buNone/>
            </a:pPr>
            <a:r>
              <a:rPr lang="en-US" altLang="en-US" sz="2000" dirty="0">
                <a:latin typeface="+mn-lt"/>
                <a:ea typeface="+mn-ea"/>
              </a:rPr>
              <a:t>Gender underlies assumptions regarding ‘masculine’ or ‘feminine’ behaviour</a:t>
            </a:r>
          </a:p>
        </p:txBody>
      </p:sp>
      <p:pic>
        <p:nvPicPr>
          <p:cNvPr id="3" name="Picture 2" descr="A picture containing text, fabric&#10;&#10;Description automatically generated">
            <a:extLst>
              <a:ext uri="{FF2B5EF4-FFF2-40B4-BE49-F238E27FC236}">
                <a16:creationId xmlns:a16="http://schemas.microsoft.com/office/drawing/2014/main" id="{9E127BFD-FFB2-4090-BC15-50DF9325A96C}"/>
              </a:ext>
            </a:extLst>
          </p:cNvPr>
          <p:cNvPicPr>
            <a:picLocks noChangeAspect="1"/>
          </p:cNvPicPr>
          <p:nvPr/>
        </p:nvPicPr>
        <p:blipFill rotWithShape="1">
          <a:blip r:embed="rId3">
            <a:extLst>
              <a:ext uri="{28A0092B-C50C-407E-A947-70E740481C1C}">
                <a14:useLocalDpi xmlns:a14="http://schemas.microsoft.com/office/drawing/2010/main" val="0"/>
              </a:ext>
            </a:extLst>
          </a:blip>
          <a:srcRect l="25623" r="23636"/>
          <a:stretch/>
        </p:blipFill>
        <p:spPr>
          <a:xfrm>
            <a:off x="5664199" y="10"/>
            <a:ext cx="3479800" cy="6857990"/>
          </a:xfrm>
          <a:prstGeom prst="rect">
            <a:avLst/>
          </a:prstGeom>
        </p:spPr>
      </p:pic>
      <p:sp>
        <p:nvSpPr>
          <p:cNvPr id="2" name="Footer Placeholder 1">
            <a:extLst>
              <a:ext uri="{FF2B5EF4-FFF2-40B4-BE49-F238E27FC236}">
                <a16:creationId xmlns:a16="http://schemas.microsoft.com/office/drawing/2014/main" id="{6BC2C4F3-0BA2-4DDB-881C-56821F2D8006}"/>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1" name="Rectangle 2">
            <a:extLst>
              <a:ext uri="{FF2B5EF4-FFF2-40B4-BE49-F238E27FC236}">
                <a16:creationId xmlns:a16="http://schemas.microsoft.com/office/drawing/2014/main" id="{F82FA69D-36A9-4630-AE4A-A4127E27CC22}"/>
              </a:ext>
            </a:extLst>
          </p:cNvPr>
          <p:cNvSpPr>
            <a:spLocks noGrp="1" noChangeArrowheads="1"/>
          </p:cNvSpPr>
          <p:nvPr>
            <p:ph type="title"/>
          </p:nvPr>
        </p:nvSpPr>
        <p:spPr>
          <a:xfrm>
            <a:off x="768096" y="585216"/>
            <a:ext cx="4550113" cy="1499616"/>
          </a:xfrm>
        </p:spPr>
        <p:txBody>
          <a:bodyPr>
            <a:normAutofit/>
          </a:bodyPr>
          <a:lstStyle/>
          <a:p>
            <a:r>
              <a:rPr lang="en-US" altLang="en-US" dirty="0"/>
              <a:t>Complexities of sex &amp; gender</a:t>
            </a:r>
            <a:endParaRPr lang="en-AU" altLang="en-US" dirty="0">
              <a:ea typeface="ＭＳ Ｐゴシック" panose="020B0600070205080204" pitchFamily="34" charset="-128"/>
            </a:endParaRPr>
          </a:p>
        </p:txBody>
      </p:sp>
      <p:sp>
        <p:nvSpPr>
          <p:cNvPr id="37892" name="Rectangle 3">
            <a:extLst>
              <a:ext uri="{FF2B5EF4-FFF2-40B4-BE49-F238E27FC236}">
                <a16:creationId xmlns:a16="http://schemas.microsoft.com/office/drawing/2014/main" id="{2ABEDBFB-7E4D-476E-8812-BC51B27C84DC}"/>
              </a:ext>
            </a:extLst>
          </p:cNvPr>
          <p:cNvSpPr>
            <a:spLocks noGrp="1" noChangeArrowheads="1"/>
          </p:cNvSpPr>
          <p:nvPr>
            <p:ph idx="1"/>
          </p:nvPr>
        </p:nvSpPr>
        <p:spPr>
          <a:xfrm>
            <a:off x="768096" y="2286000"/>
            <a:ext cx="4550113" cy="4023360"/>
          </a:xfrm>
        </p:spPr>
        <p:txBody>
          <a:bodyPr>
            <a:normAutofit/>
          </a:bodyPr>
          <a:lstStyle/>
          <a:p>
            <a:pPr marL="0" indent="0" eaLnBrk="1" hangingPunct="1">
              <a:buNone/>
            </a:pPr>
            <a:r>
              <a:rPr lang="en-US" altLang="en-US" dirty="0">
                <a:ea typeface="ＭＳ Ｐゴシック" panose="020B0600070205080204" pitchFamily="34" charset="-128"/>
              </a:rPr>
              <a:t>There is undoubtedly a temptation to make an absolute distinction between </a:t>
            </a:r>
            <a:r>
              <a:rPr lang="en-AU" altLang="en-US" dirty="0">
                <a:ea typeface="ＭＳ Ｐゴシック" panose="020B0600070205080204" pitchFamily="34" charset="-128"/>
              </a:rPr>
              <a:t>sex and gender:</a:t>
            </a:r>
          </a:p>
          <a:p>
            <a:pPr marL="0" indent="0" eaLnBrk="1" hangingPunct="1">
              <a:buNone/>
            </a:pPr>
            <a:endParaRPr lang="en-AU" altLang="en-US" dirty="0">
              <a:ea typeface="ＭＳ Ｐゴシック" panose="020B0600070205080204" pitchFamily="34" charset="-128"/>
            </a:endParaRPr>
          </a:p>
          <a:p>
            <a:pPr marL="0" indent="0" eaLnBrk="1" hangingPunct="1">
              <a:buNone/>
            </a:pPr>
            <a:r>
              <a:rPr lang="en-US" altLang="en-US" b="1" dirty="0">
                <a:ea typeface="ＭＳ Ｐゴシック" panose="020B0600070205080204" pitchFamily="34" charset="-128"/>
              </a:rPr>
              <a:t>‘Nature vs nurture’ </a:t>
            </a:r>
          </a:p>
          <a:p>
            <a:pPr marL="0" indent="0" eaLnBrk="1" hangingPunct="1">
              <a:buNone/>
            </a:pPr>
            <a:endParaRPr lang="en-US" altLang="en-US" b="1" i="1" dirty="0">
              <a:ea typeface="ＭＳ Ｐゴシック" panose="020B0600070205080204" pitchFamily="34" charset="-128"/>
            </a:endParaRPr>
          </a:p>
          <a:p>
            <a:pPr marL="0" indent="0" eaLnBrk="1" hangingPunct="1">
              <a:buNone/>
            </a:pPr>
            <a:endParaRPr lang="en-US" altLang="en-US" b="1" i="1" dirty="0">
              <a:ea typeface="ＭＳ Ｐゴシック" panose="020B0600070205080204" pitchFamily="34" charset="-128"/>
            </a:endParaRPr>
          </a:p>
          <a:p>
            <a:pPr marL="0" indent="0" eaLnBrk="1" hangingPunct="1">
              <a:buNone/>
            </a:pPr>
            <a:r>
              <a:rPr lang="en-US" altLang="en-US" b="1" dirty="0">
                <a:ea typeface="ＭＳ Ｐゴシック" panose="020B0600070205080204" pitchFamily="34" charset="-128"/>
              </a:rPr>
              <a:t>‘essentialism vs social constructionism’</a:t>
            </a:r>
            <a:r>
              <a:rPr lang="en-AU" altLang="en-US" b="1" dirty="0">
                <a:ea typeface="ＭＳ Ｐゴシック" panose="020B0600070205080204" pitchFamily="34" charset="-128"/>
              </a:rPr>
              <a:t> </a:t>
            </a:r>
          </a:p>
          <a:p>
            <a:pPr eaLnBrk="1" hangingPunct="1"/>
            <a:endParaRPr lang="en-AU" altLang="en-US" dirty="0">
              <a:ea typeface="ＭＳ Ｐゴシック" panose="020B0600070205080204" pitchFamily="34" charset="-128"/>
            </a:endParaRPr>
          </a:p>
        </p:txBody>
      </p:sp>
      <p:pic>
        <p:nvPicPr>
          <p:cNvPr id="3" name="Picture 2" descr="A picture containing text, graffiti&#10;&#10;Description automatically generated">
            <a:extLst>
              <a:ext uri="{FF2B5EF4-FFF2-40B4-BE49-F238E27FC236}">
                <a16:creationId xmlns:a16="http://schemas.microsoft.com/office/drawing/2014/main" id="{39C24D7D-4291-4F19-8498-377C5DCB61A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577" r="15769"/>
          <a:stretch/>
        </p:blipFill>
        <p:spPr>
          <a:xfrm>
            <a:off x="5664199" y="10"/>
            <a:ext cx="3479800" cy="6857990"/>
          </a:xfrm>
          <a:prstGeom prst="rect">
            <a:avLst/>
          </a:prstGeom>
        </p:spPr>
      </p:pic>
      <p:sp>
        <p:nvSpPr>
          <p:cNvPr id="2" name="Footer Placeholder 1">
            <a:extLst>
              <a:ext uri="{FF2B5EF4-FFF2-40B4-BE49-F238E27FC236}">
                <a16:creationId xmlns:a16="http://schemas.microsoft.com/office/drawing/2014/main" id="{E25D7559-5DB5-4F49-AD58-61F69EA040F2}"/>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9" name="Rectangle 2">
            <a:extLst>
              <a:ext uri="{FF2B5EF4-FFF2-40B4-BE49-F238E27FC236}">
                <a16:creationId xmlns:a16="http://schemas.microsoft.com/office/drawing/2014/main" id="{8031507E-7E1F-4CBE-A02A-FFBDCABE7F7E}"/>
              </a:ext>
            </a:extLst>
          </p:cNvPr>
          <p:cNvSpPr>
            <a:spLocks noGrp="1" noChangeArrowheads="1"/>
          </p:cNvSpPr>
          <p:nvPr>
            <p:ph type="title"/>
          </p:nvPr>
        </p:nvSpPr>
        <p:spPr>
          <a:xfrm>
            <a:off x="768096" y="585216"/>
            <a:ext cx="4426545" cy="1499616"/>
          </a:xfrm>
        </p:spPr>
        <p:txBody>
          <a:bodyPr>
            <a:normAutofit/>
          </a:bodyPr>
          <a:lstStyle/>
          <a:p>
            <a:r>
              <a:rPr lang="en-US" altLang="en-US" dirty="0"/>
              <a:t>Complexities of sex &amp; gender</a:t>
            </a:r>
            <a:endParaRPr lang="en-AU" altLang="en-US" dirty="0">
              <a:ea typeface="ＭＳ Ｐゴシック" panose="020B0600070205080204" pitchFamily="34" charset="-128"/>
            </a:endParaRPr>
          </a:p>
        </p:txBody>
      </p:sp>
      <p:sp>
        <p:nvSpPr>
          <p:cNvPr id="39940" name="Rectangle 3">
            <a:extLst>
              <a:ext uri="{FF2B5EF4-FFF2-40B4-BE49-F238E27FC236}">
                <a16:creationId xmlns:a16="http://schemas.microsoft.com/office/drawing/2014/main" id="{066FA048-716A-47DF-B30B-C67DA7B52854}"/>
              </a:ext>
            </a:extLst>
          </p:cNvPr>
          <p:cNvSpPr>
            <a:spLocks noGrp="1" noChangeArrowheads="1"/>
          </p:cNvSpPr>
          <p:nvPr>
            <p:ph idx="1"/>
          </p:nvPr>
        </p:nvSpPr>
        <p:spPr>
          <a:xfrm>
            <a:off x="768096" y="2286000"/>
            <a:ext cx="4426545" cy="3931920"/>
          </a:xfrm>
        </p:spPr>
        <p:txBody>
          <a:bodyPr>
            <a:normAutofit/>
          </a:bodyPr>
          <a:lstStyle/>
          <a:p>
            <a:pPr eaLnBrk="1" hangingPunct="1"/>
            <a:r>
              <a:rPr lang="en-AU" altLang="en-US" sz="1800" dirty="0">
                <a:ea typeface="ＭＳ Ｐゴシック" panose="020B0600070205080204" pitchFamily="34" charset="-128"/>
              </a:rPr>
              <a:t>We cannot neatly separate the sexed body from the gendered body, as they are mutually constituted by socio-political processes – this means it is difficult to talk </a:t>
            </a:r>
            <a:r>
              <a:rPr lang="en-AU" altLang="en-US" sz="1800" b="1" dirty="0">
                <a:ea typeface="ＭＳ Ｐゴシック" panose="020B0600070205080204" pitchFamily="34" charset="-128"/>
              </a:rPr>
              <a:t>only</a:t>
            </a:r>
            <a:r>
              <a:rPr lang="en-AU" altLang="en-US" sz="1800" dirty="0">
                <a:ea typeface="ＭＳ Ｐゴシック" panose="020B0600070205080204" pitchFamily="34" charset="-128"/>
              </a:rPr>
              <a:t> of sex, or </a:t>
            </a:r>
            <a:r>
              <a:rPr lang="en-AU" altLang="en-US" sz="1800" b="1" dirty="0">
                <a:ea typeface="ＭＳ Ｐゴシック" panose="020B0600070205080204" pitchFamily="34" charset="-128"/>
              </a:rPr>
              <a:t>only</a:t>
            </a:r>
            <a:r>
              <a:rPr lang="en-AU" altLang="en-US" sz="1800" dirty="0">
                <a:ea typeface="ＭＳ Ｐゴシック" panose="020B0600070205080204" pitchFamily="34" charset="-128"/>
              </a:rPr>
              <a:t> of gender. </a:t>
            </a:r>
          </a:p>
          <a:p>
            <a:pPr eaLnBrk="1" hangingPunct="1"/>
            <a:r>
              <a:rPr lang="en-AU" altLang="en-US" sz="1800" dirty="0">
                <a:ea typeface="ＭＳ Ｐゴシック" panose="020B0600070205080204" pitchFamily="34" charset="-128"/>
              </a:rPr>
              <a:t>As you will come to see throughout this module, the ‘natural’ body is intensely political – who is it that gets to define and police the naturalness of human behaviour?</a:t>
            </a:r>
          </a:p>
          <a:p>
            <a:pPr eaLnBrk="1" hangingPunct="1"/>
            <a:r>
              <a:rPr lang="en-AU" altLang="en-US" sz="1800" dirty="0">
                <a:ea typeface="ＭＳ Ｐゴシック" panose="020B0600070205080204" pitchFamily="34" charset="-128"/>
              </a:rPr>
              <a:t>Even our systems of knowledge, whether scientific or sociological, struggle to escape the gendered and value-laden expressions of our language. </a:t>
            </a:r>
          </a:p>
        </p:txBody>
      </p:sp>
      <p:pic>
        <p:nvPicPr>
          <p:cNvPr id="3" name="Picture 2" descr="Calendar&#10;&#10;Description automatically generated">
            <a:extLst>
              <a:ext uri="{FF2B5EF4-FFF2-40B4-BE49-F238E27FC236}">
                <a16:creationId xmlns:a16="http://schemas.microsoft.com/office/drawing/2014/main" id="{52423EA8-47FA-4410-A78F-6AFF080E8C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2878" y="866667"/>
            <a:ext cx="3479800" cy="5124665"/>
          </a:xfrm>
          <a:prstGeom prst="rect">
            <a:avLst/>
          </a:prstGeom>
        </p:spPr>
      </p:pic>
      <p:sp>
        <p:nvSpPr>
          <p:cNvPr id="2" name="Footer Placeholder 1">
            <a:extLst>
              <a:ext uri="{FF2B5EF4-FFF2-40B4-BE49-F238E27FC236}">
                <a16:creationId xmlns:a16="http://schemas.microsoft.com/office/drawing/2014/main" id="{98ED18F0-D38D-409D-8723-D01CFAD37941}"/>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FE29-C81A-42F0-A971-B03918680A8C}"/>
              </a:ext>
            </a:extLst>
          </p:cNvPr>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dirty="0">
                <a:solidFill>
                  <a:schemeClr val="tx1">
                    <a:alpha val="80000"/>
                  </a:schemeClr>
                </a:solidFill>
              </a:rPr>
              <a:t>Defining Sexuality</a:t>
            </a:r>
          </a:p>
        </p:txBody>
      </p:sp>
      <p:sp>
        <p:nvSpPr>
          <p:cNvPr id="3" name="Text Placeholder 2">
            <a:extLst>
              <a:ext uri="{FF2B5EF4-FFF2-40B4-BE49-F238E27FC236}">
                <a16:creationId xmlns:a16="http://schemas.microsoft.com/office/drawing/2014/main" id="{D635535A-6A03-4286-B8DA-EA443278CFCD}"/>
              </a:ext>
            </a:extLst>
          </p:cNvPr>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6CFE1A2A-8E0B-4C0F-B793-60D1AA2D988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820854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1C6D702-6270-42F8-AB65-2BA87275CAE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Defining Sexuality</a:t>
            </a:r>
          </a:p>
        </p:txBody>
      </p:sp>
      <p:sp>
        <p:nvSpPr>
          <p:cNvPr id="3" name="Content Placeholder 2">
            <a:extLst>
              <a:ext uri="{FF2B5EF4-FFF2-40B4-BE49-F238E27FC236}">
                <a16:creationId xmlns:a16="http://schemas.microsoft.com/office/drawing/2014/main" id="{D84215C2-D825-4F1E-A53A-A15FA615548E}"/>
              </a:ext>
            </a:extLst>
          </p:cNvPr>
          <p:cNvSpPr>
            <a:spLocks noGrp="1"/>
          </p:cNvSpPr>
          <p:nvPr>
            <p:ph sz="half" idx="1"/>
          </p:nvPr>
        </p:nvSpPr>
        <p:spPr>
          <a:xfrm>
            <a:off x="768096" y="2286000"/>
            <a:ext cx="4550113" cy="4023360"/>
          </a:xfrm>
        </p:spPr>
        <p:txBody>
          <a:bodyPr vert="horz" lIns="45720" tIns="45720" rIns="45720" bIns="45720" rtlCol="0">
            <a:normAutofit fontScale="92500" lnSpcReduction="10000"/>
          </a:bodyPr>
          <a:lstStyle/>
          <a:p>
            <a:r>
              <a:rPr lang="en-US" altLang="en-US" sz="1900" dirty="0"/>
              <a:t>The term ‘sexuality’ is one that is both relatively recent in usage and complicated in its application to many various things. </a:t>
            </a:r>
          </a:p>
          <a:p>
            <a:r>
              <a:rPr lang="en-US" altLang="en-US" sz="1900" dirty="0"/>
              <a:t>The term emerges towards the end of the 18</a:t>
            </a:r>
            <a:r>
              <a:rPr lang="en-US" altLang="en-US" sz="1900" baseline="30000" dirty="0"/>
              <a:t>th</a:t>
            </a:r>
            <a:r>
              <a:rPr lang="en-US" altLang="en-US" sz="1900" dirty="0"/>
              <a:t> century in English / French / German, largely through usages in a medical context and in line with the emergence of a focus on homo-sexuality as an identity. </a:t>
            </a:r>
          </a:p>
          <a:p>
            <a:r>
              <a:rPr lang="en-US" sz="1900" dirty="0"/>
              <a:t>But what does it mean? </a:t>
            </a:r>
          </a:p>
          <a:p>
            <a:r>
              <a:rPr lang="en-US" sz="1900" dirty="0"/>
              <a:t>That depends on who you ask and the context given – a dictionary might state “the quality of being sexual” for example, but there are many different ways we use the word to describe identity, </a:t>
            </a:r>
            <a:r>
              <a:rPr lang="en-US" sz="1900" dirty="0" err="1"/>
              <a:t>behaviour</a:t>
            </a:r>
            <a:r>
              <a:rPr lang="en-US" sz="1900" dirty="0"/>
              <a:t>, attraction, and experience</a:t>
            </a:r>
          </a:p>
        </p:txBody>
      </p:sp>
      <p:pic>
        <p:nvPicPr>
          <p:cNvPr id="6" name="Content Placeholder 5" descr="A picture containing text&#10;&#10;Description automatically generated">
            <a:extLst>
              <a:ext uri="{FF2B5EF4-FFF2-40B4-BE49-F238E27FC236}">
                <a16:creationId xmlns:a16="http://schemas.microsoft.com/office/drawing/2014/main" id="{B06C8975-1DC1-48A9-90A6-E2ED7BE7EC3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143" r="22281" b="-1"/>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060C26D6-964B-4982-BDA3-6B4F49C77874}"/>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6050087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67685E0-D7F1-4F16-AD1A-B438E810DE9E}"/>
              </a:ext>
            </a:extLst>
          </p:cNvPr>
          <p:cNvGraphicFramePr/>
          <p:nvPr>
            <p:extLst>
              <p:ext uri="{D42A27DB-BD31-4B8C-83A1-F6EECF244321}">
                <p14:modId xmlns:p14="http://schemas.microsoft.com/office/powerpoint/2010/main" val="3186935877"/>
              </p:ext>
            </p:extLst>
          </p:nvPr>
        </p:nvGraphicFramePr>
        <p:xfrm>
          <a:off x="539552" y="404664"/>
          <a:ext cx="8136904" cy="583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6273E31F-9D68-460D-AB14-467BD5419B24}"/>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0224881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9758-4FCE-475B-90E3-57C6939440E3}"/>
              </a:ext>
            </a:extLst>
          </p:cNvPr>
          <p:cNvSpPr>
            <a:spLocks noGrp="1"/>
          </p:cNvSpPr>
          <p:nvPr>
            <p:ph type="title"/>
          </p:nvPr>
        </p:nvSpPr>
        <p:spPr>
          <a:xfrm>
            <a:off x="768096" y="585216"/>
            <a:ext cx="4426545" cy="1499616"/>
          </a:xfrm>
        </p:spPr>
        <p:txBody>
          <a:bodyPr>
            <a:normAutofit/>
          </a:bodyPr>
          <a:lstStyle/>
          <a:p>
            <a:r>
              <a:rPr lang="en-GB"/>
              <a:t>Discussion</a:t>
            </a:r>
          </a:p>
        </p:txBody>
      </p:sp>
      <p:sp>
        <p:nvSpPr>
          <p:cNvPr id="3" name="Content Placeholder 2">
            <a:extLst>
              <a:ext uri="{FF2B5EF4-FFF2-40B4-BE49-F238E27FC236}">
                <a16:creationId xmlns:a16="http://schemas.microsoft.com/office/drawing/2014/main" id="{6382A478-B993-4844-9754-E50932C3AB43}"/>
              </a:ext>
            </a:extLst>
          </p:cNvPr>
          <p:cNvSpPr>
            <a:spLocks noGrp="1"/>
          </p:cNvSpPr>
          <p:nvPr>
            <p:ph idx="1"/>
          </p:nvPr>
        </p:nvSpPr>
        <p:spPr>
          <a:xfrm>
            <a:off x="768096" y="2286000"/>
            <a:ext cx="4426545" cy="3931920"/>
          </a:xfrm>
        </p:spPr>
        <p:txBody>
          <a:bodyPr>
            <a:normAutofit/>
          </a:bodyPr>
          <a:lstStyle/>
          <a:p>
            <a:r>
              <a:rPr lang="en-US" altLang="en-US" sz="1700" b="1" dirty="0"/>
              <a:t>1 – </a:t>
            </a:r>
            <a:r>
              <a:rPr lang="en-US" altLang="en-US" sz="1700" dirty="0"/>
              <a:t>How do we commonly use and define “sexuality” as a term?</a:t>
            </a:r>
          </a:p>
          <a:p>
            <a:endParaRPr lang="en-US" altLang="en-US" sz="1700" b="1" dirty="0"/>
          </a:p>
          <a:p>
            <a:r>
              <a:rPr lang="en-US" sz="1700" b="1" dirty="0"/>
              <a:t>2 – </a:t>
            </a:r>
            <a:r>
              <a:rPr lang="en-US" sz="1700" dirty="0"/>
              <a:t>What does this definition depend on – is it physical, cultural, social?</a:t>
            </a:r>
          </a:p>
          <a:p>
            <a:endParaRPr lang="en-US" sz="1700" b="1" dirty="0"/>
          </a:p>
          <a:p>
            <a:r>
              <a:rPr lang="en-US" sz="1700" b="1" dirty="0"/>
              <a:t>3 – </a:t>
            </a:r>
            <a:r>
              <a:rPr lang="en-US" sz="1700" dirty="0"/>
              <a:t>How do each of the four types identified interact with each other? Must they act in concert? Can they ‘contradict’?</a:t>
            </a:r>
          </a:p>
          <a:p>
            <a:endParaRPr lang="en-GB" sz="1700" dirty="0"/>
          </a:p>
        </p:txBody>
      </p:sp>
      <p:pic>
        <p:nvPicPr>
          <p:cNvPr id="9" name="Graphic 8" descr="Meeting">
            <a:extLst>
              <a:ext uri="{FF2B5EF4-FFF2-40B4-BE49-F238E27FC236}">
                <a16:creationId xmlns:a16="http://schemas.microsoft.com/office/drawing/2014/main" id="{267A1800-996D-48BC-8895-80B8D2EF09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64200" y="1929130"/>
            <a:ext cx="2999740" cy="2999740"/>
          </a:xfrm>
          <a:prstGeom prst="rect">
            <a:avLst/>
          </a:prstGeom>
        </p:spPr>
      </p:pic>
      <p:sp>
        <p:nvSpPr>
          <p:cNvPr id="4" name="Footer Placeholder 3">
            <a:extLst>
              <a:ext uri="{FF2B5EF4-FFF2-40B4-BE49-F238E27FC236}">
                <a16:creationId xmlns:a16="http://schemas.microsoft.com/office/drawing/2014/main" id="{38388E46-F343-49D6-A54F-D0DE5CC2B563}"/>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61669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097A51D-1ECC-4AE3-A52B-1287D9E88C87}"/>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Summary &amp; Reading</a:t>
            </a:r>
          </a:p>
        </p:txBody>
      </p:sp>
      <p:sp>
        <p:nvSpPr>
          <p:cNvPr id="3" name="Content Placeholder 2">
            <a:extLst>
              <a:ext uri="{FF2B5EF4-FFF2-40B4-BE49-F238E27FC236}">
                <a16:creationId xmlns:a16="http://schemas.microsoft.com/office/drawing/2014/main" id="{E0000AE0-06F2-4F1E-9280-85BA7D50FF16}"/>
              </a:ext>
            </a:extLst>
          </p:cNvPr>
          <p:cNvSpPr>
            <a:spLocks noGrp="1"/>
          </p:cNvSpPr>
          <p:nvPr>
            <p:ph sz="half" idx="1"/>
          </p:nvPr>
        </p:nvSpPr>
        <p:spPr>
          <a:xfrm>
            <a:off x="768096" y="2286000"/>
            <a:ext cx="4550113" cy="4023360"/>
          </a:xfrm>
        </p:spPr>
        <p:txBody>
          <a:bodyPr vert="horz" lIns="45720" tIns="45720" rIns="45720" bIns="45720" rtlCol="0">
            <a:normAutofit fontScale="92500" lnSpcReduction="10000"/>
          </a:bodyPr>
          <a:lstStyle/>
          <a:p>
            <a:r>
              <a:rPr lang="en-US" dirty="0"/>
              <a:t>Today, we have explored notions of biological determinism, the definitions of sex and gender, and begun to examine the nature of sexuality. </a:t>
            </a:r>
          </a:p>
          <a:p>
            <a:r>
              <a:rPr lang="en-US" dirty="0"/>
              <a:t>Over the course, you will explore these key debates through the lens of a number of different theorists, expanding your knowledge of the kaleidoscopic variety of sex, sexuality, and gender. </a:t>
            </a:r>
          </a:p>
          <a:p>
            <a:r>
              <a:rPr lang="en-US" dirty="0"/>
              <a:t>Your reading for this session is ‘Questions of Knowledge’ and ‘Discourses and Institutions’ in “Understanding Foucault”.</a:t>
            </a:r>
          </a:p>
          <a:p>
            <a:r>
              <a:rPr lang="en-US" dirty="0"/>
              <a:t>A permalink to this book is included on the Moodle page.  </a:t>
            </a:r>
            <a:endParaRPr lang="en-GB" dirty="0"/>
          </a:p>
          <a:p>
            <a:endParaRPr lang="en-US" dirty="0"/>
          </a:p>
        </p:txBody>
      </p:sp>
      <p:pic>
        <p:nvPicPr>
          <p:cNvPr id="6" name="Content Placeholder 5">
            <a:extLst>
              <a:ext uri="{FF2B5EF4-FFF2-40B4-BE49-F238E27FC236}">
                <a16:creationId xmlns:a16="http://schemas.microsoft.com/office/drawing/2014/main" id="{89A828DB-B1C1-42F0-A2E4-BA74770B4E8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35270" r="35270"/>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BB64DEB4-F3E3-48F3-90CC-6A31A3D6584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440142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2427</Words>
  <Application>Microsoft Office PowerPoint</Application>
  <PresentationFormat>On-screen Show (4:3)</PresentationFormat>
  <Paragraphs>199</Paragraphs>
  <Slides>32</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Calibri</vt:lpstr>
      <vt:lpstr>Symbol</vt:lpstr>
      <vt:lpstr>Tw Cen MT</vt:lpstr>
      <vt:lpstr>Tw Cen MT Condensed</vt:lpstr>
      <vt:lpstr>Wingdings 3</vt:lpstr>
      <vt:lpstr>Integral</vt:lpstr>
      <vt:lpstr>HPRS5042/6042 Complex Bodies: Questioning Gender, Religion, &amp; Sexuality</vt:lpstr>
      <vt:lpstr>Introduction </vt:lpstr>
      <vt:lpstr>Initial Admin</vt:lpstr>
      <vt:lpstr>Aims of the Module</vt:lpstr>
      <vt:lpstr>Learning Outcomes</vt:lpstr>
      <vt:lpstr>Structure </vt:lpstr>
      <vt:lpstr>Style</vt:lpstr>
      <vt:lpstr>Assessments </vt:lpstr>
      <vt:lpstr>Assessment 1 – Presentation</vt:lpstr>
      <vt:lpstr>Assessment 2</vt:lpstr>
      <vt:lpstr>HPRS5042/6042 Complex Bodies: Questioning Gender, Religion, &amp; Sexuality</vt:lpstr>
      <vt:lpstr>Questioning Gender, Religion, &amp; Sexuality</vt:lpstr>
      <vt:lpstr>Group work</vt:lpstr>
      <vt:lpstr>Discussion</vt:lpstr>
      <vt:lpstr>Biological determinism,  sex and sexuality</vt:lpstr>
      <vt:lpstr>sex and sexuality</vt:lpstr>
      <vt:lpstr>sex and sexuality</vt:lpstr>
      <vt:lpstr>PowerPoint Presentation</vt:lpstr>
      <vt:lpstr>‘The gay gene’ – an Example</vt:lpstr>
      <vt:lpstr>Discussion</vt:lpstr>
      <vt:lpstr>Biological Determinism</vt:lpstr>
      <vt:lpstr>Discussion</vt:lpstr>
      <vt:lpstr>Defining Sex and Gender</vt:lpstr>
      <vt:lpstr>Group work</vt:lpstr>
      <vt:lpstr>Complexities of sex &amp; gender</vt:lpstr>
      <vt:lpstr>Complexities of sex &amp; gender</vt:lpstr>
      <vt:lpstr>Complexities of sex &amp; gender</vt:lpstr>
      <vt:lpstr>Defining Sexuality</vt:lpstr>
      <vt:lpstr>Defining Sexuality</vt:lpstr>
      <vt:lpstr>PowerPoint Presentation</vt:lpstr>
      <vt:lpstr>Discussion</vt:lpstr>
      <vt:lpstr>Summary &amp;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HPHP4014 Gender, Sex, and Sexuality</dc:title>
  <dc:creator>John Smith</dc:creator>
  <cp:lastModifiedBy>Angus Slater</cp:lastModifiedBy>
  <cp:revision>8</cp:revision>
  <dcterms:created xsi:type="dcterms:W3CDTF">2020-11-06T13:50:09Z</dcterms:created>
  <dcterms:modified xsi:type="dcterms:W3CDTF">2024-04-07T12:21:29Z</dcterms:modified>
</cp:coreProperties>
</file>