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3"/>
  </p:notesMasterIdLst>
  <p:sldIdLst>
    <p:sldId id="257" r:id="rId2"/>
    <p:sldId id="351" r:id="rId3"/>
    <p:sldId id="499" r:id="rId4"/>
    <p:sldId id="375" r:id="rId5"/>
    <p:sldId id="500" r:id="rId6"/>
    <p:sldId id="693" r:id="rId7"/>
    <p:sldId id="395" r:id="rId8"/>
    <p:sldId id="366" r:id="rId9"/>
    <p:sldId id="397" r:id="rId10"/>
    <p:sldId id="381" r:id="rId11"/>
    <p:sldId id="372" r:id="rId12"/>
    <p:sldId id="377" r:id="rId13"/>
    <p:sldId id="694" r:id="rId14"/>
    <p:sldId id="695" r:id="rId15"/>
    <p:sldId id="287" r:id="rId16"/>
    <p:sldId id="356" r:id="rId17"/>
    <p:sldId id="378" r:id="rId18"/>
    <p:sldId id="399" r:id="rId19"/>
    <p:sldId id="382" r:id="rId20"/>
    <p:sldId id="306" r:id="rId21"/>
    <p:sldId id="495" r:id="rId22"/>
    <p:sldId id="296" r:id="rId23"/>
    <p:sldId id="380" r:id="rId24"/>
    <p:sldId id="401" r:id="rId25"/>
    <p:sldId id="330" r:id="rId26"/>
    <p:sldId id="387" r:id="rId27"/>
    <p:sldId id="258" r:id="rId28"/>
    <p:sldId id="259" r:id="rId29"/>
    <p:sldId id="260" r:id="rId30"/>
    <p:sldId id="371" r:id="rId31"/>
    <p:sldId id="282" r:id="rId32"/>
  </p:sldIdLst>
  <p:sldSz cx="12192000" cy="6858000"/>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37219B2-C9EC-429F-B9E2-A4A6C2BBCB00}" v="17" dt="2025-04-25T13:24:52.56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4" autoAdjust="0"/>
    <p:restoredTop sz="94660"/>
  </p:normalViewPr>
  <p:slideViewPr>
    <p:cSldViewPr snapToGrid="0">
      <p:cViewPr varScale="1">
        <p:scale>
          <a:sx n="95" d="100"/>
          <a:sy n="95" d="100"/>
        </p:scale>
        <p:origin x="498" y="30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38"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E3DF90C2-40B0-42B2-BE54-7E7D47E23CE4}" type="datetimeFigureOut">
              <a:rPr lang="en-GB" smtClean="0"/>
              <a:t>28/04/2025</a:t>
            </a:fld>
            <a:endParaRPr lang="en-GB"/>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82342307-A14C-4A5F-B3ED-4C8B81146240}" type="slidenum">
              <a:rPr lang="en-GB" smtClean="0"/>
              <a:t>‹#›</a:t>
            </a:fld>
            <a:endParaRPr lang="en-GB"/>
          </a:p>
        </p:txBody>
      </p:sp>
    </p:spTree>
    <p:extLst>
      <p:ext uri="{BB962C8B-B14F-4D97-AF65-F5344CB8AC3E}">
        <p14:creationId xmlns:p14="http://schemas.microsoft.com/office/powerpoint/2010/main" val="16890068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8" Type="http://schemas.openxmlformats.org/officeDocument/2006/relationships/hyperlink" Target="https://stemeducationjournal.springeropen.com/articles/10.1186/s40594-018-0140-5#ref-CR1" TargetMode="External"/><Relationship Id="rId13" Type="http://schemas.openxmlformats.org/officeDocument/2006/relationships/hyperlink" Target="https://stemeducationjournal.springeropen.com/articles/10.1186/s40594-018-0140-5#ref-CR16" TargetMode="External"/><Relationship Id="rId18" Type="http://schemas.openxmlformats.org/officeDocument/2006/relationships/hyperlink" Target="https://stemeducationjournal.springeropen.com/articles/10.1186/s40594-018-0140-5#ref-CR48" TargetMode="External"/><Relationship Id="rId3" Type="http://schemas.openxmlformats.org/officeDocument/2006/relationships/hyperlink" Target="https://documents.manchester.ac.uk/display.aspx?DocID=57599" TargetMode="External"/><Relationship Id="rId21" Type="http://schemas.openxmlformats.org/officeDocument/2006/relationships/hyperlink" Target="https://stemeducationjournal.springeropen.com/articles/10.1186/s40594-018-0140-5#ref-CR45" TargetMode="External"/><Relationship Id="rId7" Type="http://schemas.openxmlformats.org/officeDocument/2006/relationships/hyperlink" Target="https://stemeducationjournal.springeropen.com/articles/10.1186/s40594-018-0140-5#ref-CR4" TargetMode="External"/><Relationship Id="rId12" Type="http://schemas.openxmlformats.org/officeDocument/2006/relationships/hyperlink" Target="https://stemeducationjournal.springeropen.com/articles/10.1186/s40594-018-0140-5#ref-CR32" TargetMode="External"/><Relationship Id="rId17" Type="http://schemas.openxmlformats.org/officeDocument/2006/relationships/hyperlink" Target="https://stemeducationjournal.springeropen.com/articles/10.1186/s40594-018-0140-5#ref-CR46" TargetMode="External"/><Relationship Id="rId2" Type="http://schemas.openxmlformats.org/officeDocument/2006/relationships/slide" Target="../slides/slide3.xml"/><Relationship Id="rId16" Type="http://schemas.openxmlformats.org/officeDocument/2006/relationships/hyperlink" Target="https://stemeducationjournal.springeropen.com/articles/10.1186/s40594-018-0140-5#ref-CR25" TargetMode="External"/><Relationship Id="rId20" Type="http://schemas.openxmlformats.org/officeDocument/2006/relationships/hyperlink" Target="https://stemeducationjournal.springeropen.com/articles/10.1186/s40594-018-0140-5#ref-CR20" TargetMode="External"/><Relationship Id="rId1" Type="http://schemas.openxmlformats.org/officeDocument/2006/relationships/notesMaster" Target="../notesMasters/notesMaster1.xml"/><Relationship Id="rId6" Type="http://schemas.openxmlformats.org/officeDocument/2006/relationships/hyperlink" Target="https://stemeducationjournal.springeropen.com/articles/10.1186/s40594-018-0140-5#ref-CR12" TargetMode="External"/><Relationship Id="rId11" Type="http://schemas.openxmlformats.org/officeDocument/2006/relationships/hyperlink" Target="https://stemeducationjournal.springeropen.com/articles/10.1186/s40594-018-0140-5#ref-CR43" TargetMode="External"/><Relationship Id="rId24" Type="http://schemas.openxmlformats.org/officeDocument/2006/relationships/hyperlink" Target="https://www.tandfonline.com/doi/full/10.1080/03057267.2024.2412456#abstract" TargetMode="External"/><Relationship Id="rId5" Type="http://schemas.openxmlformats.org/officeDocument/2006/relationships/hyperlink" Target="https://stemeducationjournal.springeropen.com/articles/10.1186/s40594-018-0140-5" TargetMode="External"/><Relationship Id="rId15" Type="http://schemas.openxmlformats.org/officeDocument/2006/relationships/hyperlink" Target="https://stemeducationjournal.springeropen.com/articles/10.1186/s40594-018-0140-5#ref-CR13" TargetMode="External"/><Relationship Id="rId23" Type="http://schemas.openxmlformats.org/officeDocument/2006/relationships/hyperlink" Target="https://stemeducationjournal.springeropen.com/articles/10.1186/s40594-018-0140-5#ref-CR17" TargetMode="External"/><Relationship Id="rId10" Type="http://schemas.openxmlformats.org/officeDocument/2006/relationships/hyperlink" Target="https://stemeducationjournal.springeropen.com/articles/10.1186/s40594-018-0140-5#ref-CR41" TargetMode="External"/><Relationship Id="rId19" Type="http://schemas.openxmlformats.org/officeDocument/2006/relationships/hyperlink" Target="https://stemeducationjournal.springeropen.com/articles/10.1186/s40594-018-0140-5#ref-CR7" TargetMode="External"/><Relationship Id="rId4" Type="http://schemas.openxmlformats.org/officeDocument/2006/relationships/hyperlink" Target="https://www.tandfonline.com/doi/full/10.1080/09500693.2024.2361172?scroll=top&amp;needAccess=true" TargetMode="External"/><Relationship Id="rId9" Type="http://schemas.openxmlformats.org/officeDocument/2006/relationships/hyperlink" Target="https://stemeducationjournal.springeropen.com/articles/10.1186/s40594-018-0140-5#ref-CR29" TargetMode="External"/><Relationship Id="rId14" Type="http://schemas.openxmlformats.org/officeDocument/2006/relationships/hyperlink" Target="https://stemeducationjournal.springeropen.com/articles/10.1186/s40594-018-0140-5#ref-CR19" TargetMode="External"/><Relationship Id="rId22" Type="http://schemas.openxmlformats.org/officeDocument/2006/relationships/hyperlink" Target="https://stemeducationjournal.springeropen.com/articles/10.1186/s40594-018-0140-5#ref-CR21" TargetMode="Externa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achievebrowncounty.org/2021/05/defining-equity-equality-and-justice/" TargetMode="External"/><Relationship Id="rId2" Type="http://schemas.openxmlformats.org/officeDocument/2006/relationships/slide" Target="../slides/slide10.xml"/><Relationship Id="rId1" Type="http://schemas.openxmlformats.org/officeDocument/2006/relationships/notesMaster" Target="../notesMasters/notesMaster1.xml"/><Relationship Id="rId4" Type="http://schemas.openxmlformats.org/officeDocument/2006/relationships/hyperlink" Target="https://www.psychologytoday.com/us/blog/empathy-and-relationships/201706/what-is-justice-and-when-is-it-served" TargetMode="Externa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stemeducationjournal.springeropen.com/articles/10.1186/s40594-018-0140-5" TargetMode="External"/><Relationship Id="rId2" Type="http://schemas.openxmlformats.org/officeDocument/2006/relationships/slide" Target="../slides/slide11.xml"/><Relationship Id="rId1" Type="http://schemas.openxmlformats.org/officeDocument/2006/relationships/notesMaster" Target="../notesMasters/notesMaster1.xml"/><Relationship Id="rId6" Type="http://schemas.openxmlformats.org/officeDocument/2006/relationships/hyperlink" Target="https://stemeducationjournal.springeropen.com/articles/10.1186/s40594-018-0140-5#ref-CR43" TargetMode="External"/><Relationship Id="rId5" Type="http://schemas.openxmlformats.org/officeDocument/2006/relationships/hyperlink" Target="https://stemeducationjournal.springeropen.com/articles/10.1186/s40594-018-0140-5#ref-CR41" TargetMode="External"/><Relationship Id="rId4" Type="http://schemas.openxmlformats.org/officeDocument/2006/relationships/hyperlink" Target="https://stemeducationjournal.springeropen.com/articles/10.1186/s40594-018-0140-5#ref-CR29" TargetMode="Externa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3" Type="http://schemas.openxmlformats.org/officeDocument/2006/relationships/hyperlink" Target="https://www.scienceinschool.org/article/2022/mystery-box-challenge/#1" TargetMode="External"/><Relationship Id="rId2" Type="http://schemas.openxmlformats.org/officeDocument/2006/relationships/slide" Target="../slides/slide21.xml"/><Relationship Id="rId1" Type="http://schemas.openxmlformats.org/officeDocument/2006/relationships/notesMaster" Target="../notesMasters/notesMaster1.xml"/><Relationship Id="rId4" Type="http://schemas.openxmlformats.org/officeDocument/2006/relationships/hyperlink" Target="https://www.scienceinschool.org/article/2022/mystery-box-challenge/#2" TargetMode="Externa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4A1C427-4DCA-4720-AD82-3315D71B48DA}" type="slidenum">
              <a:rPr lang="en-GB" smtClean="0"/>
              <a:t>1</a:t>
            </a:fld>
            <a:endParaRPr lang="en-GB"/>
          </a:p>
        </p:txBody>
      </p:sp>
    </p:spTree>
    <p:extLst>
      <p:ext uri="{BB962C8B-B14F-4D97-AF65-F5344CB8AC3E}">
        <p14:creationId xmlns:p14="http://schemas.microsoft.com/office/powerpoint/2010/main" val="371926551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does this mean to you? What key words are you drawn to? Why?</a:t>
            </a:r>
          </a:p>
          <a:p>
            <a:endParaRPr lang="en-GB" dirty="0"/>
          </a:p>
        </p:txBody>
      </p:sp>
    </p:spTree>
    <p:extLst>
      <p:ext uri="{BB962C8B-B14F-4D97-AF65-F5344CB8AC3E}">
        <p14:creationId xmlns:p14="http://schemas.microsoft.com/office/powerpoint/2010/main" val="415379596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Research linked to Lynne Bianchi article</a:t>
            </a:r>
          </a:p>
          <a:p>
            <a:r>
              <a:rPr lang="en-GB" dirty="0"/>
              <a:t>https://documents.manchester.ac.uk/display.aspx?DocID=57599   </a:t>
            </a:r>
            <a:r>
              <a:rPr lang="en-GB" dirty="0">
                <a:hlinkClick r:id="rId3"/>
              </a:rPr>
              <a:t>display.aspx</a:t>
            </a:r>
            <a:endParaRPr lang="en-GB" dirty="0"/>
          </a:p>
          <a:p>
            <a:endParaRPr lang="en-GB" dirty="0"/>
          </a:p>
          <a:p>
            <a:r>
              <a:rPr lang="en-GB" dirty="0"/>
              <a:t>Other research: </a:t>
            </a:r>
            <a:r>
              <a:rPr lang="en-GB" dirty="0">
                <a:hlinkClick r:id="rId4"/>
              </a:rPr>
              <a:t>Predictors of science identity in primary school: epistemological beliefs, competency beliefs, and science learning experiences: International Journal of Science Education: Vol 0, No 0 - Get Access</a:t>
            </a:r>
            <a:endParaRPr lang="en-GB" dirty="0"/>
          </a:p>
          <a:p>
            <a:endParaRPr lang="en-GB" dirty="0"/>
          </a:p>
          <a:p>
            <a:r>
              <a:rPr lang="en-GB" dirty="0">
                <a:hlinkClick r:id="rId5"/>
              </a:rPr>
              <a:t>The nature of science identity and its role as the driver of student choices | International Journal of STEM Education | Full Text</a:t>
            </a:r>
            <a:endParaRPr lang="en-GB" dirty="0"/>
          </a:p>
          <a:p>
            <a:endParaRPr lang="en-GB" dirty="0"/>
          </a:p>
          <a:p>
            <a:pPr algn="l">
              <a:spcBef>
                <a:spcPts val="1800"/>
              </a:spcBef>
              <a:spcAft>
                <a:spcPts val="600"/>
              </a:spcAft>
              <a:buNone/>
            </a:pPr>
            <a:r>
              <a:rPr lang="en-GB" b="0" i="0" dirty="0">
                <a:solidFill>
                  <a:srgbClr val="222222"/>
                </a:solidFill>
                <a:effectLst/>
                <a:latin typeface="-apple-system"/>
              </a:rPr>
              <a:t>The nature of science identity</a:t>
            </a:r>
          </a:p>
          <a:p>
            <a:pPr algn="l">
              <a:buNone/>
            </a:pPr>
            <a:r>
              <a:rPr lang="en-GB" b="0" i="0" dirty="0">
                <a:solidFill>
                  <a:srgbClr val="333333"/>
                </a:solidFill>
                <a:effectLst/>
                <a:latin typeface="Georgia" panose="02040502050405020303" pitchFamily="18" charset="0"/>
              </a:rPr>
              <a:t>Researchers have presented three conceptualizations for what drives science identity: (1) </a:t>
            </a:r>
            <a:r>
              <a:rPr lang="en-GB" b="0" i="1" dirty="0">
                <a:solidFill>
                  <a:srgbClr val="333333"/>
                </a:solidFill>
                <a:effectLst/>
                <a:latin typeface="Georgia" panose="02040502050405020303" pitchFamily="18" charset="0"/>
              </a:rPr>
              <a:t>a sense of community and affiliation</a:t>
            </a:r>
            <a:r>
              <a:rPr lang="en-GB" b="0" i="0" dirty="0">
                <a:solidFill>
                  <a:srgbClr val="333333"/>
                </a:solidFill>
                <a:effectLst/>
                <a:latin typeface="Georgia" panose="02040502050405020303" pitchFamily="18" charset="0"/>
              </a:rPr>
              <a:t> (Carlone and Johnson </a:t>
            </a:r>
            <a:r>
              <a:rPr lang="en-GB" b="0" i="0" dirty="0">
                <a:solidFill>
                  <a:srgbClr val="004B83"/>
                </a:solidFill>
                <a:effectLst/>
                <a:latin typeface="Georgia" panose="02040502050405020303" pitchFamily="18" charset="0"/>
                <a:hlinkClick r:id="rId6" tooltip="Carlone, H.B., &amp; Johnson, A. (2007). Understanding the science experiences of successful women of color: science identity as an analytic lens. Journal of Research in Science Teaching, 44(8), 1187–1218"/>
              </a:rPr>
              <a:t>2007</a:t>
            </a:r>
            <a:r>
              <a:rPr lang="en-GB" b="0" i="0" dirty="0">
                <a:solidFill>
                  <a:srgbClr val="333333"/>
                </a:solidFill>
                <a:effectLst/>
                <a:latin typeface="Georgia" panose="02040502050405020303" pitchFamily="18" charset="0"/>
              </a:rPr>
              <a:t>); (2) </a:t>
            </a:r>
            <a:r>
              <a:rPr lang="en-GB" b="0" i="1" dirty="0">
                <a:solidFill>
                  <a:srgbClr val="333333"/>
                </a:solidFill>
                <a:effectLst/>
                <a:latin typeface="Georgia" panose="02040502050405020303" pitchFamily="18" charset="0"/>
              </a:rPr>
              <a:t>built by consistent extrinsic and intrinsic attitudinal factors</a:t>
            </a:r>
            <a:r>
              <a:rPr lang="en-GB" b="0" i="0" dirty="0">
                <a:solidFill>
                  <a:srgbClr val="333333"/>
                </a:solidFill>
                <a:effectLst/>
                <a:latin typeface="Georgia" panose="02040502050405020303" pitchFamily="18" charset="0"/>
              </a:rPr>
              <a:t> (Aschbacher et al. </a:t>
            </a:r>
            <a:r>
              <a:rPr lang="en-GB" b="0" i="0" dirty="0">
                <a:solidFill>
                  <a:srgbClr val="004B83"/>
                </a:solidFill>
                <a:effectLst/>
                <a:latin typeface="Georgia" panose="02040502050405020303" pitchFamily="18" charset="0"/>
                <a:hlinkClick r:id="rId7" tooltip="Aschbacher, P. R., Li, E., &amp; Roth, E. J. (2010). Is science me? High school students' identities, participation and aspirations in science, engineering, and medicine. Journal of Research in Science Teaching, 47(5), 564–582. &#10;                    https://doi.org/10.1002/tea.20353&#10;                    &#10;                  ."/>
              </a:rPr>
              <a:t>2010</a:t>
            </a:r>
            <a:r>
              <a:rPr lang="en-GB" b="0" i="0" dirty="0">
                <a:solidFill>
                  <a:srgbClr val="333333"/>
                </a:solidFill>
                <a:effectLst/>
                <a:latin typeface="Georgia" panose="02040502050405020303" pitchFamily="18" charset="0"/>
              </a:rPr>
              <a:t>); (3) a </a:t>
            </a:r>
            <a:r>
              <a:rPr lang="en-GB" b="0" i="1" dirty="0">
                <a:solidFill>
                  <a:srgbClr val="333333"/>
                </a:solidFill>
                <a:effectLst/>
                <a:latin typeface="Georgia" panose="02040502050405020303" pitchFamily="18" charset="0"/>
              </a:rPr>
              <a:t>match between school science and real science</a:t>
            </a:r>
            <a:r>
              <a:rPr lang="en-GB" b="0" i="0" dirty="0">
                <a:solidFill>
                  <a:srgbClr val="333333"/>
                </a:solidFill>
                <a:effectLst/>
                <a:latin typeface="Georgia" panose="02040502050405020303" pitchFamily="18" charset="0"/>
              </a:rPr>
              <a:t> (Archer et al. </a:t>
            </a:r>
            <a:r>
              <a:rPr lang="en-GB" b="0" i="0" dirty="0">
                <a:solidFill>
                  <a:srgbClr val="004B83"/>
                </a:solidFill>
                <a:effectLst/>
                <a:latin typeface="Georgia" panose="02040502050405020303" pitchFamily="18" charset="0"/>
                <a:hlinkClick r:id="rId8" tooltip="Archer, L., DeWitt, J., Osborne, J., Dillon, J., Willis, B., &amp; Wong, B. (2010). “Doing” science versus ‘being’ a scientist: examining 10/11-year-old schoolchildren’s constructions of science through the lens of identity. Science Education, 94(4), 617–639. &#10;                    https://doi.org/10.1002/sce.20399&#10;                    &#10;                  ."/>
              </a:rPr>
              <a:t>2010</a:t>
            </a:r>
            <a:r>
              <a:rPr lang="en-GB" b="0" i="0" dirty="0">
                <a:solidFill>
                  <a:srgbClr val="333333"/>
                </a:solidFill>
                <a:effectLst/>
                <a:latin typeface="Georgia" panose="02040502050405020303" pitchFamily="18" charset="0"/>
              </a:rPr>
              <a:t>).</a:t>
            </a:r>
          </a:p>
          <a:p>
            <a:pPr algn="l">
              <a:spcBef>
                <a:spcPts val="1800"/>
              </a:spcBef>
              <a:spcAft>
                <a:spcPts val="600"/>
              </a:spcAft>
              <a:buNone/>
            </a:pPr>
            <a:r>
              <a:rPr lang="en-GB" b="1" i="0" dirty="0">
                <a:solidFill>
                  <a:srgbClr val="222222"/>
                </a:solidFill>
                <a:effectLst/>
                <a:latin typeface="-apple-system"/>
              </a:rPr>
              <a:t>A sense of community and affiliation</a:t>
            </a:r>
          </a:p>
          <a:p>
            <a:pPr algn="l">
              <a:buNone/>
            </a:pPr>
            <a:r>
              <a:rPr lang="en-GB" b="0" i="0" dirty="0">
                <a:solidFill>
                  <a:srgbClr val="333333"/>
                </a:solidFill>
                <a:effectLst/>
                <a:latin typeface="Georgia" panose="02040502050405020303" pitchFamily="18" charset="0"/>
              </a:rPr>
              <a:t>Youth development can involve a tension between differentiation (how am I different?) and fitting-in (do I match group norms?), especially during adolescence (Kroger </a:t>
            </a:r>
            <a:r>
              <a:rPr lang="en-GB" b="0" i="0" dirty="0">
                <a:solidFill>
                  <a:srgbClr val="004B83"/>
                </a:solidFill>
                <a:effectLst/>
                <a:latin typeface="Georgia" panose="02040502050405020303" pitchFamily="18" charset="0"/>
                <a:hlinkClick r:id="rId9" tooltip="Kroger, J. (2003). Identity development during adolescence. In Blackwell Handbook of Adolescence (pp. 205–226)."/>
              </a:rPr>
              <a:t>2003</a:t>
            </a:r>
            <a:r>
              <a:rPr lang="en-GB" b="0" i="0" dirty="0">
                <a:solidFill>
                  <a:srgbClr val="333333"/>
                </a:solidFill>
                <a:effectLst/>
                <a:latin typeface="Georgia" panose="02040502050405020303" pitchFamily="18" charset="0"/>
              </a:rPr>
              <a:t>). Many contextual factors shape these interactions, including stereotypes rooted in historical inequities (</a:t>
            </a:r>
            <a:r>
              <a:rPr lang="en-GB" b="0" i="0" dirty="0" err="1">
                <a:solidFill>
                  <a:srgbClr val="333333"/>
                </a:solidFill>
                <a:effectLst/>
                <a:latin typeface="Georgia" panose="02040502050405020303" pitchFamily="18" charset="0"/>
              </a:rPr>
              <a:t>Schiebinger</a:t>
            </a:r>
            <a:r>
              <a:rPr lang="en-GB" b="0" i="0" dirty="0">
                <a:solidFill>
                  <a:srgbClr val="333333"/>
                </a:solidFill>
                <a:effectLst/>
                <a:latin typeface="Georgia" panose="02040502050405020303" pitchFamily="18" charset="0"/>
              </a:rPr>
              <a:t> </a:t>
            </a:r>
            <a:r>
              <a:rPr lang="en-GB" b="0" i="0" dirty="0">
                <a:solidFill>
                  <a:srgbClr val="004B83"/>
                </a:solidFill>
                <a:effectLst/>
                <a:latin typeface="Georgia" panose="02040502050405020303" pitchFamily="18" charset="0"/>
                <a:hlinkClick r:id="rId10" tooltip="Schiebinger, L. (2000). Has feminism changed science? Signs: Journal of Women in Culture and Society, 25(4), 1171–1175. &#10;                    https://doi.org/10.1086/495540&#10;                    &#10;                  ."/>
              </a:rPr>
              <a:t>2000</a:t>
            </a:r>
            <a:r>
              <a:rPr lang="en-GB" b="0" i="0" dirty="0">
                <a:solidFill>
                  <a:srgbClr val="333333"/>
                </a:solidFill>
                <a:effectLst/>
                <a:latin typeface="Georgia" panose="02040502050405020303" pitchFamily="18" charset="0"/>
              </a:rPr>
              <a:t>). Further, understanding the role of science identity in persistence involves understanding how people negotiate the cultural norms within their community communities and in turn become affiliated with or alienated from science (Stets et al. </a:t>
            </a:r>
            <a:r>
              <a:rPr lang="en-GB" b="0" i="0" dirty="0">
                <a:solidFill>
                  <a:srgbClr val="004B83"/>
                </a:solidFill>
                <a:effectLst/>
                <a:latin typeface="Georgia" panose="02040502050405020303" pitchFamily="18" charset="0"/>
                <a:hlinkClick r:id="rId11" tooltip="Stets, J. E., Brenner, P. S., Burke, P. J., &amp; Serpe, R. T. (2017). The science identity and entering a science occupation. Social Science Research, 64, 1–14. &#10;                    https://doi.org/10.1016/j.ssresearch.2016.10.016&#10;                    &#10;                  ."/>
              </a:rPr>
              <a:t>2017</a:t>
            </a:r>
            <a:r>
              <a:rPr lang="en-GB" b="0" i="0" dirty="0">
                <a:solidFill>
                  <a:srgbClr val="333333"/>
                </a:solidFill>
                <a:effectLst/>
                <a:latin typeface="Georgia" panose="02040502050405020303" pitchFamily="18" charset="0"/>
              </a:rPr>
              <a:t>). The perceived interactions with others are likely critical in influencing identity development and internalization, particularly via perceptions of how others view them and how these views are built on these systemic inequities. Influential others (family, friends, and teachers/mentors) can play a large role in providing a feeling of community and affiliation, which then shapes identity, especially in early adolescence. An open question, though, is whether this perception of whether influential others view the individual defines their identity or simply acts as one of many attitudes, beliefs, and experiences that influence identity development overall.</a:t>
            </a:r>
          </a:p>
          <a:p>
            <a:pPr algn="l">
              <a:spcBef>
                <a:spcPts val="1800"/>
              </a:spcBef>
              <a:spcAft>
                <a:spcPts val="600"/>
              </a:spcAft>
              <a:buNone/>
            </a:pPr>
            <a:r>
              <a:rPr lang="en-GB" b="1" i="0" dirty="0">
                <a:solidFill>
                  <a:srgbClr val="222222"/>
                </a:solidFill>
                <a:effectLst/>
                <a:latin typeface="-apple-system"/>
              </a:rPr>
              <a:t>Built by consistent extrinsic and intrinsic attitudinal factors</a:t>
            </a:r>
          </a:p>
          <a:p>
            <a:pPr algn="l">
              <a:buNone/>
            </a:pPr>
            <a:r>
              <a:rPr lang="en-GB" b="0" i="0" dirty="0">
                <a:solidFill>
                  <a:srgbClr val="333333"/>
                </a:solidFill>
                <a:effectLst/>
                <a:latin typeface="Georgia" panose="02040502050405020303" pitchFamily="18" charset="0"/>
              </a:rPr>
              <a:t>Several attitudinal constructs have been linked to science identity. Most commonly, interest (intrinsic motivation) has been linked as a primary driver of science identity: the bigger the science interest, the more solidified the science identity (Maltese and Tai </a:t>
            </a:r>
            <a:r>
              <a:rPr lang="en-GB" b="0" i="0" dirty="0">
                <a:solidFill>
                  <a:srgbClr val="004B83"/>
                </a:solidFill>
                <a:effectLst/>
                <a:latin typeface="Georgia" panose="02040502050405020303" pitchFamily="18" charset="0"/>
                <a:hlinkClick r:id="rId12" tooltip="Maltese, A. V., &amp; Tai, R. H. (2010). Eyeballs in the fridge: sources of early interest in science. International Journal of Science Education, 32(5), 669–685. &#10;                    https://doi.org/10.1080/09500690902792385&#10;                    &#10;                  ."/>
              </a:rPr>
              <a:t>2010</a:t>
            </a:r>
            <a:r>
              <a:rPr lang="en-GB" b="0" i="0" dirty="0">
                <a:solidFill>
                  <a:srgbClr val="333333"/>
                </a:solidFill>
                <a:effectLst/>
                <a:latin typeface="Georgia" panose="02040502050405020303" pitchFamily="18" charset="0"/>
              </a:rPr>
              <a:t>). Other conceptualizations assume that when interest leads to participation in science pathways and this participation leads to the development of career goals, then a science identity exists (Crowley et al. </a:t>
            </a:r>
            <a:r>
              <a:rPr lang="en-GB" b="0" i="0" dirty="0">
                <a:solidFill>
                  <a:srgbClr val="004B83"/>
                </a:solidFill>
                <a:effectLst/>
                <a:latin typeface="Georgia" panose="02040502050405020303" pitchFamily="18" charset="0"/>
                <a:hlinkClick r:id="rId13" tooltip="Crowley, K., Barron, B.J., Knutson, K., &amp; Martin, C.K. (2015). Interest and the development of pathways to science. Interest in mathematics and science learning and related activity. Washington, DC: American Educational Research Association."/>
              </a:rPr>
              <a:t>2015</a:t>
            </a:r>
            <a:r>
              <a:rPr lang="en-GB" b="0" i="0" dirty="0">
                <a:solidFill>
                  <a:srgbClr val="333333"/>
                </a:solidFill>
                <a:effectLst/>
                <a:latin typeface="Georgia" panose="02040502050405020303" pitchFamily="18" charset="0"/>
              </a:rPr>
              <a:t>). Furthermore, under the expectancy-value theory, science identity can lead to science-related choices when the learner also has strong perceptions about the (extrinsic) value of science and high levels of science self-efficacy or competency beliefs (Eccles et al. </a:t>
            </a:r>
            <a:r>
              <a:rPr lang="en-GB" b="0" i="0" dirty="0">
                <a:solidFill>
                  <a:srgbClr val="004B83"/>
                </a:solidFill>
                <a:effectLst/>
                <a:latin typeface="Georgia" panose="02040502050405020303" pitchFamily="18" charset="0"/>
                <a:hlinkClick r:id="rId14" tooltip="Eccles, J. S., Fredricks, J. A., &amp; Baay, P. (2015). Expectancies, values, identities, and self-regulation. In G. Oettingen &amp; P. M. Gollwitzer (Eds.), The Jacobs Foundation Series on Adolescence (pp. 30–56). Cambridge: Cambridge University Press."/>
              </a:rPr>
              <a:t>2015</a:t>
            </a:r>
            <a:r>
              <a:rPr lang="en-GB" b="0" i="0" dirty="0">
                <a:solidFill>
                  <a:srgbClr val="333333"/>
                </a:solidFill>
                <a:effectLst/>
                <a:latin typeface="Georgia" panose="02040502050405020303" pitchFamily="18" charset="0"/>
              </a:rPr>
              <a:t>).</a:t>
            </a:r>
          </a:p>
          <a:p>
            <a:pPr algn="l">
              <a:buNone/>
            </a:pPr>
            <a:r>
              <a:rPr lang="en-GB" b="0" i="0" dirty="0">
                <a:solidFill>
                  <a:srgbClr val="333333"/>
                </a:solidFill>
                <a:effectLst/>
                <a:latin typeface="Georgia" panose="02040502050405020303" pitchFamily="18" charset="0"/>
              </a:rPr>
              <a:t>However, it is important to note that there is disagreement whether the related attitudinal constructs drive identity development or whether these other attitudinal constructs are part of identity. For example, measures of identity often included items closely associated with these other concepts (Chang et al. </a:t>
            </a:r>
            <a:r>
              <a:rPr lang="en-GB" b="0" i="0" dirty="0">
                <a:solidFill>
                  <a:srgbClr val="004B83"/>
                </a:solidFill>
                <a:effectLst/>
                <a:latin typeface="Georgia" panose="02040502050405020303" pitchFamily="18" charset="0"/>
                <a:hlinkClick r:id="rId15" tooltip="Chang, M. J., Eagan, M. K., Lin, M. H., &amp; Hurtado, S. (2016). Considering the impact of racial stigmas and science identity: persistence among biomedical and behavioral science aspirants. The Journal of Higher Education, 82(5), 564–596. &#10;                    https://doi.org/10.1080/00221546.2011.11777218&#10;                    &#10;                  ."/>
              </a:rPr>
              <a:t>2016</a:t>
            </a:r>
            <a:r>
              <a:rPr lang="en-GB" b="0" i="0" dirty="0">
                <a:solidFill>
                  <a:srgbClr val="333333"/>
                </a:solidFill>
                <a:effectLst/>
                <a:latin typeface="Georgia" panose="02040502050405020303" pitchFamily="18" charset="0"/>
              </a:rPr>
              <a:t>; Hazari et al. </a:t>
            </a:r>
            <a:r>
              <a:rPr lang="en-GB" b="0" i="0" dirty="0">
                <a:solidFill>
                  <a:srgbClr val="004B83"/>
                </a:solidFill>
                <a:effectLst/>
                <a:latin typeface="Georgia" panose="02040502050405020303" pitchFamily="18" charset="0"/>
                <a:hlinkClick r:id="rId16" tooltip="Hazari, Z., Sadler, P. M., &amp; Sonnert, G. (2013). The science identity of college students: exploring the intersection of gender, race, and ethnicity. Journal of College Science Teaching, 42(5), 82–91. &#10;                    https://doi.org/10.2307/43631586&#10;                    &#10;                  ."/>
              </a:rPr>
              <a:t>2013</a:t>
            </a:r>
            <a:r>
              <a:rPr lang="en-GB" b="0" i="0" dirty="0">
                <a:solidFill>
                  <a:srgbClr val="333333"/>
                </a:solidFill>
                <a:effectLst/>
                <a:latin typeface="Georgia" panose="02040502050405020303" pitchFamily="18" charset="0"/>
              </a:rPr>
              <a:t>; Trujillo and Tanner </a:t>
            </a:r>
            <a:r>
              <a:rPr lang="en-GB" b="0" i="0" dirty="0">
                <a:solidFill>
                  <a:srgbClr val="004B83"/>
                </a:solidFill>
                <a:effectLst/>
                <a:latin typeface="Georgia" panose="02040502050405020303" pitchFamily="18" charset="0"/>
                <a:hlinkClick r:id="rId17" tooltip="Trujillo, G., &amp; Tanner, K. D. (2014). Considering the role of affect in learning: monitoring students’ self-efficacy, sense of belonging, and science identity. CBE-Life Sciences Education, 13(1), 6–15. &#10;                    https://doi.org/10.1187/cbe.13-12-0241&#10;                    &#10;                  ."/>
              </a:rPr>
              <a:t>2014</a:t>
            </a:r>
            <a:r>
              <a:rPr lang="en-GB" b="0" i="0" dirty="0">
                <a:solidFill>
                  <a:srgbClr val="333333"/>
                </a:solidFill>
                <a:effectLst/>
                <a:latin typeface="Georgia" panose="02040502050405020303" pitchFamily="18" charset="0"/>
              </a:rPr>
              <a:t>). This raises an important question regarding the nature of science identity: is science identity different from these other attitudinal constructs in that students can be high or low on science identity independently of being high or low on these other attitudes?</a:t>
            </a:r>
          </a:p>
          <a:p>
            <a:pPr algn="l">
              <a:spcBef>
                <a:spcPts val="1800"/>
              </a:spcBef>
              <a:spcAft>
                <a:spcPts val="600"/>
              </a:spcAft>
              <a:buNone/>
            </a:pPr>
            <a:r>
              <a:rPr lang="en-GB" b="1" i="0" dirty="0">
                <a:solidFill>
                  <a:srgbClr val="222222"/>
                </a:solidFill>
                <a:effectLst/>
                <a:latin typeface="-apple-system"/>
              </a:rPr>
              <a:t>Match between school science and real science</a:t>
            </a:r>
          </a:p>
          <a:p>
            <a:pPr algn="l">
              <a:buNone/>
            </a:pPr>
            <a:r>
              <a:rPr lang="en-GB" b="0" i="0" dirty="0">
                <a:solidFill>
                  <a:srgbClr val="333333"/>
                </a:solidFill>
                <a:effectLst/>
                <a:latin typeface="Georgia" panose="02040502050405020303" pitchFamily="18" charset="0"/>
              </a:rPr>
              <a:t>Learners may form a topical identity (e.g., science identity) by comparing their own performance/characteristics with the perceived characteristics of adults associated with the topic (e.g., scientists). The experiences youth have with science in school shape the perceptions they have about their performance/ characteristics. Unfortunately, many students perceive a mismatch between what it means to do science in the classroom and what science in real life entails (Zhai et al. </a:t>
            </a:r>
            <a:r>
              <a:rPr lang="en-GB" b="0" i="0" dirty="0">
                <a:solidFill>
                  <a:srgbClr val="004B83"/>
                </a:solidFill>
                <a:effectLst/>
                <a:latin typeface="Georgia" panose="02040502050405020303" pitchFamily="18" charset="0"/>
                <a:hlinkClick r:id="rId18" tooltip="Zhai, J., Jocz, J. A., &amp; Tan, A.-L. (2013). “Am I like a scientist?”: primary children’s images of doing science in school. International Journal of Science Education, 36(4), 553–576. &#10;                    https://doi.org/10.1080/09500693.2013.791958&#10;                    &#10;                  ."/>
              </a:rPr>
              <a:t>2013</a:t>
            </a:r>
            <a:r>
              <a:rPr lang="en-GB" b="0" i="0" dirty="0">
                <a:solidFill>
                  <a:srgbClr val="333333"/>
                </a:solidFill>
                <a:effectLst/>
                <a:latin typeface="Georgia" panose="02040502050405020303" pitchFamily="18" charset="0"/>
              </a:rPr>
              <a:t>), and this mismatch influences identity development (Braund and Driver </a:t>
            </a:r>
            <a:r>
              <a:rPr lang="en-GB" b="0" i="0" dirty="0">
                <a:solidFill>
                  <a:srgbClr val="004B83"/>
                </a:solidFill>
                <a:effectLst/>
                <a:latin typeface="Georgia" panose="02040502050405020303" pitchFamily="18" charset="0"/>
                <a:hlinkClick r:id="rId19" tooltip="Braund, M., &amp; Driver, M. (2005). Pupils’ perceptions of practical science in primary and secondary school: implications for improving progression and continuity of learning. Educational Research, 47(1), 77–91. &#10;                    https://doi.org/10.1080/0013188042000337578&#10;                    &#10;                  ."/>
              </a:rPr>
              <a:t>2005</a:t>
            </a:r>
            <a:r>
              <a:rPr lang="en-GB" b="0" i="0" dirty="0">
                <a:solidFill>
                  <a:srgbClr val="333333"/>
                </a:solidFill>
                <a:effectLst/>
                <a:latin typeface="Georgia" panose="02040502050405020303" pitchFamily="18" charset="0"/>
              </a:rPr>
              <a:t>; </a:t>
            </a:r>
            <a:r>
              <a:rPr lang="en-GB" b="0" i="0" dirty="0" err="1">
                <a:solidFill>
                  <a:srgbClr val="333333"/>
                </a:solidFill>
                <a:effectLst/>
                <a:latin typeface="Georgia" panose="02040502050405020303" pitchFamily="18" charset="0"/>
              </a:rPr>
              <a:t>Emvalotis</a:t>
            </a:r>
            <a:r>
              <a:rPr lang="en-GB" b="0" i="0" dirty="0">
                <a:solidFill>
                  <a:srgbClr val="333333"/>
                </a:solidFill>
                <a:effectLst/>
                <a:latin typeface="Georgia" panose="02040502050405020303" pitchFamily="18" charset="0"/>
              </a:rPr>
              <a:t> and </a:t>
            </a:r>
            <a:r>
              <a:rPr lang="en-GB" b="0" i="0" dirty="0" err="1">
                <a:solidFill>
                  <a:srgbClr val="333333"/>
                </a:solidFill>
                <a:effectLst/>
                <a:latin typeface="Georgia" panose="02040502050405020303" pitchFamily="18" charset="0"/>
              </a:rPr>
              <a:t>Koutsianou</a:t>
            </a:r>
            <a:r>
              <a:rPr lang="en-GB" b="0" i="0" dirty="0">
                <a:solidFill>
                  <a:srgbClr val="333333"/>
                </a:solidFill>
                <a:effectLst/>
                <a:latin typeface="Georgia" panose="02040502050405020303" pitchFamily="18" charset="0"/>
              </a:rPr>
              <a:t> </a:t>
            </a:r>
            <a:r>
              <a:rPr lang="en-GB" b="0" i="0" dirty="0">
                <a:solidFill>
                  <a:srgbClr val="004B83"/>
                </a:solidFill>
                <a:effectLst/>
                <a:latin typeface="Georgia" panose="02040502050405020303" pitchFamily="18" charset="0"/>
                <a:hlinkClick r:id="rId20" tooltip="Emvalotis, A., &amp; Koutsianou, A. (2017). Greek primary school students’ images of scientists and their work: has anything changed? Research in Science &amp; Technological Education, 36(1), 69–85. &#10;                    https://doi.org/10.1080/02635143.2017.1366899&#10;                    &#10;                  ."/>
              </a:rPr>
              <a:t>2017</a:t>
            </a:r>
            <a:r>
              <a:rPr lang="en-GB" b="0" i="0" dirty="0">
                <a:solidFill>
                  <a:srgbClr val="333333"/>
                </a:solidFill>
                <a:effectLst/>
                <a:latin typeface="Georgia" panose="02040502050405020303" pitchFamily="18" charset="0"/>
              </a:rPr>
              <a:t>; Tan et al. </a:t>
            </a:r>
            <a:r>
              <a:rPr lang="en-GB" b="0" i="0" dirty="0">
                <a:solidFill>
                  <a:srgbClr val="004B83"/>
                </a:solidFill>
                <a:effectLst/>
                <a:latin typeface="Georgia" panose="02040502050405020303" pitchFamily="18" charset="0"/>
                <a:hlinkClick r:id="rId21" tooltip="Tan, A.-L., Jocz, J. A., &amp; Zhai, J. (2015). Spiderman and science: how students’ perceptions of scientists are shaped by popular media. Public Understanding of Science, 26(5), 520–530. &#10;                    https://doi.org/10.1177/0963662515615086&#10;                    &#10;                  ."/>
              </a:rPr>
              <a:t>2015</a:t>
            </a:r>
            <a:r>
              <a:rPr lang="en-GB" b="0" i="0" dirty="0">
                <a:solidFill>
                  <a:srgbClr val="333333"/>
                </a:solidFill>
                <a:effectLst/>
                <a:latin typeface="Georgia" panose="02040502050405020303" pitchFamily="18" charset="0"/>
              </a:rPr>
              <a:t>; Zhai et al. </a:t>
            </a:r>
            <a:r>
              <a:rPr lang="en-GB" b="0" i="0" dirty="0">
                <a:solidFill>
                  <a:srgbClr val="004B83"/>
                </a:solidFill>
                <a:effectLst/>
                <a:latin typeface="Georgia" panose="02040502050405020303" pitchFamily="18" charset="0"/>
                <a:hlinkClick r:id="rId18" tooltip="Zhai, J., Jocz, J. A., &amp; Tan, A.-L. (2013). “Am I like a scientist?”: primary children’s images of doing science in school. International Journal of Science Education, 36(4), 553–576. &#10;                    https://doi.org/10.1080/09500693.2013.791958&#10;                    &#10;                  ."/>
              </a:rPr>
              <a:t>2013</a:t>
            </a:r>
            <a:r>
              <a:rPr lang="en-GB" b="0" i="0" dirty="0">
                <a:solidFill>
                  <a:srgbClr val="333333"/>
                </a:solidFill>
                <a:effectLst/>
                <a:latin typeface="Georgia" panose="02040502050405020303" pitchFamily="18" charset="0"/>
              </a:rPr>
              <a:t>).</a:t>
            </a:r>
          </a:p>
          <a:p>
            <a:pPr algn="l"/>
            <a:r>
              <a:rPr lang="en-GB" b="0" i="0" dirty="0">
                <a:solidFill>
                  <a:srgbClr val="333333"/>
                </a:solidFill>
                <a:effectLst/>
                <a:latin typeface="Georgia" panose="02040502050405020303" pitchFamily="18" charset="0"/>
              </a:rPr>
              <a:t>More importantly, most science experiences at this age will come from formal environments rather than informal environments. Informal environments can provide minoritized students with specific opportunities to understand themselves as scientists and have a more realistic experience of how science works (Farland-Smith </a:t>
            </a:r>
            <a:r>
              <a:rPr lang="en-GB" b="0" i="0" dirty="0">
                <a:solidFill>
                  <a:srgbClr val="004B83"/>
                </a:solidFill>
                <a:effectLst/>
                <a:latin typeface="Georgia" panose="02040502050405020303" pitchFamily="18" charset="0"/>
                <a:hlinkClick r:id="rId22" tooltip="Farland-Smith, D. (2012). Development and Field Test of the Modified Draw-a-Scientist Test and the Drawa-Scientist Rubric. School Science and Mathematics, 112(2), 109–116."/>
              </a:rPr>
              <a:t>2012</a:t>
            </a:r>
            <a:r>
              <a:rPr lang="en-GB" b="0" i="0" dirty="0">
                <a:solidFill>
                  <a:srgbClr val="333333"/>
                </a:solidFill>
                <a:effectLst/>
                <a:latin typeface="Georgia" panose="02040502050405020303" pitchFamily="18" charset="0"/>
              </a:rPr>
              <a:t>). However, there are important concerns about access when it comes to informal environments (Dawson </a:t>
            </a:r>
            <a:r>
              <a:rPr lang="en-GB" b="0" i="0" dirty="0">
                <a:solidFill>
                  <a:srgbClr val="004B83"/>
                </a:solidFill>
                <a:effectLst/>
                <a:latin typeface="Georgia" panose="02040502050405020303" pitchFamily="18" charset="0"/>
                <a:hlinkClick r:id="rId23" tooltip="Dawson, E. (2014). “Not designed for us”: How science museums and science centers socially exclude lowincome, minority ethnic groups. Science education, 98(6), 981–1008."/>
              </a:rPr>
              <a:t>2014</a:t>
            </a:r>
            <a:r>
              <a:rPr lang="en-GB" b="0" i="0" dirty="0">
                <a:solidFill>
                  <a:srgbClr val="333333"/>
                </a:solidFill>
                <a:effectLst/>
                <a:latin typeface="Georgia" panose="02040502050405020303" pitchFamily="18" charset="0"/>
              </a:rPr>
              <a:t>) in the sense that there is not equal access by demographic variables as well as optional experiences producing positive feedback loops that accentuate initially small differences. Thus, it is important to understand the ways in which identity connects to participation in optional experiences (e.g., how robustly is it connected to participation across contexts?).</a:t>
            </a:r>
          </a:p>
          <a:p>
            <a:endParaRPr lang="en-GB" dirty="0"/>
          </a:p>
          <a:p>
            <a:r>
              <a:rPr lang="en-GB" dirty="0">
                <a:hlinkClick r:id="rId24"/>
              </a:rPr>
              <a:t>Full article: Students’ values in science education: a scoping review</a:t>
            </a:r>
            <a:r>
              <a:rPr lang="en-GB" dirty="0"/>
              <a:t> (</a:t>
            </a:r>
            <a:r>
              <a:rPr lang="en-GB"/>
              <a:t>excellent article)</a:t>
            </a:r>
            <a:endParaRPr lang="en-GB" dirty="0"/>
          </a:p>
          <a:p>
            <a:endParaRPr lang="en-GB" dirty="0"/>
          </a:p>
        </p:txBody>
      </p:sp>
      <p:sp>
        <p:nvSpPr>
          <p:cNvPr id="4" name="Slide Number Placeholder 3"/>
          <p:cNvSpPr>
            <a:spLocks noGrp="1"/>
          </p:cNvSpPr>
          <p:nvPr>
            <p:ph type="sldNum" sz="quarter" idx="5"/>
          </p:nvPr>
        </p:nvSpPr>
        <p:spPr/>
        <p:txBody>
          <a:bodyPr/>
          <a:lstStyle/>
          <a:p>
            <a:fld id="{82342307-A14C-4A5F-B3ED-4C8B81146240}" type="slidenum">
              <a:rPr lang="en-GB" smtClean="0"/>
              <a:t>3</a:t>
            </a:fld>
            <a:endParaRPr lang="en-GB"/>
          </a:p>
        </p:txBody>
      </p:sp>
    </p:spTree>
    <p:extLst>
      <p:ext uri="{BB962C8B-B14F-4D97-AF65-F5344CB8AC3E}">
        <p14:creationId xmlns:p14="http://schemas.microsoft.com/office/powerpoint/2010/main" val="12019953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61975" y="877888"/>
            <a:ext cx="7791450" cy="4383087"/>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(IOP) knows that many young people are put off studying physics after the age of 16, not because of a lack of ability or interest in the subject, but because of prevailing social attitudes that discourage them. There is a widespread misconception that physics is a subject for other people, perhaps people who they think are cleverer, or who come from more privileged backgrounds or particular social and ethnic groups. This leads to many young people deciding that ‘physics is not for them’. This view is picked up from all around – be it the education system, from parents and family, and from among local communities and wider society. This must change. Limit Less is the campaign that aims to encourage and support young people to change the world and fulfil their potential by doing physics. It seeks to challenge the misconceptions and stereotypes about the subject and remove the barriers to young people doing physics beyond the age of 16.</a:t>
            </a:r>
            <a:endParaRPr lang="en-GB" dirty="0"/>
          </a:p>
          <a:p>
            <a:endParaRPr lang="en-GB" dirty="0"/>
          </a:p>
        </p:txBody>
      </p:sp>
    </p:spTree>
    <p:extLst>
      <p:ext uri="{BB962C8B-B14F-4D97-AF65-F5344CB8AC3E}">
        <p14:creationId xmlns:p14="http://schemas.microsoft.com/office/powerpoint/2010/main" val="320156244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J - Starts exploring where sustainability is in Welsh curriculum – could do this as an activity in small groups with these slides as handouts?</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69E1908-0136-45A8-9757-2936956E146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057335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2342307-A14C-4A5F-B3ED-4C8B81146240}" type="slidenum">
              <a:rPr lang="en-GB" smtClean="0"/>
              <a:t>7</a:t>
            </a:fld>
            <a:endParaRPr lang="en-GB"/>
          </a:p>
        </p:txBody>
      </p:sp>
    </p:spTree>
    <p:extLst>
      <p:ext uri="{BB962C8B-B14F-4D97-AF65-F5344CB8AC3E}">
        <p14:creationId xmlns:p14="http://schemas.microsoft.com/office/powerpoint/2010/main" val="373644918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3838" y="808038"/>
            <a:ext cx="7181851" cy="4040187"/>
          </a:xfrm>
        </p:spPr>
      </p:sp>
      <p:sp>
        <p:nvSpPr>
          <p:cNvPr id="3" name="Notes Placeholder 2"/>
          <p:cNvSpPr>
            <a:spLocks noGrp="1"/>
          </p:cNvSpPr>
          <p:nvPr>
            <p:ph type="body" idx="1"/>
          </p:nvPr>
        </p:nvSpPr>
        <p:spPr/>
        <p:txBody>
          <a:bodyPr/>
          <a:lstStyle/>
          <a:p>
            <a:r>
              <a:rPr lang="en-GB" dirty="0"/>
              <a:t>Synthesising ideas from previous definitions here.</a:t>
            </a:r>
          </a:p>
          <a:p>
            <a:r>
              <a:rPr lang="en-GB" dirty="0"/>
              <a:t>How does this link back to the snow cartoon?</a:t>
            </a:r>
          </a:p>
        </p:txBody>
      </p:sp>
    </p:spTree>
    <p:extLst>
      <p:ext uri="{BB962C8B-B14F-4D97-AF65-F5344CB8AC3E}">
        <p14:creationId xmlns:p14="http://schemas.microsoft.com/office/powerpoint/2010/main" val="194037993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Equality implies treating everybody equally. But not everyone starts from the same starting point, experiences or have same constraints.</a:t>
            </a:r>
          </a:p>
          <a:p>
            <a:r>
              <a:rPr lang="en-GB" dirty="0"/>
              <a:t>Treating everyone equally can exacerbate social inequalities.</a:t>
            </a:r>
          </a:p>
          <a:p>
            <a:endParaRPr lang="en-GB" dirty="0"/>
          </a:p>
          <a:p>
            <a:r>
              <a:rPr lang="en-GB" dirty="0"/>
              <a:t>Will be looking at ‘Killing curiosity?’ research paper on factors that can influence (for good or otherwise) pupil engagement in lessons </a:t>
            </a:r>
            <a:r>
              <a:rPr lang="en-GB"/>
              <a:t>next session. </a:t>
            </a:r>
            <a:endParaRPr lang="en-GB" dirty="0"/>
          </a:p>
        </p:txBody>
      </p:sp>
      <p:sp>
        <p:nvSpPr>
          <p:cNvPr id="4" name="Slide Number Placeholder 3"/>
          <p:cNvSpPr>
            <a:spLocks noGrp="1"/>
          </p:cNvSpPr>
          <p:nvPr>
            <p:ph type="sldNum" sz="quarter" idx="5"/>
          </p:nvPr>
        </p:nvSpPr>
        <p:spPr/>
        <p:txBody>
          <a:bodyPr/>
          <a:lstStyle/>
          <a:p>
            <a:fld id="{A5ECC3D8-5FA0-45B9-B8C7-FCE965ABDB4F}" type="slidenum">
              <a:rPr lang="en-GB" smtClean="0"/>
              <a:t>9</a:t>
            </a:fld>
            <a:endParaRPr lang="en-GB"/>
          </a:p>
        </p:txBody>
      </p:sp>
    </p:spTree>
    <p:extLst>
      <p:ext uri="{BB962C8B-B14F-4D97-AF65-F5344CB8AC3E}">
        <p14:creationId xmlns:p14="http://schemas.microsoft.com/office/powerpoint/2010/main" val="245872682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Defining: Equity, Equality and Justice | Achieve Brown County</a:t>
            </a:r>
            <a:endParaRPr lang="en-GB" dirty="0"/>
          </a:p>
          <a:p>
            <a:endParaRPr lang="en-GB" dirty="0"/>
          </a:p>
          <a:p>
            <a:pPr algn="l"/>
            <a:r>
              <a:rPr lang="en-GB" b="0" i="0" dirty="0">
                <a:solidFill>
                  <a:srgbClr val="181818"/>
                </a:solidFill>
                <a:effectLst/>
                <a:latin typeface="Roboto" panose="02000000000000000000" pitchFamily="2" charset="0"/>
              </a:rPr>
              <a:t>Even though Equity and Equality sound similar the differences between them matter. Societal structures place people of certain status such as race or socioeconomic status at differing points of advantage or disadvantage with structural barriers. </a:t>
            </a:r>
          </a:p>
          <a:p>
            <a:pPr algn="l"/>
            <a:r>
              <a:rPr lang="en-GB" sz="1800" b="1" i="0" dirty="0">
                <a:solidFill>
                  <a:srgbClr val="181818"/>
                </a:solidFill>
                <a:effectLst/>
                <a:latin typeface="Roboto" panose="02000000000000000000" pitchFamily="2" charset="0"/>
              </a:rPr>
              <a:t>What is Equity?</a:t>
            </a:r>
            <a:endParaRPr lang="en-GB" b="0" i="0" dirty="0">
              <a:solidFill>
                <a:srgbClr val="181818"/>
              </a:solidFill>
              <a:effectLst/>
              <a:latin typeface="Roboto" panose="02000000000000000000" pitchFamily="2" charset="0"/>
            </a:endParaRPr>
          </a:p>
          <a:p>
            <a:pPr algn="l"/>
            <a:r>
              <a:rPr lang="en-GB" b="0" i="0" dirty="0">
                <a:solidFill>
                  <a:srgbClr val="181818"/>
                </a:solidFill>
                <a:effectLst/>
                <a:latin typeface="Roboto" panose="02000000000000000000" pitchFamily="2" charset="0"/>
              </a:rPr>
              <a:t>Equity is not only dividing resources fairly and equally, but also factoring in differences amongst people. Differences such as race and socioeconomic status that would require different support to ensure the same opportunity of success. This can be shown in the image below by the different height of the boxes. The person on the right has a taller box because the barrier appears  higher on their side. Whereas the other people have no or smaller boxes because they have a shorter distance to reach to see over the barrier. They have different sized boxes to make sure they are all able to see and participate in the game.</a:t>
            </a:r>
          </a:p>
          <a:p>
            <a:pPr algn="l"/>
            <a:r>
              <a:rPr lang="en-GB" sz="1800" b="1" i="0" dirty="0">
                <a:solidFill>
                  <a:srgbClr val="181818"/>
                </a:solidFill>
                <a:effectLst/>
                <a:latin typeface="Roboto" panose="02000000000000000000" pitchFamily="2" charset="0"/>
              </a:rPr>
              <a:t>What is Equality?</a:t>
            </a:r>
            <a:endParaRPr lang="en-GB" b="0" i="0" dirty="0">
              <a:solidFill>
                <a:srgbClr val="181818"/>
              </a:solidFill>
              <a:effectLst/>
              <a:latin typeface="Roboto" panose="02000000000000000000" pitchFamily="2" charset="0"/>
            </a:endParaRPr>
          </a:p>
          <a:p>
            <a:pPr algn="l"/>
            <a:r>
              <a:rPr lang="en-GB" b="0" i="0" dirty="0">
                <a:solidFill>
                  <a:srgbClr val="181818"/>
                </a:solidFill>
                <a:effectLst/>
                <a:latin typeface="Roboto" panose="02000000000000000000" pitchFamily="2" charset="0"/>
              </a:rPr>
              <a:t>Equality is dividing resources equally but does not factor differences in need and ability. Everybody is given the exact same quantity of resources. As seen in the image, all people are given the same size boxes not factoring in differences of access –  leading to one person not able to access the game.</a:t>
            </a:r>
          </a:p>
          <a:p>
            <a:pPr algn="l"/>
            <a:r>
              <a:rPr lang="en-GB" sz="1800" b="1" i="0" dirty="0">
                <a:solidFill>
                  <a:srgbClr val="181818"/>
                </a:solidFill>
                <a:effectLst/>
                <a:latin typeface="Roboto" panose="02000000000000000000" pitchFamily="2" charset="0"/>
              </a:rPr>
              <a:t>What is Justice?</a:t>
            </a:r>
            <a:endParaRPr lang="en-GB" b="0" i="0" dirty="0">
              <a:solidFill>
                <a:srgbClr val="181818"/>
              </a:solidFill>
              <a:effectLst/>
              <a:latin typeface="Roboto" panose="02000000000000000000" pitchFamily="2" charset="0"/>
            </a:endParaRPr>
          </a:p>
          <a:p>
            <a:pPr algn="l"/>
            <a:r>
              <a:rPr lang="en-GB" b="0" i="0" dirty="0">
                <a:solidFill>
                  <a:srgbClr val="181818"/>
                </a:solidFill>
                <a:effectLst/>
                <a:latin typeface="Roboto" panose="02000000000000000000" pitchFamily="2" charset="0"/>
              </a:rPr>
              <a:t>Justice is long-term equity. It looks to create equity in systems as well as individuals. “Justice can take equity one step further by fixing the systems in a way that leads to long-term, sustainable, equitable access for generations to come.” </a:t>
            </a:r>
            <a:r>
              <a:rPr lang="en-GB" b="0" i="0" dirty="0">
                <a:solidFill>
                  <a:srgbClr val="000000"/>
                </a:solidFill>
                <a:effectLst/>
                <a:latin typeface="Roboto Slab"/>
              </a:rPr>
              <a:t>Justice ensures that all people are treated fairly and with respect.</a:t>
            </a:r>
          </a:p>
          <a:p>
            <a:pPr algn="l"/>
            <a:r>
              <a:rPr lang="en-GB" sz="1800" b="0" i="0" dirty="0">
                <a:solidFill>
                  <a:srgbClr val="787878"/>
                </a:solidFill>
                <a:effectLst/>
                <a:latin typeface="Open Sans" panose="020B0606030504020204" pitchFamily="34" charset="0"/>
              </a:rPr>
              <a:t>The definition of justice is a set of values and principles. There are </a:t>
            </a:r>
            <a:r>
              <a:rPr lang="en-GB" sz="1800" b="0" i="0" u="none" strike="noStrike" dirty="0">
                <a:solidFill>
                  <a:srgbClr val="428BCA"/>
                </a:solidFill>
                <a:effectLst/>
                <a:latin typeface="Open Sans" panose="020B0606030504020204" pitchFamily="34" charset="0"/>
                <a:hlinkClick r:id="rId4"/>
              </a:rPr>
              <a:t>many different ways to think about justice</a:t>
            </a:r>
            <a:r>
              <a:rPr lang="en-GB" sz="1800" b="0" i="0" dirty="0">
                <a:solidFill>
                  <a:srgbClr val="787878"/>
                </a:solidFill>
                <a:effectLst/>
                <a:latin typeface="Open Sans" panose="020B0606030504020204" pitchFamily="34" charset="0"/>
              </a:rPr>
              <a:t>. Justice can be an ideal, a social goal, a process, a principle or even just a state of mind. It’s important to distinguish between equality and equity because they are not the same thing as justice.</a:t>
            </a:r>
          </a:p>
          <a:p>
            <a:pPr algn="l"/>
            <a:endParaRPr lang="en-GB" b="0" i="0" dirty="0">
              <a:solidFill>
                <a:srgbClr val="181818"/>
              </a:solidFill>
              <a:effectLst/>
              <a:latin typeface="Roboto" panose="02000000000000000000" pitchFamily="2" charset="0"/>
            </a:endParaRPr>
          </a:p>
          <a:p>
            <a:pPr algn="l"/>
            <a:endParaRPr lang="en-GB" b="0" i="0" dirty="0">
              <a:solidFill>
                <a:srgbClr val="181818"/>
              </a:solidFill>
              <a:effectLst/>
              <a:latin typeface="Roboto" panose="02000000000000000000" pitchFamily="2" charset="0"/>
            </a:endParaRPr>
          </a:p>
          <a:p>
            <a:pPr algn="l"/>
            <a:r>
              <a:rPr lang="en-GB" b="0" i="0" dirty="0">
                <a:solidFill>
                  <a:srgbClr val="181818"/>
                </a:solidFill>
                <a:effectLst/>
                <a:latin typeface="Roboto" panose="02000000000000000000" pitchFamily="2" charset="0"/>
              </a:rPr>
              <a:t>[1] </a:t>
            </a:r>
            <a:r>
              <a:rPr lang="en-GB" b="0" i="1" dirty="0">
                <a:solidFill>
                  <a:srgbClr val="181818"/>
                </a:solidFill>
                <a:effectLst/>
                <a:latin typeface="Roboto" panose="02000000000000000000" pitchFamily="2" charset="0"/>
              </a:rPr>
              <a:t>What’s the difference between equity and equality?</a:t>
            </a:r>
            <a:r>
              <a:rPr lang="en-GB" b="0" i="0" dirty="0">
                <a:solidFill>
                  <a:srgbClr val="181818"/>
                </a:solidFill>
                <a:effectLst/>
                <a:latin typeface="Roboto" panose="02000000000000000000" pitchFamily="2" charset="0"/>
              </a:rPr>
              <a:t> Mental Floss. (2020, June 11). https://www.mentalfloss.com/article/625404/equity-vs-equality-what-is-the-difference.</a:t>
            </a:r>
          </a:p>
          <a:p>
            <a:pPr algn="l"/>
            <a:r>
              <a:rPr lang="en-GB" b="0" i="0" dirty="0">
                <a:solidFill>
                  <a:srgbClr val="181818"/>
                </a:solidFill>
                <a:effectLst/>
                <a:latin typeface="Roboto" panose="02000000000000000000" pitchFamily="2" charset="0"/>
              </a:rPr>
              <a:t>[2] World Health Organization. (2011, June 8). </a:t>
            </a:r>
            <a:r>
              <a:rPr lang="en-GB" b="0" i="1" dirty="0">
                <a:solidFill>
                  <a:srgbClr val="181818"/>
                </a:solidFill>
                <a:effectLst/>
                <a:latin typeface="Roboto" panose="02000000000000000000" pitchFamily="2" charset="0"/>
              </a:rPr>
              <a:t>Equity</a:t>
            </a:r>
            <a:r>
              <a:rPr lang="en-GB" b="0" i="0" dirty="0">
                <a:solidFill>
                  <a:srgbClr val="181818"/>
                </a:solidFill>
                <a:effectLst/>
                <a:latin typeface="Roboto" panose="02000000000000000000" pitchFamily="2" charset="0"/>
              </a:rPr>
              <a:t>. World Health Organization. https://www.who.int/healthsystems/topics/equity/en/#:~:text=Equity%20is%20the%20absence%20of,economically%2C%20demographically%2C%20or%20geographically.</a:t>
            </a:r>
          </a:p>
          <a:p>
            <a:pPr algn="l"/>
            <a:r>
              <a:rPr lang="en-GB" b="0" i="0" dirty="0">
                <a:solidFill>
                  <a:srgbClr val="181818"/>
                </a:solidFill>
                <a:effectLst/>
                <a:latin typeface="Roboto" panose="02000000000000000000" pitchFamily="2" charset="0"/>
              </a:rPr>
              <a:t>[3] Sally McMahon (2021, January 29). Medical news. http://www.medicalnews.md/01/equality-vs-equity-in-healthcare-outcomes/#:~:text=Paula%20Dressel%20of%20Race%20Matters,justly%20according%20to%20their%20circumstances.%E2%80%</a:t>
            </a:r>
          </a:p>
          <a:p>
            <a:pPr algn="l"/>
            <a:endParaRPr lang="en-GB" dirty="0"/>
          </a:p>
        </p:txBody>
      </p:sp>
      <p:sp>
        <p:nvSpPr>
          <p:cNvPr id="4" name="Slide Number Placeholder 3"/>
          <p:cNvSpPr>
            <a:spLocks noGrp="1"/>
          </p:cNvSpPr>
          <p:nvPr>
            <p:ph type="sldNum" sz="quarter" idx="5"/>
          </p:nvPr>
        </p:nvSpPr>
        <p:spPr/>
        <p:txBody>
          <a:bodyPr/>
          <a:lstStyle/>
          <a:p>
            <a:fld id="{A5ECC3D8-5FA0-45B9-B8C7-FCE965ABDB4F}" type="slidenum">
              <a:rPr lang="en-GB" smtClean="0"/>
              <a:t>10</a:t>
            </a:fld>
            <a:endParaRPr lang="en-GB"/>
          </a:p>
        </p:txBody>
      </p:sp>
    </p:spTree>
    <p:extLst>
      <p:ext uri="{BB962C8B-B14F-4D97-AF65-F5344CB8AC3E}">
        <p14:creationId xmlns:p14="http://schemas.microsoft.com/office/powerpoint/2010/main" val="95463737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are our goals – to increase the proportion of learners who connect with, feel an identity, a relevance and a belonging with Physics, science and STEM as part of the learning community and as a scientific literate citizen for life.</a:t>
            </a:r>
          </a:p>
          <a:p>
            <a:endParaRPr lang="en-GB" dirty="0"/>
          </a:p>
          <a:p>
            <a:r>
              <a:rPr lang="en-GB" dirty="0"/>
              <a:t>SCTA – reflective framework that involves making small tweaks to existing practice to re-orientate science lessons in ways to better connect with the reality of students’ lives and experiences – highlighting, valuing, linking with and providing relevance.</a:t>
            </a:r>
          </a:p>
          <a:p>
            <a:endParaRPr lang="en-GB" dirty="0"/>
          </a:p>
          <a:p>
            <a:r>
              <a:rPr lang="en-GB" dirty="0"/>
              <a:t>From National Mission WG 2017 – ‘geography, deprivation or childhood experiences should not prevent learners from reaching their potential. Our learners will be resilient, imaginative, compassionate and ambitious – they will aim high and achieve their goals’</a:t>
            </a:r>
          </a:p>
          <a:p>
            <a:endParaRPr lang="en-GB" dirty="0"/>
          </a:p>
          <a:p>
            <a:r>
              <a:rPr lang="en-GB" dirty="0"/>
              <a:t>From: </a:t>
            </a:r>
            <a:r>
              <a:rPr lang="en-GB" dirty="0">
                <a:hlinkClick r:id="rId3"/>
              </a:rPr>
              <a:t>The nature of science identity and its role as the driver of student choices | International Journal of STEM Education | Full Text</a:t>
            </a:r>
            <a:endParaRPr lang="en-GB" dirty="0"/>
          </a:p>
          <a:p>
            <a:pPr algn="l">
              <a:spcBef>
                <a:spcPts val="1800"/>
              </a:spcBef>
              <a:spcAft>
                <a:spcPts val="600"/>
              </a:spcAft>
              <a:buNone/>
            </a:pPr>
            <a:r>
              <a:rPr lang="en-GB" b="1" i="0" dirty="0">
                <a:solidFill>
                  <a:srgbClr val="222222"/>
                </a:solidFill>
                <a:effectLst/>
                <a:latin typeface="-apple-system"/>
              </a:rPr>
              <a:t>A sense of community and affiliation</a:t>
            </a:r>
          </a:p>
          <a:p>
            <a:pPr algn="l"/>
            <a:r>
              <a:rPr lang="en-GB" b="0" i="0" dirty="0">
                <a:solidFill>
                  <a:srgbClr val="333333"/>
                </a:solidFill>
                <a:effectLst/>
                <a:latin typeface="Georgia" panose="02040502050405020303" pitchFamily="18" charset="0"/>
              </a:rPr>
              <a:t>Youth development can involve a tension between differentiation (how am I different?) and fitting-in (do I match group norms?), especially during adolescence (Kroger </a:t>
            </a:r>
            <a:r>
              <a:rPr lang="en-GB" b="0" i="0" dirty="0">
                <a:solidFill>
                  <a:srgbClr val="004B83"/>
                </a:solidFill>
                <a:effectLst/>
                <a:latin typeface="Georgia" panose="02040502050405020303" pitchFamily="18" charset="0"/>
                <a:hlinkClick r:id="rId4" tooltip="Kroger, J. (2003). Identity development during adolescence. In Blackwell Handbook of Adolescence (pp. 205–226)."/>
              </a:rPr>
              <a:t>2003</a:t>
            </a:r>
            <a:r>
              <a:rPr lang="en-GB" b="0" i="0" dirty="0">
                <a:solidFill>
                  <a:srgbClr val="333333"/>
                </a:solidFill>
                <a:effectLst/>
                <a:latin typeface="Georgia" panose="02040502050405020303" pitchFamily="18" charset="0"/>
              </a:rPr>
              <a:t>). Many contextual factors shape these interactions, including stereotypes rooted in historical inequities (</a:t>
            </a:r>
            <a:r>
              <a:rPr lang="en-GB" b="0" i="0" dirty="0" err="1">
                <a:solidFill>
                  <a:srgbClr val="333333"/>
                </a:solidFill>
                <a:effectLst/>
                <a:latin typeface="Georgia" panose="02040502050405020303" pitchFamily="18" charset="0"/>
              </a:rPr>
              <a:t>Schiebinger</a:t>
            </a:r>
            <a:r>
              <a:rPr lang="en-GB" b="0" i="0" dirty="0">
                <a:solidFill>
                  <a:srgbClr val="333333"/>
                </a:solidFill>
                <a:effectLst/>
                <a:latin typeface="Georgia" panose="02040502050405020303" pitchFamily="18" charset="0"/>
              </a:rPr>
              <a:t> </a:t>
            </a:r>
            <a:r>
              <a:rPr lang="en-GB" b="0" i="0" dirty="0">
                <a:solidFill>
                  <a:srgbClr val="004B83"/>
                </a:solidFill>
                <a:effectLst/>
                <a:latin typeface="Georgia" panose="02040502050405020303" pitchFamily="18" charset="0"/>
                <a:hlinkClick r:id="rId5" tooltip="Schiebinger, L. (2000). Has feminism changed science? Signs: Journal of Women in Culture and Society, 25(4), 1171–1175. &#10;                    https://doi.org/10.1086/495540&#10;                    &#10;                  ."/>
              </a:rPr>
              <a:t>2000</a:t>
            </a:r>
            <a:r>
              <a:rPr lang="en-GB" b="0" i="0" dirty="0">
                <a:solidFill>
                  <a:srgbClr val="333333"/>
                </a:solidFill>
                <a:effectLst/>
                <a:latin typeface="Georgia" panose="02040502050405020303" pitchFamily="18" charset="0"/>
              </a:rPr>
              <a:t>). Further, understanding the role of science identity in persistence involves understanding how people negotiate the cultural norms within their community communities and in turn become affiliated with or alienated from science (Stets et al. </a:t>
            </a:r>
            <a:r>
              <a:rPr lang="en-GB" b="0" i="0" dirty="0">
                <a:solidFill>
                  <a:srgbClr val="004B83"/>
                </a:solidFill>
                <a:effectLst/>
                <a:latin typeface="Georgia" panose="02040502050405020303" pitchFamily="18" charset="0"/>
                <a:hlinkClick r:id="rId6" tooltip="Stets, J. E., Brenner, P. S., Burke, P. J., &amp; Serpe, R. T. (2017). The science identity and entering a science occupation. Social Science Research, 64, 1–14. &#10;                    https://doi.org/10.1016/j.ssresearch.2016.10.016&#10;                    &#10;                  ."/>
              </a:rPr>
              <a:t>2017</a:t>
            </a:r>
            <a:r>
              <a:rPr lang="en-GB" b="0" i="0" dirty="0">
                <a:solidFill>
                  <a:srgbClr val="333333"/>
                </a:solidFill>
                <a:effectLst/>
                <a:latin typeface="Georgia" panose="02040502050405020303" pitchFamily="18" charset="0"/>
              </a:rPr>
              <a:t>). The perceived interactions with others are likely critical in influencing identity development and internalization, particularly via perceptions of how others view them and how these views are built on these systemic inequities. Influential others (family, friends, and teachers/mentors) can play a large role in providing a feeling of community and affiliation, which then shapes identity, especially in early adolescence. An open question, though, is whether this perception of whether influential others view the individual defines their identity or simply acts as one of many attitudes, beliefs, and experiences that influence identity development overall.</a:t>
            </a:r>
          </a:p>
          <a:p>
            <a:endParaRPr lang="en-GB" dirty="0"/>
          </a:p>
          <a:p>
            <a:endParaRPr lang="en-GB" dirty="0"/>
          </a:p>
        </p:txBody>
      </p:sp>
      <p:sp>
        <p:nvSpPr>
          <p:cNvPr id="4" name="Slide Number Placeholder 3"/>
          <p:cNvSpPr>
            <a:spLocks noGrp="1"/>
          </p:cNvSpPr>
          <p:nvPr>
            <p:ph type="sldNum" sz="quarter" idx="5"/>
          </p:nvPr>
        </p:nvSpPr>
        <p:spPr/>
        <p:txBody>
          <a:bodyPr/>
          <a:lstStyle/>
          <a:p>
            <a:fld id="{A5ECC3D8-5FA0-45B9-B8C7-FCE965ABDB4F}" type="slidenum">
              <a:rPr lang="en-GB" smtClean="0"/>
              <a:t>11</a:t>
            </a:fld>
            <a:endParaRPr lang="en-GB"/>
          </a:p>
        </p:txBody>
      </p:sp>
    </p:spTree>
    <p:extLst>
      <p:ext uri="{BB962C8B-B14F-4D97-AF65-F5344CB8AC3E}">
        <p14:creationId xmlns:p14="http://schemas.microsoft.com/office/powerpoint/2010/main" val="136097672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Way of encapsulating all the science related knowledge, attitudes, experiences and social contacts that an individual may nave.</a:t>
            </a:r>
          </a:p>
          <a:p>
            <a:r>
              <a:rPr lang="en-GB" dirty="0"/>
              <a:t>Eight dimensions of science capital A student’s science capital can be grouped into eight dimensions: 1. Scientific literacy: a student’s knowledge and understanding about science and how science works. This also includes their confidence in feeling that they know about science. 2. Science-related attitudes, values and dispositions: the extent to which a student sees science as relevant to their everyday life. 3. Knowledge about the transferability of science: understanding the utility and broad application of scientific skills, knowledge and qualifications. 4. Science media consumption: the extent to which a student engages with science-related media including television, books, magazines and internet content. 5. Participation in out-of-school science learning contexts: how often a student participates in informal science learning contexts, such as at science museums, science clubs and fairs. 6. Family science skills, knowledge and qualifications: the extent to which a student’s family have science-related skills, qualifications, jobs and interests. 7. Knowing people in science-related roles: the people a student knows (in a meaningful way) among their wider family, friends, peers and community circles who work in </a:t>
            </a:r>
            <a:r>
              <a:rPr lang="en-GB" dirty="0" err="1"/>
              <a:t>sciencerelated</a:t>
            </a:r>
            <a:r>
              <a:rPr lang="en-GB" dirty="0"/>
              <a:t> roles. 8. Talking about science in everyday life: how often a student talks about science with key people in their lives (e.g., friends, siblings, parents, neighbours, community members)</a:t>
            </a:r>
          </a:p>
          <a:p>
            <a:endParaRPr lang="en-GB" dirty="0"/>
          </a:p>
          <a:p>
            <a:r>
              <a:rPr lang="en-GB" dirty="0"/>
              <a:t>Reported benefits of the approach:</a:t>
            </a:r>
          </a:p>
          <a:p>
            <a:pPr marL="171450" indent="-171450">
              <a:buFontTx/>
              <a:buChar char="-"/>
            </a:pPr>
            <a:r>
              <a:rPr lang="en-GB" dirty="0"/>
              <a:t>Improves students’ understanding and recall of science content</a:t>
            </a:r>
          </a:p>
          <a:p>
            <a:pPr marL="171450" indent="-171450">
              <a:buFontTx/>
              <a:buChar char="-"/>
            </a:pPr>
            <a:r>
              <a:rPr lang="en-GB" dirty="0"/>
              <a:t>Helps students find science more personally relevant</a:t>
            </a:r>
          </a:p>
          <a:p>
            <a:pPr marL="171450" indent="-171450">
              <a:buFontTx/>
              <a:buChar char="-"/>
            </a:pPr>
            <a:r>
              <a:rPr lang="en-GB" dirty="0"/>
              <a:t>Deepens students’ appreciation of science</a:t>
            </a:r>
          </a:p>
          <a:p>
            <a:pPr marL="171450" indent="-171450">
              <a:buFontTx/>
              <a:buChar char="-"/>
            </a:pPr>
            <a:r>
              <a:rPr lang="en-GB" dirty="0"/>
              <a:t>Widens and increases students’ engagement with science in lessons</a:t>
            </a:r>
          </a:p>
          <a:p>
            <a:pPr marL="171450" indent="-171450">
              <a:buFontTx/>
              <a:buChar char="-"/>
            </a:pPr>
            <a:r>
              <a:rPr lang="en-GB" dirty="0"/>
              <a:t>Improves student behaviour during science lessons</a:t>
            </a:r>
          </a:p>
          <a:p>
            <a:pPr marL="171450" indent="-171450">
              <a:buFontTx/>
              <a:buChar char="-"/>
            </a:pPr>
            <a:r>
              <a:rPr lang="en-GB" dirty="0"/>
              <a:t>Increases the proportion of students seeing themselves as ‘</a:t>
            </a:r>
            <a:r>
              <a:rPr lang="en-GB" dirty="0" err="1"/>
              <a:t>science’y</a:t>
            </a:r>
            <a:endParaRPr lang="en-GB" dirty="0"/>
          </a:p>
        </p:txBody>
      </p:sp>
      <p:sp>
        <p:nvSpPr>
          <p:cNvPr id="4" name="Slide Number Placeholder 3"/>
          <p:cNvSpPr>
            <a:spLocks noGrp="1"/>
          </p:cNvSpPr>
          <p:nvPr>
            <p:ph type="sldNum" sz="quarter" idx="5"/>
          </p:nvPr>
        </p:nvSpPr>
        <p:spPr/>
        <p:txBody>
          <a:bodyPr/>
          <a:lstStyle/>
          <a:p>
            <a:fld id="{ED0334AC-AE5D-4533-B39D-5786BB4008CC}" type="slidenum">
              <a:rPr lang="en-GB" smtClean="0"/>
              <a:t>12</a:t>
            </a:fld>
            <a:endParaRPr lang="en-GB"/>
          </a:p>
        </p:txBody>
      </p:sp>
    </p:spTree>
    <p:extLst>
      <p:ext uri="{BB962C8B-B14F-4D97-AF65-F5344CB8AC3E}">
        <p14:creationId xmlns:p14="http://schemas.microsoft.com/office/powerpoint/2010/main" val="414797205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0F8305F-86FA-4ED6-B5C8-56A526D07D3B}" type="slidenum">
              <a:rPr lang="en-GB" smtClean="0"/>
              <a:t>14</a:t>
            </a:fld>
            <a:endParaRPr lang="en-GB"/>
          </a:p>
        </p:txBody>
      </p:sp>
    </p:spTree>
    <p:extLst>
      <p:ext uri="{BB962C8B-B14F-4D97-AF65-F5344CB8AC3E}">
        <p14:creationId xmlns:p14="http://schemas.microsoft.com/office/powerpoint/2010/main" val="196303822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STOP at 16 secs</a:t>
            </a:r>
          </a:p>
        </p:txBody>
      </p:sp>
      <p:sp>
        <p:nvSpPr>
          <p:cNvPr id="4" name="Slide Number Placeholder 3"/>
          <p:cNvSpPr>
            <a:spLocks noGrp="1"/>
          </p:cNvSpPr>
          <p:nvPr>
            <p:ph type="sldNum" sz="quarter" idx="5"/>
          </p:nvPr>
        </p:nvSpPr>
        <p:spPr/>
        <p:txBody>
          <a:bodyPr/>
          <a:lstStyle/>
          <a:p>
            <a:fld id="{AF56562A-85DD-4C4C-B05C-F3E7F719598C}" type="slidenum">
              <a:rPr lang="en-GB" smtClean="0"/>
              <a:t>15</a:t>
            </a:fld>
            <a:endParaRPr lang="en-GB"/>
          </a:p>
        </p:txBody>
      </p:sp>
    </p:spTree>
    <p:extLst>
      <p:ext uri="{BB962C8B-B14F-4D97-AF65-F5344CB8AC3E}">
        <p14:creationId xmlns:p14="http://schemas.microsoft.com/office/powerpoint/2010/main" val="220408801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3838" y="808038"/>
            <a:ext cx="7181851" cy="4040187"/>
          </a:xfrm>
        </p:spPr>
      </p:sp>
      <p:sp>
        <p:nvSpPr>
          <p:cNvPr id="3" name="Notes Placeholder 2"/>
          <p:cNvSpPr>
            <a:spLocks noGrp="1"/>
          </p:cNvSpPr>
          <p:nvPr>
            <p:ph type="body" idx="1"/>
          </p:nvPr>
        </p:nvSpPr>
        <p:spPr/>
        <p:txBody>
          <a:bodyPr/>
          <a:lstStyle/>
          <a:p>
            <a:pPr marL="158750" indent="0">
              <a:buNone/>
            </a:pPr>
            <a:r>
              <a:rPr lang="en-GB" dirty="0"/>
              <a:t>Student engagement is shaped by what students bring with them (interests, dispositions, own values, past experiences) and what is expected, supported and valued within the classroom (and school)</a:t>
            </a:r>
          </a:p>
          <a:p>
            <a:endParaRPr lang="en-GB" dirty="0"/>
          </a:p>
          <a:p>
            <a:pPr marL="158750" indent="0">
              <a:buNone/>
            </a:pPr>
            <a:endParaRPr lang="en-GB" dirty="0"/>
          </a:p>
          <a:p>
            <a:pPr marL="158750" indent="0">
              <a:buNone/>
            </a:pPr>
            <a:r>
              <a:rPr lang="en-GB" dirty="0"/>
              <a:t>Candle analogy:</a:t>
            </a:r>
          </a:p>
          <a:p>
            <a:r>
              <a:rPr lang="en-GB" dirty="0"/>
              <a:t>Flame – represents students engagement. How well it burns and whether it flickers or is constant varies across contexts and time</a:t>
            </a:r>
          </a:p>
          <a:p>
            <a:r>
              <a:rPr lang="en-GB" dirty="0"/>
              <a:t>Candle body – represents student’s attitudes, dispositions and capital (CAPITAL – the social, cultural and economic resources that an individual may have and able to use to ‘get on’ in life.</a:t>
            </a:r>
          </a:p>
          <a:p>
            <a:r>
              <a:rPr lang="en-GB" dirty="0"/>
              <a:t>Science capital is part of this – 8 parts to this: scientific literacy (knowing about science), science related attitudes, values and dispositions (extent sci is seen as relevant personally), knowledge about transferability of sci (utilising knowledge, skills, quals), science media consumption, participation in out of school science learning contexts, family science skills, knowledge and background; wider contacts (knowing people in science related roles), talking about science in everyday life</a:t>
            </a:r>
          </a:p>
          <a:p>
            <a:r>
              <a:rPr lang="en-GB" dirty="0"/>
              <a:t>How do we ignite the flame in the first place – teacher is critical to this or a science encounter</a:t>
            </a:r>
          </a:p>
          <a:p>
            <a:r>
              <a:rPr lang="en-GB" dirty="0"/>
              <a:t>Conditions and environment surrounding the candle determine whether the flame stays lit, how brightly it burns – directly under OUR control as teachers: range of expectations and opportunities available to a student, whether or not the students own resources, experiences ways of thinking etc are valued </a:t>
            </a:r>
          </a:p>
        </p:txBody>
      </p:sp>
    </p:spTree>
    <p:extLst>
      <p:ext uri="{BB962C8B-B14F-4D97-AF65-F5344CB8AC3E}">
        <p14:creationId xmlns:p14="http://schemas.microsoft.com/office/powerpoint/2010/main" val="321068926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61975" y="877888"/>
            <a:ext cx="7791450" cy="4383087"/>
          </a:xfrm>
        </p:spPr>
      </p:sp>
      <p:sp>
        <p:nvSpPr>
          <p:cNvPr id="3" name="Notes Placeholder 2"/>
          <p:cNvSpPr>
            <a:spLocks noGrp="1"/>
          </p:cNvSpPr>
          <p:nvPr>
            <p:ph type="body" idx="1"/>
          </p:nvPr>
        </p:nvSpPr>
        <p:spPr/>
        <p:txBody>
          <a:bodyPr/>
          <a:lstStyle/>
          <a:p>
            <a:r>
              <a:rPr lang="en-GB" dirty="0"/>
              <a:t>This is a continual theme which will run through our work and approach</a:t>
            </a:r>
          </a:p>
          <a:p>
            <a:r>
              <a:rPr lang="en-GB" dirty="0"/>
              <a:t>Our approach to mitigating barriers is underpinned by Science capital teaching approach co developed by researches from KCL and teachers over 4 years. Teaching mindset, doesn’t involve new materials or big changes to existing curricular but tweaks to teaching approaches and pedagogy to support and promote inclusion and relevance.</a:t>
            </a:r>
          </a:p>
          <a:p>
            <a:r>
              <a:rPr lang="en-GB" dirty="0"/>
              <a:t>We will be looking at how to start to develop the various pillars between now and March and the first aspect we will concentrate on is ‘broadening what counts’.</a:t>
            </a:r>
          </a:p>
          <a:p>
            <a:r>
              <a:rPr lang="en-GB" dirty="0"/>
              <a:t>In the link I will send out I’ve included a short video overview (2 and half minutes long) of the basics of the approach and also a short pdf summary document Science capital made clear</a:t>
            </a:r>
          </a:p>
          <a:p>
            <a:endParaRPr lang="en-GB" dirty="0"/>
          </a:p>
          <a:p>
            <a:r>
              <a:rPr lang="en-GB" dirty="0"/>
              <a:t>As a network we can collaborate and share the impact of these approaches in our own science classrooms and how these approaches have wider implications across school and for wider learning. This is the basis of our proposed collaborative endeavours</a:t>
            </a:r>
          </a:p>
        </p:txBody>
      </p:sp>
    </p:spTree>
    <p:extLst>
      <p:ext uri="{BB962C8B-B14F-4D97-AF65-F5344CB8AC3E}">
        <p14:creationId xmlns:p14="http://schemas.microsoft.com/office/powerpoint/2010/main" val="69078007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Starting with the child: </a:t>
            </a:r>
          </a:p>
          <a:p>
            <a:pPr marL="171450" indent="-171450">
              <a:buFont typeface="Arial" panose="020B0604020202020204" pitchFamily="34" charset="0"/>
              <a:buChar char="•"/>
            </a:pPr>
            <a:r>
              <a:rPr lang="en-GB" dirty="0"/>
              <a:t>Reinforces the value of learner-centred teaching and learning and helps bring it to the forefront of your thinking and planning</a:t>
            </a:r>
          </a:p>
          <a:p>
            <a:pPr marL="171450" indent="-171450">
              <a:buFont typeface="Arial" panose="020B0604020202020204" pitchFamily="34" charset="0"/>
              <a:buChar char="•"/>
            </a:pPr>
            <a:r>
              <a:rPr lang="en-GB" dirty="0"/>
              <a:t>You will intuitively consider your children’s needs but the pressures of covering content can sometimes hinder child-centred learning. Focusing on how children experience lesson content rather than primarily thinking about what content is to be delivered can make lessons more meaningful and all involved/inclusive.</a:t>
            </a:r>
          </a:p>
          <a:p>
            <a:pPr marL="171450" indent="-171450">
              <a:buFont typeface="Arial" panose="020B0604020202020204" pitchFamily="34" charset="0"/>
              <a:buChar char="•"/>
            </a:pPr>
            <a:r>
              <a:rPr lang="en-GB" dirty="0"/>
              <a:t>Starting with the child also means explicitly recognising the unique contributions each student can bring to a class and considering how you can value and address this through your teaching</a:t>
            </a:r>
          </a:p>
          <a:p>
            <a:pPr marL="171450" indent="-171450">
              <a:buFont typeface="Arial" panose="020B0604020202020204" pitchFamily="34" charset="0"/>
              <a:buChar char="•"/>
            </a:pPr>
            <a:r>
              <a:rPr lang="en-GB" dirty="0"/>
              <a:t>In order to plan lessons from pupil perspective, it may be that you will need to learn more about your learners’ needs and individual interests. This will take time initially but is an important investment. Building a positive relationship with science early on will help children engage with, attain in and persist with science as they grow older</a:t>
            </a:r>
          </a:p>
        </p:txBody>
      </p:sp>
      <p:sp>
        <p:nvSpPr>
          <p:cNvPr id="4" name="Slide Number Placeholder 3"/>
          <p:cNvSpPr>
            <a:spLocks noGrp="1"/>
          </p:cNvSpPr>
          <p:nvPr>
            <p:ph type="sldNum" sz="quarter" idx="5"/>
          </p:nvPr>
        </p:nvSpPr>
        <p:spPr/>
        <p:txBody>
          <a:bodyPr/>
          <a:lstStyle/>
          <a:p>
            <a:fld id="{ED0334AC-AE5D-4533-B39D-5786BB4008CC}" type="slidenum">
              <a:rPr lang="en-GB" smtClean="0"/>
              <a:t>18</a:t>
            </a:fld>
            <a:endParaRPr lang="en-GB"/>
          </a:p>
        </p:txBody>
      </p:sp>
    </p:spTree>
    <p:extLst>
      <p:ext uri="{BB962C8B-B14F-4D97-AF65-F5344CB8AC3E}">
        <p14:creationId xmlns:p14="http://schemas.microsoft.com/office/powerpoint/2010/main" val="380574778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Starting with the child: </a:t>
            </a:r>
          </a:p>
          <a:p>
            <a:pPr marL="171450" indent="-171450">
              <a:buFont typeface="Arial" panose="020B0604020202020204" pitchFamily="34" charset="0"/>
              <a:buChar char="•"/>
            </a:pPr>
            <a:r>
              <a:rPr lang="en-GB" dirty="0"/>
              <a:t>Reinforces the value of learner-centred teaching and learning and helps bring it to the forefront of your thinking and planning</a:t>
            </a:r>
          </a:p>
          <a:p>
            <a:pPr marL="171450" indent="-171450">
              <a:buFont typeface="Arial" panose="020B0604020202020204" pitchFamily="34" charset="0"/>
              <a:buChar char="•"/>
            </a:pPr>
            <a:r>
              <a:rPr lang="en-GB" dirty="0"/>
              <a:t>You will intuitively consider your children’s needs but the pressures of covering content can sometimes hinder child-centred learning. Focusing on how children experience lesson content rather than primarily thinking about what content is to be delivered can make lessons more meaningful and all involved/inclusive.</a:t>
            </a:r>
          </a:p>
          <a:p>
            <a:pPr marL="171450" indent="-171450">
              <a:buFont typeface="Arial" panose="020B0604020202020204" pitchFamily="34" charset="0"/>
              <a:buChar char="•"/>
            </a:pPr>
            <a:r>
              <a:rPr lang="en-GB" dirty="0"/>
              <a:t>Starting with the child also means explicitly recognising the unique contributions each student can bring to a class and considering how you can value and address this through your teaching</a:t>
            </a:r>
          </a:p>
          <a:p>
            <a:pPr marL="171450" indent="-171450">
              <a:buFont typeface="Arial" panose="020B0604020202020204" pitchFamily="34" charset="0"/>
              <a:buChar char="•"/>
            </a:pPr>
            <a:r>
              <a:rPr lang="en-GB" dirty="0"/>
              <a:t>In order to plan lessons from pupil perspective, it may be that you will need to learn more about your learners’ needs and individual interests. This will take time initially but is an important investment. Building a positive relationship with science early on will help children engage with, attain in and persist with science as they grow older</a:t>
            </a:r>
          </a:p>
          <a:p>
            <a:endParaRPr lang="en-GB" dirty="0"/>
          </a:p>
        </p:txBody>
      </p:sp>
      <p:sp>
        <p:nvSpPr>
          <p:cNvPr id="4" name="Slide Number Placeholder 3"/>
          <p:cNvSpPr>
            <a:spLocks noGrp="1"/>
          </p:cNvSpPr>
          <p:nvPr>
            <p:ph type="sldNum" sz="quarter" idx="5"/>
          </p:nvPr>
        </p:nvSpPr>
        <p:spPr/>
        <p:txBody>
          <a:bodyPr/>
          <a:lstStyle/>
          <a:p>
            <a:fld id="{ED0334AC-AE5D-4533-B39D-5786BB4008CC}" type="slidenum">
              <a:rPr lang="en-GB" smtClean="0"/>
              <a:t>19</a:t>
            </a:fld>
            <a:endParaRPr lang="en-GB"/>
          </a:p>
        </p:txBody>
      </p:sp>
    </p:spTree>
    <p:extLst>
      <p:ext uri="{BB962C8B-B14F-4D97-AF65-F5344CB8AC3E}">
        <p14:creationId xmlns:p14="http://schemas.microsoft.com/office/powerpoint/2010/main" val="108670083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 activity you might like to try to introduce variables, values and relationships.</a:t>
            </a:r>
          </a:p>
          <a:p>
            <a:r>
              <a:rPr lang="en-GB" dirty="0"/>
              <a:t>Some prior work to establish what we mean by variables (something that changes), values (a description of the variables) and relationship (how the variables work together) may be needed e.g. as from CASE 1 – what varies.</a:t>
            </a:r>
          </a:p>
          <a:p>
            <a:r>
              <a:rPr lang="en-GB" dirty="0"/>
              <a:t>You may wish to unpick what info the speech bubbles in the diagram are providing – starting point of metacognition is sense making – and so modelling this is useful. The idea here is that two ‘dongles’ have been identified. The students have to figure out which other is a Dongle. Essentially they need to consider what variables and associated values (features) the two identified Dongles have in common. Do not provide them with a strategy but allow learners to share the strategy they are using. When learners suggest an answer, invite them to justify the decisions they have made – invite other learners/groups to challenge thinking also rather than you do so.</a:t>
            </a:r>
          </a:p>
        </p:txBody>
      </p:sp>
      <p:sp>
        <p:nvSpPr>
          <p:cNvPr id="4" name="Slide Number Placeholder 3"/>
          <p:cNvSpPr>
            <a:spLocks noGrp="1"/>
          </p:cNvSpPr>
          <p:nvPr>
            <p:ph type="sldNum" sz="quarter" idx="5"/>
          </p:nvPr>
        </p:nvSpPr>
        <p:spPr/>
        <p:txBody>
          <a:bodyPr/>
          <a:lstStyle/>
          <a:p>
            <a:fld id="{469E1908-0136-45A8-9757-2936956E146D}" type="slidenum">
              <a:rPr lang="en-GB" smtClean="0"/>
              <a:t>20</a:t>
            </a:fld>
            <a:endParaRPr lang="en-GB"/>
          </a:p>
        </p:txBody>
      </p:sp>
    </p:spTree>
    <p:extLst>
      <p:ext uri="{BB962C8B-B14F-4D97-AF65-F5344CB8AC3E}">
        <p14:creationId xmlns:p14="http://schemas.microsoft.com/office/powerpoint/2010/main" val="210773013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1A1A1A"/>
                </a:solidFill>
                <a:effectLst/>
                <a:latin typeface="Titillium Web" panose="020B0604020202020204" pitchFamily="2" charset="0"/>
              </a:rPr>
              <a:t>How do we make informed decisions based on scientific evidence? Learning about the nature of science can help us with that challenge. The nature of science describes the values and underlying assumptions that are intrinsic to scientiﬁc knowledge. As such, understanding the nature of science is considered to be the core of scientific literacy.</a:t>
            </a:r>
            <a:r>
              <a:rPr lang="en-GB" b="0" i="0" baseline="30000" dirty="0">
                <a:solidFill>
                  <a:srgbClr val="1A1A1A"/>
                </a:solidFill>
                <a:effectLst/>
                <a:latin typeface="Titillium Web" panose="020B0604020202020204" pitchFamily="2" charset="0"/>
              </a:rPr>
              <a:t>[</a:t>
            </a:r>
            <a:r>
              <a:rPr lang="en-GB" b="0" i="0" u="none" strike="noStrike" baseline="30000" dirty="0">
                <a:solidFill>
                  <a:srgbClr val="0088BA"/>
                </a:solidFill>
                <a:effectLst/>
                <a:latin typeface="Titillium Web" panose="020B0604020202020204" pitchFamily="2" charset="0"/>
                <a:hlinkClick r:id="rId3"/>
              </a:rPr>
              <a:t>1</a:t>
            </a:r>
            <a:r>
              <a:rPr lang="en-GB" b="0" i="0" baseline="30000" dirty="0">
                <a:solidFill>
                  <a:srgbClr val="1A1A1A"/>
                </a:solidFill>
                <a:effectLst/>
                <a:latin typeface="Titillium Web" panose="020B0604020202020204" pitchFamily="2" charset="0"/>
              </a:rPr>
              <a:t>]</a:t>
            </a:r>
            <a:endParaRPr lang="en-GB" b="0" i="0" dirty="0">
              <a:solidFill>
                <a:srgbClr val="1A1A1A"/>
              </a:solidFill>
              <a:effectLst/>
              <a:latin typeface="Titillium Web" panose="020B0604020202020204" pitchFamily="2" charset="0"/>
            </a:endParaRPr>
          </a:p>
          <a:p>
            <a:pPr algn="l"/>
            <a:r>
              <a:rPr lang="en-GB" b="0" i="0" dirty="0">
                <a:solidFill>
                  <a:srgbClr val="1A1A1A"/>
                </a:solidFill>
                <a:effectLst/>
                <a:latin typeface="Titillium Web" panose="020B0604020202020204" pitchFamily="2" charset="0"/>
              </a:rPr>
              <a:t>Research shows that different aspects of the nature of science are important for high-school students and should be taught explicitly.</a:t>
            </a:r>
            <a:r>
              <a:rPr lang="en-GB" b="0" i="0" baseline="30000" dirty="0">
                <a:solidFill>
                  <a:srgbClr val="1A1A1A"/>
                </a:solidFill>
                <a:effectLst/>
                <a:latin typeface="Titillium Web" panose="020B0604020202020204" pitchFamily="2" charset="0"/>
              </a:rPr>
              <a:t>[</a:t>
            </a:r>
            <a:r>
              <a:rPr lang="en-GB" b="0" i="0" u="none" strike="noStrike" baseline="30000" dirty="0">
                <a:solidFill>
                  <a:srgbClr val="0088BA"/>
                </a:solidFill>
                <a:effectLst/>
                <a:latin typeface="Titillium Web" panose="020B0604020202020204" pitchFamily="2" charset="0"/>
                <a:hlinkClick r:id="rId4"/>
              </a:rPr>
              <a:t>2,3</a:t>
            </a:r>
            <a:r>
              <a:rPr lang="en-GB" b="0" i="0" baseline="30000" dirty="0">
                <a:solidFill>
                  <a:srgbClr val="1A1A1A"/>
                </a:solidFill>
                <a:effectLst/>
                <a:latin typeface="Titillium Web" panose="020B0604020202020204" pitchFamily="2" charset="0"/>
              </a:rPr>
              <a:t>]</a:t>
            </a:r>
            <a:endParaRPr lang="en-GB" b="0" i="0" dirty="0">
              <a:solidFill>
                <a:srgbClr val="1A1A1A"/>
              </a:solidFill>
              <a:effectLst/>
              <a:latin typeface="Titillium Web" panose="020B0604020202020204" pitchFamily="2" charset="0"/>
            </a:endParaRPr>
          </a:p>
          <a:p>
            <a:pPr algn="l"/>
            <a:r>
              <a:rPr lang="en-GB" b="0" i="0" dirty="0">
                <a:solidFill>
                  <a:srgbClr val="1A1A1A"/>
                </a:solidFill>
                <a:effectLst/>
                <a:latin typeface="Titillium Web" panose="020B0604020202020204" pitchFamily="2" charset="0"/>
              </a:rPr>
              <a:t>This activity teaches students the following:</a:t>
            </a:r>
          </a:p>
          <a:p>
            <a:pPr algn="l">
              <a:buFont typeface="Arial" panose="020B0604020202020204" pitchFamily="34" charset="0"/>
              <a:buChar char="•"/>
            </a:pPr>
            <a:r>
              <a:rPr lang="en-GB" b="0" i="0" dirty="0">
                <a:solidFill>
                  <a:srgbClr val="1A1A1A"/>
                </a:solidFill>
                <a:effectLst/>
                <a:latin typeface="Titillium Web" panose="020B0604020202020204" pitchFamily="2" charset="0"/>
              </a:rPr>
              <a:t>scientific explorations are guided by scientific theories;</a:t>
            </a:r>
          </a:p>
          <a:p>
            <a:pPr algn="l">
              <a:buFont typeface="Arial" panose="020B0604020202020204" pitchFamily="34" charset="0"/>
              <a:buChar char="•"/>
            </a:pPr>
            <a:r>
              <a:rPr lang="en-GB" b="0" i="0" dirty="0">
                <a:solidFill>
                  <a:srgbClr val="1A1A1A"/>
                </a:solidFill>
                <a:effectLst/>
                <a:latin typeface="Titillium Web" panose="020B0604020202020204" pitchFamily="2" charset="0"/>
              </a:rPr>
              <a:t>science is empirical and inferential;</a:t>
            </a:r>
          </a:p>
          <a:p>
            <a:pPr algn="l">
              <a:buFont typeface="Arial" panose="020B0604020202020204" pitchFamily="34" charset="0"/>
              <a:buChar char="•"/>
            </a:pPr>
            <a:r>
              <a:rPr lang="en-GB" b="0" i="0" dirty="0">
                <a:solidFill>
                  <a:srgbClr val="1A1A1A"/>
                </a:solidFill>
                <a:effectLst/>
                <a:latin typeface="Titillium Web" panose="020B0604020202020204" pitchFamily="2" charset="0"/>
              </a:rPr>
              <a:t>science is creative;</a:t>
            </a:r>
          </a:p>
          <a:p>
            <a:pPr algn="l">
              <a:buFont typeface="Arial" panose="020B0604020202020204" pitchFamily="34" charset="0"/>
              <a:buChar char="•"/>
            </a:pPr>
            <a:r>
              <a:rPr lang="en-GB" b="0" i="0" dirty="0">
                <a:solidFill>
                  <a:srgbClr val="1A1A1A"/>
                </a:solidFill>
                <a:effectLst/>
                <a:latin typeface="Titillium Web" panose="020B0604020202020204" pitchFamily="2" charset="0"/>
              </a:rPr>
              <a:t>science is tentative;</a:t>
            </a:r>
          </a:p>
          <a:p>
            <a:pPr algn="l">
              <a:buFont typeface="Arial" panose="020B0604020202020204" pitchFamily="34" charset="0"/>
              <a:buChar char="•"/>
            </a:pPr>
            <a:r>
              <a:rPr lang="en-GB" b="0" i="0" dirty="0">
                <a:solidFill>
                  <a:srgbClr val="1A1A1A"/>
                </a:solidFill>
                <a:effectLst/>
                <a:latin typeface="Titillium Web" panose="020B0604020202020204" pitchFamily="2" charset="0"/>
              </a:rPr>
              <a:t>science is a social endeavour.</a:t>
            </a:r>
          </a:p>
          <a:p>
            <a:pPr algn="l"/>
            <a:r>
              <a:rPr lang="en-GB" b="0" i="0" dirty="0">
                <a:solidFill>
                  <a:srgbClr val="1A1A1A"/>
                </a:solidFill>
                <a:effectLst/>
                <a:latin typeface="Titillium Web" panose="020B0604020202020204" pitchFamily="2" charset="0"/>
              </a:rPr>
              <a:t>Mystery-box activities are a powerful educational tool for teaching nature-of-science concepts</a:t>
            </a:r>
          </a:p>
          <a:p>
            <a:endParaRPr lang="en-GB" dirty="0"/>
          </a:p>
        </p:txBody>
      </p:sp>
      <p:sp>
        <p:nvSpPr>
          <p:cNvPr id="4" name="Slide Number Placeholder 3"/>
          <p:cNvSpPr>
            <a:spLocks noGrp="1"/>
          </p:cNvSpPr>
          <p:nvPr>
            <p:ph type="sldNum" sz="quarter" idx="5"/>
          </p:nvPr>
        </p:nvSpPr>
        <p:spPr/>
        <p:txBody>
          <a:bodyPr/>
          <a:lstStyle/>
          <a:p>
            <a:fld id="{469E1908-0136-45A8-9757-2936956E146D}" type="slidenum">
              <a:rPr lang="en-GB" smtClean="0"/>
              <a:t>21</a:t>
            </a:fld>
            <a:endParaRPr lang="en-GB"/>
          </a:p>
        </p:txBody>
      </p:sp>
    </p:spTree>
    <p:extLst>
      <p:ext uri="{BB962C8B-B14F-4D97-AF65-F5344CB8AC3E}">
        <p14:creationId xmlns:p14="http://schemas.microsoft.com/office/powerpoint/2010/main" val="251599058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2BA3500-F49C-4960-B019-B474C7DAEDE8}" type="slidenum">
              <a:rPr lang="en-GB" altLang="en-US"/>
              <a:pPr/>
              <a:t>22</a:t>
            </a:fld>
            <a:endParaRPr lang="en-GB" altLang="en-US"/>
          </a:p>
        </p:txBody>
      </p:sp>
      <p:sp>
        <p:nvSpPr>
          <p:cNvPr id="83970" name="Rectangle 2"/>
          <p:cNvSpPr>
            <a:spLocks noGrp="1" noRot="1" noChangeAspect="1" noChangeArrowheads="1" noTextEdit="1"/>
          </p:cNvSpPr>
          <p:nvPr>
            <p:ph type="sldImg"/>
          </p:nvPr>
        </p:nvSpPr>
        <p:spPr>
          <a:ln/>
        </p:spPr>
      </p:sp>
      <p:sp>
        <p:nvSpPr>
          <p:cNvPr id="83971" name="Rectangle 3"/>
          <p:cNvSpPr>
            <a:spLocks noGrp="1" noChangeArrowheads="1"/>
          </p:cNvSpPr>
          <p:nvPr>
            <p:ph type="body" idx="1"/>
          </p:nvPr>
        </p:nvSpPr>
        <p:spPr/>
        <p:txBody>
          <a:bodyPr/>
          <a:lstStyle/>
          <a:p>
            <a:pPr>
              <a:lnSpc>
                <a:spcPct val="90000"/>
              </a:lnSpc>
            </a:pPr>
            <a:r>
              <a:rPr lang="en-GB" altLang="en-US" sz="1000"/>
              <a:t>This is an activity you could use at any point in the proceedings.  You may wish to use it to exemplify how difficult metacognition can be for learners (and teachers alike!) in terms of how to take a peer through a thought process or tracking back over actions over a period of time.  Within this INSET on Skills Framework, colleagues can do the activity and then deconstruct it in terms of what principles it hits (from DT or DC or both depending on time).  It is useful to allow practioners to experience first-hand what is being expected of learners.  You could invite colleagues to use a particular form of scaffolding for metacognition that has been introduced (eg reflection triangles, caterpillars etc) to see how it allows learners to deconstruct the learning.  You may also choose to model how to guide and scaffold metacognition through questioning using the activity practically (this also links into the next slide on ‘what makes a good question?’).</a:t>
            </a:r>
          </a:p>
          <a:p>
            <a:pPr>
              <a:lnSpc>
                <a:spcPct val="90000"/>
              </a:lnSpc>
            </a:pPr>
            <a:r>
              <a:rPr lang="en-GB" altLang="en-US" sz="1000"/>
              <a:t>Suggested format for activity – invite colleagues to work in threes.  Do not tell colleagues what they have to do – just show slide and ask them to ‘think-pair-share’ what they may have to do (this models metacognition related to making sense of the task).  Deconstruct with colleagues how they arrived at their decision of ‘what they have to do’.  Focus in on strategies used such as locating key words, linking pictures to text, use of headings, use of questions (how do you know it is a question?) etc.  The task actually calls for colleagues to work out which picture does not fit the story.  Allow colleagues time to decide how they will do this (do not guide towards sequencing – let them devise their own method and ask them to justify).  By stopping and asking colleagues to reflect on possible methods of working as they go along, you will be modelling ‘strong’ metacognition (you may wish to simulate the difficulty of leaving metacognition to the end of the task if you wish and ask learners to reflect over everything done during the task! This is likely to cause much confusion regarding ‘what’ they are reflecting on, with complaints that they can’t remember some steps in the process they may have used! This is a very powerful way of showing the problems of end-loading metacognition).</a:t>
            </a:r>
          </a:p>
          <a:p>
            <a:pPr>
              <a:lnSpc>
                <a:spcPct val="90000"/>
              </a:lnSpc>
            </a:pPr>
            <a:r>
              <a:rPr lang="en-GB" altLang="en-US" sz="1000"/>
              <a:t> </a:t>
            </a:r>
          </a:p>
          <a:p>
            <a:pPr>
              <a:lnSpc>
                <a:spcPct val="90000"/>
              </a:lnSpc>
            </a:pPr>
            <a:endParaRPr lang="en-GB" altLang="en-US" sz="1000"/>
          </a:p>
        </p:txBody>
      </p:sp>
    </p:spTree>
    <p:extLst>
      <p:ext uri="{BB962C8B-B14F-4D97-AF65-F5344CB8AC3E}">
        <p14:creationId xmlns:p14="http://schemas.microsoft.com/office/powerpoint/2010/main" val="209757560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2342307-A14C-4A5F-B3ED-4C8B81146240}" type="slidenum">
              <a:rPr lang="en-GB" smtClean="0"/>
              <a:t>23</a:t>
            </a:fld>
            <a:endParaRPr lang="en-GB"/>
          </a:p>
        </p:txBody>
      </p:sp>
    </p:spTree>
    <p:extLst>
      <p:ext uri="{BB962C8B-B14F-4D97-AF65-F5344CB8AC3E}">
        <p14:creationId xmlns:p14="http://schemas.microsoft.com/office/powerpoint/2010/main" val="115689371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Use everyday language:</a:t>
            </a:r>
          </a:p>
          <a:p>
            <a:r>
              <a:rPr lang="en-GB" dirty="0"/>
              <a:t>Low confidence learners can be intimidated by technical jargon. Avoid it and make sure that you only introduce technical language or equations once the context is understood. </a:t>
            </a:r>
          </a:p>
          <a:p>
            <a:endParaRPr lang="en-GB" dirty="0"/>
          </a:p>
          <a:p>
            <a:r>
              <a:rPr lang="en-GB" dirty="0"/>
              <a:t>Allow time for pair or group discussions</a:t>
            </a:r>
          </a:p>
          <a:p>
            <a:r>
              <a:rPr lang="en-GB" dirty="0"/>
              <a:t>Give time for students to discuss answers to challenging questions before asking them to share ideas with the class. </a:t>
            </a:r>
          </a:p>
          <a:p>
            <a:endParaRPr lang="en-GB" dirty="0"/>
          </a:p>
          <a:p>
            <a:r>
              <a:rPr lang="en-GB" dirty="0"/>
              <a:t>Avoid asking for volunteers</a:t>
            </a:r>
          </a:p>
          <a:p>
            <a:r>
              <a:rPr lang="en-GB" dirty="0"/>
              <a:t>Some groups may be more likely to raise their hands, call out answers and volunteer to take part in activities. Other techniques, such as individual whiteboards or selecting students at random, can broaden the range of students participating</a:t>
            </a:r>
          </a:p>
          <a:p>
            <a:endParaRPr lang="en-GB" dirty="0"/>
          </a:p>
          <a:p>
            <a:r>
              <a:rPr lang="en-GB" dirty="0"/>
              <a:t>Use examples that show how your subject links to their experience</a:t>
            </a:r>
          </a:p>
          <a:p>
            <a:r>
              <a:rPr lang="en-GB" dirty="0"/>
              <a:t>this is useful for all students, but research shows that girls in particular tend to appreciate context and seeing the bigger picture.</a:t>
            </a:r>
          </a:p>
          <a:p>
            <a:endParaRPr lang="en-GB" dirty="0"/>
          </a:p>
          <a:p>
            <a:r>
              <a:rPr lang="en-GB" dirty="0"/>
              <a:t>Avoid stereotyped contexts</a:t>
            </a:r>
          </a:p>
          <a:p>
            <a:r>
              <a:rPr lang="en-GB" dirty="0"/>
              <a:t>Try to avoid using examples that focus on stereotypically male or female hobbies or interests</a:t>
            </a:r>
          </a:p>
          <a:p>
            <a:endParaRPr lang="en-GB" dirty="0"/>
          </a:p>
          <a:p>
            <a:r>
              <a:rPr lang="en-GB" dirty="0"/>
              <a:t>Ensure that your students are exposed to a diverse range of role models in your subject</a:t>
            </a:r>
          </a:p>
          <a:p>
            <a:r>
              <a:rPr lang="en-GB" dirty="0"/>
              <a:t>Be wary of giving your students the impression that only some people can do your subject. Emphasise that everyone can do it, irrespective of their background.</a:t>
            </a:r>
          </a:p>
          <a:p>
            <a:endParaRPr lang="en-GB" dirty="0"/>
          </a:p>
          <a:p>
            <a:r>
              <a:rPr lang="en-GB" dirty="0"/>
              <a:t>Challenge discriminatory language</a:t>
            </a:r>
          </a:p>
          <a:p>
            <a:r>
              <a:rPr lang="en-GB" dirty="0"/>
              <a:t>School should be welcoming to everyone. Always treat sexist language as unacceptable, and tackle the attitudes behind it.</a:t>
            </a:r>
          </a:p>
          <a:p>
            <a:endParaRPr lang="en-GB" dirty="0"/>
          </a:p>
          <a:p>
            <a:r>
              <a:rPr lang="en-GB" dirty="0"/>
              <a:t>Regularly refer to a range of careers that use skills from your subject</a:t>
            </a:r>
          </a:p>
          <a:p>
            <a:r>
              <a:rPr lang="en-GB" dirty="0"/>
              <a:t>Girls are more likely to consider their future career when choosing their options. Emphasise the transferable skills that studying your subject helps to develop.</a:t>
            </a:r>
          </a:p>
          <a:p>
            <a:endParaRPr lang="en-GB" dirty="0"/>
          </a:p>
          <a:p>
            <a:r>
              <a:rPr lang="en-GB" dirty="0"/>
              <a:t>All of these tips help to provide the foundations for increasing Science capital which then can be </a:t>
            </a:r>
            <a:r>
              <a:rPr lang="en-GB" dirty="0" err="1"/>
              <a:t>deepended</a:t>
            </a:r>
            <a:r>
              <a:rPr lang="en-GB" dirty="0"/>
              <a:t> further through the 3 pillars to SCTA</a:t>
            </a:r>
          </a:p>
          <a:p>
            <a:endParaRPr lang="en-GB" dirty="0"/>
          </a:p>
          <a:p>
            <a:endParaRPr lang="en-GB" dirty="0"/>
          </a:p>
        </p:txBody>
      </p:sp>
      <p:sp>
        <p:nvSpPr>
          <p:cNvPr id="4" name="Slide Number Placeholder 3"/>
          <p:cNvSpPr>
            <a:spLocks noGrp="1"/>
          </p:cNvSpPr>
          <p:nvPr>
            <p:ph type="sldNum" sz="quarter" idx="5"/>
          </p:nvPr>
        </p:nvSpPr>
        <p:spPr/>
        <p:txBody>
          <a:bodyPr/>
          <a:lstStyle/>
          <a:p>
            <a:fld id="{ED0334AC-AE5D-4533-B39D-5786BB4008CC}" type="slidenum">
              <a:rPr lang="en-GB" smtClean="0"/>
              <a:t>24</a:t>
            </a:fld>
            <a:endParaRPr lang="en-GB"/>
          </a:p>
        </p:txBody>
      </p:sp>
    </p:spTree>
    <p:extLst>
      <p:ext uri="{BB962C8B-B14F-4D97-AF65-F5344CB8AC3E}">
        <p14:creationId xmlns:p14="http://schemas.microsoft.com/office/powerpoint/2010/main" val="148502469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2342307-A14C-4A5F-B3ED-4C8B81146240}" type="slidenum">
              <a:rPr lang="en-GB" smtClean="0"/>
              <a:t>25</a:t>
            </a:fld>
            <a:endParaRPr lang="en-GB"/>
          </a:p>
        </p:txBody>
      </p:sp>
    </p:spTree>
    <p:extLst>
      <p:ext uri="{BB962C8B-B14F-4D97-AF65-F5344CB8AC3E}">
        <p14:creationId xmlns:p14="http://schemas.microsoft.com/office/powerpoint/2010/main" val="40076107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2342307-A14C-4A5F-B3ED-4C8B81146240}" type="slidenum">
              <a:rPr lang="en-GB" smtClean="0"/>
              <a:t>26</a:t>
            </a:fld>
            <a:endParaRPr lang="en-GB"/>
          </a:p>
        </p:txBody>
      </p:sp>
    </p:spTree>
    <p:extLst>
      <p:ext uri="{BB962C8B-B14F-4D97-AF65-F5344CB8AC3E}">
        <p14:creationId xmlns:p14="http://schemas.microsoft.com/office/powerpoint/2010/main" val="272126908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2342307-A14C-4A5F-B3ED-4C8B81146240}" type="slidenum">
              <a:rPr lang="en-GB" smtClean="0"/>
              <a:t>27</a:t>
            </a:fld>
            <a:endParaRPr lang="en-GB"/>
          </a:p>
        </p:txBody>
      </p:sp>
    </p:spTree>
    <p:extLst>
      <p:ext uri="{BB962C8B-B14F-4D97-AF65-F5344CB8AC3E}">
        <p14:creationId xmlns:p14="http://schemas.microsoft.com/office/powerpoint/2010/main" val="195967667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2342307-A14C-4A5F-B3ED-4C8B81146240}" type="slidenum">
              <a:rPr lang="en-GB" smtClean="0"/>
              <a:t>28</a:t>
            </a:fld>
            <a:endParaRPr lang="en-GB"/>
          </a:p>
        </p:txBody>
      </p:sp>
    </p:spTree>
    <p:extLst>
      <p:ext uri="{BB962C8B-B14F-4D97-AF65-F5344CB8AC3E}">
        <p14:creationId xmlns:p14="http://schemas.microsoft.com/office/powerpoint/2010/main" val="245553619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2342307-A14C-4A5F-B3ED-4C8B81146240}" type="slidenum">
              <a:rPr lang="en-GB" smtClean="0"/>
              <a:t>29</a:t>
            </a:fld>
            <a:endParaRPr lang="en-GB"/>
          </a:p>
        </p:txBody>
      </p:sp>
    </p:spTree>
    <p:extLst>
      <p:ext uri="{BB962C8B-B14F-4D97-AF65-F5344CB8AC3E}">
        <p14:creationId xmlns:p14="http://schemas.microsoft.com/office/powerpoint/2010/main" val="70327559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3838" y="808038"/>
            <a:ext cx="7181851" cy="4040187"/>
          </a:xfrm>
        </p:spPr>
      </p:sp>
      <p:sp>
        <p:nvSpPr>
          <p:cNvPr id="3" name="Notes Placeholder 2"/>
          <p:cNvSpPr>
            <a:spLocks noGrp="1"/>
          </p:cNvSpPr>
          <p:nvPr>
            <p:ph type="body" idx="1"/>
          </p:nvPr>
        </p:nvSpPr>
        <p:spPr/>
        <p:txBody>
          <a:bodyPr/>
          <a:lstStyle/>
          <a:p>
            <a:pPr marL="457200" marR="0" lvl="0" indent="-298450" algn="l" defTabSz="914400" rtl="0" eaLnBrk="1" fontAlgn="auto" latinLnBrk="0" hangingPunct="1">
              <a:lnSpc>
                <a:spcPct val="100000"/>
              </a:lnSpc>
              <a:spcBef>
                <a:spcPts val="0"/>
              </a:spcBef>
              <a:spcAft>
                <a:spcPts val="0"/>
              </a:spcAft>
              <a:buClr>
                <a:srgbClr val="000000"/>
              </a:buClr>
              <a:buSzPts val="1100"/>
              <a:buFont typeface="Arial"/>
              <a:buChar char="●"/>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Inclusion happens where people believe in it and where they really want it to happen. Successful inclusion exists when everyone has a positive can-do attitude and when people –staff, volunteers, young people and the community truly work together to ensure that everyone is respected, valued and included. Access is more than physical in nature. It is an approach, a mindset that requires honest self assessment and often a degree of personal and organisational challenge. Developing Inclusive Youth work requires no extra special sets of skills, but in the case of working with children and young people who are deaf this would require learning Sign Language. In fact there’s nothing ‘special’ going on at all. Inclusion is just good practice. it is a ongoing process and not an end in itself. The first step is deciding to be proactive and reach out to those young people that do not “show up.” using the Inclusion Toolkit will help youth groups explore some of the issues and actions they need to take.</a:t>
            </a:r>
          </a:p>
          <a:p>
            <a:pPr marL="158750" indent="0">
              <a:buNone/>
            </a:pPr>
            <a:r>
              <a:rPr lang="en-GB" dirty="0"/>
              <a:t>From  NI disability inclusion toolkit page 3</a:t>
            </a:r>
          </a:p>
        </p:txBody>
      </p:sp>
    </p:spTree>
    <p:extLst>
      <p:ext uri="{BB962C8B-B14F-4D97-AF65-F5344CB8AC3E}">
        <p14:creationId xmlns:p14="http://schemas.microsoft.com/office/powerpoint/2010/main" val="151318705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9"/>
        <p:cNvGrpSpPr/>
        <p:nvPr/>
      </p:nvGrpSpPr>
      <p:grpSpPr>
        <a:xfrm>
          <a:off x="0" y="0"/>
          <a:ext cx="0" cy="0"/>
          <a:chOff x="0" y="0"/>
          <a:chExt cx="0" cy="0"/>
        </a:xfrm>
      </p:grpSpPr>
      <p:sp>
        <p:nvSpPr>
          <p:cNvPr id="80" name="Google Shape;80;p1:notes"/>
          <p:cNvSpPr txBox="1">
            <a:spLocks noGrp="1"/>
          </p:cNvSpPr>
          <p:nvPr>
            <p:ph type="body" idx="1"/>
          </p:nvPr>
        </p:nvSpPr>
        <p:spPr>
          <a:xfrm>
            <a:off x="673317" y="5117906"/>
            <a:ext cx="5386528" cy="4848543"/>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81" name="Google Shape;81;p1:notes"/>
          <p:cNvSpPr>
            <a:spLocks noGrp="1" noRot="1" noChangeAspect="1"/>
          </p:cNvSpPr>
          <p:nvPr>
            <p:ph type="sldImg" idx="2"/>
          </p:nvPr>
        </p:nvSpPr>
        <p:spPr>
          <a:xfrm>
            <a:off x="-223838" y="808038"/>
            <a:ext cx="7181851" cy="4040187"/>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extLst>
      <p:ext uri="{BB962C8B-B14F-4D97-AF65-F5344CB8AC3E}">
        <p14:creationId xmlns:p14="http://schemas.microsoft.com/office/powerpoint/2010/main" val="65841963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Master" Target="../slideMasters/slideMaster1.xml"/><Relationship Id="rId4" Type="http://schemas.openxmlformats.org/officeDocument/2006/relationships/image" Target="../media/image3.png"/></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95B59A-9306-D8A5-A782-0BF361A4AE9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E2C475E-C4C5-5D0F-9355-70F277E41E2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93FE56F-818F-C34C-4F8D-6D5B9A7B9494}"/>
              </a:ext>
            </a:extLst>
          </p:cNvPr>
          <p:cNvSpPr>
            <a:spLocks noGrp="1"/>
          </p:cNvSpPr>
          <p:nvPr>
            <p:ph type="dt" sz="half" idx="10"/>
          </p:nvPr>
        </p:nvSpPr>
        <p:spPr/>
        <p:txBody>
          <a:bodyPr/>
          <a:lstStyle/>
          <a:p>
            <a:fld id="{6ACD3B4B-999B-4366-9CD0-84C19AA670A9}" type="datetimeFigureOut">
              <a:rPr lang="en-GB" smtClean="0"/>
              <a:t>28/04/2025</a:t>
            </a:fld>
            <a:endParaRPr lang="en-GB"/>
          </a:p>
        </p:txBody>
      </p:sp>
      <p:sp>
        <p:nvSpPr>
          <p:cNvPr id="5" name="Footer Placeholder 4">
            <a:extLst>
              <a:ext uri="{FF2B5EF4-FFF2-40B4-BE49-F238E27FC236}">
                <a16:creationId xmlns:a16="http://schemas.microsoft.com/office/drawing/2014/main" id="{E959697E-6FA7-9932-7933-D02BF93E604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957D234-2A8D-6F83-9A95-A291DA680194}"/>
              </a:ext>
            </a:extLst>
          </p:cNvPr>
          <p:cNvSpPr>
            <a:spLocks noGrp="1"/>
          </p:cNvSpPr>
          <p:nvPr>
            <p:ph type="sldNum" sz="quarter" idx="12"/>
          </p:nvPr>
        </p:nvSpPr>
        <p:spPr/>
        <p:txBody>
          <a:bodyPr/>
          <a:lstStyle/>
          <a:p>
            <a:fld id="{447028A3-0659-4AE8-90DC-2A658C0D13EA}" type="slidenum">
              <a:rPr lang="en-GB" smtClean="0"/>
              <a:t>‹#›</a:t>
            </a:fld>
            <a:endParaRPr lang="en-GB"/>
          </a:p>
        </p:txBody>
      </p:sp>
    </p:spTree>
    <p:extLst>
      <p:ext uri="{BB962C8B-B14F-4D97-AF65-F5344CB8AC3E}">
        <p14:creationId xmlns:p14="http://schemas.microsoft.com/office/powerpoint/2010/main" val="7213022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F07539-9A34-BDF3-A3F5-D3E31E94137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50E4753-3D2F-AA24-5FE7-7C221262FFB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83C5EDF-CF09-93AD-03E1-88CFD7B6A3C3}"/>
              </a:ext>
            </a:extLst>
          </p:cNvPr>
          <p:cNvSpPr>
            <a:spLocks noGrp="1"/>
          </p:cNvSpPr>
          <p:nvPr>
            <p:ph type="dt" sz="half" idx="10"/>
          </p:nvPr>
        </p:nvSpPr>
        <p:spPr/>
        <p:txBody>
          <a:bodyPr/>
          <a:lstStyle/>
          <a:p>
            <a:fld id="{6ACD3B4B-999B-4366-9CD0-84C19AA670A9}" type="datetimeFigureOut">
              <a:rPr lang="en-GB" smtClean="0"/>
              <a:t>28/04/2025</a:t>
            </a:fld>
            <a:endParaRPr lang="en-GB"/>
          </a:p>
        </p:txBody>
      </p:sp>
      <p:sp>
        <p:nvSpPr>
          <p:cNvPr id="5" name="Footer Placeholder 4">
            <a:extLst>
              <a:ext uri="{FF2B5EF4-FFF2-40B4-BE49-F238E27FC236}">
                <a16:creationId xmlns:a16="http://schemas.microsoft.com/office/drawing/2014/main" id="{8E468450-A226-4A0A-5171-CE7CC3ECCE1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DF5D25B-FE22-4245-A7A4-EB5746E860D8}"/>
              </a:ext>
            </a:extLst>
          </p:cNvPr>
          <p:cNvSpPr>
            <a:spLocks noGrp="1"/>
          </p:cNvSpPr>
          <p:nvPr>
            <p:ph type="sldNum" sz="quarter" idx="12"/>
          </p:nvPr>
        </p:nvSpPr>
        <p:spPr/>
        <p:txBody>
          <a:bodyPr/>
          <a:lstStyle/>
          <a:p>
            <a:fld id="{447028A3-0659-4AE8-90DC-2A658C0D13EA}" type="slidenum">
              <a:rPr lang="en-GB" smtClean="0"/>
              <a:t>‹#›</a:t>
            </a:fld>
            <a:endParaRPr lang="en-GB"/>
          </a:p>
        </p:txBody>
      </p:sp>
    </p:spTree>
    <p:extLst>
      <p:ext uri="{BB962C8B-B14F-4D97-AF65-F5344CB8AC3E}">
        <p14:creationId xmlns:p14="http://schemas.microsoft.com/office/powerpoint/2010/main" val="24579652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C03832-B811-B13D-D827-96EC908C7A7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BAC8782-4D7E-7425-867C-754F6C92B02D}"/>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C03850A-A4DF-871A-E5AB-6AA67FD8E7AC}"/>
              </a:ext>
            </a:extLst>
          </p:cNvPr>
          <p:cNvSpPr>
            <a:spLocks noGrp="1"/>
          </p:cNvSpPr>
          <p:nvPr>
            <p:ph type="dt" sz="half" idx="10"/>
          </p:nvPr>
        </p:nvSpPr>
        <p:spPr/>
        <p:txBody>
          <a:bodyPr/>
          <a:lstStyle/>
          <a:p>
            <a:fld id="{6ACD3B4B-999B-4366-9CD0-84C19AA670A9}" type="datetimeFigureOut">
              <a:rPr lang="en-GB" smtClean="0"/>
              <a:t>28/04/2025</a:t>
            </a:fld>
            <a:endParaRPr lang="en-GB"/>
          </a:p>
        </p:txBody>
      </p:sp>
      <p:sp>
        <p:nvSpPr>
          <p:cNvPr id="5" name="Footer Placeholder 4">
            <a:extLst>
              <a:ext uri="{FF2B5EF4-FFF2-40B4-BE49-F238E27FC236}">
                <a16:creationId xmlns:a16="http://schemas.microsoft.com/office/drawing/2014/main" id="{65C9430E-F1C2-4191-914D-0D1BEEF4A01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AED68AC-AFAA-A61A-F516-3E64ECE0A63B}"/>
              </a:ext>
            </a:extLst>
          </p:cNvPr>
          <p:cNvSpPr>
            <a:spLocks noGrp="1"/>
          </p:cNvSpPr>
          <p:nvPr>
            <p:ph type="sldNum" sz="quarter" idx="12"/>
          </p:nvPr>
        </p:nvSpPr>
        <p:spPr/>
        <p:txBody>
          <a:bodyPr/>
          <a:lstStyle/>
          <a:p>
            <a:fld id="{447028A3-0659-4AE8-90DC-2A658C0D13EA}" type="slidenum">
              <a:rPr lang="en-GB" smtClean="0"/>
              <a:t>‹#›</a:t>
            </a:fld>
            <a:endParaRPr lang="en-GB"/>
          </a:p>
        </p:txBody>
      </p:sp>
    </p:spTree>
    <p:extLst>
      <p:ext uri="{BB962C8B-B14F-4D97-AF65-F5344CB8AC3E}">
        <p14:creationId xmlns:p14="http://schemas.microsoft.com/office/powerpoint/2010/main" val="32469896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9F97E1-55B9-9424-AF6D-22D2A17FD73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8FCAECB-A58D-A3C3-FFFF-9E9DC63D69D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0D1EEFB-07DA-2075-60AA-D398A2558BE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F894C31-9C12-C3A5-06D1-5BEEC41CAC55}"/>
              </a:ext>
            </a:extLst>
          </p:cNvPr>
          <p:cNvSpPr>
            <a:spLocks noGrp="1"/>
          </p:cNvSpPr>
          <p:nvPr>
            <p:ph type="dt" sz="half" idx="10"/>
          </p:nvPr>
        </p:nvSpPr>
        <p:spPr/>
        <p:txBody>
          <a:bodyPr/>
          <a:lstStyle/>
          <a:p>
            <a:fld id="{6ACD3B4B-999B-4366-9CD0-84C19AA670A9}" type="datetimeFigureOut">
              <a:rPr lang="en-GB" smtClean="0"/>
              <a:t>28/04/2025</a:t>
            </a:fld>
            <a:endParaRPr lang="en-GB"/>
          </a:p>
        </p:txBody>
      </p:sp>
      <p:sp>
        <p:nvSpPr>
          <p:cNvPr id="6" name="Footer Placeholder 5">
            <a:extLst>
              <a:ext uri="{FF2B5EF4-FFF2-40B4-BE49-F238E27FC236}">
                <a16:creationId xmlns:a16="http://schemas.microsoft.com/office/drawing/2014/main" id="{E6E09266-460D-CF8C-997A-F861FCE62B6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85DFB53-28E1-D2DF-9E43-58EAAC66F00E}"/>
              </a:ext>
            </a:extLst>
          </p:cNvPr>
          <p:cNvSpPr>
            <a:spLocks noGrp="1"/>
          </p:cNvSpPr>
          <p:nvPr>
            <p:ph type="sldNum" sz="quarter" idx="12"/>
          </p:nvPr>
        </p:nvSpPr>
        <p:spPr/>
        <p:txBody>
          <a:bodyPr/>
          <a:lstStyle/>
          <a:p>
            <a:fld id="{447028A3-0659-4AE8-90DC-2A658C0D13EA}" type="slidenum">
              <a:rPr lang="en-GB" smtClean="0"/>
              <a:t>‹#›</a:t>
            </a:fld>
            <a:endParaRPr lang="en-GB"/>
          </a:p>
        </p:txBody>
      </p:sp>
    </p:spTree>
    <p:extLst>
      <p:ext uri="{BB962C8B-B14F-4D97-AF65-F5344CB8AC3E}">
        <p14:creationId xmlns:p14="http://schemas.microsoft.com/office/powerpoint/2010/main" val="22315172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829E86-C3D9-739B-BE89-BAB7AADA478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9314B75-F2A4-98F5-768E-8525D8FBD2A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4CAFD25-A2A9-4E97-2585-4308FE5661D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16EF543-AB36-99E7-A985-39BA1604E48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95A9E54-79D8-5674-2DC8-2490BBCED11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30E206C-9AC4-8962-32D5-D3FE58DCEB3F}"/>
              </a:ext>
            </a:extLst>
          </p:cNvPr>
          <p:cNvSpPr>
            <a:spLocks noGrp="1"/>
          </p:cNvSpPr>
          <p:nvPr>
            <p:ph type="dt" sz="half" idx="10"/>
          </p:nvPr>
        </p:nvSpPr>
        <p:spPr/>
        <p:txBody>
          <a:bodyPr/>
          <a:lstStyle/>
          <a:p>
            <a:fld id="{6ACD3B4B-999B-4366-9CD0-84C19AA670A9}" type="datetimeFigureOut">
              <a:rPr lang="en-GB" smtClean="0"/>
              <a:t>28/04/2025</a:t>
            </a:fld>
            <a:endParaRPr lang="en-GB"/>
          </a:p>
        </p:txBody>
      </p:sp>
      <p:sp>
        <p:nvSpPr>
          <p:cNvPr id="8" name="Footer Placeholder 7">
            <a:extLst>
              <a:ext uri="{FF2B5EF4-FFF2-40B4-BE49-F238E27FC236}">
                <a16:creationId xmlns:a16="http://schemas.microsoft.com/office/drawing/2014/main" id="{A05CE72D-9D27-62BD-C869-1F1A9E3C7C9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B6A6488-93EE-37E1-752D-0978FA257676}"/>
              </a:ext>
            </a:extLst>
          </p:cNvPr>
          <p:cNvSpPr>
            <a:spLocks noGrp="1"/>
          </p:cNvSpPr>
          <p:nvPr>
            <p:ph type="sldNum" sz="quarter" idx="12"/>
          </p:nvPr>
        </p:nvSpPr>
        <p:spPr/>
        <p:txBody>
          <a:bodyPr/>
          <a:lstStyle/>
          <a:p>
            <a:fld id="{447028A3-0659-4AE8-90DC-2A658C0D13EA}" type="slidenum">
              <a:rPr lang="en-GB" smtClean="0"/>
              <a:t>‹#›</a:t>
            </a:fld>
            <a:endParaRPr lang="en-GB"/>
          </a:p>
        </p:txBody>
      </p:sp>
    </p:spTree>
    <p:extLst>
      <p:ext uri="{BB962C8B-B14F-4D97-AF65-F5344CB8AC3E}">
        <p14:creationId xmlns:p14="http://schemas.microsoft.com/office/powerpoint/2010/main" val="14382018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CAB3FB-5C5D-9CFB-688E-D0DAB3AC8E6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A004379-5229-F09A-F954-40B5484C278B}"/>
              </a:ext>
            </a:extLst>
          </p:cNvPr>
          <p:cNvSpPr>
            <a:spLocks noGrp="1"/>
          </p:cNvSpPr>
          <p:nvPr>
            <p:ph type="dt" sz="half" idx="10"/>
          </p:nvPr>
        </p:nvSpPr>
        <p:spPr/>
        <p:txBody>
          <a:bodyPr/>
          <a:lstStyle/>
          <a:p>
            <a:fld id="{6ACD3B4B-999B-4366-9CD0-84C19AA670A9}" type="datetimeFigureOut">
              <a:rPr lang="en-GB" smtClean="0"/>
              <a:t>28/04/2025</a:t>
            </a:fld>
            <a:endParaRPr lang="en-GB"/>
          </a:p>
        </p:txBody>
      </p:sp>
      <p:sp>
        <p:nvSpPr>
          <p:cNvPr id="4" name="Footer Placeholder 3">
            <a:extLst>
              <a:ext uri="{FF2B5EF4-FFF2-40B4-BE49-F238E27FC236}">
                <a16:creationId xmlns:a16="http://schemas.microsoft.com/office/drawing/2014/main" id="{7C96F656-9AAE-C4FD-8E22-C1DF27D4D0C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22A816C-820C-C2D2-4B87-4159E76DC899}"/>
              </a:ext>
            </a:extLst>
          </p:cNvPr>
          <p:cNvSpPr>
            <a:spLocks noGrp="1"/>
          </p:cNvSpPr>
          <p:nvPr>
            <p:ph type="sldNum" sz="quarter" idx="12"/>
          </p:nvPr>
        </p:nvSpPr>
        <p:spPr/>
        <p:txBody>
          <a:bodyPr/>
          <a:lstStyle/>
          <a:p>
            <a:fld id="{447028A3-0659-4AE8-90DC-2A658C0D13EA}" type="slidenum">
              <a:rPr lang="en-GB" smtClean="0"/>
              <a:t>‹#›</a:t>
            </a:fld>
            <a:endParaRPr lang="en-GB"/>
          </a:p>
        </p:txBody>
      </p:sp>
    </p:spTree>
    <p:extLst>
      <p:ext uri="{BB962C8B-B14F-4D97-AF65-F5344CB8AC3E}">
        <p14:creationId xmlns:p14="http://schemas.microsoft.com/office/powerpoint/2010/main" val="33019614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33C74B4-B200-6C3E-73BC-8D2A24EFE1EA}"/>
              </a:ext>
            </a:extLst>
          </p:cNvPr>
          <p:cNvSpPr>
            <a:spLocks noGrp="1"/>
          </p:cNvSpPr>
          <p:nvPr>
            <p:ph type="dt" sz="half" idx="10"/>
          </p:nvPr>
        </p:nvSpPr>
        <p:spPr/>
        <p:txBody>
          <a:bodyPr/>
          <a:lstStyle/>
          <a:p>
            <a:fld id="{6ACD3B4B-999B-4366-9CD0-84C19AA670A9}" type="datetimeFigureOut">
              <a:rPr lang="en-GB" smtClean="0"/>
              <a:t>28/04/2025</a:t>
            </a:fld>
            <a:endParaRPr lang="en-GB"/>
          </a:p>
        </p:txBody>
      </p:sp>
      <p:sp>
        <p:nvSpPr>
          <p:cNvPr id="3" name="Footer Placeholder 2">
            <a:extLst>
              <a:ext uri="{FF2B5EF4-FFF2-40B4-BE49-F238E27FC236}">
                <a16:creationId xmlns:a16="http://schemas.microsoft.com/office/drawing/2014/main" id="{2C7037FD-2AC7-F1D2-E938-CF348E4A179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DED8270-83D6-5BD8-72A2-C8A7F0185B61}"/>
              </a:ext>
            </a:extLst>
          </p:cNvPr>
          <p:cNvSpPr>
            <a:spLocks noGrp="1"/>
          </p:cNvSpPr>
          <p:nvPr>
            <p:ph type="sldNum" sz="quarter" idx="12"/>
          </p:nvPr>
        </p:nvSpPr>
        <p:spPr/>
        <p:txBody>
          <a:bodyPr/>
          <a:lstStyle/>
          <a:p>
            <a:fld id="{447028A3-0659-4AE8-90DC-2A658C0D13EA}" type="slidenum">
              <a:rPr lang="en-GB" smtClean="0"/>
              <a:t>‹#›</a:t>
            </a:fld>
            <a:endParaRPr lang="en-GB"/>
          </a:p>
        </p:txBody>
      </p:sp>
    </p:spTree>
    <p:extLst>
      <p:ext uri="{BB962C8B-B14F-4D97-AF65-F5344CB8AC3E}">
        <p14:creationId xmlns:p14="http://schemas.microsoft.com/office/powerpoint/2010/main" val="5642401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C5E2FF-0050-31ED-8A0C-E4A7E0EC5B5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90262C0-2D39-FF97-788A-74D0B552368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C7D010C-4DBB-C842-3A7F-0AC5410B26F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1C44740-9E73-0269-5FCB-9BF61D1E4D3C}"/>
              </a:ext>
            </a:extLst>
          </p:cNvPr>
          <p:cNvSpPr>
            <a:spLocks noGrp="1"/>
          </p:cNvSpPr>
          <p:nvPr>
            <p:ph type="dt" sz="half" idx="10"/>
          </p:nvPr>
        </p:nvSpPr>
        <p:spPr/>
        <p:txBody>
          <a:bodyPr/>
          <a:lstStyle/>
          <a:p>
            <a:fld id="{6ACD3B4B-999B-4366-9CD0-84C19AA670A9}" type="datetimeFigureOut">
              <a:rPr lang="en-GB" smtClean="0"/>
              <a:t>28/04/2025</a:t>
            </a:fld>
            <a:endParaRPr lang="en-GB"/>
          </a:p>
        </p:txBody>
      </p:sp>
      <p:sp>
        <p:nvSpPr>
          <p:cNvPr id="6" name="Footer Placeholder 5">
            <a:extLst>
              <a:ext uri="{FF2B5EF4-FFF2-40B4-BE49-F238E27FC236}">
                <a16:creationId xmlns:a16="http://schemas.microsoft.com/office/drawing/2014/main" id="{0FC03CCC-F165-E485-4B8F-9E17B41F27B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F16FC16-8871-AEA0-084A-584E807AFFA6}"/>
              </a:ext>
            </a:extLst>
          </p:cNvPr>
          <p:cNvSpPr>
            <a:spLocks noGrp="1"/>
          </p:cNvSpPr>
          <p:nvPr>
            <p:ph type="sldNum" sz="quarter" idx="12"/>
          </p:nvPr>
        </p:nvSpPr>
        <p:spPr/>
        <p:txBody>
          <a:bodyPr/>
          <a:lstStyle/>
          <a:p>
            <a:fld id="{447028A3-0659-4AE8-90DC-2A658C0D13EA}" type="slidenum">
              <a:rPr lang="en-GB" smtClean="0"/>
              <a:t>‹#›</a:t>
            </a:fld>
            <a:endParaRPr lang="en-GB"/>
          </a:p>
        </p:txBody>
      </p:sp>
    </p:spTree>
    <p:extLst>
      <p:ext uri="{BB962C8B-B14F-4D97-AF65-F5344CB8AC3E}">
        <p14:creationId xmlns:p14="http://schemas.microsoft.com/office/powerpoint/2010/main" val="35244747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AA1467-1D12-D034-C17D-3ADEF4A7BC7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4733EF7-06E2-697A-E133-3E8ECD264EC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5DCE833-87E7-C3D9-BEF7-5A145D3203E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C552A38-D3EB-C20A-9084-45A131AA6BEC}"/>
              </a:ext>
            </a:extLst>
          </p:cNvPr>
          <p:cNvSpPr>
            <a:spLocks noGrp="1"/>
          </p:cNvSpPr>
          <p:nvPr>
            <p:ph type="dt" sz="half" idx="10"/>
          </p:nvPr>
        </p:nvSpPr>
        <p:spPr/>
        <p:txBody>
          <a:bodyPr/>
          <a:lstStyle/>
          <a:p>
            <a:fld id="{6ACD3B4B-999B-4366-9CD0-84C19AA670A9}" type="datetimeFigureOut">
              <a:rPr lang="en-GB" smtClean="0"/>
              <a:t>28/04/2025</a:t>
            </a:fld>
            <a:endParaRPr lang="en-GB"/>
          </a:p>
        </p:txBody>
      </p:sp>
      <p:sp>
        <p:nvSpPr>
          <p:cNvPr id="6" name="Footer Placeholder 5">
            <a:extLst>
              <a:ext uri="{FF2B5EF4-FFF2-40B4-BE49-F238E27FC236}">
                <a16:creationId xmlns:a16="http://schemas.microsoft.com/office/drawing/2014/main" id="{73DA582E-208F-7225-DFE8-27899133588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E542F79-003D-FF91-35F0-52C5A10A9425}"/>
              </a:ext>
            </a:extLst>
          </p:cNvPr>
          <p:cNvSpPr>
            <a:spLocks noGrp="1"/>
          </p:cNvSpPr>
          <p:nvPr>
            <p:ph type="sldNum" sz="quarter" idx="12"/>
          </p:nvPr>
        </p:nvSpPr>
        <p:spPr/>
        <p:txBody>
          <a:bodyPr/>
          <a:lstStyle/>
          <a:p>
            <a:fld id="{447028A3-0659-4AE8-90DC-2A658C0D13EA}" type="slidenum">
              <a:rPr lang="en-GB" smtClean="0"/>
              <a:t>‹#›</a:t>
            </a:fld>
            <a:endParaRPr lang="en-GB"/>
          </a:p>
        </p:txBody>
      </p:sp>
    </p:spTree>
    <p:extLst>
      <p:ext uri="{BB962C8B-B14F-4D97-AF65-F5344CB8AC3E}">
        <p14:creationId xmlns:p14="http://schemas.microsoft.com/office/powerpoint/2010/main" val="8884911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9A7D96-C1C3-129E-5CE6-7094FAB5874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2011423-F8FC-0A36-5532-D19A3917AD2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AA94F7D-FEA1-58C8-75A6-A2AB0C28EA71}"/>
              </a:ext>
            </a:extLst>
          </p:cNvPr>
          <p:cNvSpPr>
            <a:spLocks noGrp="1"/>
          </p:cNvSpPr>
          <p:nvPr>
            <p:ph type="dt" sz="half" idx="10"/>
          </p:nvPr>
        </p:nvSpPr>
        <p:spPr/>
        <p:txBody>
          <a:bodyPr/>
          <a:lstStyle/>
          <a:p>
            <a:fld id="{6ACD3B4B-999B-4366-9CD0-84C19AA670A9}" type="datetimeFigureOut">
              <a:rPr lang="en-GB" smtClean="0"/>
              <a:t>28/04/2025</a:t>
            </a:fld>
            <a:endParaRPr lang="en-GB"/>
          </a:p>
        </p:txBody>
      </p:sp>
      <p:sp>
        <p:nvSpPr>
          <p:cNvPr id="5" name="Footer Placeholder 4">
            <a:extLst>
              <a:ext uri="{FF2B5EF4-FFF2-40B4-BE49-F238E27FC236}">
                <a16:creationId xmlns:a16="http://schemas.microsoft.com/office/drawing/2014/main" id="{678B383F-437E-615F-BDB1-F00699D7555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18894CD-27AD-E0AA-DCFF-CC3D77187B29}"/>
              </a:ext>
            </a:extLst>
          </p:cNvPr>
          <p:cNvSpPr>
            <a:spLocks noGrp="1"/>
          </p:cNvSpPr>
          <p:nvPr>
            <p:ph type="sldNum" sz="quarter" idx="12"/>
          </p:nvPr>
        </p:nvSpPr>
        <p:spPr/>
        <p:txBody>
          <a:bodyPr/>
          <a:lstStyle/>
          <a:p>
            <a:fld id="{447028A3-0659-4AE8-90DC-2A658C0D13EA}" type="slidenum">
              <a:rPr lang="en-GB" smtClean="0"/>
              <a:t>‹#›</a:t>
            </a:fld>
            <a:endParaRPr lang="en-GB"/>
          </a:p>
        </p:txBody>
      </p:sp>
    </p:spTree>
    <p:extLst>
      <p:ext uri="{BB962C8B-B14F-4D97-AF65-F5344CB8AC3E}">
        <p14:creationId xmlns:p14="http://schemas.microsoft.com/office/powerpoint/2010/main" val="24535350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23714FB-6D21-88C1-E16B-11FB2695B2A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1281F55-14E2-0DA3-7FA5-D053FFFEC74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4D62B75-CEC2-D8DC-074E-0B722BB57A8D}"/>
              </a:ext>
            </a:extLst>
          </p:cNvPr>
          <p:cNvSpPr>
            <a:spLocks noGrp="1"/>
          </p:cNvSpPr>
          <p:nvPr>
            <p:ph type="dt" sz="half" idx="10"/>
          </p:nvPr>
        </p:nvSpPr>
        <p:spPr/>
        <p:txBody>
          <a:bodyPr/>
          <a:lstStyle/>
          <a:p>
            <a:fld id="{6ACD3B4B-999B-4366-9CD0-84C19AA670A9}" type="datetimeFigureOut">
              <a:rPr lang="en-GB" smtClean="0"/>
              <a:t>28/04/2025</a:t>
            </a:fld>
            <a:endParaRPr lang="en-GB"/>
          </a:p>
        </p:txBody>
      </p:sp>
      <p:sp>
        <p:nvSpPr>
          <p:cNvPr id="5" name="Footer Placeholder 4">
            <a:extLst>
              <a:ext uri="{FF2B5EF4-FFF2-40B4-BE49-F238E27FC236}">
                <a16:creationId xmlns:a16="http://schemas.microsoft.com/office/drawing/2014/main" id="{DAEEEAF5-7639-C85F-D20B-2565172A4A9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0FB2E2F-5CE3-E649-ED5B-3A43839BD1E4}"/>
              </a:ext>
            </a:extLst>
          </p:cNvPr>
          <p:cNvSpPr>
            <a:spLocks noGrp="1"/>
          </p:cNvSpPr>
          <p:nvPr>
            <p:ph type="sldNum" sz="quarter" idx="12"/>
          </p:nvPr>
        </p:nvSpPr>
        <p:spPr/>
        <p:txBody>
          <a:bodyPr/>
          <a:lstStyle/>
          <a:p>
            <a:fld id="{447028A3-0659-4AE8-90DC-2A658C0D13EA}" type="slidenum">
              <a:rPr lang="en-GB" smtClean="0"/>
              <a:t>‹#›</a:t>
            </a:fld>
            <a:endParaRPr lang="en-GB"/>
          </a:p>
        </p:txBody>
      </p:sp>
    </p:spTree>
    <p:extLst>
      <p:ext uri="{BB962C8B-B14F-4D97-AF65-F5344CB8AC3E}">
        <p14:creationId xmlns:p14="http://schemas.microsoft.com/office/powerpoint/2010/main" val="210877115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Title (General)">
    <p:spTree>
      <p:nvGrpSpPr>
        <p:cNvPr id="1" name=""/>
        <p:cNvGrpSpPr/>
        <p:nvPr/>
      </p:nvGrpSpPr>
      <p:grpSpPr>
        <a:xfrm>
          <a:off x="0" y="0"/>
          <a:ext cx="0" cy="0"/>
          <a:chOff x="0" y="0"/>
          <a:chExt cx="0" cy="0"/>
        </a:xfrm>
      </p:grpSpPr>
      <p:sp>
        <p:nvSpPr>
          <p:cNvPr id="2" name="Rectangle 1"/>
          <p:cNvSpPr/>
          <p:nvPr userDrawn="1"/>
        </p:nvSpPr>
        <p:spPr>
          <a:xfrm>
            <a:off x="0" y="1"/>
            <a:ext cx="12192000" cy="372978"/>
          </a:xfrm>
          <a:prstGeom prst="rect">
            <a:avLst/>
          </a:prstGeom>
          <a:solidFill>
            <a:srgbClr val="ED1C24"/>
          </a:solidFill>
          <a:ln>
            <a:solidFill>
              <a:srgbClr val="ED1C2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2400"/>
          </a:p>
        </p:txBody>
      </p:sp>
      <p:sp>
        <p:nvSpPr>
          <p:cNvPr id="13" name="Subtitle 2">
            <a:extLst>
              <a:ext uri="{FF2B5EF4-FFF2-40B4-BE49-F238E27FC236}">
                <a16:creationId xmlns:a16="http://schemas.microsoft.com/office/drawing/2014/main" id="{3F4B94C8-97F6-BD49-A011-F5602E172017}"/>
              </a:ext>
            </a:extLst>
          </p:cNvPr>
          <p:cNvSpPr>
            <a:spLocks noGrp="1"/>
          </p:cNvSpPr>
          <p:nvPr>
            <p:ph type="subTitle" idx="1" hasCustomPrompt="1"/>
          </p:nvPr>
        </p:nvSpPr>
        <p:spPr>
          <a:xfrm>
            <a:off x="378914" y="1364502"/>
            <a:ext cx="11432086" cy="4556589"/>
          </a:xfrm>
          <a:prstGeom prst="rect">
            <a:avLst/>
          </a:prstGeom>
        </p:spPr>
        <p:txBody>
          <a:bodyPr lIns="0" tIns="0" rIns="0" bIns="0">
            <a:noAutofit/>
          </a:bodyPr>
          <a:lstStyle>
            <a:lvl1pPr marL="0" indent="0" algn="l">
              <a:lnSpc>
                <a:spcPct val="100000"/>
              </a:lnSpc>
              <a:buNone/>
              <a:defRPr sz="2400" baseline="0">
                <a:solidFill>
                  <a:schemeClr val="tx1"/>
                </a:solidFill>
                <a:latin typeface="+mn-lt"/>
                <a:cs typeface="Calibri"/>
              </a:defRPr>
            </a:lvl1pPr>
            <a:lvl2pPr marL="457178" indent="0" algn="ctr">
              <a:buNone/>
              <a:defRPr sz="2000"/>
            </a:lvl2pPr>
            <a:lvl3pPr marL="914354" indent="0" algn="ctr">
              <a:buNone/>
              <a:defRPr sz="1800"/>
            </a:lvl3pPr>
            <a:lvl4pPr marL="1371532" indent="0" algn="ctr">
              <a:buNone/>
              <a:defRPr sz="1600"/>
            </a:lvl4pPr>
            <a:lvl5pPr marL="1828709" indent="0" algn="ctr">
              <a:buNone/>
              <a:defRPr sz="1600"/>
            </a:lvl5pPr>
            <a:lvl6pPr marL="2285886" indent="0" algn="ctr">
              <a:buNone/>
              <a:defRPr sz="1600"/>
            </a:lvl6pPr>
            <a:lvl7pPr marL="2743062" indent="0" algn="ctr">
              <a:buNone/>
              <a:defRPr sz="1600"/>
            </a:lvl7pPr>
            <a:lvl8pPr marL="3200240" indent="0" algn="ctr">
              <a:buNone/>
              <a:defRPr sz="1600"/>
            </a:lvl8pPr>
            <a:lvl9pPr marL="3657418" indent="0" algn="ctr">
              <a:buNone/>
              <a:defRPr sz="1600"/>
            </a:lvl9pPr>
          </a:lstStyle>
          <a:p>
            <a:r>
              <a:rPr lang="en-GB" dirty="0"/>
              <a:t>Click to add text</a:t>
            </a:r>
          </a:p>
        </p:txBody>
      </p:sp>
      <p:pic>
        <p:nvPicPr>
          <p:cNvPr id="6" name="Picture 2">
            <a:extLst>
              <a:ext uri="{FF2B5EF4-FFF2-40B4-BE49-F238E27FC236}">
                <a16:creationId xmlns:a16="http://schemas.microsoft.com/office/drawing/2014/main" id="{54387397-68F6-460E-997F-D6371B7E6580}"/>
              </a:ext>
            </a:extLst>
          </p:cNvPr>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65791" y="399425"/>
            <a:ext cx="3500370" cy="6993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3">
            <a:extLst>
              <a:ext uri="{FF2B5EF4-FFF2-40B4-BE49-F238E27FC236}">
                <a16:creationId xmlns:a16="http://schemas.microsoft.com/office/drawing/2014/main" id="{49586DE8-7CA2-4820-A10E-04EB8A66BBEA}"/>
              </a:ext>
            </a:extLst>
          </p:cNvPr>
          <p:cNvPicPr>
            <a:picLocks noChangeAspect="1" noChangeArrowheads="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10411097" y="461597"/>
            <a:ext cx="1577274" cy="5300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8">
            <a:extLst>
              <a:ext uri="{FF2B5EF4-FFF2-40B4-BE49-F238E27FC236}">
                <a16:creationId xmlns:a16="http://schemas.microsoft.com/office/drawing/2014/main" id="{5472AE84-4EAC-4978-BCD7-75CA71DD2100}"/>
              </a:ext>
            </a:extLst>
          </p:cNvPr>
          <p:cNvPicPr>
            <a:picLocks noChangeAspect="1" noChangeArrowheads="1"/>
          </p:cNvPicPr>
          <p:nvPr userDrawn="1"/>
        </p:nvPicPr>
        <p:blipFill>
          <a:blip r:embed="rId4">
            <a:extLst>
              <a:ext uri="{28A0092B-C50C-407E-A947-70E740481C1C}">
                <a14:useLocalDpi xmlns:a14="http://schemas.microsoft.com/office/drawing/2010/main" val="0"/>
              </a:ext>
            </a:extLst>
          </a:blip>
          <a:srcRect/>
          <a:stretch>
            <a:fillRect/>
          </a:stretch>
        </p:blipFill>
        <p:spPr bwMode="auto">
          <a:xfrm>
            <a:off x="5473429" y="461596"/>
            <a:ext cx="3152412" cy="4802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72414502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3_Title (General)">
    <p:spTree>
      <p:nvGrpSpPr>
        <p:cNvPr id="1" name=""/>
        <p:cNvGrpSpPr/>
        <p:nvPr/>
      </p:nvGrpSpPr>
      <p:grpSpPr>
        <a:xfrm>
          <a:off x="0" y="0"/>
          <a:ext cx="0" cy="0"/>
          <a:chOff x="0" y="0"/>
          <a:chExt cx="0" cy="0"/>
        </a:xfrm>
      </p:grpSpPr>
      <p:sp>
        <p:nvSpPr>
          <p:cNvPr id="2" name="Rectangle 1"/>
          <p:cNvSpPr/>
          <p:nvPr userDrawn="1"/>
        </p:nvSpPr>
        <p:spPr>
          <a:xfrm>
            <a:off x="0" y="1"/>
            <a:ext cx="12192000" cy="372978"/>
          </a:xfrm>
          <a:prstGeom prst="rect">
            <a:avLst/>
          </a:prstGeom>
          <a:solidFill>
            <a:srgbClr val="ED1C24"/>
          </a:solidFill>
          <a:ln>
            <a:solidFill>
              <a:srgbClr val="ED1C2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2400"/>
          </a:p>
        </p:txBody>
      </p:sp>
      <p:sp>
        <p:nvSpPr>
          <p:cNvPr id="13" name="Subtitle 2">
            <a:extLst>
              <a:ext uri="{FF2B5EF4-FFF2-40B4-BE49-F238E27FC236}">
                <a16:creationId xmlns:a16="http://schemas.microsoft.com/office/drawing/2014/main" id="{3F4B94C8-97F6-BD49-A011-F5602E172017}"/>
              </a:ext>
            </a:extLst>
          </p:cNvPr>
          <p:cNvSpPr>
            <a:spLocks noGrp="1"/>
          </p:cNvSpPr>
          <p:nvPr>
            <p:ph type="subTitle" idx="1" hasCustomPrompt="1"/>
          </p:nvPr>
        </p:nvSpPr>
        <p:spPr>
          <a:xfrm>
            <a:off x="378914" y="1219318"/>
            <a:ext cx="11432086" cy="5029082"/>
          </a:xfrm>
          <a:prstGeom prst="rect">
            <a:avLst/>
          </a:prstGeom>
        </p:spPr>
        <p:txBody>
          <a:bodyPr lIns="0" tIns="0" rIns="0" bIns="0">
            <a:noAutofit/>
          </a:bodyPr>
          <a:lstStyle>
            <a:lvl1pPr marL="0" indent="0" algn="l">
              <a:lnSpc>
                <a:spcPct val="100000"/>
              </a:lnSpc>
              <a:buNone/>
              <a:defRPr sz="2400" baseline="0">
                <a:solidFill>
                  <a:schemeClr val="tx1"/>
                </a:solidFill>
                <a:latin typeface="+mn-lt"/>
                <a:cs typeface="Calibri"/>
              </a:defRPr>
            </a:lvl1pPr>
            <a:lvl2pPr marL="457178" indent="0" algn="ctr">
              <a:buNone/>
              <a:defRPr sz="2000"/>
            </a:lvl2pPr>
            <a:lvl3pPr marL="914354" indent="0" algn="ctr">
              <a:buNone/>
              <a:defRPr sz="1800"/>
            </a:lvl3pPr>
            <a:lvl4pPr marL="1371532" indent="0" algn="ctr">
              <a:buNone/>
              <a:defRPr sz="1600"/>
            </a:lvl4pPr>
            <a:lvl5pPr marL="1828709" indent="0" algn="ctr">
              <a:buNone/>
              <a:defRPr sz="1600"/>
            </a:lvl5pPr>
            <a:lvl6pPr marL="2285886" indent="0" algn="ctr">
              <a:buNone/>
              <a:defRPr sz="1600"/>
            </a:lvl6pPr>
            <a:lvl7pPr marL="2743062" indent="0" algn="ctr">
              <a:buNone/>
              <a:defRPr sz="1600"/>
            </a:lvl7pPr>
            <a:lvl8pPr marL="3200240" indent="0" algn="ctr">
              <a:buNone/>
              <a:defRPr sz="1600"/>
            </a:lvl8pPr>
            <a:lvl9pPr marL="3657418" indent="0" algn="ctr">
              <a:buNone/>
              <a:defRPr sz="1600"/>
            </a:lvl9pPr>
          </a:lstStyle>
          <a:p>
            <a:r>
              <a:rPr lang="en-GB" dirty="0"/>
              <a:t>Click to add text</a:t>
            </a:r>
          </a:p>
        </p:txBody>
      </p:sp>
    </p:spTree>
    <p:extLst>
      <p:ext uri="{BB962C8B-B14F-4D97-AF65-F5344CB8AC3E}">
        <p14:creationId xmlns:p14="http://schemas.microsoft.com/office/powerpoint/2010/main" val="2708356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3C55C5F-2C64-34D6-1952-C06B86D209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651743B-9ED7-D043-EA45-3C3C2A47F75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BF82165-1868-57E9-2756-7728E7136DA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ACD3B4B-999B-4366-9CD0-84C19AA670A9}" type="datetimeFigureOut">
              <a:rPr lang="en-GB" smtClean="0"/>
              <a:t>28/04/2025</a:t>
            </a:fld>
            <a:endParaRPr lang="en-GB"/>
          </a:p>
        </p:txBody>
      </p:sp>
      <p:sp>
        <p:nvSpPr>
          <p:cNvPr id="5" name="Footer Placeholder 4">
            <a:extLst>
              <a:ext uri="{FF2B5EF4-FFF2-40B4-BE49-F238E27FC236}">
                <a16:creationId xmlns:a16="http://schemas.microsoft.com/office/drawing/2014/main" id="{4134F1BA-431C-79E1-4FFA-C3C1D0F678B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C655211A-2C9B-EAED-CAE9-AA2201435EE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47028A3-0659-4AE8-90DC-2A658C0D13EA}" type="slidenum">
              <a:rPr lang="en-GB" smtClean="0"/>
              <a:t>‹#›</a:t>
            </a:fld>
            <a:endParaRPr lang="en-GB"/>
          </a:p>
        </p:txBody>
      </p:sp>
    </p:spTree>
    <p:extLst>
      <p:ext uri="{BB962C8B-B14F-4D97-AF65-F5344CB8AC3E}">
        <p14:creationId xmlns:p14="http://schemas.microsoft.com/office/powerpoint/2010/main" val="11887325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www.freepngimg.com/png/64770-computer-email-icons-free-hd-image" TargetMode="External"/><Relationship Id="rId3" Type="http://schemas.openxmlformats.org/officeDocument/2006/relationships/image" Target="../media/image4.png"/><Relationship Id="rId7"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12.xml"/><Relationship Id="rId6" Type="http://schemas.openxmlformats.org/officeDocument/2006/relationships/hyperlink" Target="mailto:Julia.Jenkins@IOP.org" TargetMode="External"/><Relationship Id="rId11" Type="http://schemas.openxmlformats.org/officeDocument/2006/relationships/image" Target="../media/image9.png"/><Relationship Id="rId5" Type="http://schemas.openxmlformats.org/officeDocument/2006/relationships/image" Target="../media/image6.jpeg"/><Relationship Id="rId10" Type="http://schemas.openxmlformats.org/officeDocument/2006/relationships/hyperlink" Target="http://www.pngall.com/twitter-png" TargetMode="External"/><Relationship Id="rId4" Type="http://schemas.openxmlformats.org/officeDocument/2006/relationships/image" Target="../media/image5.png"/><Relationship Id="rId9" Type="http://schemas.openxmlformats.org/officeDocument/2006/relationships/image" Target="../media/image8.png"/></Relationships>
</file>

<file path=ppt/slides/_rels/slide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8" Type="http://schemas.openxmlformats.org/officeDocument/2006/relationships/hyperlink" Target="https://openclipart.org/detail/860/boy-face-cartoon-by-gerald_g-860." TargetMode="External"/><Relationship Id="rId3" Type="http://schemas.openxmlformats.org/officeDocument/2006/relationships/image" Target="../media/image11.png"/><Relationship Id="rId7" Type="http://schemas.openxmlformats.org/officeDocument/2006/relationships/image" Target="../media/image13.png"/><Relationship Id="rId2" Type="http://schemas.openxmlformats.org/officeDocument/2006/relationships/notesSlide" Target="../notesSlides/notesSlide3.xml"/><Relationship Id="rId1" Type="http://schemas.openxmlformats.org/officeDocument/2006/relationships/slideLayout" Target="../slideLayouts/slideLayout1.xml"/><Relationship Id="rId6" Type="http://schemas.openxmlformats.org/officeDocument/2006/relationships/hyperlink" Target="https://pixabay.com/en/girl-face-happy-smiling-cheerful-31148/" TargetMode="External"/><Relationship Id="rId5" Type="http://schemas.openxmlformats.org/officeDocument/2006/relationships/image" Target="../media/image12.png"/><Relationship Id="rId4" Type="http://schemas.openxmlformats.org/officeDocument/2006/relationships/hyperlink" Target="https://openclipart.org/detail/859/boy-face-cartoon"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hyperlink" Target="https://www.telegraph.co.uk/business/ready-and-enabled/stem-skills-shortage/" TargetMode="External"/><Relationship Id="rId4" Type="http://schemas.openxmlformats.org/officeDocument/2006/relationships/image" Target="../media/image15.png"/></Relationships>
</file>

<file path=ppt/slides/_rels/slide5.xml.rels><?xml version="1.0" encoding="UTF-8" standalone="yes"?>
<Relationships xmlns="http://schemas.openxmlformats.org/package/2006/relationships"><Relationship Id="rId2" Type="http://schemas.openxmlformats.org/officeDocument/2006/relationships/hyperlink" Target="https://pisa-framework.oecd.org/science-2025/" TargetMode="Externa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5.xml"/><Relationship Id="rId1" Type="http://schemas.openxmlformats.org/officeDocument/2006/relationships/slideLayout" Target="../slideLayouts/slideLayout12.xml"/><Relationship Id="rId4" Type="http://schemas.openxmlformats.org/officeDocument/2006/relationships/hyperlink" Target="https://hwb.gov.wales/curriculum-for-wales/science-and-technology/" TargetMode="Externa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3" Type="http://schemas.openxmlformats.org/officeDocument/2006/relationships/hyperlink" Target="https://doi.org/10.1080/20020317.2020.1729587" TargetMode="External"/><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9.xml"/><Relationship Id="rId1" Type="http://schemas.openxmlformats.org/officeDocument/2006/relationships/slideLayout" Target="../slideLayouts/slideLayout12.xml"/><Relationship Id="rId4" Type="http://schemas.openxmlformats.org/officeDocument/2006/relationships/hyperlink" Target="https://achievebrowncounty.org/2021/05/defining-equity-equality-and-justice/"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documents.manchester.ac.uk/display.aspx?DocID=57599" TargetMode="External"/><Relationship Id="rId2" Type="http://schemas.openxmlformats.org/officeDocument/2006/relationships/hyperlink" Target="https://educationendowmentfoundation.org.uk/education-evidence/guidance-reports/primary-science-ks1-ks2?mc_cid=27f7110d8e" TargetMode="Externa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3" Type="http://schemas.openxmlformats.org/officeDocument/2006/relationships/hyperlink" Target="https://annual-report.estyn.gov.wales/" TargetMode="External"/><Relationship Id="rId2" Type="http://schemas.openxmlformats.org/officeDocument/2006/relationships/notesSlide" Target="../notesSlides/notesSlide12.xml"/><Relationship Id="rId1" Type="http://schemas.openxmlformats.org/officeDocument/2006/relationships/slideLayout" Target="../slideLayouts/slideLayout12.xml"/><Relationship Id="rId5" Type="http://schemas.openxmlformats.org/officeDocument/2006/relationships/image" Target="../media/image21.png"/><Relationship Id="rId4" Type="http://schemas.openxmlformats.org/officeDocument/2006/relationships/hyperlink" Target="https://estyn.gov.wales/improvement-resources/science-and-design-and-technology-at-key-stage-2/" TargetMode="Externa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22.png"/><Relationship Id="rId4" Type="http://schemas.openxmlformats.org/officeDocument/2006/relationships/notesSlide" Target="../notesSlides/notesSlide13.xml"/></Relationships>
</file>

<file path=ppt/slides/_rels/slide16.xml.rels><?xml version="1.0" encoding="UTF-8" standalone="yes"?>
<Relationships xmlns="http://schemas.openxmlformats.org/package/2006/relationships"><Relationship Id="rId3" Type="http://schemas.openxmlformats.org/officeDocument/2006/relationships/image" Target="../media/image23.jpg"/><Relationship Id="rId2" Type="http://schemas.openxmlformats.org/officeDocument/2006/relationships/notesSlide" Target="../notesSlides/notesSlide14.xml"/><Relationship Id="rId1" Type="http://schemas.openxmlformats.org/officeDocument/2006/relationships/slideLayout" Target="../slideLayouts/slideLayout12.xml"/><Relationship Id="rId4" Type="http://schemas.openxmlformats.org/officeDocument/2006/relationships/hyperlink" Target="https://en.wikipedia.org/wiki/Candle"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7.xml"/><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www.scienceinschool.org/article/2022/mystery-box-challenge/" TargetMode="External"/><Relationship Id="rId2" Type="http://schemas.openxmlformats.org/officeDocument/2006/relationships/notesSlide" Target="../notesSlides/notesSlide19.xml"/><Relationship Id="rId1" Type="http://schemas.openxmlformats.org/officeDocument/2006/relationships/slideLayout" Target="../slideLayouts/slideLayout13.xml"/><Relationship Id="rId6" Type="http://schemas.openxmlformats.org/officeDocument/2006/relationships/image" Target="../media/image27.png"/><Relationship Id="rId5" Type="http://schemas.openxmlformats.org/officeDocument/2006/relationships/hyperlink" Target="https://learning.sciencemuseumgroup.org.uk/wp-content/uploads/2020/04/SMG-Academy-Mystery-Boxes.pdf" TargetMode="External"/><Relationship Id="rId4" Type="http://schemas.openxmlformats.org/officeDocument/2006/relationships/hyperlink" Target="https://youtu.be/hud8SPCcfu0" TargetMode="External"/></Relationships>
</file>

<file path=ppt/slides/_rels/slide22.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1.xml"/><Relationship Id="rId1" Type="http://schemas.openxmlformats.org/officeDocument/2006/relationships/slideLayout" Target="../slideLayouts/slideLayout12.xml"/><Relationship Id="rId5" Type="http://schemas.openxmlformats.org/officeDocument/2006/relationships/hyperlink" Target="https://freepngimg.com/png/77530-emoticon-thinking-thought-world-whatsapp-day-emoji" TargetMode="External"/><Relationship Id="rId4" Type="http://schemas.openxmlformats.org/officeDocument/2006/relationships/image" Target="../media/image30.png"/></Relationships>
</file>

<file path=ppt/slides/_rels/slide24.xml.rels><?xml version="1.0" encoding="UTF-8" standalone="yes"?>
<Relationships xmlns="http://schemas.openxmlformats.org/package/2006/relationships"><Relationship Id="rId3" Type="http://schemas.openxmlformats.org/officeDocument/2006/relationships/hyperlink" Target="https://www.iop.org/sites/default/files/2019-07/IGB-10-tips-whole-school-poster.pdf" TargetMode="External"/><Relationship Id="rId2" Type="http://schemas.openxmlformats.org/officeDocument/2006/relationships/notesSlide" Target="../notesSlides/notesSlide22.xml"/><Relationship Id="rId1" Type="http://schemas.openxmlformats.org/officeDocument/2006/relationships/slideLayout" Target="../slideLayouts/slideLayout2.xml"/><Relationship Id="rId4" Type="http://schemas.openxmlformats.org/officeDocument/2006/relationships/image" Target="../media/image31.png"/></Relationships>
</file>

<file path=ppt/slides/_rels/slide25.xml.rels><?xml version="1.0" encoding="UTF-8" standalone="yes"?>
<Relationships xmlns="http://schemas.openxmlformats.org/package/2006/relationships"><Relationship Id="rId3" Type="http://schemas.openxmlformats.org/officeDocument/2006/relationships/hyperlink" Target="https://neonfutures.org.uk/case-study/electrical-engineer-philex-ming-yan-fan/" TargetMode="External"/><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image" Target="../media/image32.png"/><Relationship Id="rId5" Type="http://schemas.openxmlformats.org/officeDocument/2006/relationships/hyperlink" Target="https://neonfutures.org.uk/case-study/electrical-engineer-josh-brough/" TargetMode="External"/><Relationship Id="rId4" Type="http://schemas.openxmlformats.org/officeDocument/2006/relationships/hyperlink" Target="https://neonfutures.org.uk/case-study/electrical-engineer-steve-large/" TargetMode="External"/></Relationships>
</file>

<file path=ppt/slides/_rels/slide26.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24.xml"/><Relationship Id="rId1" Type="http://schemas.openxmlformats.org/officeDocument/2006/relationships/slideLayout" Target="../slideLayouts/slideLayout2.xml"/><Relationship Id="rId6" Type="http://schemas.openxmlformats.org/officeDocument/2006/relationships/hyperlink" Target="https://energisingfutures.co.uk/careers-connections/" TargetMode="External"/><Relationship Id="rId5" Type="http://schemas.openxmlformats.org/officeDocument/2006/relationships/hyperlink" Target="https://energisingfutures.co.uk/levels/primary-resources/" TargetMode="External"/><Relationship Id="rId4" Type="http://schemas.openxmlformats.org/officeDocument/2006/relationships/image" Target="../media/image34.png"/></Relationships>
</file>

<file path=ppt/slides/_rels/slide27.xml.rels><?xml version="1.0" encoding="UTF-8" standalone="yes"?>
<Relationships xmlns="http://schemas.openxmlformats.org/package/2006/relationships"><Relationship Id="rId8" Type="http://schemas.openxmlformats.org/officeDocument/2006/relationships/hyperlink" Target="https://www.stem.org.uk/secondary/careers/resources" TargetMode="External"/><Relationship Id="rId3" Type="http://schemas.openxmlformats.org/officeDocument/2006/relationships/image" Target="../media/image35.png"/><Relationship Id="rId7" Type="http://schemas.openxmlformats.org/officeDocument/2006/relationships/image" Target="../media/image37.png"/><Relationship Id="rId2" Type="http://schemas.openxmlformats.org/officeDocument/2006/relationships/notesSlide" Target="../notesSlides/notesSlide25.xml"/><Relationship Id="rId1" Type="http://schemas.openxmlformats.org/officeDocument/2006/relationships/slideLayout" Target="../slideLayouts/slideLayout2.xml"/><Relationship Id="rId6" Type="http://schemas.openxmlformats.org/officeDocument/2006/relationships/hyperlink" Target="https://www.stem.org.uk/primary/resources/stem-careers" TargetMode="External"/><Relationship Id="rId5" Type="http://schemas.openxmlformats.org/officeDocument/2006/relationships/image" Target="../media/image36.png"/><Relationship Id="rId4" Type="http://schemas.openxmlformats.org/officeDocument/2006/relationships/hyperlink" Target="https://www.stem.org.uk/primary/resources" TargetMode="External"/><Relationship Id="rId9" Type="http://schemas.openxmlformats.org/officeDocument/2006/relationships/hyperlink" Target="https://www.stem.org.uk/secondary" TargetMode="External"/></Relationships>
</file>

<file path=ppt/slides/_rels/slide28.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26.xml"/><Relationship Id="rId1" Type="http://schemas.openxmlformats.org/officeDocument/2006/relationships/slideLayout" Target="../slideLayouts/slideLayout2.xml"/><Relationship Id="rId5" Type="http://schemas.openxmlformats.org/officeDocument/2006/relationships/hyperlink" Target="https://pstt.org.uk/unique-resources/a-scientist-just-like-me/" TargetMode="External"/><Relationship Id="rId4" Type="http://schemas.openxmlformats.org/officeDocument/2006/relationships/hyperlink" Target="https://pstt.org.uk/resources/" TargetMode="External"/></Relationships>
</file>

<file path=ppt/slides/_rels/slide29.xml.rels><?xml version="1.0" encoding="UTF-8" standalone="yes"?>
<Relationships xmlns="http://schemas.openxmlformats.org/package/2006/relationships"><Relationship Id="rId3" Type="http://schemas.openxmlformats.org/officeDocument/2006/relationships/hyperlink" Target="https://www.romodels.org/" TargetMode="External"/><Relationship Id="rId2" Type="http://schemas.openxmlformats.org/officeDocument/2006/relationships/notesSlide" Target="../notesSlides/notesSlide27.xml"/><Relationship Id="rId1" Type="http://schemas.openxmlformats.org/officeDocument/2006/relationships/slideLayout" Target="../slideLayouts/slideLayout2.xml"/><Relationship Id="rId6" Type="http://schemas.openxmlformats.org/officeDocument/2006/relationships/hyperlink" Target="mailto:Julia@romodels.org" TargetMode="External"/><Relationship Id="rId5" Type="http://schemas.openxmlformats.org/officeDocument/2006/relationships/image" Target="../media/image40.png"/><Relationship Id="rId4" Type="http://schemas.openxmlformats.org/officeDocument/2006/relationships/image" Target="../media/image39.png"/></Relationships>
</file>

<file path=ppt/slides/_rels/slide30.xml.rels><?xml version="1.0" encoding="UTF-8" standalone="yes"?>
<Relationships xmlns="http://schemas.openxmlformats.org/package/2006/relationships"><Relationship Id="rId3" Type="http://schemas.openxmlformats.org/officeDocument/2006/relationships/hyperlink" Target="https://doi.org/10.1787/9789264073234-en" TargetMode="External"/><Relationship Id="rId2" Type="http://schemas.openxmlformats.org/officeDocument/2006/relationships/notesSlide" Target="../notesSlides/notesSlide28.xml"/><Relationship Id="rId1" Type="http://schemas.openxmlformats.org/officeDocument/2006/relationships/slideLayout" Target="../slideLayouts/slideLayout12.xml"/></Relationships>
</file>

<file path=ppt/slides/_rels/slide31.xml.rels><?xml version="1.0" encoding="UTF-8" standalone="yes"?>
<Relationships xmlns="http://schemas.openxmlformats.org/package/2006/relationships"><Relationship Id="rId3" Type="http://schemas.openxmlformats.org/officeDocument/2006/relationships/hyperlink" Target="mailto:Julia.Jenkins@iop.org" TargetMode="External"/><Relationship Id="rId2" Type="http://schemas.openxmlformats.org/officeDocument/2006/relationships/notesSlide" Target="../notesSlides/notesSlide29.xml"/><Relationship Id="rId1" Type="http://schemas.openxmlformats.org/officeDocument/2006/relationships/slideLayout" Target="../slideLayouts/slideLayout1.xml"/><Relationship Id="rId4" Type="http://schemas.openxmlformats.org/officeDocument/2006/relationships/image" Target="../media/image5.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2430611-6989-4B66-B66A-8D2600E6BCC1}"/>
              </a:ext>
            </a:extLst>
          </p:cNvPr>
          <p:cNvPicPr>
            <a:picLocks noChangeAspect="1"/>
          </p:cNvPicPr>
          <p:nvPr/>
        </p:nvPicPr>
        <p:blipFill>
          <a:blip r:embed="rId3"/>
          <a:stretch>
            <a:fillRect/>
          </a:stretch>
        </p:blipFill>
        <p:spPr>
          <a:xfrm>
            <a:off x="0" y="1171138"/>
            <a:ext cx="1610962" cy="2281816"/>
          </a:xfrm>
          <a:prstGeom prst="rect">
            <a:avLst/>
          </a:prstGeom>
        </p:spPr>
      </p:pic>
      <p:sp>
        <p:nvSpPr>
          <p:cNvPr id="5" name="TextBox 4">
            <a:extLst>
              <a:ext uri="{FF2B5EF4-FFF2-40B4-BE49-F238E27FC236}">
                <a16:creationId xmlns:a16="http://schemas.microsoft.com/office/drawing/2014/main" id="{026D9C2E-9D75-4B47-98E4-22D8933E2C5D}"/>
              </a:ext>
            </a:extLst>
          </p:cNvPr>
          <p:cNvSpPr txBox="1"/>
          <p:nvPr/>
        </p:nvSpPr>
        <p:spPr>
          <a:xfrm>
            <a:off x="5867400" y="2105561"/>
            <a:ext cx="5021439" cy="707886"/>
          </a:xfrm>
          <a:prstGeom prst="rect">
            <a:avLst/>
          </a:prstGeom>
          <a:noFill/>
          <a:ln>
            <a:solidFill>
              <a:srgbClr val="00B0F0"/>
            </a:solidFill>
          </a:ln>
        </p:spPr>
        <p:txBody>
          <a:bodyPr wrap="none" rtlCol="0">
            <a:spAutoFit/>
          </a:bodyPr>
          <a:lstStyle/>
          <a:p>
            <a:r>
              <a:rPr lang="en-GB" sz="4000" dirty="0"/>
              <a:t>Introduction to PSCTA</a:t>
            </a:r>
          </a:p>
        </p:txBody>
      </p:sp>
      <p:pic>
        <p:nvPicPr>
          <p:cNvPr id="6" name="Picture 5">
            <a:extLst>
              <a:ext uri="{FF2B5EF4-FFF2-40B4-BE49-F238E27FC236}">
                <a16:creationId xmlns:a16="http://schemas.microsoft.com/office/drawing/2014/main" id="{AFCEF152-5F05-4CF0-8F89-4CF6DFFE25A1}"/>
              </a:ext>
            </a:extLst>
          </p:cNvPr>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274551" y="507698"/>
            <a:ext cx="3783925" cy="847531"/>
          </a:xfrm>
          <a:prstGeom prst="rect">
            <a:avLst/>
          </a:prstGeom>
          <a:noFill/>
          <a:ln>
            <a:noFill/>
          </a:ln>
        </p:spPr>
      </p:pic>
      <p:pic>
        <p:nvPicPr>
          <p:cNvPr id="7" name="Picture 6" descr="WG_Funded_land_mono.jpg">
            <a:extLst>
              <a:ext uri="{FF2B5EF4-FFF2-40B4-BE49-F238E27FC236}">
                <a16:creationId xmlns:a16="http://schemas.microsoft.com/office/drawing/2014/main" id="{D5B9D0A5-0707-4F16-B393-42F633FFF8EC}"/>
              </a:ext>
            </a:extLst>
          </p:cNvPr>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856208" y="4053624"/>
            <a:ext cx="2498808" cy="776284"/>
          </a:xfrm>
          <a:prstGeom prst="rect">
            <a:avLst/>
          </a:prstGeom>
          <a:noFill/>
          <a:ln>
            <a:noFill/>
          </a:ln>
        </p:spPr>
      </p:pic>
      <p:sp>
        <p:nvSpPr>
          <p:cNvPr id="2" name="TextBox 1">
            <a:extLst>
              <a:ext uri="{FF2B5EF4-FFF2-40B4-BE49-F238E27FC236}">
                <a16:creationId xmlns:a16="http://schemas.microsoft.com/office/drawing/2014/main" id="{0AA99772-5023-4CC6-B4F3-2AE6A1B3FB75}"/>
              </a:ext>
            </a:extLst>
          </p:cNvPr>
          <p:cNvSpPr txBox="1"/>
          <p:nvPr/>
        </p:nvSpPr>
        <p:spPr>
          <a:xfrm>
            <a:off x="4982308" y="5451231"/>
            <a:ext cx="4884671" cy="369332"/>
          </a:xfrm>
          <a:prstGeom prst="rect">
            <a:avLst/>
          </a:prstGeom>
          <a:noFill/>
        </p:spPr>
        <p:txBody>
          <a:bodyPr wrap="none" rtlCol="0">
            <a:spAutoFit/>
          </a:bodyPr>
          <a:lstStyle/>
          <a:p>
            <a:r>
              <a:rPr lang="en-GB" dirty="0">
                <a:hlinkClick r:id="rId6"/>
              </a:rPr>
              <a:t>Julia.Jenkins@IOP.org</a:t>
            </a:r>
            <a:r>
              <a:rPr lang="en-GB" dirty="0"/>
              <a:t>                          </a:t>
            </a:r>
            <a:r>
              <a:rPr lang="en-GB" dirty="0">
                <a:solidFill>
                  <a:srgbClr val="00B0F0"/>
                </a:solidFill>
              </a:rPr>
              <a:t>@Juliajenk26 </a:t>
            </a:r>
          </a:p>
        </p:txBody>
      </p:sp>
      <p:pic>
        <p:nvPicPr>
          <p:cNvPr id="8" name="Picture 7" descr="Icon&#10;&#10;Description automatically generated">
            <a:extLst>
              <a:ext uri="{FF2B5EF4-FFF2-40B4-BE49-F238E27FC236}">
                <a16:creationId xmlns:a16="http://schemas.microsoft.com/office/drawing/2014/main" id="{DF57D888-B412-42C3-AB33-B3BE7A0AA447}"/>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5715000" y="5831710"/>
            <a:ext cx="762000" cy="762000"/>
          </a:xfrm>
          <a:prstGeom prst="rect">
            <a:avLst/>
          </a:prstGeom>
        </p:spPr>
      </p:pic>
      <p:pic>
        <p:nvPicPr>
          <p:cNvPr id="11" name="Picture 10" descr="Logo, icon&#10;&#10;Description automatically generated">
            <a:extLst>
              <a:ext uri="{FF2B5EF4-FFF2-40B4-BE49-F238E27FC236}">
                <a16:creationId xmlns:a16="http://schemas.microsoft.com/office/drawing/2014/main" id="{4F224FD5-75F7-4FB3-9699-7FA8620B8EFE}"/>
              </a:ext>
            </a:extLst>
          </p:cNvPr>
          <p:cNvPicPr>
            <a:picLocks noChangeAspect="1"/>
          </p:cNvPicPr>
          <p:nvPr/>
        </p:nvPicPr>
        <p:blipFill>
          <a:blip r:embed="rId9">
            <a:extLst>
              <a:ext uri="{28A0092B-C50C-407E-A947-70E740481C1C}">
                <a14:useLocalDpi xmlns:a14="http://schemas.microsoft.com/office/drawing/2010/main" val="0"/>
              </a:ext>
              <a:ext uri="{837473B0-CC2E-450A-ABE3-18F120FF3D39}">
                <a1611:picAttrSrcUrl xmlns:a1611="http://schemas.microsoft.com/office/drawing/2016/11/main" r:id="rId10"/>
              </a:ext>
            </a:extLst>
          </a:blip>
          <a:stretch>
            <a:fillRect/>
          </a:stretch>
        </p:blipFill>
        <p:spPr>
          <a:xfrm>
            <a:off x="8593015" y="5808894"/>
            <a:ext cx="762001" cy="762001"/>
          </a:xfrm>
          <a:prstGeom prst="rect">
            <a:avLst/>
          </a:prstGeom>
        </p:spPr>
      </p:pic>
      <p:pic>
        <p:nvPicPr>
          <p:cNvPr id="3" name="Picture 2">
            <a:extLst>
              <a:ext uri="{FF2B5EF4-FFF2-40B4-BE49-F238E27FC236}">
                <a16:creationId xmlns:a16="http://schemas.microsoft.com/office/drawing/2014/main" id="{B8374D62-B06D-04D9-7294-5D798EFDA8DF}"/>
              </a:ext>
            </a:extLst>
          </p:cNvPr>
          <p:cNvPicPr>
            <a:picLocks noChangeAspect="1"/>
          </p:cNvPicPr>
          <p:nvPr/>
        </p:nvPicPr>
        <p:blipFill>
          <a:blip r:embed="rId11"/>
          <a:stretch>
            <a:fillRect/>
          </a:stretch>
        </p:blipFill>
        <p:spPr>
          <a:xfrm>
            <a:off x="1662600" y="1098413"/>
            <a:ext cx="3282129" cy="4588449"/>
          </a:xfrm>
          <a:prstGeom prst="rect">
            <a:avLst/>
          </a:prstGeom>
        </p:spPr>
      </p:pic>
    </p:spTree>
    <p:extLst>
      <p:ext uri="{BB962C8B-B14F-4D97-AF65-F5344CB8AC3E}">
        <p14:creationId xmlns:p14="http://schemas.microsoft.com/office/powerpoint/2010/main" val="378224145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371F400B-05BB-4035-8CFA-92FF62606C07}"/>
              </a:ext>
            </a:extLst>
          </p:cNvPr>
          <p:cNvSpPr>
            <a:spLocks noGrp="1"/>
          </p:cNvSpPr>
          <p:nvPr>
            <p:ph type="subTitle" idx="1"/>
          </p:nvPr>
        </p:nvSpPr>
        <p:spPr>
          <a:xfrm>
            <a:off x="690489" y="1150705"/>
            <a:ext cx="4570280" cy="3112537"/>
          </a:xfrm>
        </p:spPr>
        <p:txBody>
          <a:bodyPr/>
          <a:lstStyle/>
          <a:p>
            <a:pPr marL="342900" indent="-342900">
              <a:buFont typeface="Arial" panose="020B0604020202020204" pitchFamily="34" charset="0"/>
              <a:buChar char="•"/>
            </a:pPr>
            <a:r>
              <a:rPr lang="en-GB" dirty="0">
                <a:solidFill>
                  <a:srgbClr val="18376A"/>
                </a:solidFill>
                <a:cs typeface="+mn-ea"/>
              </a:rPr>
              <a:t>W</a:t>
            </a:r>
            <a:r>
              <a:rPr lang="en-GB" dirty="0">
                <a:solidFill>
                  <a:srgbClr val="18376A"/>
                </a:solidFill>
              </a:rPr>
              <a:t>hat does the</a:t>
            </a:r>
          </a:p>
          <a:p>
            <a:pPr marL="114300" indent="0">
              <a:buNone/>
            </a:pPr>
            <a:r>
              <a:rPr lang="en-GB" dirty="0">
                <a:solidFill>
                  <a:srgbClr val="18376A"/>
                </a:solidFill>
              </a:rPr>
              <a:t> cartoon suggest?</a:t>
            </a:r>
          </a:p>
          <a:p>
            <a:pPr marL="114300" indent="0">
              <a:buNone/>
            </a:pPr>
            <a:endParaRPr lang="en-GB" dirty="0">
              <a:solidFill>
                <a:srgbClr val="18376A"/>
              </a:solidFill>
            </a:endParaRPr>
          </a:p>
          <a:p>
            <a:pPr marL="355600" indent="-241300">
              <a:buFont typeface="Arial" panose="020B0604020202020204" pitchFamily="34" charset="0"/>
              <a:buChar char="•"/>
            </a:pPr>
            <a:r>
              <a:rPr lang="en-GB" dirty="0">
                <a:solidFill>
                  <a:srgbClr val="18376A"/>
                </a:solidFill>
              </a:rPr>
              <a:t>How can we apply this message to</a:t>
            </a:r>
          </a:p>
          <a:p>
            <a:pPr marL="355600"/>
            <a:r>
              <a:rPr lang="en-GB" dirty="0">
                <a:solidFill>
                  <a:srgbClr val="18376A"/>
                </a:solidFill>
              </a:rPr>
              <a:t>our teaching?</a:t>
            </a:r>
          </a:p>
          <a:p>
            <a:endParaRPr lang="en-GB" dirty="0"/>
          </a:p>
        </p:txBody>
      </p:sp>
      <p:pic>
        <p:nvPicPr>
          <p:cNvPr id="4" name="image1.png">
            <a:extLst>
              <a:ext uri="{FF2B5EF4-FFF2-40B4-BE49-F238E27FC236}">
                <a16:creationId xmlns:a16="http://schemas.microsoft.com/office/drawing/2014/main" id="{AD22EEE7-6423-4281-97D6-525CE09D0912}"/>
              </a:ext>
            </a:extLst>
          </p:cNvPr>
          <p:cNvPicPr/>
          <p:nvPr/>
        </p:nvPicPr>
        <p:blipFill>
          <a:blip r:embed="rId3"/>
          <a:srcRect/>
          <a:stretch>
            <a:fillRect/>
          </a:stretch>
        </p:blipFill>
        <p:spPr>
          <a:xfrm>
            <a:off x="6234112" y="111284"/>
            <a:ext cx="5553075" cy="6635432"/>
          </a:xfrm>
          <a:prstGeom prst="rect">
            <a:avLst/>
          </a:prstGeom>
          <a:ln/>
        </p:spPr>
      </p:pic>
      <p:sp>
        <p:nvSpPr>
          <p:cNvPr id="2" name="Rectangle 1">
            <a:extLst>
              <a:ext uri="{FF2B5EF4-FFF2-40B4-BE49-F238E27FC236}">
                <a16:creationId xmlns:a16="http://schemas.microsoft.com/office/drawing/2014/main" id="{BAEB2BFC-A115-8D8C-3BBF-FFD6ACDD69F9}"/>
              </a:ext>
            </a:extLst>
          </p:cNvPr>
          <p:cNvSpPr/>
          <p:nvPr/>
        </p:nvSpPr>
        <p:spPr>
          <a:xfrm>
            <a:off x="6096000" y="5732855"/>
            <a:ext cx="5393635" cy="101386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D589C11A-E769-3114-37FB-D350AAAA4B8A}"/>
              </a:ext>
            </a:extLst>
          </p:cNvPr>
          <p:cNvSpPr txBox="1"/>
          <p:nvPr/>
        </p:nvSpPr>
        <p:spPr>
          <a:xfrm>
            <a:off x="130196" y="4263242"/>
            <a:ext cx="6103916" cy="2308324"/>
          </a:xfrm>
          <a:prstGeom prst="rect">
            <a:avLst/>
          </a:prstGeom>
          <a:solidFill>
            <a:srgbClr val="FFFF00"/>
          </a:solidFill>
        </p:spPr>
        <p:txBody>
          <a:bodyPr wrap="square">
            <a:spAutoFit/>
          </a:bodyPr>
          <a:lstStyle/>
          <a:p>
            <a:pPr>
              <a:buNone/>
              <a:defRPr/>
            </a:pPr>
            <a:r>
              <a:rPr lang="en-GB" sz="2400" dirty="0"/>
              <a:t>“We all should know that diversity makes for a rich tapestry, and we must understand that all the threads of the tapestry are equal in value no matter what.” </a:t>
            </a:r>
          </a:p>
          <a:p>
            <a:pPr marL="0" indent="0">
              <a:buNone/>
              <a:defRPr/>
            </a:pPr>
            <a:endParaRPr lang="en-GB" sz="2400" dirty="0"/>
          </a:p>
          <a:p>
            <a:pPr marL="0" indent="0">
              <a:buNone/>
              <a:defRPr/>
            </a:pPr>
            <a:r>
              <a:rPr lang="en-GB" sz="2400" dirty="0"/>
              <a:t>Maya Angelou</a:t>
            </a:r>
          </a:p>
        </p:txBody>
      </p:sp>
    </p:spTree>
    <p:extLst>
      <p:ext uri="{BB962C8B-B14F-4D97-AF65-F5344CB8AC3E}">
        <p14:creationId xmlns:p14="http://schemas.microsoft.com/office/powerpoint/2010/main" val="32800300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C94681EB-C198-4546-B627-92D0B1D0CEB9}"/>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98768" y="1003956"/>
            <a:ext cx="1438613" cy="1646481"/>
          </a:xfrm>
          <a:prstGeom prst="rect">
            <a:avLst/>
          </a:prstGeom>
        </p:spPr>
      </p:pic>
      <p:sp>
        <p:nvSpPr>
          <p:cNvPr id="6" name="TextBox 5">
            <a:extLst>
              <a:ext uri="{FF2B5EF4-FFF2-40B4-BE49-F238E27FC236}">
                <a16:creationId xmlns:a16="http://schemas.microsoft.com/office/drawing/2014/main" id="{02DEB69E-8637-DDF7-4856-62078921159F}"/>
              </a:ext>
            </a:extLst>
          </p:cNvPr>
          <p:cNvSpPr txBox="1"/>
          <p:nvPr/>
        </p:nvSpPr>
        <p:spPr>
          <a:xfrm>
            <a:off x="2362888" y="1312918"/>
            <a:ext cx="8527463" cy="1015663"/>
          </a:xfrm>
          <a:prstGeom prst="rect">
            <a:avLst/>
          </a:prstGeom>
          <a:noFill/>
          <a:ln>
            <a:solidFill>
              <a:srgbClr val="FF0000"/>
            </a:solidFill>
          </a:ln>
        </p:spPr>
        <p:txBody>
          <a:bodyPr wrap="none" rtlCol="0">
            <a:spAutoFit/>
          </a:bodyPr>
          <a:lstStyle/>
          <a:p>
            <a:r>
              <a:rPr lang="en-GB" sz="2000" dirty="0"/>
              <a:t>I love football! Harry Wilson is my hero. I want to be a football player like him</a:t>
            </a:r>
          </a:p>
          <a:p>
            <a:r>
              <a:rPr lang="en-GB" sz="2000" dirty="0"/>
              <a:t> or mend cars like my dad when I grow up. He’s a mechanic in a garage.</a:t>
            </a:r>
          </a:p>
          <a:p>
            <a:r>
              <a:rPr lang="en-GB" sz="2000" dirty="0"/>
              <a:t>No one I know has a job to do with science. I don’t see the point in it.</a:t>
            </a:r>
          </a:p>
        </p:txBody>
      </p:sp>
      <p:pic>
        <p:nvPicPr>
          <p:cNvPr id="8" name="Picture 7">
            <a:extLst>
              <a:ext uri="{FF2B5EF4-FFF2-40B4-BE49-F238E27FC236}">
                <a16:creationId xmlns:a16="http://schemas.microsoft.com/office/drawing/2014/main" id="{C7193378-9262-B272-FD67-E48AE844FF2B}"/>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9662770" y="2625037"/>
            <a:ext cx="2181429" cy="1824191"/>
          </a:xfrm>
          <a:prstGeom prst="rect">
            <a:avLst/>
          </a:prstGeom>
        </p:spPr>
      </p:pic>
      <p:sp>
        <p:nvSpPr>
          <p:cNvPr id="10" name="TextBox 9">
            <a:extLst>
              <a:ext uri="{FF2B5EF4-FFF2-40B4-BE49-F238E27FC236}">
                <a16:creationId xmlns:a16="http://schemas.microsoft.com/office/drawing/2014/main" id="{21CDF693-DF67-C675-9B36-C7A5B8B31A6A}"/>
              </a:ext>
            </a:extLst>
          </p:cNvPr>
          <p:cNvSpPr txBox="1"/>
          <p:nvPr/>
        </p:nvSpPr>
        <p:spPr>
          <a:xfrm>
            <a:off x="1318074" y="3061293"/>
            <a:ext cx="8246296" cy="1015663"/>
          </a:xfrm>
          <a:prstGeom prst="rect">
            <a:avLst/>
          </a:prstGeom>
          <a:noFill/>
          <a:ln>
            <a:solidFill>
              <a:srgbClr val="FF0000"/>
            </a:solidFill>
          </a:ln>
        </p:spPr>
        <p:txBody>
          <a:bodyPr wrap="none" rtlCol="0">
            <a:spAutoFit/>
          </a:bodyPr>
          <a:lstStyle/>
          <a:p>
            <a:r>
              <a:rPr lang="en-GB" sz="2000" dirty="0"/>
              <a:t>I really like science in school, especially space. I’d love to be an astronaut</a:t>
            </a:r>
          </a:p>
          <a:p>
            <a:r>
              <a:rPr lang="en-GB" sz="2000" dirty="0"/>
              <a:t>but I can’t be because I am a girl and black and from Cardiff. But I know it</a:t>
            </a:r>
          </a:p>
          <a:p>
            <a:r>
              <a:rPr lang="en-GB" sz="2000" dirty="0"/>
              <a:t>is a </a:t>
            </a:r>
            <a:r>
              <a:rPr lang="en-GB" sz="2000"/>
              <a:t>silly dream because </a:t>
            </a:r>
            <a:r>
              <a:rPr lang="en-GB" sz="2000" dirty="0"/>
              <a:t>people like me don’t do that.</a:t>
            </a:r>
          </a:p>
        </p:txBody>
      </p:sp>
      <p:pic>
        <p:nvPicPr>
          <p:cNvPr id="12" name="Picture 11">
            <a:extLst>
              <a:ext uri="{FF2B5EF4-FFF2-40B4-BE49-F238E27FC236}">
                <a16:creationId xmlns:a16="http://schemas.microsoft.com/office/drawing/2014/main" id="{B2F1980D-AAE7-7BF6-5C2D-D7D027468F29}"/>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178287" y="4970805"/>
            <a:ext cx="1618354" cy="1646481"/>
          </a:xfrm>
          <a:prstGeom prst="rect">
            <a:avLst/>
          </a:prstGeom>
        </p:spPr>
      </p:pic>
      <p:sp>
        <p:nvSpPr>
          <p:cNvPr id="13" name="TextBox 12">
            <a:extLst>
              <a:ext uri="{FF2B5EF4-FFF2-40B4-BE49-F238E27FC236}">
                <a16:creationId xmlns:a16="http://schemas.microsoft.com/office/drawing/2014/main" id="{7FF46873-B671-305D-A0BD-76096FDDB93A}"/>
              </a:ext>
            </a:extLst>
          </p:cNvPr>
          <p:cNvSpPr txBox="1"/>
          <p:nvPr/>
        </p:nvSpPr>
        <p:spPr>
          <a:xfrm>
            <a:off x="1833191" y="4860084"/>
            <a:ext cx="8716104" cy="1631216"/>
          </a:xfrm>
          <a:prstGeom prst="rect">
            <a:avLst/>
          </a:prstGeom>
          <a:noFill/>
          <a:ln>
            <a:solidFill>
              <a:srgbClr val="FF0000"/>
            </a:solidFill>
          </a:ln>
        </p:spPr>
        <p:txBody>
          <a:bodyPr wrap="none" rtlCol="0">
            <a:spAutoFit/>
          </a:bodyPr>
          <a:lstStyle/>
          <a:p>
            <a:r>
              <a:rPr lang="en-GB" sz="2000" dirty="0"/>
              <a:t>I’m no good at science. I’m no good at reading or maths either. I like </a:t>
            </a:r>
            <a:r>
              <a:rPr lang="en-GB" sz="2000" dirty="0" err="1"/>
              <a:t>lego</a:t>
            </a:r>
            <a:r>
              <a:rPr lang="en-GB" sz="2000" dirty="0"/>
              <a:t> and </a:t>
            </a:r>
          </a:p>
          <a:p>
            <a:r>
              <a:rPr lang="en-GB" sz="2000" dirty="0"/>
              <a:t>being quiet. I’ve built a </a:t>
            </a:r>
            <a:r>
              <a:rPr lang="en-GB" sz="2000" dirty="0" err="1"/>
              <a:t>lego</a:t>
            </a:r>
            <a:r>
              <a:rPr lang="en-GB" sz="2000" dirty="0"/>
              <a:t> robot once and it worked.</a:t>
            </a:r>
          </a:p>
          <a:p>
            <a:r>
              <a:rPr lang="en-GB" sz="2000" dirty="0"/>
              <a:t> I don’t give answers when the teacher asks in case I am wrong and the others </a:t>
            </a:r>
          </a:p>
          <a:p>
            <a:r>
              <a:rPr lang="en-GB" sz="2000" dirty="0"/>
              <a:t>laugh. But sometimes I do know the answers. No one thinks I’m clever or </a:t>
            </a:r>
          </a:p>
          <a:p>
            <a:r>
              <a:rPr lang="en-GB" sz="2000" dirty="0"/>
              <a:t>good at anything anyway.</a:t>
            </a:r>
          </a:p>
        </p:txBody>
      </p:sp>
      <p:sp>
        <p:nvSpPr>
          <p:cNvPr id="15" name="TextBox 14">
            <a:extLst>
              <a:ext uri="{FF2B5EF4-FFF2-40B4-BE49-F238E27FC236}">
                <a16:creationId xmlns:a16="http://schemas.microsoft.com/office/drawing/2014/main" id="{D1E5AA99-A339-37AC-21B9-9B09DA18EF8E}"/>
              </a:ext>
            </a:extLst>
          </p:cNvPr>
          <p:cNvSpPr txBox="1"/>
          <p:nvPr/>
        </p:nvSpPr>
        <p:spPr>
          <a:xfrm>
            <a:off x="598768" y="134402"/>
            <a:ext cx="11869003" cy="584775"/>
          </a:xfrm>
          <a:prstGeom prst="rect">
            <a:avLst/>
          </a:prstGeom>
          <a:noFill/>
        </p:spPr>
        <p:txBody>
          <a:bodyPr wrap="square">
            <a:spAutoFit/>
          </a:bodyPr>
          <a:lstStyle/>
          <a:p>
            <a:r>
              <a:rPr lang="en-US" sz="3200" b="1" kern="1200" dirty="0">
                <a:solidFill>
                  <a:schemeClr val="tx1"/>
                </a:solidFill>
                <a:latin typeface="+mj-lt"/>
                <a:ea typeface="+mj-ea"/>
                <a:cs typeface="+mj-cs"/>
              </a:rPr>
              <a:t>What can happen when science/STEM capital goes </a:t>
            </a:r>
            <a:r>
              <a:rPr lang="en-US" sz="3200" b="1" kern="1200" dirty="0" err="1">
                <a:solidFill>
                  <a:schemeClr val="tx1"/>
                </a:solidFill>
                <a:latin typeface="+mj-lt"/>
                <a:ea typeface="+mj-ea"/>
                <a:cs typeface="+mj-cs"/>
              </a:rPr>
              <a:t>unrecognised</a:t>
            </a:r>
            <a:r>
              <a:rPr lang="en-US" sz="3200" b="1" kern="1200" dirty="0">
                <a:solidFill>
                  <a:schemeClr val="tx1"/>
                </a:solidFill>
                <a:latin typeface="+mj-lt"/>
                <a:ea typeface="+mj-ea"/>
                <a:cs typeface="+mj-cs"/>
              </a:rPr>
              <a:t>?</a:t>
            </a:r>
            <a:endParaRPr lang="en-GB" sz="3200" dirty="0"/>
          </a:p>
        </p:txBody>
      </p:sp>
      <p:sp>
        <p:nvSpPr>
          <p:cNvPr id="16" name="TextBox 15">
            <a:extLst>
              <a:ext uri="{FF2B5EF4-FFF2-40B4-BE49-F238E27FC236}">
                <a16:creationId xmlns:a16="http://schemas.microsoft.com/office/drawing/2014/main" id="{F831F02A-64F4-5C87-1826-28F02342CB40}"/>
              </a:ext>
            </a:extLst>
          </p:cNvPr>
          <p:cNvSpPr txBox="1"/>
          <p:nvPr/>
        </p:nvSpPr>
        <p:spPr>
          <a:xfrm>
            <a:off x="11039685" y="1574527"/>
            <a:ext cx="655179" cy="400110"/>
          </a:xfrm>
          <a:prstGeom prst="rect">
            <a:avLst/>
          </a:prstGeom>
          <a:noFill/>
        </p:spPr>
        <p:txBody>
          <a:bodyPr wrap="none" rtlCol="0">
            <a:spAutoFit/>
          </a:bodyPr>
          <a:lstStyle/>
          <a:p>
            <a:r>
              <a:rPr lang="en-GB" sz="2000" b="1" dirty="0"/>
              <a:t>Levi</a:t>
            </a:r>
          </a:p>
        </p:txBody>
      </p:sp>
      <p:sp>
        <p:nvSpPr>
          <p:cNvPr id="17" name="TextBox 16">
            <a:extLst>
              <a:ext uri="{FF2B5EF4-FFF2-40B4-BE49-F238E27FC236}">
                <a16:creationId xmlns:a16="http://schemas.microsoft.com/office/drawing/2014/main" id="{FF92D797-BC8D-5E4A-CFE8-A63424A0CE4F}"/>
              </a:ext>
            </a:extLst>
          </p:cNvPr>
          <p:cNvSpPr txBox="1"/>
          <p:nvPr/>
        </p:nvSpPr>
        <p:spPr>
          <a:xfrm>
            <a:off x="178287" y="3252010"/>
            <a:ext cx="930063" cy="400110"/>
          </a:xfrm>
          <a:prstGeom prst="rect">
            <a:avLst/>
          </a:prstGeom>
          <a:noFill/>
        </p:spPr>
        <p:txBody>
          <a:bodyPr wrap="none" rtlCol="0">
            <a:spAutoFit/>
          </a:bodyPr>
          <a:lstStyle/>
          <a:p>
            <a:r>
              <a:rPr lang="en-GB" sz="2000" b="1" dirty="0"/>
              <a:t>Amani</a:t>
            </a:r>
          </a:p>
        </p:txBody>
      </p:sp>
      <p:sp>
        <p:nvSpPr>
          <p:cNvPr id="18" name="TextBox 17">
            <a:extLst>
              <a:ext uri="{FF2B5EF4-FFF2-40B4-BE49-F238E27FC236}">
                <a16:creationId xmlns:a16="http://schemas.microsoft.com/office/drawing/2014/main" id="{8487C270-BC53-DA26-2095-1498B8886514}"/>
              </a:ext>
            </a:extLst>
          </p:cNvPr>
          <p:cNvSpPr txBox="1"/>
          <p:nvPr/>
        </p:nvSpPr>
        <p:spPr>
          <a:xfrm>
            <a:off x="10790220" y="5393935"/>
            <a:ext cx="713144" cy="400110"/>
          </a:xfrm>
          <a:prstGeom prst="rect">
            <a:avLst/>
          </a:prstGeom>
          <a:noFill/>
        </p:spPr>
        <p:txBody>
          <a:bodyPr wrap="none" rtlCol="0">
            <a:spAutoFit/>
          </a:bodyPr>
          <a:lstStyle/>
          <a:p>
            <a:r>
              <a:rPr lang="en-GB" sz="2000" b="1" dirty="0"/>
              <a:t>Rafa</a:t>
            </a:r>
          </a:p>
        </p:txBody>
      </p:sp>
    </p:spTree>
    <p:extLst>
      <p:ext uri="{BB962C8B-B14F-4D97-AF65-F5344CB8AC3E}">
        <p14:creationId xmlns:p14="http://schemas.microsoft.com/office/powerpoint/2010/main" val="4695179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BFF022-7EC2-4EAA-9EC8-1D764966EC2C}"/>
              </a:ext>
            </a:extLst>
          </p:cNvPr>
          <p:cNvSpPr>
            <a:spLocks noGrp="1"/>
          </p:cNvSpPr>
          <p:nvPr>
            <p:ph type="title"/>
          </p:nvPr>
        </p:nvSpPr>
        <p:spPr>
          <a:xfrm>
            <a:off x="838200" y="96052"/>
            <a:ext cx="4438650" cy="1325563"/>
          </a:xfrm>
        </p:spPr>
        <p:txBody>
          <a:bodyPr>
            <a:normAutofit/>
          </a:bodyPr>
          <a:lstStyle/>
          <a:p>
            <a:r>
              <a:rPr lang="en-GB" sz="3600" b="1" dirty="0"/>
              <a:t>Why? The long term issues </a:t>
            </a:r>
          </a:p>
        </p:txBody>
      </p:sp>
      <p:sp>
        <p:nvSpPr>
          <p:cNvPr id="3" name="Text Placeholder 2">
            <a:extLst>
              <a:ext uri="{FF2B5EF4-FFF2-40B4-BE49-F238E27FC236}">
                <a16:creationId xmlns:a16="http://schemas.microsoft.com/office/drawing/2014/main" id="{8814679B-9206-4584-AED9-222F24BC72BF}"/>
              </a:ext>
            </a:extLst>
          </p:cNvPr>
          <p:cNvSpPr>
            <a:spLocks noGrp="1"/>
          </p:cNvSpPr>
          <p:nvPr>
            <p:ph type="body" idx="1"/>
          </p:nvPr>
        </p:nvSpPr>
        <p:spPr>
          <a:xfrm>
            <a:off x="83276" y="1343182"/>
            <a:ext cx="5707924" cy="3324351"/>
          </a:xfrm>
          <a:solidFill>
            <a:srgbClr val="FFFF00"/>
          </a:solidFill>
          <a:ln>
            <a:solidFill>
              <a:srgbClr val="FF0000"/>
            </a:solidFill>
          </a:ln>
        </p:spPr>
        <p:txBody>
          <a:bodyPr>
            <a:normAutofit fontScale="25000" lnSpcReduction="20000"/>
          </a:bodyPr>
          <a:lstStyle/>
          <a:p>
            <a:pPr marL="114300" indent="0">
              <a:buNone/>
            </a:pPr>
            <a:r>
              <a:rPr lang="en-GB" sz="11200" i="1" dirty="0"/>
              <a:t>Barriers to engagement, inclusion and equity of opportunities are leading to lack of diversity and under representation of specific groups in Physics and STEM </a:t>
            </a:r>
          </a:p>
          <a:p>
            <a:pPr marL="114300" indent="0">
              <a:buNone/>
            </a:pPr>
            <a:endParaRPr lang="en-GB" i="1" dirty="0"/>
          </a:p>
          <a:p>
            <a:pPr marL="114300" indent="0">
              <a:buNone/>
            </a:pPr>
            <a:r>
              <a:rPr lang="en-GB" i="1" dirty="0"/>
              <a:t>                                                  </a:t>
            </a:r>
            <a:r>
              <a:rPr lang="en-GB" sz="8000" i="1" dirty="0"/>
              <a:t>IOP, BSA, Tomorrow’s Engineers, RSC,  RSB</a:t>
            </a:r>
          </a:p>
          <a:p>
            <a:pPr marL="114300" indent="0">
              <a:buNone/>
            </a:pPr>
            <a:r>
              <a:rPr lang="en-GB" sz="8000" i="1" dirty="0"/>
              <a:t>                  IOP Limit Less Campaign, </a:t>
            </a:r>
          </a:p>
          <a:p>
            <a:pPr marL="114300" indent="0">
              <a:buNone/>
            </a:pPr>
            <a:r>
              <a:rPr lang="en-GB" sz="8000" i="1" dirty="0"/>
              <a:t>                   Tomorrow’s Engineers Code</a:t>
            </a:r>
          </a:p>
          <a:p>
            <a:pPr marL="114300" indent="0">
              <a:buNone/>
            </a:pPr>
            <a:r>
              <a:rPr lang="en-GB" sz="8000" i="1" dirty="0"/>
              <a:t>                                         </a:t>
            </a:r>
            <a:endParaRPr lang="en-GB" sz="8000" dirty="0"/>
          </a:p>
        </p:txBody>
      </p:sp>
      <p:sp>
        <p:nvSpPr>
          <p:cNvPr id="4" name="Arrow: Right 3">
            <a:extLst>
              <a:ext uri="{FF2B5EF4-FFF2-40B4-BE49-F238E27FC236}">
                <a16:creationId xmlns:a16="http://schemas.microsoft.com/office/drawing/2014/main" id="{AB830CDC-0DC9-48A1-A63E-F74D53D6B357}"/>
              </a:ext>
            </a:extLst>
          </p:cNvPr>
          <p:cNvSpPr/>
          <p:nvPr/>
        </p:nvSpPr>
        <p:spPr>
          <a:xfrm>
            <a:off x="267402" y="3943417"/>
            <a:ext cx="795746" cy="20682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Arrow: Right 4">
            <a:extLst>
              <a:ext uri="{FF2B5EF4-FFF2-40B4-BE49-F238E27FC236}">
                <a16:creationId xmlns:a16="http://schemas.microsoft.com/office/drawing/2014/main" id="{154F9477-9E73-4EB8-9050-53E3FD5F19E9}"/>
              </a:ext>
            </a:extLst>
          </p:cNvPr>
          <p:cNvSpPr/>
          <p:nvPr/>
        </p:nvSpPr>
        <p:spPr>
          <a:xfrm>
            <a:off x="306337" y="3069239"/>
            <a:ext cx="795746" cy="20682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732EA9C0-CA8D-491A-8527-7752BBED0872}"/>
              </a:ext>
            </a:extLst>
          </p:cNvPr>
          <p:cNvSpPr txBox="1"/>
          <p:nvPr/>
        </p:nvSpPr>
        <p:spPr>
          <a:xfrm>
            <a:off x="5791200" y="96052"/>
            <a:ext cx="6400800" cy="2674444"/>
          </a:xfrm>
          <a:prstGeom prst="rect">
            <a:avLst/>
          </a:prstGeom>
          <a:solidFill>
            <a:schemeClr val="accent4">
              <a:lumMod val="40000"/>
              <a:lumOff val="60000"/>
            </a:schemeClr>
          </a:solidFill>
        </p:spPr>
        <p:txBody>
          <a:bodyPr wrap="square">
            <a:spAutoFit/>
          </a:bodyPr>
          <a:lstStyle/>
          <a:p>
            <a:pPr marL="114300" indent="0">
              <a:buNone/>
            </a:pPr>
            <a:r>
              <a:rPr lang="en-GB" sz="1800" i="1" dirty="0"/>
              <a:t>Notably:</a:t>
            </a:r>
          </a:p>
          <a:p>
            <a:pPr marL="457200" lvl="0" indent="-342900" algn="l" rtl="0">
              <a:lnSpc>
                <a:spcPct val="100000"/>
              </a:lnSpc>
              <a:spcBef>
                <a:spcPts val="360"/>
              </a:spcBef>
              <a:spcAft>
                <a:spcPts val="0"/>
              </a:spcAft>
              <a:buClr>
                <a:schemeClr val="dk1"/>
              </a:buClr>
              <a:buSzPts val="1800"/>
              <a:buChar char="•"/>
            </a:pPr>
            <a:r>
              <a:rPr lang="en-GB" sz="1800" dirty="0">
                <a:solidFill>
                  <a:schemeClr val="tx1"/>
                </a:solidFill>
              </a:rPr>
              <a:t>Girls</a:t>
            </a:r>
          </a:p>
          <a:p>
            <a:pPr marL="457200" lvl="0" indent="-342900" algn="l" rtl="0">
              <a:lnSpc>
                <a:spcPct val="100000"/>
              </a:lnSpc>
              <a:spcBef>
                <a:spcPts val="360"/>
              </a:spcBef>
              <a:spcAft>
                <a:spcPts val="0"/>
              </a:spcAft>
              <a:buClr>
                <a:schemeClr val="dk1"/>
              </a:buClr>
              <a:buSzPts val="1800"/>
              <a:buChar char="•"/>
            </a:pPr>
            <a:r>
              <a:rPr lang="en-GB" sz="1800" dirty="0">
                <a:solidFill>
                  <a:schemeClr val="tx1"/>
                </a:solidFill>
              </a:rPr>
              <a:t>Some students from Black, Asian and minority ethnic groups</a:t>
            </a:r>
          </a:p>
          <a:p>
            <a:pPr marL="457200" lvl="0" indent="-342900" algn="l" rtl="0">
              <a:lnSpc>
                <a:spcPct val="100000"/>
              </a:lnSpc>
              <a:spcBef>
                <a:spcPts val="360"/>
              </a:spcBef>
              <a:spcAft>
                <a:spcPts val="0"/>
              </a:spcAft>
              <a:buClr>
                <a:schemeClr val="dk1"/>
              </a:buClr>
              <a:buSzPts val="1800"/>
              <a:buChar char="•"/>
            </a:pPr>
            <a:r>
              <a:rPr lang="en-GB" sz="1800" dirty="0">
                <a:solidFill>
                  <a:schemeClr val="tx1"/>
                </a:solidFill>
              </a:rPr>
              <a:t>Those eligible for free school meals</a:t>
            </a:r>
          </a:p>
          <a:p>
            <a:pPr marL="457200" lvl="0" indent="-342900" algn="l" rtl="0">
              <a:lnSpc>
                <a:spcPct val="100000"/>
              </a:lnSpc>
              <a:spcBef>
                <a:spcPts val="360"/>
              </a:spcBef>
              <a:spcAft>
                <a:spcPts val="0"/>
              </a:spcAft>
              <a:buClr>
                <a:schemeClr val="dk1"/>
              </a:buClr>
              <a:buSzPts val="1800"/>
              <a:buChar char="•"/>
            </a:pPr>
            <a:r>
              <a:rPr lang="en-GB" sz="1800" dirty="0">
                <a:solidFill>
                  <a:schemeClr val="tx1"/>
                </a:solidFill>
              </a:rPr>
              <a:t>Those with disabilities</a:t>
            </a:r>
          </a:p>
          <a:p>
            <a:pPr marL="457200" lvl="0" indent="-342900" algn="l" rtl="0">
              <a:lnSpc>
                <a:spcPct val="100000"/>
              </a:lnSpc>
              <a:spcBef>
                <a:spcPts val="360"/>
              </a:spcBef>
              <a:spcAft>
                <a:spcPts val="0"/>
              </a:spcAft>
              <a:buClr>
                <a:schemeClr val="dk1"/>
              </a:buClr>
              <a:buSzPts val="1800"/>
              <a:buChar char="•"/>
            </a:pPr>
            <a:r>
              <a:rPr lang="en-GB" sz="1800" dirty="0">
                <a:solidFill>
                  <a:schemeClr val="tx1"/>
                </a:solidFill>
              </a:rPr>
              <a:t>The LGBTQ+ community</a:t>
            </a:r>
          </a:p>
          <a:p>
            <a:pPr marL="457200" lvl="0" indent="-342900" algn="l" rtl="0">
              <a:lnSpc>
                <a:spcPct val="100000"/>
              </a:lnSpc>
              <a:spcBef>
                <a:spcPts val="360"/>
              </a:spcBef>
              <a:spcAft>
                <a:spcPts val="0"/>
              </a:spcAft>
              <a:buClr>
                <a:schemeClr val="dk1"/>
              </a:buClr>
              <a:buSzPts val="1800"/>
              <a:buChar char="•"/>
            </a:pPr>
            <a:r>
              <a:rPr lang="en-GB" sz="1800" dirty="0">
                <a:solidFill>
                  <a:schemeClr val="tx1"/>
                </a:solidFill>
              </a:rPr>
              <a:t>Welsh medium provision</a:t>
            </a:r>
          </a:p>
        </p:txBody>
      </p:sp>
      <p:sp>
        <p:nvSpPr>
          <p:cNvPr id="6" name="Rectangle 5">
            <a:extLst>
              <a:ext uri="{FF2B5EF4-FFF2-40B4-BE49-F238E27FC236}">
                <a16:creationId xmlns:a16="http://schemas.microsoft.com/office/drawing/2014/main" id="{B507F5A3-EA98-7C66-F53A-09EC865968EC}"/>
              </a:ext>
            </a:extLst>
          </p:cNvPr>
          <p:cNvSpPr/>
          <p:nvPr/>
        </p:nvSpPr>
        <p:spPr>
          <a:xfrm>
            <a:off x="188557" y="5125439"/>
            <a:ext cx="10309936" cy="1565185"/>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Picture 6">
            <a:extLst>
              <a:ext uri="{FF2B5EF4-FFF2-40B4-BE49-F238E27FC236}">
                <a16:creationId xmlns:a16="http://schemas.microsoft.com/office/drawing/2014/main" id="{816D4276-BB29-20D8-7FB5-7A023EC994FA}"/>
              </a:ext>
            </a:extLst>
          </p:cNvPr>
          <p:cNvPicPr>
            <a:picLocks noChangeAspect="1"/>
          </p:cNvPicPr>
          <p:nvPr/>
        </p:nvPicPr>
        <p:blipFill>
          <a:blip r:embed="rId3"/>
          <a:stretch>
            <a:fillRect/>
          </a:stretch>
        </p:blipFill>
        <p:spPr>
          <a:xfrm>
            <a:off x="4092746" y="5276176"/>
            <a:ext cx="6330607" cy="1364694"/>
          </a:xfrm>
          <a:prstGeom prst="rect">
            <a:avLst/>
          </a:prstGeom>
        </p:spPr>
      </p:pic>
      <p:pic>
        <p:nvPicPr>
          <p:cNvPr id="8" name="Picture 7">
            <a:extLst>
              <a:ext uri="{FF2B5EF4-FFF2-40B4-BE49-F238E27FC236}">
                <a16:creationId xmlns:a16="http://schemas.microsoft.com/office/drawing/2014/main" id="{188EACE7-6928-2ED2-C0F1-E54C35A3ED82}"/>
              </a:ext>
            </a:extLst>
          </p:cNvPr>
          <p:cNvPicPr>
            <a:picLocks noChangeAspect="1"/>
          </p:cNvPicPr>
          <p:nvPr/>
        </p:nvPicPr>
        <p:blipFill>
          <a:blip r:embed="rId4"/>
          <a:stretch>
            <a:fillRect/>
          </a:stretch>
        </p:blipFill>
        <p:spPr>
          <a:xfrm>
            <a:off x="756793" y="5345783"/>
            <a:ext cx="1798415" cy="392667"/>
          </a:xfrm>
          <a:prstGeom prst="rect">
            <a:avLst/>
          </a:prstGeom>
        </p:spPr>
      </p:pic>
      <p:sp>
        <p:nvSpPr>
          <p:cNvPr id="10" name="TextBox 9">
            <a:extLst>
              <a:ext uri="{FF2B5EF4-FFF2-40B4-BE49-F238E27FC236}">
                <a16:creationId xmlns:a16="http://schemas.microsoft.com/office/drawing/2014/main" id="{905D21CA-6B6F-58C1-C86C-1AD1930A245D}"/>
              </a:ext>
            </a:extLst>
          </p:cNvPr>
          <p:cNvSpPr txBox="1"/>
          <p:nvPr/>
        </p:nvSpPr>
        <p:spPr>
          <a:xfrm>
            <a:off x="561566" y="5896203"/>
            <a:ext cx="3442043" cy="738664"/>
          </a:xfrm>
          <a:prstGeom prst="rect">
            <a:avLst/>
          </a:prstGeom>
          <a:noFill/>
        </p:spPr>
        <p:txBody>
          <a:bodyPr wrap="square">
            <a:spAutoFit/>
          </a:bodyPr>
          <a:lstStyle/>
          <a:p>
            <a:r>
              <a:rPr lang="en-GB" sz="1400" dirty="0">
                <a:hlinkClick r:id="rId5"/>
              </a:rPr>
              <a:t>https://www.telegraph.co.uk/business/ready-and-enabled/stem-skills-shortage/</a:t>
            </a:r>
            <a:endParaRPr lang="en-GB" sz="1400" dirty="0"/>
          </a:p>
          <a:p>
            <a:endParaRPr lang="en-GB" sz="1400" dirty="0"/>
          </a:p>
        </p:txBody>
      </p:sp>
      <p:sp>
        <p:nvSpPr>
          <p:cNvPr id="15" name="TextBox 14">
            <a:extLst>
              <a:ext uri="{FF2B5EF4-FFF2-40B4-BE49-F238E27FC236}">
                <a16:creationId xmlns:a16="http://schemas.microsoft.com/office/drawing/2014/main" id="{D4BBF244-3F6D-F9FD-C7A8-BD2933B0E21F}"/>
              </a:ext>
            </a:extLst>
          </p:cNvPr>
          <p:cNvSpPr txBox="1"/>
          <p:nvPr/>
        </p:nvSpPr>
        <p:spPr>
          <a:xfrm>
            <a:off x="5891214" y="2634363"/>
            <a:ext cx="6097554" cy="2554545"/>
          </a:xfrm>
          <a:prstGeom prst="rect">
            <a:avLst/>
          </a:prstGeom>
          <a:noFill/>
          <a:ln>
            <a:solidFill>
              <a:srgbClr val="FFC000"/>
            </a:solidFill>
          </a:ln>
        </p:spPr>
        <p:txBody>
          <a:bodyPr wrap="square">
            <a:spAutoFit/>
          </a:bodyPr>
          <a:lstStyle/>
          <a:p>
            <a:pPr algn="l"/>
            <a:r>
              <a:rPr lang="en-GB" sz="1600" b="1" i="0" dirty="0">
                <a:solidFill>
                  <a:srgbClr val="333333"/>
                </a:solidFill>
                <a:effectLst/>
                <a:latin typeface="lato" panose="020F0502020204030203" pitchFamily="34" charset="0"/>
              </a:rPr>
              <a:t>‘The majority of current UK students feel uninformed about the future green jobs that might be available to them, the latest data from a survey of nearly 4,000 16-23-year-old students shows today.</a:t>
            </a:r>
            <a:endParaRPr lang="en-GB" sz="1600" b="0" i="0" dirty="0">
              <a:solidFill>
                <a:srgbClr val="595858"/>
              </a:solidFill>
              <a:effectLst/>
              <a:latin typeface="lato" panose="020F0502020204030203" pitchFamily="34" charset="0"/>
            </a:endParaRPr>
          </a:p>
          <a:p>
            <a:pPr algn="l"/>
            <a:r>
              <a:rPr lang="en-GB" sz="1600" b="0" i="0" dirty="0">
                <a:solidFill>
                  <a:schemeClr val="tx1"/>
                </a:solidFill>
                <a:effectLst/>
                <a:latin typeface="lato" panose="020F0502020204030203" pitchFamily="34" charset="0"/>
              </a:rPr>
              <a:t>Nearly three-quarters (73%) feel uninformed of the green career opportunities they could potentially pursue when entering the world of work, bringing sharply into focus the Government’s pledge to create two million green jobs by 2030’.</a:t>
            </a:r>
          </a:p>
          <a:p>
            <a:pPr algn="l"/>
            <a:endParaRPr lang="en-GB" sz="1600" dirty="0">
              <a:solidFill>
                <a:schemeClr val="tx1"/>
              </a:solidFill>
              <a:latin typeface="lato" panose="020F0502020204030203" pitchFamily="34" charset="0"/>
            </a:endParaRPr>
          </a:p>
          <a:p>
            <a:pPr algn="l"/>
            <a:r>
              <a:rPr lang="en-GB" sz="1600" b="0" i="0" dirty="0" err="1">
                <a:solidFill>
                  <a:schemeClr val="tx1"/>
                </a:solidFill>
                <a:effectLst/>
                <a:latin typeface="lato" panose="020F0502020204030203" pitchFamily="34" charset="0"/>
              </a:rPr>
              <a:t>BusinessNewsWales</a:t>
            </a:r>
            <a:r>
              <a:rPr lang="en-GB" sz="1600" b="0" i="0" dirty="0">
                <a:solidFill>
                  <a:schemeClr val="tx1"/>
                </a:solidFill>
                <a:effectLst/>
                <a:latin typeface="lato" panose="020F0502020204030203" pitchFamily="34" charset="0"/>
              </a:rPr>
              <a:t>, 2023</a:t>
            </a:r>
          </a:p>
        </p:txBody>
      </p:sp>
    </p:spTree>
    <p:extLst>
      <p:ext uri="{BB962C8B-B14F-4D97-AF65-F5344CB8AC3E}">
        <p14:creationId xmlns:p14="http://schemas.microsoft.com/office/powerpoint/2010/main" val="25755641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AF623F7-FE58-92EC-A2FA-14A6864EB5C5}"/>
              </a:ext>
            </a:extLst>
          </p:cNvPr>
          <p:cNvSpPr txBox="1"/>
          <p:nvPr/>
        </p:nvSpPr>
        <p:spPr>
          <a:xfrm>
            <a:off x="2059912" y="894304"/>
            <a:ext cx="7364132" cy="461665"/>
          </a:xfrm>
          <a:prstGeom prst="rect">
            <a:avLst/>
          </a:prstGeom>
          <a:noFill/>
        </p:spPr>
        <p:txBody>
          <a:bodyPr wrap="none" rtlCol="0">
            <a:spAutoFit/>
          </a:bodyPr>
          <a:lstStyle/>
          <a:p>
            <a:r>
              <a:rPr lang="en-GB" sz="2400" b="1" dirty="0"/>
              <a:t>What does a ‘scientifically literate citizen’ look like?</a:t>
            </a:r>
          </a:p>
        </p:txBody>
      </p:sp>
      <p:sp>
        <p:nvSpPr>
          <p:cNvPr id="5" name="TextBox 4">
            <a:extLst>
              <a:ext uri="{FF2B5EF4-FFF2-40B4-BE49-F238E27FC236}">
                <a16:creationId xmlns:a16="http://schemas.microsoft.com/office/drawing/2014/main" id="{B9419F85-B0A6-07B9-7598-5A23725097A7}"/>
              </a:ext>
            </a:extLst>
          </p:cNvPr>
          <p:cNvSpPr txBox="1"/>
          <p:nvPr/>
        </p:nvSpPr>
        <p:spPr>
          <a:xfrm>
            <a:off x="886767" y="1632968"/>
            <a:ext cx="7356758" cy="738664"/>
          </a:xfrm>
          <a:prstGeom prst="rect">
            <a:avLst/>
          </a:prstGeom>
          <a:noFill/>
        </p:spPr>
        <p:txBody>
          <a:bodyPr wrap="none" rtlCol="0">
            <a:spAutoFit/>
          </a:bodyPr>
          <a:lstStyle/>
          <a:p>
            <a:r>
              <a:rPr lang="en-GB" sz="2400" dirty="0"/>
              <a:t>The OECD has previously defined scientific literacy as:</a:t>
            </a:r>
          </a:p>
          <a:p>
            <a:endParaRPr lang="en-GB" dirty="0"/>
          </a:p>
        </p:txBody>
      </p:sp>
      <p:sp>
        <p:nvSpPr>
          <p:cNvPr id="6" name="TextBox 5">
            <a:extLst>
              <a:ext uri="{FF2B5EF4-FFF2-40B4-BE49-F238E27FC236}">
                <a16:creationId xmlns:a16="http://schemas.microsoft.com/office/drawing/2014/main" id="{3D587F5B-E7CF-2A39-5BA6-033ED066E8BD}"/>
              </a:ext>
            </a:extLst>
          </p:cNvPr>
          <p:cNvSpPr txBox="1"/>
          <p:nvPr/>
        </p:nvSpPr>
        <p:spPr>
          <a:xfrm>
            <a:off x="230870" y="2186966"/>
            <a:ext cx="11829905" cy="461665"/>
          </a:xfrm>
          <a:prstGeom prst="rect">
            <a:avLst/>
          </a:prstGeom>
          <a:solidFill>
            <a:srgbClr val="FFFF00"/>
          </a:solidFill>
        </p:spPr>
        <p:txBody>
          <a:bodyPr wrap="none" rtlCol="0">
            <a:spAutoFit/>
          </a:bodyPr>
          <a:lstStyle/>
          <a:p>
            <a:r>
              <a:rPr lang="en-GB" sz="2400" dirty="0"/>
              <a:t>‘</a:t>
            </a:r>
            <a:r>
              <a:rPr lang="en-GB" sz="2200" dirty="0"/>
              <a:t>the ability to engage with science-related issues, and the ideas of science as a reflective citizen’</a:t>
            </a:r>
          </a:p>
        </p:txBody>
      </p:sp>
      <p:sp>
        <p:nvSpPr>
          <p:cNvPr id="8" name="TextBox 7">
            <a:extLst>
              <a:ext uri="{FF2B5EF4-FFF2-40B4-BE49-F238E27FC236}">
                <a16:creationId xmlns:a16="http://schemas.microsoft.com/office/drawing/2014/main" id="{68CAF8A8-2C14-B14E-12FC-33AD3630F641}"/>
              </a:ext>
            </a:extLst>
          </p:cNvPr>
          <p:cNvSpPr txBox="1"/>
          <p:nvPr/>
        </p:nvSpPr>
        <p:spPr>
          <a:xfrm>
            <a:off x="886767" y="3101365"/>
            <a:ext cx="10518112" cy="2862322"/>
          </a:xfrm>
          <a:prstGeom prst="rect">
            <a:avLst/>
          </a:prstGeom>
          <a:solidFill>
            <a:srgbClr val="FFC000"/>
          </a:solidFill>
        </p:spPr>
        <p:txBody>
          <a:bodyPr wrap="square">
            <a:spAutoFit/>
          </a:bodyPr>
          <a:lstStyle/>
          <a:p>
            <a:r>
              <a:rPr lang="en-GB" sz="1800" dirty="0"/>
              <a:t>The </a:t>
            </a:r>
            <a:r>
              <a:rPr lang="en-GB" sz="1800" dirty="0">
                <a:hlinkClick r:id="rId2"/>
              </a:rPr>
              <a:t>PISA 2025 Science Framework (oecd.org)</a:t>
            </a:r>
            <a:r>
              <a:rPr lang="en-GB" sz="1800" dirty="0"/>
              <a:t> broadens this concept to draw on a bank of science </a:t>
            </a:r>
            <a:r>
              <a:rPr lang="en-GB" sz="1800" b="1" i="1" dirty="0"/>
              <a:t>competencies</a:t>
            </a:r>
            <a:r>
              <a:rPr lang="en-GB" sz="1800" dirty="0"/>
              <a:t> – (1) Explaining phenomena scientifically to demonstrate how the world works (2) Constructing and evaluating  scientific enquiry, interpreting scientific data and evidence critically (3) Researching, evaluating and using scientific information for decision making and action</a:t>
            </a:r>
            <a:endParaRPr lang="en-GB" dirty="0"/>
          </a:p>
          <a:p>
            <a:pPr algn="just"/>
            <a:r>
              <a:rPr lang="en-GB" sz="1800" b="1" i="1" dirty="0"/>
              <a:t>knowledge</a:t>
            </a:r>
            <a:r>
              <a:rPr lang="en-GB" sz="1800" dirty="0"/>
              <a:t> (including content, procedural and epistemic) and </a:t>
            </a:r>
            <a:r>
              <a:rPr lang="en-GB" sz="1800" b="1" i="1" dirty="0"/>
              <a:t>science identity</a:t>
            </a:r>
            <a:r>
              <a:rPr lang="en-GB" sz="1800" b="1" dirty="0"/>
              <a:t> </a:t>
            </a:r>
            <a:r>
              <a:rPr lang="en-GB" sz="1800" dirty="0"/>
              <a:t>(valuing scientific perspectives and approaches to enquiry, affective elements of scientific identity and environmental awareness, concern and agency).</a:t>
            </a:r>
          </a:p>
          <a:p>
            <a:pPr algn="just"/>
            <a:r>
              <a:rPr lang="en-GB" sz="1800" dirty="0"/>
              <a:t>The </a:t>
            </a:r>
            <a:r>
              <a:rPr lang="en-GB" sz="1800" dirty="0">
                <a:hlinkClick r:id="rId2"/>
              </a:rPr>
              <a:t>PISA 2025 Science Framework (oecd.org)</a:t>
            </a:r>
            <a:r>
              <a:rPr lang="en-GB" sz="1800" dirty="0"/>
              <a:t> also defines a set of environmental science competencies which are influenced by knowledge and science identity.</a:t>
            </a:r>
          </a:p>
          <a:p>
            <a:endParaRPr lang="en-GB" sz="1800" dirty="0"/>
          </a:p>
        </p:txBody>
      </p:sp>
    </p:spTree>
    <p:extLst>
      <p:ext uri="{BB962C8B-B14F-4D97-AF65-F5344CB8AC3E}">
        <p14:creationId xmlns:p14="http://schemas.microsoft.com/office/powerpoint/2010/main" val="26804244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6A45F00-C016-2DA9-DD12-121C0B456242}"/>
              </a:ext>
            </a:extLst>
          </p:cNvPr>
          <p:cNvPicPr>
            <a:picLocks noChangeAspect="1"/>
          </p:cNvPicPr>
          <p:nvPr/>
        </p:nvPicPr>
        <p:blipFill>
          <a:blip r:embed="rId3"/>
          <a:stretch>
            <a:fillRect/>
          </a:stretch>
        </p:blipFill>
        <p:spPr>
          <a:xfrm>
            <a:off x="3462328" y="400693"/>
            <a:ext cx="9062181" cy="6401196"/>
          </a:xfrm>
          <a:prstGeom prst="rect">
            <a:avLst/>
          </a:prstGeom>
        </p:spPr>
      </p:pic>
      <p:sp>
        <p:nvSpPr>
          <p:cNvPr id="10" name="Rectangle 9">
            <a:extLst>
              <a:ext uri="{FF2B5EF4-FFF2-40B4-BE49-F238E27FC236}">
                <a16:creationId xmlns:a16="http://schemas.microsoft.com/office/drawing/2014/main" id="{C6EA82E0-1966-DE0E-0B4F-B3FE1EFFE8F7}"/>
              </a:ext>
            </a:extLst>
          </p:cNvPr>
          <p:cNvSpPr/>
          <p:nvPr/>
        </p:nvSpPr>
        <p:spPr>
          <a:xfrm>
            <a:off x="9533806" y="400693"/>
            <a:ext cx="3520611" cy="63653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a:extLst>
              <a:ext uri="{FF2B5EF4-FFF2-40B4-BE49-F238E27FC236}">
                <a16:creationId xmlns:a16="http://schemas.microsoft.com/office/drawing/2014/main" id="{4997F394-C365-AE5E-0D50-28263B4C4358}"/>
              </a:ext>
            </a:extLst>
          </p:cNvPr>
          <p:cNvSpPr/>
          <p:nvPr/>
        </p:nvSpPr>
        <p:spPr>
          <a:xfrm>
            <a:off x="9223816" y="6401196"/>
            <a:ext cx="2806175" cy="32877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a:extLst>
              <a:ext uri="{FF2B5EF4-FFF2-40B4-BE49-F238E27FC236}">
                <a16:creationId xmlns:a16="http://schemas.microsoft.com/office/drawing/2014/main" id="{28E3A81B-FB64-7F7A-2D70-1A26AB779F8B}"/>
              </a:ext>
            </a:extLst>
          </p:cNvPr>
          <p:cNvSpPr/>
          <p:nvPr/>
        </p:nvSpPr>
        <p:spPr>
          <a:xfrm>
            <a:off x="2932420" y="456804"/>
            <a:ext cx="2806175" cy="58042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a:extLst>
              <a:ext uri="{FF2B5EF4-FFF2-40B4-BE49-F238E27FC236}">
                <a16:creationId xmlns:a16="http://schemas.microsoft.com/office/drawing/2014/main" id="{44777607-49A5-37EA-5C72-B2B89907D1DE}"/>
              </a:ext>
            </a:extLst>
          </p:cNvPr>
          <p:cNvSpPr txBox="1"/>
          <p:nvPr/>
        </p:nvSpPr>
        <p:spPr>
          <a:xfrm>
            <a:off x="0" y="1427953"/>
            <a:ext cx="4737964" cy="4524315"/>
          </a:xfrm>
          <a:prstGeom prst="rect">
            <a:avLst/>
          </a:prstGeom>
          <a:noFill/>
        </p:spPr>
        <p:txBody>
          <a:bodyPr wrap="none" rtlCol="0">
            <a:spAutoFit/>
          </a:bodyPr>
          <a:lstStyle/>
          <a:p>
            <a:r>
              <a:rPr lang="en-GB" dirty="0"/>
              <a:t>‘The importance of science and </a:t>
            </a:r>
          </a:p>
          <a:p>
            <a:r>
              <a:rPr lang="en-GB" dirty="0"/>
              <a:t>technology in our modern world</a:t>
            </a:r>
          </a:p>
          <a:p>
            <a:r>
              <a:rPr lang="en-GB" dirty="0"/>
              <a:t>cannot be overstated. Developments</a:t>
            </a:r>
          </a:p>
          <a:p>
            <a:r>
              <a:rPr lang="en-GB" dirty="0"/>
              <a:t>In these areas have always been</a:t>
            </a:r>
          </a:p>
          <a:p>
            <a:r>
              <a:rPr lang="en-GB" dirty="0"/>
              <a:t>Drivers of change in society, </a:t>
            </a:r>
          </a:p>
          <a:p>
            <a:r>
              <a:rPr lang="en-GB" dirty="0"/>
              <a:t>Underpinning Innovation and impacting </a:t>
            </a:r>
          </a:p>
          <a:p>
            <a:r>
              <a:rPr lang="en-GB" dirty="0"/>
              <a:t>Everyone’s lives economically,</a:t>
            </a:r>
          </a:p>
          <a:p>
            <a:r>
              <a:rPr lang="en-GB" dirty="0"/>
              <a:t>Culturally and environmentally.</a:t>
            </a:r>
          </a:p>
          <a:p>
            <a:endParaRPr lang="en-GB" dirty="0"/>
          </a:p>
          <a:p>
            <a:r>
              <a:rPr lang="en-GB" dirty="0"/>
              <a:t>Through robust and consistent</a:t>
            </a:r>
          </a:p>
          <a:p>
            <a:r>
              <a:rPr lang="en-GB" dirty="0"/>
              <a:t>Evaluation of scientific and</a:t>
            </a:r>
          </a:p>
          <a:p>
            <a:r>
              <a:rPr lang="en-GB" dirty="0"/>
              <a:t>Technological evidence, learners can</a:t>
            </a:r>
          </a:p>
          <a:p>
            <a:r>
              <a:rPr lang="en-GB" dirty="0"/>
              <a:t> become ethical, informed citizens of</a:t>
            </a:r>
          </a:p>
          <a:p>
            <a:r>
              <a:rPr lang="en-GB" dirty="0"/>
              <a:t>Wales and the world, who will be able to make</a:t>
            </a:r>
          </a:p>
          <a:p>
            <a:r>
              <a:rPr lang="en-GB" dirty="0"/>
              <a:t>Informed decisions about future actions’</a:t>
            </a:r>
          </a:p>
          <a:p>
            <a:endParaRPr lang="en-GB" dirty="0"/>
          </a:p>
        </p:txBody>
      </p:sp>
      <p:sp>
        <p:nvSpPr>
          <p:cNvPr id="4" name="TextBox 3">
            <a:extLst>
              <a:ext uri="{FF2B5EF4-FFF2-40B4-BE49-F238E27FC236}">
                <a16:creationId xmlns:a16="http://schemas.microsoft.com/office/drawing/2014/main" id="{1B89F03B-4793-9AA0-2669-86C60318C8BF}"/>
              </a:ext>
            </a:extLst>
          </p:cNvPr>
          <p:cNvSpPr txBox="1"/>
          <p:nvPr/>
        </p:nvSpPr>
        <p:spPr>
          <a:xfrm>
            <a:off x="0" y="5767602"/>
            <a:ext cx="6553200" cy="369332"/>
          </a:xfrm>
          <a:prstGeom prst="rect">
            <a:avLst/>
          </a:prstGeom>
          <a:noFill/>
        </p:spPr>
        <p:txBody>
          <a:bodyPr wrap="square">
            <a:spAutoFit/>
          </a:bodyPr>
          <a:lstStyle/>
          <a:p>
            <a:r>
              <a:rPr lang="en-GB" dirty="0">
                <a:hlinkClick r:id="rId4"/>
              </a:rPr>
              <a:t>Science and Technology: Introduction - Hwb</a:t>
            </a:r>
            <a:endParaRPr lang="en-GB" dirty="0"/>
          </a:p>
        </p:txBody>
      </p:sp>
    </p:spTree>
    <p:extLst>
      <p:ext uri="{BB962C8B-B14F-4D97-AF65-F5344CB8AC3E}">
        <p14:creationId xmlns:p14="http://schemas.microsoft.com/office/powerpoint/2010/main" val="1956760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4A8A60D-CBA4-E4E6-E6A9-F0D705B13B2A}"/>
              </a:ext>
            </a:extLst>
          </p:cNvPr>
          <p:cNvSpPr txBox="1"/>
          <p:nvPr/>
        </p:nvSpPr>
        <p:spPr>
          <a:xfrm>
            <a:off x="534378" y="1481442"/>
            <a:ext cx="11123243" cy="3139321"/>
          </a:xfrm>
          <a:prstGeom prst="rect">
            <a:avLst/>
          </a:prstGeom>
          <a:noFill/>
        </p:spPr>
        <p:txBody>
          <a:bodyPr wrap="square">
            <a:spAutoFit/>
          </a:bodyPr>
          <a:lstStyle/>
          <a:p>
            <a:r>
              <a:rPr lang="en-GB" sz="3600" b="1" dirty="0"/>
              <a:t>Why do we need primary science to be socially just? </a:t>
            </a:r>
          </a:p>
          <a:p>
            <a:r>
              <a:rPr lang="en-GB" dirty="0"/>
              <a:t>Science education plays a vital role in preparing young people for their future. It can help them to be active citizens and critical consumers and producers of science, enabling them to make informed decisions about their own health and wellbeing, and that of the planet. Women, working-class people and certain minority ethnic groups are persistently under-represented in the fields of science, technology, engineering and maths (STEM), due to social inequalities within and beyond school science. This lack of diversity limits achievements and developments within the science community, hampers public scientific literacy and can prevent young people from pursuing STEM careers. Science education in primary school is particularly important. Research has shown that young people’s perceptions of science are often formed before the age of 11 and many primary children already think that ‘science is not for me’</a:t>
            </a:r>
          </a:p>
        </p:txBody>
      </p:sp>
      <p:sp>
        <p:nvSpPr>
          <p:cNvPr id="6" name="TextBox 5">
            <a:extLst>
              <a:ext uri="{FF2B5EF4-FFF2-40B4-BE49-F238E27FC236}">
                <a16:creationId xmlns:a16="http://schemas.microsoft.com/office/drawing/2014/main" id="{2AD153AC-45A7-C28A-7BB7-6DEA8FE64616}"/>
              </a:ext>
            </a:extLst>
          </p:cNvPr>
          <p:cNvSpPr txBox="1"/>
          <p:nvPr/>
        </p:nvSpPr>
        <p:spPr>
          <a:xfrm>
            <a:off x="6867003" y="4952493"/>
            <a:ext cx="4657725" cy="1477328"/>
          </a:xfrm>
          <a:prstGeom prst="rect">
            <a:avLst/>
          </a:prstGeom>
          <a:solidFill>
            <a:srgbClr val="FFFF00"/>
          </a:solidFill>
          <a:ln>
            <a:solidFill>
              <a:srgbClr val="FFFF00"/>
            </a:solidFill>
          </a:ln>
        </p:spPr>
        <p:txBody>
          <a:bodyPr wrap="square">
            <a:spAutoFit/>
          </a:bodyPr>
          <a:lstStyle/>
          <a:p>
            <a:r>
              <a:rPr lang="en-GB" dirty="0"/>
              <a:t>The PSCTA is based on ideas of equity and social justice – at its heart, the approach is about changing practice to better support children and challenge injustices, rather than trying to change the child.</a:t>
            </a:r>
          </a:p>
        </p:txBody>
      </p:sp>
      <p:sp>
        <p:nvSpPr>
          <p:cNvPr id="10" name="TextBox 9">
            <a:extLst>
              <a:ext uri="{FF2B5EF4-FFF2-40B4-BE49-F238E27FC236}">
                <a16:creationId xmlns:a16="http://schemas.microsoft.com/office/drawing/2014/main" id="{95843B3E-7B71-DC26-34D0-632B2DD2843B}"/>
              </a:ext>
            </a:extLst>
          </p:cNvPr>
          <p:cNvSpPr txBox="1"/>
          <p:nvPr/>
        </p:nvSpPr>
        <p:spPr>
          <a:xfrm>
            <a:off x="448589" y="4952493"/>
            <a:ext cx="6096000" cy="1754326"/>
          </a:xfrm>
          <a:prstGeom prst="rect">
            <a:avLst/>
          </a:prstGeom>
          <a:solidFill>
            <a:srgbClr val="FFC000"/>
          </a:solidFill>
        </p:spPr>
        <p:txBody>
          <a:bodyPr wrap="square">
            <a:spAutoFit/>
          </a:bodyPr>
          <a:lstStyle/>
          <a:p>
            <a:r>
              <a:rPr lang="en-GB" dirty="0"/>
              <a:t>While science can be interesting and enjoyable, evidence shows that many children experience school science as abstract, disconnected and irrelevant to their lives. As a result, many children see science as something that is ‘not for me’. Studies show that these perceptions can start early on in a child’s primary school career</a:t>
            </a:r>
          </a:p>
        </p:txBody>
      </p:sp>
    </p:spTree>
    <p:extLst>
      <p:ext uri="{BB962C8B-B14F-4D97-AF65-F5344CB8AC3E}">
        <p14:creationId xmlns:p14="http://schemas.microsoft.com/office/powerpoint/2010/main" val="39983321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3779A37-832C-409B-87B5-012DE554584D}"/>
              </a:ext>
            </a:extLst>
          </p:cNvPr>
          <p:cNvSpPr>
            <a:spLocks noGrp="1"/>
          </p:cNvSpPr>
          <p:nvPr>
            <p:ph type="subTitle" idx="1"/>
          </p:nvPr>
        </p:nvSpPr>
        <p:spPr>
          <a:xfrm>
            <a:off x="379957" y="2575785"/>
            <a:ext cx="11432086" cy="4556589"/>
          </a:xfrm>
        </p:spPr>
        <p:txBody>
          <a:bodyPr>
            <a:normAutofit/>
          </a:bodyPr>
          <a:lstStyle/>
          <a:p>
            <a:pPr marL="114300" indent="0">
              <a:buNone/>
            </a:pPr>
            <a:r>
              <a:rPr lang="en-GB" dirty="0"/>
              <a:t>Definition by Ainscow, 2020</a:t>
            </a:r>
          </a:p>
          <a:p>
            <a:pPr marL="114300" indent="0">
              <a:buNone/>
            </a:pPr>
            <a:r>
              <a:rPr lang="en-GB" dirty="0"/>
              <a:t>‘Involves a process that is concerned with the identification and removal of barriers to the presence, participation and achievement of all students.</a:t>
            </a:r>
          </a:p>
          <a:p>
            <a:pPr marL="114300" indent="0">
              <a:buNone/>
            </a:pPr>
            <a:r>
              <a:rPr lang="en-GB" dirty="0"/>
              <a:t>At the same time, it involves a particular emphasis on those groups of learners who may be at risk of marginalization, exclusion or underachievement.’</a:t>
            </a:r>
          </a:p>
          <a:p>
            <a:pPr marL="114300" indent="0">
              <a:buNone/>
            </a:pPr>
            <a:r>
              <a:rPr lang="en-GB" sz="2100" dirty="0"/>
              <a:t>Mel Ainscow (2020) Promoting inclusion and equity in education: lessons from international experiences, Nordic Journal of Studies in Educational Policy, 6:1, 7-16</a:t>
            </a:r>
          </a:p>
          <a:p>
            <a:pPr marL="114300" indent="0">
              <a:buNone/>
            </a:pPr>
            <a:r>
              <a:rPr lang="en-GB" sz="2100" dirty="0">
                <a:hlinkClick r:id="rId3"/>
              </a:rPr>
              <a:t>https://doi.org/10.1080/20020317.2020.1729587</a:t>
            </a:r>
            <a:endParaRPr lang="en-GB" sz="2100" dirty="0"/>
          </a:p>
          <a:p>
            <a:pPr marL="114300" indent="0">
              <a:buNone/>
            </a:pPr>
            <a:endParaRPr lang="en-GB" dirty="0"/>
          </a:p>
        </p:txBody>
      </p:sp>
      <p:sp>
        <p:nvSpPr>
          <p:cNvPr id="2" name="Title 1">
            <a:extLst>
              <a:ext uri="{FF2B5EF4-FFF2-40B4-BE49-F238E27FC236}">
                <a16:creationId xmlns:a16="http://schemas.microsoft.com/office/drawing/2014/main" id="{EBA5C369-7E38-4660-B259-E43EB258302D}"/>
              </a:ext>
            </a:extLst>
          </p:cNvPr>
          <p:cNvSpPr>
            <a:spLocks noGrp="1"/>
          </p:cNvSpPr>
          <p:nvPr>
            <p:ph type="title" idx="4294967295"/>
          </p:nvPr>
        </p:nvSpPr>
        <p:spPr>
          <a:xfrm>
            <a:off x="379957" y="1250222"/>
            <a:ext cx="10515600" cy="1325563"/>
          </a:xfrm>
        </p:spPr>
        <p:txBody>
          <a:bodyPr/>
          <a:lstStyle/>
          <a:p>
            <a:r>
              <a:rPr lang="en-GB" dirty="0"/>
              <a:t>Inclusive education</a:t>
            </a:r>
          </a:p>
        </p:txBody>
      </p:sp>
    </p:spTree>
    <p:extLst>
      <p:ext uri="{BB962C8B-B14F-4D97-AF65-F5344CB8AC3E}">
        <p14:creationId xmlns:p14="http://schemas.microsoft.com/office/powerpoint/2010/main" val="18474412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8FF7DD4-111B-8D1E-9433-715D5C4D772C}"/>
              </a:ext>
            </a:extLst>
          </p:cNvPr>
          <p:cNvSpPr txBox="1"/>
          <p:nvPr/>
        </p:nvSpPr>
        <p:spPr>
          <a:xfrm>
            <a:off x="548640" y="594360"/>
            <a:ext cx="8814464" cy="584775"/>
          </a:xfrm>
          <a:prstGeom prst="rect">
            <a:avLst/>
          </a:prstGeom>
          <a:noFill/>
        </p:spPr>
        <p:txBody>
          <a:bodyPr wrap="none" rtlCol="0">
            <a:spAutoFit/>
          </a:bodyPr>
          <a:lstStyle/>
          <a:p>
            <a:r>
              <a:rPr lang="en-GB" sz="3200" dirty="0"/>
              <a:t>Doesn’t inclusion mean treating everyone equally?</a:t>
            </a:r>
          </a:p>
        </p:txBody>
      </p:sp>
      <p:pic>
        <p:nvPicPr>
          <p:cNvPr id="6" name="Picture 5">
            <a:extLst>
              <a:ext uri="{FF2B5EF4-FFF2-40B4-BE49-F238E27FC236}">
                <a16:creationId xmlns:a16="http://schemas.microsoft.com/office/drawing/2014/main" id="{8C2A9E03-5002-76D8-DDCE-C327CC059D69}"/>
              </a:ext>
            </a:extLst>
          </p:cNvPr>
          <p:cNvPicPr>
            <a:picLocks noChangeAspect="1"/>
          </p:cNvPicPr>
          <p:nvPr/>
        </p:nvPicPr>
        <p:blipFill>
          <a:blip r:embed="rId3"/>
          <a:stretch>
            <a:fillRect/>
          </a:stretch>
        </p:blipFill>
        <p:spPr>
          <a:xfrm>
            <a:off x="2526030" y="1376989"/>
            <a:ext cx="5856030" cy="5256484"/>
          </a:xfrm>
          <a:prstGeom prst="rect">
            <a:avLst/>
          </a:prstGeom>
        </p:spPr>
      </p:pic>
    </p:spTree>
    <p:extLst>
      <p:ext uri="{BB962C8B-B14F-4D97-AF65-F5344CB8AC3E}">
        <p14:creationId xmlns:p14="http://schemas.microsoft.com/office/powerpoint/2010/main" val="9708402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5AE000FF-ED3E-7B75-E014-2ED889D3BE28}"/>
              </a:ext>
            </a:extLst>
          </p:cNvPr>
          <p:cNvPicPr>
            <a:picLocks noChangeAspect="1"/>
          </p:cNvPicPr>
          <p:nvPr/>
        </p:nvPicPr>
        <p:blipFill>
          <a:blip r:embed="rId3"/>
          <a:stretch>
            <a:fillRect/>
          </a:stretch>
        </p:blipFill>
        <p:spPr>
          <a:xfrm>
            <a:off x="1534907" y="1122874"/>
            <a:ext cx="8905875" cy="5457825"/>
          </a:xfrm>
          <a:prstGeom prst="rect">
            <a:avLst/>
          </a:prstGeom>
        </p:spPr>
      </p:pic>
      <p:sp>
        <p:nvSpPr>
          <p:cNvPr id="3" name="TextBox 2">
            <a:extLst>
              <a:ext uri="{FF2B5EF4-FFF2-40B4-BE49-F238E27FC236}">
                <a16:creationId xmlns:a16="http://schemas.microsoft.com/office/drawing/2014/main" id="{83C4B180-06AF-07FD-D409-3128F40A9781}"/>
              </a:ext>
            </a:extLst>
          </p:cNvPr>
          <p:cNvSpPr txBox="1"/>
          <p:nvPr/>
        </p:nvSpPr>
        <p:spPr>
          <a:xfrm>
            <a:off x="317090" y="1044366"/>
            <a:ext cx="6100916" cy="369332"/>
          </a:xfrm>
          <a:prstGeom prst="rect">
            <a:avLst/>
          </a:prstGeom>
          <a:noFill/>
        </p:spPr>
        <p:txBody>
          <a:bodyPr wrap="square">
            <a:spAutoFit/>
          </a:bodyPr>
          <a:lstStyle/>
          <a:p>
            <a:r>
              <a:rPr lang="en-GB" dirty="0">
                <a:hlinkClick r:id="rId4"/>
              </a:rPr>
              <a:t>Defining: Equity, Equality and Justice | Achieve Brown County</a:t>
            </a:r>
            <a:endParaRPr lang="en-GB" dirty="0"/>
          </a:p>
        </p:txBody>
      </p:sp>
    </p:spTree>
    <p:extLst>
      <p:ext uri="{BB962C8B-B14F-4D97-AF65-F5344CB8AC3E}">
        <p14:creationId xmlns:p14="http://schemas.microsoft.com/office/powerpoint/2010/main" val="26052014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42FF532-0EB0-9DE4-45EC-FE6FDAB51545}"/>
              </a:ext>
            </a:extLst>
          </p:cNvPr>
          <p:cNvPicPr>
            <a:picLocks noChangeAspect="1"/>
          </p:cNvPicPr>
          <p:nvPr/>
        </p:nvPicPr>
        <p:blipFill>
          <a:blip r:embed="rId3"/>
          <a:stretch>
            <a:fillRect/>
          </a:stretch>
        </p:blipFill>
        <p:spPr>
          <a:xfrm>
            <a:off x="6902557" y="0"/>
            <a:ext cx="5145284" cy="6858000"/>
          </a:xfrm>
          <a:prstGeom prst="rect">
            <a:avLst/>
          </a:prstGeom>
        </p:spPr>
      </p:pic>
      <p:sp>
        <p:nvSpPr>
          <p:cNvPr id="5" name="TextBox 4">
            <a:extLst>
              <a:ext uri="{FF2B5EF4-FFF2-40B4-BE49-F238E27FC236}">
                <a16:creationId xmlns:a16="http://schemas.microsoft.com/office/drawing/2014/main" id="{362F3539-96C8-C3ED-EC2F-6E2C4CE1587B}"/>
              </a:ext>
            </a:extLst>
          </p:cNvPr>
          <p:cNvSpPr txBox="1"/>
          <p:nvPr/>
        </p:nvSpPr>
        <p:spPr>
          <a:xfrm>
            <a:off x="679604" y="995934"/>
            <a:ext cx="3680688" cy="1200329"/>
          </a:xfrm>
          <a:prstGeom prst="rect">
            <a:avLst/>
          </a:prstGeom>
          <a:noFill/>
        </p:spPr>
        <p:txBody>
          <a:bodyPr wrap="none" rtlCol="0">
            <a:spAutoFit/>
          </a:bodyPr>
          <a:lstStyle/>
          <a:p>
            <a:r>
              <a:rPr lang="en-GB" sz="7200" dirty="0"/>
              <a:t># </a:t>
            </a:r>
            <a:r>
              <a:rPr lang="en-GB" sz="7200" dirty="0" err="1"/>
              <a:t>Cynefin</a:t>
            </a:r>
            <a:endParaRPr lang="en-GB" sz="7200" dirty="0"/>
          </a:p>
        </p:txBody>
      </p:sp>
      <p:sp>
        <p:nvSpPr>
          <p:cNvPr id="7" name="TextBox 6">
            <a:extLst>
              <a:ext uri="{FF2B5EF4-FFF2-40B4-BE49-F238E27FC236}">
                <a16:creationId xmlns:a16="http://schemas.microsoft.com/office/drawing/2014/main" id="{979FD29E-7A3B-A10D-841F-A2E31E062999}"/>
              </a:ext>
            </a:extLst>
          </p:cNvPr>
          <p:cNvSpPr txBox="1"/>
          <p:nvPr/>
        </p:nvSpPr>
        <p:spPr>
          <a:xfrm>
            <a:off x="532120" y="2332791"/>
            <a:ext cx="6097978" cy="954107"/>
          </a:xfrm>
          <a:prstGeom prst="rect">
            <a:avLst/>
          </a:prstGeom>
          <a:noFill/>
        </p:spPr>
        <p:txBody>
          <a:bodyPr wrap="square">
            <a:spAutoFit/>
          </a:bodyPr>
          <a:lstStyle/>
          <a:p>
            <a:r>
              <a:rPr lang="en-GB" sz="2800" dirty="0"/>
              <a:t>@IOPWales </a:t>
            </a:r>
          </a:p>
          <a:p>
            <a:r>
              <a:rPr lang="en-GB" sz="2800" dirty="0"/>
              <a:t>#Inclusionandequity network</a:t>
            </a:r>
          </a:p>
        </p:txBody>
      </p:sp>
      <p:sp>
        <p:nvSpPr>
          <p:cNvPr id="2" name="Arrow: Right 1">
            <a:extLst>
              <a:ext uri="{FF2B5EF4-FFF2-40B4-BE49-F238E27FC236}">
                <a16:creationId xmlns:a16="http://schemas.microsoft.com/office/drawing/2014/main" id="{991A1991-D285-E2EA-7995-A6754B8586E2}"/>
              </a:ext>
            </a:extLst>
          </p:cNvPr>
          <p:cNvSpPr/>
          <p:nvPr/>
        </p:nvSpPr>
        <p:spPr>
          <a:xfrm>
            <a:off x="532120" y="3451836"/>
            <a:ext cx="1406412" cy="107721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Via</a:t>
            </a:r>
          </a:p>
        </p:txBody>
      </p:sp>
      <p:sp>
        <p:nvSpPr>
          <p:cNvPr id="6" name="TextBox 5">
            <a:extLst>
              <a:ext uri="{FF2B5EF4-FFF2-40B4-BE49-F238E27FC236}">
                <a16:creationId xmlns:a16="http://schemas.microsoft.com/office/drawing/2014/main" id="{E0F37053-4D2B-74D7-8BCD-0C82A0ACA3B9}"/>
              </a:ext>
            </a:extLst>
          </p:cNvPr>
          <p:cNvSpPr txBox="1"/>
          <p:nvPr/>
        </p:nvSpPr>
        <p:spPr>
          <a:xfrm>
            <a:off x="2054431" y="3571103"/>
            <a:ext cx="6096000" cy="1077218"/>
          </a:xfrm>
          <a:prstGeom prst="rect">
            <a:avLst/>
          </a:prstGeom>
          <a:noFill/>
        </p:spPr>
        <p:txBody>
          <a:bodyPr wrap="square">
            <a:spAutoFit/>
          </a:bodyPr>
          <a:lstStyle/>
          <a:p>
            <a:r>
              <a:rPr lang="en-GB" sz="3200" dirty="0"/>
              <a:t>Primary Science Capital </a:t>
            </a:r>
          </a:p>
          <a:p>
            <a:r>
              <a:rPr lang="en-GB" sz="3200" dirty="0"/>
              <a:t>Teaching Approach</a:t>
            </a:r>
          </a:p>
        </p:txBody>
      </p:sp>
      <p:sp>
        <p:nvSpPr>
          <p:cNvPr id="8" name="TextBox 7">
            <a:extLst>
              <a:ext uri="{FF2B5EF4-FFF2-40B4-BE49-F238E27FC236}">
                <a16:creationId xmlns:a16="http://schemas.microsoft.com/office/drawing/2014/main" id="{A9D64939-FA49-7E59-E575-7C1F2C45DD80}"/>
              </a:ext>
            </a:extLst>
          </p:cNvPr>
          <p:cNvSpPr txBox="1"/>
          <p:nvPr/>
        </p:nvSpPr>
        <p:spPr>
          <a:xfrm>
            <a:off x="144159" y="5033729"/>
            <a:ext cx="6544933" cy="1200329"/>
          </a:xfrm>
          <a:prstGeom prst="rect">
            <a:avLst/>
          </a:prstGeom>
          <a:solidFill>
            <a:srgbClr val="FFFF00"/>
          </a:solidFill>
        </p:spPr>
        <p:txBody>
          <a:bodyPr wrap="none" rtlCol="0">
            <a:spAutoFit/>
          </a:bodyPr>
          <a:lstStyle/>
          <a:p>
            <a:pPr marL="285750" indent="-285750">
              <a:buFontTx/>
              <a:buChar char="-"/>
            </a:pPr>
            <a:r>
              <a:rPr lang="en-GB" dirty="0"/>
              <a:t>Engaging young people with science and promoting social justice</a:t>
            </a:r>
          </a:p>
          <a:p>
            <a:pPr marL="285750" indent="-285750">
              <a:buFontTx/>
              <a:buChar char="-"/>
            </a:pPr>
            <a:r>
              <a:rPr lang="en-GB" dirty="0"/>
              <a:t>Providing equity through fairness and inclusion</a:t>
            </a:r>
          </a:p>
          <a:p>
            <a:pPr marL="285750" indent="-285750">
              <a:buFontTx/>
              <a:buChar char="-"/>
            </a:pPr>
            <a:r>
              <a:rPr lang="en-GB" dirty="0"/>
              <a:t>Identifying and removing barriers to presence, participation and</a:t>
            </a:r>
          </a:p>
          <a:p>
            <a:r>
              <a:rPr lang="en-GB" dirty="0"/>
              <a:t>achievement of all students</a:t>
            </a:r>
          </a:p>
        </p:txBody>
      </p:sp>
    </p:spTree>
    <p:extLst>
      <p:ext uri="{BB962C8B-B14F-4D97-AF65-F5344CB8AC3E}">
        <p14:creationId xmlns:p14="http://schemas.microsoft.com/office/powerpoint/2010/main" val="183524034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C44A6415-ED48-493D-A7BE-E8A7B5A5A614}"/>
              </a:ext>
            </a:extLst>
          </p:cNvPr>
          <p:cNvPicPr/>
          <p:nvPr/>
        </p:nvPicPr>
        <p:blipFill rotWithShape="1">
          <a:blip r:embed="rId3"/>
          <a:srcRect l="1874" r="-2" b="-2"/>
          <a:stretch/>
        </p:blipFill>
        <p:spPr>
          <a:xfrm>
            <a:off x="0" y="220632"/>
            <a:ext cx="5131983" cy="4986395"/>
          </a:xfrm>
          <a:custGeom>
            <a:avLst/>
            <a:gdLst/>
            <a:ahLst/>
            <a:cxnLst/>
            <a:rect l="l" t="t" r="r" b="b"/>
            <a:pathLst>
              <a:path w="7009896" h="6858000">
                <a:moveTo>
                  <a:pt x="0" y="0"/>
                </a:moveTo>
                <a:lnTo>
                  <a:pt x="7009896" y="0"/>
                </a:lnTo>
                <a:lnTo>
                  <a:pt x="7009896" y="1"/>
                </a:lnTo>
                <a:lnTo>
                  <a:pt x="6295211" y="1"/>
                </a:lnTo>
                <a:lnTo>
                  <a:pt x="6195255" y="380651"/>
                </a:lnTo>
                <a:cubicBezTo>
                  <a:pt x="5677600" y="2559611"/>
                  <a:pt x="5966601" y="4758249"/>
                  <a:pt x="6880029" y="6647018"/>
                </a:cubicBezTo>
                <a:lnTo>
                  <a:pt x="6988280" y="6858000"/>
                </a:lnTo>
                <a:lnTo>
                  <a:pt x="0" y="6858000"/>
                </a:lnTo>
                <a:close/>
              </a:path>
            </a:pathLst>
          </a:custGeom>
        </p:spPr>
      </p:pic>
      <p:sp>
        <p:nvSpPr>
          <p:cNvPr id="2" name="Title 1">
            <a:extLst>
              <a:ext uri="{FF2B5EF4-FFF2-40B4-BE49-F238E27FC236}">
                <a16:creationId xmlns:a16="http://schemas.microsoft.com/office/drawing/2014/main" id="{CD5CB290-BE17-4585-92E2-81C1A2D1E181}"/>
              </a:ext>
            </a:extLst>
          </p:cNvPr>
          <p:cNvSpPr>
            <a:spLocks noGrp="1"/>
          </p:cNvSpPr>
          <p:nvPr>
            <p:ph type="title"/>
          </p:nvPr>
        </p:nvSpPr>
        <p:spPr>
          <a:xfrm>
            <a:off x="6905665" y="407244"/>
            <a:ext cx="5214800" cy="1325563"/>
          </a:xfrm>
        </p:spPr>
        <p:txBody>
          <a:bodyPr>
            <a:normAutofit fontScale="90000"/>
          </a:bodyPr>
          <a:lstStyle/>
          <a:p>
            <a:r>
              <a:rPr lang="en-GB" dirty="0"/>
              <a:t>Seven core characteristics of primary science capital</a:t>
            </a:r>
          </a:p>
        </p:txBody>
      </p:sp>
      <p:sp>
        <p:nvSpPr>
          <p:cNvPr id="3" name="Text Placeholder 2">
            <a:extLst>
              <a:ext uri="{FF2B5EF4-FFF2-40B4-BE49-F238E27FC236}">
                <a16:creationId xmlns:a16="http://schemas.microsoft.com/office/drawing/2014/main" id="{DEF5A383-D7DE-4BDB-AF4E-EE4774091C5C}"/>
              </a:ext>
            </a:extLst>
          </p:cNvPr>
          <p:cNvSpPr>
            <a:spLocks noGrp="1"/>
          </p:cNvSpPr>
          <p:nvPr>
            <p:ph type="body" idx="1"/>
          </p:nvPr>
        </p:nvSpPr>
        <p:spPr>
          <a:xfrm>
            <a:off x="7260185" y="2165822"/>
            <a:ext cx="3852574" cy="2959372"/>
          </a:xfrm>
        </p:spPr>
        <p:txBody>
          <a:bodyPr anchor="t">
            <a:normAutofit/>
          </a:bodyPr>
          <a:lstStyle/>
          <a:p>
            <a:pPr marL="85725" indent="-85725"/>
            <a:r>
              <a:rPr lang="en-GB" sz="1700" dirty="0"/>
              <a:t>   </a:t>
            </a:r>
            <a:r>
              <a:rPr lang="en-GB" sz="2100" dirty="0"/>
              <a:t>Science literacy</a:t>
            </a:r>
          </a:p>
          <a:p>
            <a:r>
              <a:rPr lang="en-GB" sz="2100" dirty="0"/>
              <a:t>Valuing science</a:t>
            </a:r>
          </a:p>
          <a:p>
            <a:r>
              <a:rPr lang="en-GB" sz="2100" dirty="0"/>
              <a:t>Interest in science</a:t>
            </a:r>
          </a:p>
          <a:p>
            <a:r>
              <a:rPr lang="en-GB" sz="2100" dirty="0"/>
              <a:t>Science identity</a:t>
            </a:r>
          </a:p>
          <a:p>
            <a:r>
              <a:rPr lang="en-GB" sz="2100" dirty="0"/>
              <a:t>Science in the family</a:t>
            </a:r>
          </a:p>
          <a:p>
            <a:r>
              <a:rPr lang="en-GB" sz="2100" dirty="0"/>
              <a:t>Science outside lessons</a:t>
            </a:r>
          </a:p>
          <a:p>
            <a:r>
              <a:rPr lang="en-GB" sz="2100" dirty="0"/>
              <a:t>Science outside the home</a:t>
            </a:r>
          </a:p>
          <a:p>
            <a:pPr marL="0" indent="0">
              <a:buNone/>
            </a:pPr>
            <a:endParaRPr lang="en-GB" sz="2100" dirty="0"/>
          </a:p>
        </p:txBody>
      </p:sp>
      <p:sp>
        <p:nvSpPr>
          <p:cNvPr id="4" name="TextBox 3">
            <a:extLst>
              <a:ext uri="{FF2B5EF4-FFF2-40B4-BE49-F238E27FC236}">
                <a16:creationId xmlns:a16="http://schemas.microsoft.com/office/drawing/2014/main" id="{9B0D6A9C-353B-AECC-442E-0448E2BA4CB4}"/>
              </a:ext>
            </a:extLst>
          </p:cNvPr>
          <p:cNvSpPr txBox="1"/>
          <p:nvPr/>
        </p:nvSpPr>
        <p:spPr>
          <a:xfrm>
            <a:off x="354752" y="5300333"/>
            <a:ext cx="5501763" cy="1200329"/>
          </a:xfrm>
          <a:prstGeom prst="rect">
            <a:avLst/>
          </a:prstGeom>
          <a:solidFill>
            <a:srgbClr val="FFFF00"/>
          </a:solidFill>
          <a:ln>
            <a:solidFill>
              <a:srgbClr val="FFFF00"/>
            </a:solidFill>
          </a:ln>
        </p:spPr>
        <p:txBody>
          <a:bodyPr wrap="none" rtlCol="0">
            <a:spAutoFit/>
          </a:bodyPr>
          <a:lstStyle/>
          <a:p>
            <a:r>
              <a:rPr lang="en-GB" u="sng" dirty="0"/>
              <a:t>Key take away</a:t>
            </a:r>
            <a:r>
              <a:rPr lang="en-GB" dirty="0"/>
              <a:t>: Science capital is </a:t>
            </a:r>
            <a:r>
              <a:rPr lang="en-GB" b="1" dirty="0"/>
              <a:t>NOT</a:t>
            </a:r>
            <a:r>
              <a:rPr lang="en-GB" dirty="0"/>
              <a:t> fixed!</a:t>
            </a:r>
          </a:p>
          <a:p>
            <a:r>
              <a:rPr lang="en-GB" dirty="0"/>
              <a:t>Its value and potential depends on context.</a:t>
            </a:r>
          </a:p>
          <a:p>
            <a:r>
              <a:rPr lang="en-GB" dirty="0"/>
              <a:t>The more it is developed and valued, the more</a:t>
            </a:r>
          </a:p>
          <a:p>
            <a:r>
              <a:rPr lang="en-GB" dirty="0"/>
              <a:t>Children are likely to identify with it and feel ‘it is for me’.</a:t>
            </a:r>
          </a:p>
        </p:txBody>
      </p:sp>
    </p:spTree>
    <p:extLst>
      <p:ext uri="{BB962C8B-B14F-4D97-AF65-F5344CB8AC3E}">
        <p14:creationId xmlns:p14="http://schemas.microsoft.com/office/powerpoint/2010/main" val="85239800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FC4A3807-8E9F-30F6-7582-5718E37EAF75}"/>
              </a:ext>
            </a:extLst>
          </p:cNvPr>
          <p:cNvSpPr txBox="1"/>
          <p:nvPr/>
        </p:nvSpPr>
        <p:spPr>
          <a:xfrm>
            <a:off x="0" y="2269569"/>
            <a:ext cx="11763092" cy="1107996"/>
          </a:xfrm>
          <a:prstGeom prst="rect">
            <a:avLst/>
          </a:prstGeom>
          <a:solidFill>
            <a:srgbClr val="FFFF00"/>
          </a:solidFill>
        </p:spPr>
        <p:txBody>
          <a:bodyPr wrap="none" rtlCol="0">
            <a:spAutoFit/>
          </a:bodyPr>
          <a:lstStyle/>
          <a:p>
            <a:pPr marL="285750" indent="-285750">
              <a:buFont typeface="Arial" panose="020B0604020202020204" pitchFamily="34" charset="0"/>
              <a:buChar char="•"/>
            </a:pPr>
            <a:r>
              <a:rPr lang="en-GB" sz="2200" dirty="0"/>
              <a:t>4</a:t>
            </a:r>
            <a:r>
              <a:rPr lang="en-GB" sz="2200" b="1" u="sng" dirty="0">
                <a:solidFill>
                  <a:schemeClr val="tx2">
                    <a:lumMod val="90000"/>
                    <a:lumOff val="10000"/>
                  </a:schemeClr>
                </a:solidFill>
              </a:rPr>
              <a:t>. Relate new learning to relevant, real-world contexts</a:t>
            </a:r>
          </a:p>
          <a:p>
            <a:r>
              <a:rPr lang="en-GB" sz="2200" dirty="0"/>
              <a:t>Connecting science teaching to meaningful and tangible scenarios or examples that  reflect the </a:t>
            </a:r>
          </a:p>
          <a:p>
            <a:r>
              <a:rPr lang="en-GB" sz="2200" dirty="0"/>
              <a:t>nature of the real world can enhance science attainment and attitudes towards science</a:t>
            </a:r>
          </a:p>
        </p:txBody>
      </p:sp>
      <p:sp>
        <p:nvSpPr>
          <p:cNvPr id="6" name="TextBox 5">
            <a:extLst>
              <a:ext uri="{FF2B5EF4-FFF2-40B4-BE49-F238E27FC236}">
                <a16:creationId xmlns:a16="http://schemas.microsoft.com/office/drawing/2014/main" id="{1D75F998-2E43-D709-FC80-526DBBA2C9DF}"/>
              </a:ext>
            </a:extLst>
          </p:cNvPr>
          <p:cNvSpPr txBox="1"/>
          <p:nvPr/>
        </p:nvSpPr>
        <p:spPr>
          <a:xfrm>
            <a:off x="516015" y="1054460"/>
            <a:ext cx="10259283" cy="830997"/>
          </a:xfrm>
          <a:prstGeom prst="rect">
            <a:avLst/>
          </a:prstGeom>
          <a:noFill/>
        </p:spPr>
        <p:txBody>
          <a:bodyPr wrap="none" rtlCol="0">
            <a:spAutoFit/>
          </a:bodyPr>
          <a:lstStyle/>
          <a:p>
            <a:r>
              <a:rPr lang="en-GB" sz="2400" b="1" dirty="0"/>
              <a:t>How can SCTA can support and drive improvement in Science Education </a:t>
            </a:r>
          </a:p>
          <a:p>
            <a:r>
              <a:rPr lang="en-GB" sz="2400" b="1" dirty="0"/>
              <a:t>                                                 at Primary phases?</a:t>
            </a:r>
          </a:p>
        </p:txBody>
      </p:sp>
      <p:sp>
        <p:nvSpPr>
          <p:cNvPr id="8" name="TextBox 7">
            <a:extLst>
              <a:ext uri="{FF2B5EF4-FFF2-40B4-BE49-F238E27FC236}">
                <a16:creationId xmlns:a16="http://schemas.microsoft.com/office/drawing/2014/main" id="{0A6F7192-A12B-8E1C-0596-C1B9B99DAD34}"/>
              </a:ext>
            </a:extLst>
          </p:cNvPr>
          <p:cNvSpPr txBox="1"/>
          <p:nvPr/>
        </p:nvSpPr>
        <p:spPr>
          <a:xfrm>
            <a:off x="6143125" y="1836629"/>
            <a:ext cx="6100548" cy="369332"/>
          </a:xfrm>
          <a:prstGeom prst="rect">
            <a:avLst/>
          </a:prstGeom>
          <a:noFill/>
        </p:spPr>
        <p:txBody>
          <a:bodyPr wrap="square">
            <a:spAutoFit/>
          </a:bodyPr>
          <a:lstStyle/>
          <a:p>
            <a:r>
              <a:rPr lang="en-GB" dirty="0">
                <a:hlinkClick r:id="rId2"/>
              </a:rPr>
              <a:t>Improving Primary Science | EEF</a:t>
            </a:r>
            <a:endParaRPr lang="en-GB" dirty="0"/>
          </a:p>
        </p:txBody>
      </p:sp>
      <p:sp>
        <p:nvSpPr>
          <p:cNvPr id="9" name="TextBox 8">
            <a:extLst>
              <a:ext uri="{FF2B5EF4-FFF2-40B4-BE49-F238E27FC236}">
                <a16:creationId xmlns:a16="http://schemas.microsoft.com/office/drawing/2014/main" id="{98FCE201-5119-ED11-580A-1B364EC38DD2}"/>
              </a:ext>
            </a:extLst>
          </p:cNvPr>
          <p:cNvSpPr txBox="1"/>
          <p:nvPr/>
        </p:nvSpPr>
        <p:spPr>
          <a:xfrm>
            <a:off x="0" y="3705998"/>
            <a:ext cx="12243673" cy="400110"/>
          </a:xfrm>
          <a:prstGeom prst="rect">
            <a:avLst/>
          </a:prstGeom>
          <a:noFill/>
        </p:spPr>
        <p:txBody>
          <a:bodyPr wrap="none" rtlCol="0">
            <a:spAutoFit/>
          </a:bodyPr>
          <a:lstStyle/>
          <a:p>
            <a:r>
              <a:rPr lang="en-GB" sz="2000" b="1" dirty="0"/>
              <a:t>10 Key issues with children’s learning in Primary Science in England (Bianchi, Whittaker and Poole, 2021</a:t>
            </a:r>
            <a:r>
              <a:rPr lang="en-GB" dirty="0"/>
              <a:t>)</a:t>
            </a:r>
          </a:p>
        </p:txBody>
      </p:sp>
      <p:sp>
        <p:nvSpPr>
          <p:cNvPr id="10" name="TextBox 9">
            <a:extLst>
              <a:ext uri="{FF2B5EF4-FFF2-40B4-BE49-F238E27FC236}">
                <a16:creationId xmlns:a16="http://schemas.microsoft.com/office/drawing/2014/main" id="{35BFB55C-5DF8-1465-1DCE-1503F42FCF51}"/>
              </a:ext>
            </a:extLst>
          </p:cNvPr>
          <p:cNvSpPr txBox="1"/>
          <p:nvPr/>
        </p:nvSpPr>
        <p:spPr>
          <a:xfrm>
            <a:off x="0" y="4544316"/>
            <a:ext cx="11928297" cy="2123658"/>
          </a:xfrm>
          <a:prstGeom prst="rect">
            <a:avLst/>
          </a:prstGeom>
          <a:solidFill>
            <a:srgbClr val="FFC000"/>
          </a:solidFill>
        </p:spPr>
        <p:txBody>
          <a:bodyPr wrap="square" rtlCol="0">
            <a:spAutoFit/>
          </a:bodyPr>
          <a:lstStyle/>
          <a:p>
            <a:pPr marL="285750" indent="-285750">
              <a:buFont typeface="Arial" panose="020B0604020202020204" pitchFamily="34" charset="0"/>
              <a:buChar char="•"/>
            </a:pPr>
            <a:r>
              <a:rPr lang="en-GB" sz="2200" b="1" dirty="0"/>
              <a:t>3 Children’s science learning lacks challenge</a:t>
            </a:r>
          </a:p>
          <a:p>
            <a:r>
              <a:rPr lang="en-GB" sz="2200" dirty="0"/>
              <a:t>I</a:t>
            </a:r>
            <a:r>
              <a:rPr lang="en-GB" sz="2200" u="sng" dirty="0"/>
              <a:t>mplication</a:t>
            </a:r>
            <a:r>
              <a:rPr lang="en-GB" sz="2200" dirty="0"/>
              <a:t> – Children do not meet their full potential which limits their opportunities and aspirations</a:t>
            </a:r>
          </a:p>
          <a:p>
            <a:pPr marL="285750" indent="-285750">
              <a:buFont typeface="Arial" panose="020B0604020202020204" pitchFamily="34" charset="0"/>
              <a:buChar char="•"/>
            </a:pPr>
            <a:r>
              <a:rPr lang="en-GB" sz="2200" b="1" dirty="0"/>
              <a:t>9 Children rarely see themselves, their families, community members or their teachers as scientists</a:t>
            </a:r>
          </a:p>
          <a:p>
            <a:r>
              <a:rPr lang="en-GB" sz="2200" u="sng" dirty="0"/>
              <a:t>Implicatio</a:t>
            </a:r>
            <a:r>
              <a:rPr lang="en-GB" sz="2200" dirty="0"/>
              <a:t>n – Children believe that science is about other people making a difference, not them</a:t>
            </a:r>
          </a:p>
        </p:txBody>
      </p:sp>
      <p:sp>
        <p:nvSpPr>
          <p:cNvPr id="12" name="TextBox 11">
            <a:extLst>
              <a:ext uri="{FF2B5EF4-FFF2-40B4-BE49-F238E27FC236}">
                <a16:creationId xmlns:a16="http://schemas.microsoft.com/office/drawing/2014/main" id="{8911BA3E-3F5B-66B4-2AE4-28BAB183DB55}"/>
              </a:ext>
            </a:extLst>
          </p:cNvPr>
          <p:cNvSpPr txBox="1"/>
          <p:nvPr/>
        </p:nvSpPr>
        <p:spPr>
          <a:xfrm>
            <a:off x="1416702" y="1895440"/>
            <a:ext cx="6298442" cy="369332"/>
          </a:xfrm>
          <a:prstGeom prst="rect">
            <a:avLst/>
          </a:prstGeom>
          <a:noFill/>
        </p:spPr>
        <p:txBody>
          <a:bodyPr wrap="square">
            <a:spAutoFit/>
          </a:bodyPr>
          <a:lstStyle/>
          <a:p>
            <a:r>
              <a:rPr lang="en-GB" sz="1800" b="1" dirty="0"/>
              <a:t>Improving Primary Science  (EEF, 2023)</a:t>
            </a:r>
          </a:p>
        </p:txBody>
      </p:sp>
      <p:sp>
        <p:nvSpPr>
          <p:cNvPr id="14" name="TextBox 13">
            <a:extLst>
              <a:ext uri="{FF2B5EF4-FFF2-40B4-BE49-F238E27FC236}">
                <a16:creationId xmlns:a16="http://schemas.microsoft.com/office/drawing/2014/main" id="{39EBC6CD-E323-7BB7-A441-411CAA026719}"/>
              </a:ext>
            </a:extLst>
          </p:cNvPr>
          <p:cNvSpPr txBox="1"/>
          <p:nvPr/>
        </p:nvSpPr>
        <p:spPr>
          <a:xfrm>
            <a:off x="2799299" y="4065209"/>
            <a:ext cx="6164494" cy="369332"/>
          </a:xfrm>
          <a:prstGeom prst="rect">
            <a:avLst/>
          </a:prstGeom>
          <a:noFill/>
        </p:spPr>
        <p:txBody>
          <a:bodyPr wrap="square">
            <a:spAutoFit/>
          </a:bodyPr>
          <a:lstStyle/>
          <a:p>
            <a:r>
              <a:rPr lang="en-GB" dirty="0">
                <a:hlinkClick r:id="rId3"/>
              </a:rPr>
              <a:t>10 key issues with Primary science in England</a:t>
            </a:r>
            <a:endParaRPr lang="en-GB" dirty="0"/>
          </a:p>
        </p:txBody>
      </p:sp>
    </p:spTree>
    <p:extLst>
      <p:ext uri="{BB962C8B-B14F-4D97-AF65-F5344CB8AC3E}">
        <p14:creationId xmlns:p14="http://schemas.microsoft.com/office/powerpoint/2010/main" val="423689943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02F2425-D020-2FF6-A16E-8C609AA8A83B}"/>
              </a:ext>
            </a:extLst>
          </p:cNvPr>
          <p:cNvSpPr txBox="1"/>
          <p:nvPr/>
        </p:nvSpPr>
        <p:spPr>
          <a:xfrm>
            <a:off x="3403116" y="1394304"/>
            <a:ext cx="3539430" cy="369332"/>
          </a:xfrm>
          <a:prstGeom prst="rect">
            <a:avLst/>
          </a:prstGeom>
          <a:noFill/>
        </p:spPr>
        <p:txBody>
          <a:bodyPr wrap="none" rtlCol="0">
            <a:spAutoFit/>
          </a:bodyPr>
          <a:lstStyle/>
          <a:p>
            <a:r>
              <a:rPr lang="en-GB" b="1" dirty="0"/>
              <a:t>Estyn Annual Report 20023-2024</a:t>
            </a:r>
          </a:p>
        </p:txBody>
      </p:sp>
      <p:sp>
        <p:nvSpPr>
          <p:cNvPr id="4" name="TextBox 3">
            <a:extLst>
              <a:ext uri="{FF2B5EF4-FFF2-40B4-BE49-F238E27FC236}">
                <a16:creationId xmlns:a16="http://schemas.microsoft.com/office/drawing/2014/main" id="{03554342-56CC-FF5A-79A2-7229238513B0}"/>
              </a:ext>
            </a:extLst>
          </p:cNvPr>
          <p:cNvSpPr txBox="1"/>
          <p:nvPr/>
        </p:nvSpPr>
        <p:spPr>
          <a:xfrm>
            <a:off x="456892" y="2136700"/>
            <a:ext cx="11601446" cy="1754326"/>
          </a:xfrm>
          <a:prstGeom prst="rect">
            <a:avLst/>
          </a:prstGeom>
          <a:solidFill>
            <a:srgbClr val="FFFF00"/>
          </a:solidFill>
        </p:spPr>
        <p:txBody>
          <a:bodyPr wrap="none" rtlCol="0">
            <a:spAutoFit/>
          </a:bodyPr>
          <a:lstStyle/>
          <a:p>
            <a:r>
              <a:rPr lang="en-GB" dirty="0"/>
              <a:t>‘The implementation of the Curriculum for Wales has progressed, but many schools still do not align curriculum </a:t>
            </a:r>
          </a:p>
          <a:p>
            <a:r>
              <a:rPr lang="en-GB" dirty="0"/>
              <a:t>development with effective teaching and assessment strategies well enough. In some cases, schools’</a:t>
            </a:r>
          </a:p>
          <a:p>
            <a:r>
              <a:rPr lang="en-GB" dirty="0"/>
              <a:t>Planning for progression is underdeveloped and teachers’ expectations of what pupils can achieve are too low’.</a:t>
            </a:r>
          </a:p>
          <a:p>
            <a:endParaRPr lang="en-GB" dirty="0"/>
          </a:p>
          <a:p>
            <a:r>
              <a:rPr lang="en-GB" dirty="0"/>
              <a:t>‘In terms of disadvantage, although there are many challenges outside of their control, school staff continue to work</a:t>
            </a:r>
          </a:p>
          <a:p>
            <a:r>
              <a:rPr lang="en-GB" dirty="0"/>
              <a:t>Diligently to mitigate the impact of poverty on educational achievement’.</a:t>
            </a:r>
          </a:p>
        </p:txBody>
      </p:sp>
      <p:sp>
        <p:nvSpPr>
          <p:cNvPr id="5" name="TextBox 4">
            <a:extLst>
              <a:ext uri="{FF2B5EF4-FFF2-40B4-BE49-F238E27FC236}">
                <a16:creationId xmlns:a16="http://schemas.microsoft.com/office/drawing/2014/main" id="{568D588B-8E28-C4AD-1144-1846D541592C}"/>
              </a:ext>
            </a:extLst>
          </p:cNvPr>
          <p:cNvSpPr txBox="1"/>
          <p:nvPr/>
        </p:nvSpPr>
        <p:spPr>
          <a:xfrm>
            <a:off x="456892" y="4682841"/>
            <a:ext cx="6770443" cy="369332"/>
          </a:xfrm>
          <a:prstGeom prst="rect">
            <a:avLst/>
          </a:prstGeom>
          <a:noFill/>
        </p:spPr>
        <p:txBody>
          <a:bodyPr wrap="none" rtlCol="0">
            <a:spAutoFit/>
          </a:bodyPr>
          <a:lstStyle/>
          <a:p>
            <a:r>
              <a:rPr lang="en-GB" b="1" dirty="0"/>
              <a:t>Science and design and technology at Key Stage 2 (Estyn , 2017)</a:t>
            </a:r>
          </a:p>
        </p:txBody>
      </p:sp>
      <p:sp>
        <p:nvSpPr>
          <p:cNvPr id="6" name="TextBox 5">
            <a:extLst>
              <a:ext uri="{FF2B5EF4-FFF2-40B4-BE49-F238E27FC236}">
                <a16:creationId xmlns:a16="http://schemas.microsoft.com/office/drawing/2014/main" id="{14DCE452-B9E6-3DAA-174A-AA45F5089D5E}"/>
              </a:ext>
            </a:extLst>
          </p:cNvPr>
          <p:cNvSpPr txBox="1"/>
          <p:nvPr/>
        </p:nvSpPr>
        <p:spPr>
          <a:xfrm>
            <a:off x="456892" y="5357702"/>
            <a:ext cx="11278216" cy="646331"/>
          </a:xfrm>
          <a:prstGeom prst="rect">
            <a:avLst/>
          </a:prstGeom>
          <a:solidFill>
            <a:srgbClr val="FFC000"/>
          </a:solidFill>
        </p:spPr>
        <p:txBody>
          <a:bodyPr wrap="none" rtlCol="0">
            <a:spAutoFit/>
          </a:bodyPr>
          <a:lstStyle/>
          <a:p>
            <a:r>
              <a:rPr lang="en-GB" dirty="0"/>
              <a:t>R1. Make sure that science lessons challenge all pupils, particularly the more able, and reduce the achievement </a:t>
            </a:r>
          </a:p>
          <a:p>
            <a:r>
              <a:rPr lang="en-GB" dirty="0"/>
              <a:t>gap between pupils eligible for free school meals and their peers</a:t>
            </a:r>
          </a:p>
        </p:txBody>
      </p:sp>
      <p:sp>
        <p:nvSpPr>
          <p:cNvPr id="13" name="TextBox 12">
            <a:extLst>
              <a:ext uri="{FF2B5EF4-FFF2-40B4-BE49-F238E27FC236}">
                <a16:creationId xmlns:a16="http://schemas.microsoft.com/office/drawing/2014/main" id="{36C89BBE-C4F7-6CFA-F34C-F92D9EE9F5AC}"/>
              </a:ext>
            </a:extLst>
          </p:cNvPr>
          <p:cNvSpPr txBox="1"/>
          <p:nvPr/>
        </p:nvSpPr>
        <p:spPr>
          <a:xfrm>
            <a:off x="7079064" y="1324538"/>
            <a:ext cx="6099348" cy="369332"/>
          </a:xfrm>
          <a:prstGeom prst="rect">
            <a:avLst/>
          </a:prstGeom>
          <a:noFill/>
        </p:spPr>
        <p:txBody>
          <a:bodyPr wrap="square">
            <a:spAutoFit/>
          </a:bodyPr>
          <a:lstStyle/>
          <a:p>
            <a:r>
              <a:rPr lang="en-GB" dirty="0" err="1">
                <a:hlinkClick r:id="rId3"/>
              </a:rPr>
              <a:t>Adroddiad</a:t>
            </a:r>
            <a:r>
              <a:rPr lang="en-GB" dirty="0">
                <a:hlinkClick r:id="rId3"/>
              </a:rPr>
              <a:t> </a:t>
            </a:r>
            <a:r>
              <a:rPr lang="en-GB" dirty="0" err="1">
                <a:hlinkClick r:id="rId3"/>
              </a:rPr>
              <a:t>Blynyddol</a:t>
            </a:r>
            <a:r>
              <a:rPr lang="en-GB" dirty="0">
                <a:hlinkClick r:id="rId3"/>
              </a:rPr>
              <a:t> | Annual Report – Estyn</a:t>
            </a:r>
            <a:endParaRPr lang="en-GB" dirty="0"/>
          </a:p>
        </p:txBody>
      </p:sp>
      <p:sp>
        <p:nvSpPr>
          <p:cNvPr id="15" name="TextBox 14">
            <a:extLst>
              <a:ext uri="{FF2B5EF4-FFF2-40B4-BE49-F238E27FC236}">
                <a16:creationId xmlns:a16="http://schemas.microsoft.com/office/drawing/2014/main" id="{697C5470-77D7-692F-DEEF-B1C62E1EC995}"/>
              </a:ext>
            </a:extLst>
          </p:cNvPr>
          <p:cNvSpPr txBox="1"/>
          <p:nvPr/>
        </p:nvSpPr>
        <p:spPr>
          <a:xfrm>
            <a:off x="7079064" y="4721300"/>
            <a:ext cx="6586694" cy="338554"/>
          </a:xfrm>
          <a:prstGeom prst="rect">
            <a:avLst/>
          </a:prstGeom>
          <a:noFill/>
        </p:spPr>
        <p:txBody>
          <a:bodyPr wrap="square">
            <a:spAutoFit/>
          </a:bodyPr>
          <a:lstStyle/>
          <a:p>
            <a:r>
              <a:rPr lang="en-GB" sz="1600" dirty="0">
                <a:hlinkClick r:id="rId4"/>
              </a:rPr>
              <a:t>Science and design and technology at key stage 2 - Estyn</a:t>
            </a:r>
            <a:endParaRPr lang="en-GB" sz="1600" dirty="0"/>
          </a:p>
        </p:txBody>
      </p:sp>
      <p:pic>
        <p:nvPicPr>
          <p:cNvPr id="1030" name="Picture 6" descr="Estyn">
            <a:extLst>
              <a:ext uri="{FF2B5EF4-FFF2-40B4-BE49-F238E27FC236}">
                <a16:creationId xmlns:a16="http://schemas.microsoft.com/office/drawing/2014/main" id="{C84954F0-6C06-439C-7126-8588592464B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50726" y="1293758"/>
            <a:ext cx="1384323" cy="3693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6286252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razy Circle Illusion!">
            <a:hlinkClick r:id="" action="ppaction://media"/>
            <a:extLst>
              <a:ext uri="{FF2B5EF4-FFF2-40B4-BE49-F238E27FC236}">
                <a16:creationId xmlns:a16="http://schemas.microsoft.com/office/drawing/2014/main" id="{6AF4B897-C746-A31F-3F8E-2E03DAEBD428}"/>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1600200" y="1618399"/>
            <a:ext cx="8097203" cy="4554754"/>
          </a:xfrm>
          <a:prstGeom prst="rect">
            <a:avLst/>
          </a:prstGeom>
        </p:spPr>
      </p:pic>
    </p:spTree>
    <p:extLst>
      <p:ext uri="{BB962C8B-B14F-4D97-AF65-F5344CB8AC3E}">
        <p14:creationId xmlns:p14="http://schemas.microsoft.com/office/powerpoint/2010/main" val="23895382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05233"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D757FF-6AA9-4C67-B486-4712B45F4B24}"/>
              </a:ext>
            </a:extLst>
          </p:cNvPr>
          <p:cNvSpPr>
            <a:spLocks noGrp="1"/>
          </p:cNvSpPr>
          <p:nvPr>
            <p:ph type="title" idx="4294967295"/>
          </p:nvPr>
        </p:nvSpPr>
        <p:spPr>
          <a:xfrm>
            <a:off x="717755" y="1220733"/>
            <a:ext cx="10515600" cy="1325563"/>
          </a:xfrm>
        </p:spPr>
        <p:txBody>
          <a:bodyPr>
            <a:normAutofit/>
          </a:bodyPr>
          <a:lstStyle/>
          <a:p>
            <a:r>
              <a:rPr lang="en-GB" sz="3200" dirty="0"/>
              <a:t>Who and what influences science capital?</a:t>
            </a:r>
          </a:p>
        </p:txBody>
      </p:sp>
      <p:pic>
        <p:nvPicPr>
          <p:cNvPr id="8" name="Picture 7" descr="A candle in a glass holder&#10;&#10;Description automatically generated with low confidence">
            <a:extLst>
              <a:ext uri="{FF2B5EF4-FFF2-40B4-BE49-F238E27FC236}">
                <a16:creationId xmlns:a16="http://schemas.microsoft.com/office/drawing/2014/main" id="{8BC3A27A-3129-4F9D-B090-8CFE5403175E}"/>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4440822" y="3063875"/>
            <a:ext cx="2712459" cy="3429000"/>
          </a:xfrm>
          <a:prstGeom prst="rect">
            <a:avLst/>
          </a:prstGeom>
        </p:spPr>
      </p:pic>
      <p:sp>
        <p:nvSpPr>
          <p:cNvPr id="10" name="TextBox 9">
            <a:extLst>
              <a:ext uri="{FF2B5EF4-FFF2-40B4-BE49-F238E27FC236}">
                <a16:creationId xmlns:a16="http://schemas.microsoft.com/office/drawing/2014/main" id="{B300BEAE-DD44-4842-8805-78B07F0CFF23}"/>
              </a:ext>
            </a:extLst>
          </p:cNvPr>
          <p:cNvSpPr txBox="1"/>
          <p:nvPr/>
        </p:nvSpPr>
        <p:spPr>
          <a:xfrm>
            <a:off x="7639050" y="3089166"/>
            <a:ext cx="1739643" cy="461665"/>
          </a:xfrm>
          <a:prstGeom prst="rect">
            <a:avLst/>
          </a:prstGeom>
          <a:noFill/>
        </p:spPr>
        <p:txBody>
          <a:bodyPr wrap="none" rtlCol="0">
            <a:spAutoFit/>
          </a:bodyPr>
          <a:lstStyle/>
          <a:p>
            <a:r>
              <a:rPr lang="en-GB" sz="2400" dirty="0"/>
              <a:t>Engagement</a:t>
            </a:r>
          </a:p>
        </p:txBody>
      </p:sp>
      <p:cxnSp>
        <p:nvCxnSpPr>
          <p:cNvPr id="12" name="Straight Arrow Connector 11">
            <a:extLst>
              <a:ext uri="{FF2B5EF4-FFF2-40B4-BE49-F238E27FC236}">
                <a16:creationId xmlns:a16="http://schemas.microsoft.com/office/drawing/2014/main" id="{564C2712-733C-4C1B-8F35-2BBF36F585CC}"/>
              </a:ext>
            </a:extLst>
          </p:cNvPr>
          <p:cNvCxnSpPr/>
          <p:nvPr/>
        </p:nvCxnSpPr>
        <p:spPr>
          <a:xfrm flipH="1">
            <a:off x="5730240" y="3380095"/>
            <a:ext cx="1908810" cy="25146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3" name="TextBox 12">
            <a:extLst>
              <a:ext uri="{FF2B5EF4-FFF2-40B4-BE49-F238E27FC236}">
                <a16:creationId xmlns:a16="http://schemas.microsoft.com/office/drawing/2014/main" id="{C3FB97EF-1E80-4160-86C8-1FAAAEE8C9CA}"/>
              </a:ext>
            </a:extLst>
          </p:cNvPr>
          <p:cNvSpPr txBox="1"/>
          <p:nvPr/>
        </p:nvSpPr>
        <p:spPr>
          <a:xfrm>
            <a:off x="1667594" y="3829767"/>
            <a:ext cx="813043" cy="461665"/>
          </a:xfrm>
          <a:prstGeom prst="rect">
            <a:avLst/>
          </a:prstGeom>
          <a:noFill/>
        </p:spPr>
        <p:txBody>
          <a:bodyPr wrap="none" rtlCol="0">
            <a:spAutoFit/>
          </a:bodyPr>
          <a:lstStyle/>
          <a:p>
            <a:r>
              <a:rPr lang="en-GB" sz="2400" dirty="0"/>
              <a:t>Child</a:t>
            </a:r>
          </a:p>
        </p:txBody>
      </p:sp>
      <p:cxnSp>
        <p:nvCxnSpPr>
          <p:cNvPr id="15" name="Straight Arrow Connector 14">
            <a:extLst>
              <a:ext uri="{FF2B5EF4-FFF2-40B4-BE49-F238E27FC236}">
                <a16:creationId xmlns:a16="http://schemas.microsoft.com/office/drawing/2014/main" id="{26DA829F-792A-4D61-8363-88D4A6547DBC}"/>
              </a:ext>
            </a:extLst>
          </p:cNvPr>
          <p:cNvCxnSpPr/>
          <p:nvPr/>
        </p:nvCxnSpPr>
        <p:spPr>
          <a:xfrm>
            <a:off x="2931488" y="4060600"/>
            <a:ext cx="2686050" cy="17061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1A40F7D6-35F2-4A9A-99E5-8F5D628C7924}"/>
              </a:ext>
            </a:extLst>
          </p:cNvPr>
          <p:cNvSpPr txBox="1"/>
          <p:nvPr/>
        </p:nvSpPr>
        <p:spPr>
          <a:xfrm>
            <a:off x="7833361" y="4547542"/>
            <a:ext cx="1162369" cy="461665"/>
          </a:xfrm>
          <a:prstGeom prst="rect">
            <a:avLst/>
          </a:prstGeom>
          <a:noFill/>
        </p:spPr>
        <p:txBody>
          <a:bodyPr wrap="none" rtlCol="0">
            <a:spAutoFit/>
          </a:bodyPr>
          <a:lstStyle/>
          <a:p>
            <a:r>
              <a:rPr lang="en-GB" sz="2400" dirty="0"/>
              <a:t>Teacher</a:t>
            </a:r>
          </a:p>
        </p:txBody>
      </p:sp>
      <p:cxnSp>
        <p:nvCxnSpPr>
          <p:cNvPr id="18" name="Straight Arrow Connector 17">
            <a:extLst>
              <a:ext uri="{FF2B5EF4-FFF2-40B4-BE49-F238E27FC236}">
                <a16:creationId xmlns:a16="http://schemas.microsoft.com/office/drawing/2014/main" id="{C1A43F93-E706-48F5-A563-FBFEF9AED3C2}"/>
              </a:ext>
            </a:extLst>
          </p:cNvPr>
          <p:cNvCxnSpPr>
            <a:cxnSpLocks/>
          </p:cNvCxnSpPr>
          <p:nvPr/>
        </p:nvCxnSpPr>
        <p:spPr>
          <a:xfrm flipH="1" flipV="1">
            <a:off x="6484620" y="4753282"/>
            <a:ext cx="1154430" cy="2509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776185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17D54E-4731-4FAA-924D-87539498D623}"/>
              </a:ext>
            </a:extLst>
          </p:cNvPr>
          <p:cNvSpPr>
            <a:spLocks noGrp="1"/>
          </p:cNvSpPr>
          <p:nvPr>
            <p:ph type="title"/>
          </p:nvPr>
        </p:nvSpPr>
        <p:spPr>
          <a:xfrm>
            <a:off x="838200" y="163160"/>
            <a:ext cx="10515600" cy="1325563"/>
          </a:xfrm>
        </p:spPr>
        <p:txBody>
          <a:bodyPr/>
          <a:lstStyle/>
          <a:p>
            <a:r>
              <a:rPr lang="en-GB" dirty="0"/>
              <a:t>Primary Science Capital teaching approach</a:t>
            </a:r>
          </a:p>
        </p:txBody>
      </p:sp>
      <p:sp>
        <p:nvSpPr>
          <p:cNvPr id="4" name="TextBox 3">
            <a:extLst>
              <a:ext uri="{FF2B5EF4-FFF2-40B4-BE49-F238E27FC236}">
                <a16:creationId xmlns:a16="http://schemas.microsoft.com/office/drawing/2014/main" id="{F64ABC69-79FC-469B-A0B6-1E151332EBC0}"/>
              </a:ext>
            </a:extLst>
          </p:cNvPr>
          <p:cNvSpPr txBox="1"/>
          <p:nvPr/>
        </p:nvSpPr>
        <p:spPr>
          <a:xfrm>
            <a:off x="6979648" y="1446285"/>
            <a:ext cx="4985657" cy="4832092"/>
          </a:xfrm>
          <a:prstGeom prst="rect">
            <a:avLst/>
          </a:prstGeom>
          <a:solidFill>
            <a:srgbClr val="FF0000"/>
          </a:solidFill>
          <a:ln>
            <a:solidFill>
              <a:schemeClr val="tx1"/>
            </a:solidFill>
          </a:ln>
        </p:spPr>
        <p:txBody>
          <a:bodyPr wrap="square" rtlCol="0">
            <a:spAutoFit/>
          </a:bodyPr>
          <a:lstStyle/>
          <a:p>
            <a:pPr marL="285750" indent="-285750">
              <a:buFontTx/>
              <a:buChar char="-"/>
            </a:pPr>
            <a:r>
              <a:rPr lang="en-GB" sz="2800" b="1" u="sng" dirty="0">
                <a:solidFill>
                  <a:schemeClr val="bg1"/>
                </a:solidFill>
              </a:rPr>
              <a:t>Relevance</a:t>
            </a:r>
          </a:p>
          <a:p>
            <a:r>
              <a:rPr lang="en-GB" sz="2800" i="1" dirty="0"/>
              <a:t>Authentic contexts</a:t>
            </a:r>
          </a:p>
          <a:p>
            <a:r>
              <a:rPr lang="en-GB" sz="2800" i="1" dirty="0"/>
              <a:t>Careers</a:t>
            </a:r>
          </a:p>
          <a:p>
            <a:r>
              <a:rPr lang="en-GB" sz="2800" i="1" dirty="0"/>
              <a:t>Skills and knowledge</a:t>
            </a:r>
          </a:p>
          <a:p>
            <a:pPr marL="285750" indent="-285750">
              <a:buFontTx/>
              <a:buChar char="-"/>
            </a:pPr>
            <a:r>
              <a:rPr lang="en-GB" sz="2800" b="1" u="sng" dirty="0">
                <a:solidFill>
                  <a:schemeClr val="bg1"/>
                </a:solidFill>
              </a:rPr>
              <a:t>Representation</a:t>
            </a:r>
          </a:p>
          <a:p>
            <a:r>
              <a:rPr lang="en-GB" sz="2800" i="1" dirty="0"/>
              <a:t>Role models</a:t>
            </a:r>
          </a:p>
          <a:p>
            <a:r>
              <a:rPr lang="en-GB" sz="2800" i="1" dirty="0"/>
              <a:t>Self identity</a:t>
            </a:r>
          </a:p>
          <a:p>
            <a:pPr marL="285750" indent="-285750">
              <a:buFontTx/>
              <a:buChar char="-"/>
            </a:pPr>
            <a:r>
              <a:rPr lang="en-GB" sz="2800" b="1" u="sng" dirty="0">
                <a:solidFill>
                  <a:schemeClr val="bg1"/>
                </a:solidFill>
              </a:rPr>
              <a:t>Relationships</a:t>
            </a:r>
          </a:p>
          <a:p>
            <a:r>
              <a:rPr lang="en-GB" sz="2800" i="1" dirty="0"/>
              <a:t>Peer-teacher</a:t>
            </a:r>
          </a:p>
          <a:p>
            <a:r>
              <a:rPr lang="en-GB" sz="2800" i="1" dirty="0"/>
              <a:t>Peer-peer</a:t>
            </a:r>
          </a:p>
          <a:p>
            <a:r>
              <a:rPr lang="en-GB" sz="2800" i="1" dirty="0"/>
              <a:t>Home/parents and carers</a:t>
            </a:r>
          </a:p>
        </p:txBody>
      </p:sp>
      <p:sp>
        <p:nvSpPr>
          <p:cNvPr id="6" name="Arrow: Left-Right 5">
            <a:extLst>
              <a:ext uri="{FF2B5EF4-FFF2-40B4-BE49-F238E27FC236}">
                <a16:creationId xmlns:a16="http://schemas.microsoft.com/office/drawing/2014/main" id="{66F07853-AC42-4A32-A9D6-C307DB678574}"/>
              </a:ext>
            </a:extLst>
          </p:cNvPr>
          <p:cNvSpPr/>
          <p:nvPr/>
        </p:nvSpPr>
        <p:spPr>
          <a:xfrm>
            <a:off x="5763496" y="3499900"/>
            <a:ext cx="1216152" cy="767300"/>
          </a:xfrm>
          <a:prstGeom prst="lef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Picture 6">
            <a:extLst>
              <a:ext uri="{FF2B5EF4-FFF2-40B4-BE49-F238E27FC236}">
                <a16:creationId xmlns:a16="http://schemas.microsoft.com/office/drawing/2014/main" id="{586A693C-D175-475C-9B52-6AEF03C94569}"/>
              </a:ext>
            </a:extLst>
          </p:cNvPr>
          <p:cNvPicPr>
            <a:picLocks noChangeAspect="1"/>
          </p:cNvPicPr>
          <p:nvPr/>
        </p:nvPicPr>
        <p:blipFill>
          <a:blip r:embed="rId3"/>
          <a:stretch>
            <a:fillRect/>
          </a:stretch>
        </p:blipFill>
        <p:spPr>
          <a:xfrm>
            <a:off x="1078167" y="1842332"/>
            <a:ext cx="4800726" cy="4436045"/>
          </a:xfrm>
          <a:prstGeom prst="rect">
            <a:avLst/>
          </a:prstGeom>
        </p:spPr>
      </p:pic>
    </p:spTree>
    <p:extLst>
      <p:ext uri="{BB962C8B-B14F-4D97-AF65-F5344CB8AC3E}">
        <p14:creationId xmlns:p14="http://schemas.microsoft.com/office/powerpoint/2010/main" val="31357000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56F5BF3-EB31-B59C-5C97-A1E1BEA55710}"/>
              </a:ext>
            </a:extLst>
          </p:cNvPr>
          <p:cNvSpPr txBox="1"/>
          <p:nvPr/>
        </p:nvSpPr>
        <p:spPr>
          <a:xfrm>
            <a:off x="709127" y="1791478"/>
            <a:ext cx="11460189" cy="523220"/>
          </a:xfrm>
          <a:prstGeom prst="rect">
            <a:avLst/>
          </a:prstGeom>
          <a:noFill/>
        </p:spPr>
        <p:txBody>
          <a:bodyPr wrap="none" rtlCol="0">
            <a:spAutoFit/>
          </a:bodyPr>
          <a:lstStyle/>
          <a:p>
            <a:r>
              <a:rPr lang="en-GB" sz="2800" dirty="0"/>
              <a:t>Broadening who and what counts in science (and STEM more widely): </a:t>
            </a:r>
          </a:p>
        </p:txBody>
      </p:sp>
      <p:sp>
        <p:nvSpPr>
          <p:cNvPr id="4" name="TextBox 3">
            <a:extLst>
              <a:ext uri="{FF2B5EF4-FFF2-40B4-BE49-F238E27FC236}">
                <a16:creationId xmlns:a16="http://schemas.microsoft.com/office/drawing/2014/main" id="{DCD93402-7C33-E0A0-4300-A2829F8791E7}"/>
              </a:ext>
            </a:extLst>
          </p:cNvPr>
          <p:cNvSpPr txBox="1"/>
          <p:nvPr/>
        </p:nvSpPr>
        <p:spPr>
          <a:xfrm>
            <a:off x="1772816" y="2565918"/>
            <a:ext cx="6995826" cy="2954655"/>
          </a:xfrm>
          <a:prstGeom prst="rect">
            <a:avLst/>
          </a:prstGeom>
          <a:solidFill>
            <a:srgbClr val="FFFF00"/>
          </a:solidFill>
        </p:spPr>
        <p:txBody>
          <a:bodyPr wrap="none" rtlCol="0">
            <a:spAutoFit/>
          </a:bodyPr>
          <a:lstStyle/>
          <a:p>
            <a:pPr marL="285750" indent="-285750">
              <a:lnSpc>
                <a:spcPct val="200000"/>
              </a:lnSpc>
              <a:buFont typeface="Wingdings" panose="05000000000000000000" pitchFamily="2" charset="2"/>
              <a:buChar char="ü"/>
            </a:pPr>
            <a:r>
              <a:rPr lang="en-GB" sz="2800" dirty="0"/>
              <a:t>Starting with the child</a:t>
            </a:r>
          </a:p>
          <a:p>
            <a:pPr marL="285750" indent="-285750">
              <a:lnSpc>
                <a:spcPct val="200000"/>
              </a:lnSpc>
              <a:buFont typeface="Wingdings" panose="05000000000000000000" pitchFamily="2" charset="2"/>
              <a:buChar char="ü"/>
            </a:pPr>
            <a:r>
              <a:rPr lang="en-GB" sz="2800" dirty="0"/>
              <a:t>Fostering inclusive teaching and learning</a:t>
            </a:r>
          </a:p>
          <a:p>
            <a:pPr marL="285750" indent="-285750">
              <a:lnSpc>
                <a:spcPct val="200000"/>
              </a:lnSpc>
              <a:buFont typeface="Wingdings" panose="05000000000000000000" pitchFamily="2" charset="2"/>
              <a:buChar char="ü"/>
            </a:pPr>
            <a:r>
              <a:rPr lang="en-GB" sz="2800" dirty="0"/>
              <a:t>Supporting student voice and agency</a:t>
            </a:r>
          </a:p>
          <a:p>
            <a:endParaRPr lang="en-GB" dirty="0"/>
          </a:p>
        </p:txBody>
      </p:sp>
    </p:spTree>
    <p:extLst>
      <p:ext uri="{BB962C8B-B14F-4D97-AF65-F5344CB8AC3E}">
        <p14:creationId xmlns:p14="http://schemas.microsoft.com/office/powerpoint/2010/main" val="129435991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2D1FCCD-BB01-F93D-ECE3-5B95DA334A5E}"/>
              </a:ext>
            </a:extLst>
          </p:cNvPr>
          <p:cNvPicPr>
            <a:picLocks noChangeAspect="1"/>
          </p:cNvPicPr>
          <p:nvPr/>
        </p:nvPicPr>
        <p:blipFill>
          <a:blip r:embed="rId3"/>
          <a:stretch>
            <a:fillRect/>
          </a:stretch>
        </p:blipFill>
        <p:spPr>
          <a:xfrm>
            <a:off x="3920168" y="1226849"/>
            <a:ext cx="7022950" cy="5173952"/>
          </a:xfrm>
          <a:prstGeom prst="rect">
            <a:avLst/>
          </a:prstGeom>
        </p:spPr>
      </p:pic>
      <p:sp>
        <p:nvSpPr>
          <p:cNvPr id="5" name="TextBox 4">
            <a:extLst>
              <a:ext uri="{FF2B5EF4-FFF2-40B4-BE49-F238E27FC236}">
                <a16:creationId xmlns:a16="http://schemas.microsoft.com/office/drawing/2014/main" id="{6F381B0E-CB79-BEDE-855A-BE68C58C9B6B}"/>
              </a:ext>
            </a:extLst>
          </p:cNvPr>
          <p:cNvSpPr txBox="1"/>
          <p:nvPr/>
        </p:nvSpPr>
        <p:spPr>
          <a:xfrm>
            <a:off x="300935" y="3343282"/>
            <a:ext cx="3813865" cy="923330"/>
          </a:xfrm>
          <a:prstGeom prst="rect">
            <a:avLst/>
          </a:prstGeom>
          <a:noFill/>
        </p:spPr>
        <p:txBody>
          <a:bodyPr wrap="none" rtlCol="0">
            <a:spAutoFit/>
          </a:bodyPr>
          <a:lstStyle/>
          <a:p>
            <a:r>
              <a:rPr lang="en-GB" dirty="0"/>
              <a:t>How is this ‘starting with the child’? </a:t>
            </a:r>
          </a:p>
          <a:p>
            <a:endParaRPr lang="en-GB" dirty="0"/>
          </a:p>
          <a:p>
            <a:r>
              <a:rPr lang="en-GB" dirty="0"/>
              <a:t>What is the impact?</a:t>
            </a:r>
          </a:p>
        </p:txBody>
      </p:sp>
      <p:sp>
        <p:nvSpPr>
          <p:cNvPr id="2" name="TextBox 1">
            <a:extLst>
              <a:ext uri="{FF2B5EF4-FFF2-40B4-BE49-F238E27FC236}">
                <a16:creationId xmlns:a16="http://schemas.microsoft.com/office/drawing/2014/main" id="{01357E64-F24A-CD92-7EBE-C55840D04F97}"/>
              </a:ext>
            </a:extLst>
          </p:cNvPr>
          <p:cNvSpPr txBox="1"/>
          <p:nvPr/>
        </p:nvSpPr>
        <p:spPr>
          <a:xfrm>
            <a:off x="159520" y="1548984"/>
            <a:ext cx="3608249" cy="1384995"/>
          </a:xfrm>
          <a:prstGeom prst="rect">
            <a:avLst/>
          </a:prstGeom>
          <a:solidFill>
            <a:srgbClr val="FFFF00"/>
          </a:solidFill>
        </p:spPr>
        <p:txBody>
          <a:bodyPr wrap="square" rtlCol="0">
            <a:spAutoFit/>
          </a:bodyPr>
          <a:lstStyle/>
          <a:p>
            <a:pPr marL="285750" indent="-285750">
              <a:lnSpc>
                <a:spcPct val="200000"/>
              </a:lnSpc>
              <a:buFont typeface="Wingdings" panose="05000000000000000000" pitchFamily="2" charset="2"/>
              <a:buChar char="ü"/>
            </a:pPr>
            <a:r>
              <a:rPr lang="en-GB" sz="1200" b="1" dirty="0">
                <a:solidFill>
                  <a:srgbClr val="FF0000"/>
                </a:solidFill>
              </a:rPr>
              <a:t>Starting with the child</a:t>
            </a:r>
          </a:p>
          <a:p>
            <a:pPr marL="285750" indent="-285750">
              <a:lnSpc>
                <a:spcPct val="200000"/>
              </a:lnSpc>
              <a:buFont typeface="Wingdings" panose="05000000000000000000" pitchFamily="2" charset="2"/>
              <a:buChar char="ü"/>
            </a:pPr>
            <a:r>
              <a:rPr lang="en-GB" sz="1200" dirty="0"/>
              <a:t>Fostering inclusive teaching and learning</a:t>
            </a:r>
          </a:p>
          <a:p>
            <a:pPr marL="285750" indent="-285750">
              <a:lnSpc>
                <a:spcPct val="200000"/>
              </a:lnSpc>
              <a:buFont typeface="Wingdings" panose="05000000000000000000" pitchFamily="2" charset="2"/>
              <a:buChar char="ü"/>
            </a:pPr>
            <a:r>
              <a:rPr lang="en-GB" sz="1200" dirty="0"/>
              <a:t>Supporting student voice and agency</a:t>
            </a:r>
          </a:p>
          <a:p>
            <a:endParaRPr lang="en-GB" sz="1200" dirty="0"/>
          </a:p>
        </p:txBody>
      </p:sp>
    </p:spTree>
    <p:extLst>
      <p:ext uri="{BB962C8B-B14F-4D97-AF65-F5344CB8AC3E}">
        <p14:creationId xmlns:p14="http://schemas.microsoft.com/office/powerpoint/2010/main" val="270640351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F495B21A-BD24-FA27-8114-B76D7D0C7E37}"/>
              </a:ext>
            </a:extLst>
          </p:cNvPr>
          <p:cNvPicPr>
            <a:picLocks noChangeAspect="1"/>
          </p:cNvPicPr>
          <p:nvPr/>
        </p:nvPicPr>
        <p:blipFill>
          <a:blip r:embed="rId3"/>
          <a:stretch>
            <a:fillRect/>
          </a:stretch>
        </p:blipFill>
        <p:spPr>
          <a:xfrm>
            <a:off x="4274154" y="-97972"/>
            <a:ext cx="5363636" cy="6858000"/>
          </a:xfrm>
          <a:prstGeom prst="rect">
            <a:avLst/>
          </a:prstGeom>
        </p:spPr>
      </p:pic>
      <p:sp>
        <p:nvSpPr>
          <p:cNvPr id="3" name="TextBox 2">
            <a:extLst>
              <a:ext uri="{FF2B5EF4-FFF2-40B4-BE49-F238E27FC236}">
                <a16:creationId xmlns:a16="http://schemas.microsoft.com/office/drawing/2014/main" id="{40677644-6B0E-843E-2783-A0B7064FE4A1}"/>
              </a:ext>
            </a:extLst>
          </p:cNvPr>
          <p:cNvSpPr txBox="1"/>
          <p:nvPr/>
        </p:nvSpPr>
        <p:spPr>
          <a:xfrm>
            <a:off x="496961" y="582067"/>
            <a:ext cx="3146991" cy="5693866"/>
          </a:xfrm>
          <a:prstGeom prst="rect">
            <a:avLst/>
          </a:prstGeom>
          <a:solidFill>
            <a:srgbClr val="FF0000"/>
          </a:solidFill>
          <a:ln>
            <a:solidFill>
              <a:schemeClr val="tx1"/>
            </a:solidFill>
          </a:ln>
        </p:spPr>
        <p:txBody>
          <a:bodyPr wrap="square" rtlCol="0">
            <a:spAutoFit/>
          </a:bodyPr>
          <a:lstStyle/>
          <a:p>
            <a:pPr marL="285750" indent="-285750">
              <a:buFontTx/>
              <a:buChar char="-"/>
            </a:pPr>
            <a:r>
              <a:rPr lang="en-GB" sz="2800" b="1" u="sng" dirty="0">
                <a:solidFill>
                  <a:schemeClr val="bg1"/>
                </a:solidFill>
              </a:rPr>
              <a:t>Relevance</a:t>
            </a:r>
          </a:p>
          <a:p>
            <a:r>
              <a:rPr lang="en-GB" sz="2800" i="1" dirty="0"/>
              <a:t>Authentic contexts</a:t>
            </a:r>
          </a:p>
          <a:p>
            <a:r>
              <a:rPr lang="en-GB" sz="2800" i="1" dirty="0"/>
              <a:t>Careers</a:t>
            </a:r>
          </a:p>
          <a:p>
            <a:r>
              <a:rPr lang="en-GB" sz="2800" i="1" dirty="0"/>
              <a:t>Skills and knowledge</a:t>
            </a:r>
          </a:p>
          <a:p>
            <a:pPr marL="285750" indent="-285750">
              <a:buFontTx/>
              <a:buChar char="-"/>
            </a:pPr>
            <a:r>
              <a:rPr lang="en-GB" sz="2800" b="1" u="sng" dirty="0">
                <a:solidFill>
                  <a:schemeClr val="bg1"/>
                </a:solidFill>
              </a:rPr>
              <a:t>Representation</a:t>
            </a:r>
          </a:p>
          <a:p>
            <a:r>
              <a:rPr lang="en-GB" sz="2800" i="1" dirty="0"/>
              <a:t>Role models</a:t>
            </a:r>
          </a:p>
          <a:p>
            <a:r>
              <a:rPr lang="en-GB" sz="2800" i="1" dirty="0"/>
              <a:t>Self identity</a:t>
            </a:r>
          </a:p>
          <a:p>
            <a:pPr marL="285750" indent="-285750">
              <a:buFontTx/>
              <a:buChar char="-"/>
            </a:pPr>
            <a:r>
              <a:rPr lang="en-GB" sz="2800" b="1" u="sng" dirty="0">
                <a:solidFill>
                  <a:schemeClr val="bg1"/>
                </a:solidFill>
              </a:rPr>
              <a:t>Relationships</a:t>
            </a:r>
          </a:p>
          <a:p>
            <a:r>
              <a:rPr lang="en-GB" sz="2800" i="1" dirty="0"/>
              <a:t>Peer-teacher</a:t>
            </a:r>
          </a:p>
          <a:p>
            <a:r>
              <a:rPr lang="en-GB" sz="2800" i="1" dirty="0"/>
              <a:t>Peer-peer</a:t>
            </a:r>
          </a:p>
          <a:p>
            <a:r>
              <a:rPr lang="en-GB" sz="2800" i="1" dirty="0"/>
              <a:t>Home/parents and carers</a:t>
            </a:r>
          </a:p>
        </p:txBody>
      </p:sp>
    </p:spTree>
    <p:extLst>
      <p:ext uri="{BB962C8B-B14F-4D97-AF65-F5344CB8AC3E}">
        <p14:creationId xmlns:p14="http://schemas.microsoft.com/office/powerpoint/2010/main" val="3486935305"/>
      </p:ext>
    </p:extLst>
  </p:cSld>
  <p:clrMapOvr>
    <a:masterClrMapping/>
  </p:clrMapOvr>
  <mc:AlternateContent xmlns:mc="http://schemas.openxmlformats.org/markup-compatibility/2006" xmlns:p14="http://schemas.microsoft.com/office/powerpoint/2010/main">
    <mc:Choice Requires="p14">
      <p:transition spd="slow" p14:dur="2000" advTm="264736"/>
    </mc:Choice>
    <mc:Fallback xmlns="">
      <p:transition spd="slow" advTm="264736"/>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a:extLst>
              <a:ext uri="{FF2B5EF4-FFF2-40B4-BE49-F238E27FC236}">
                <a16:creationId xmlns:a16="http://schemas.microsoft.com/office/drawing/2014/main" id="{BC44D7C6-88FD-36A7-665D-DB45503CFAD1}"/>
              </a:ext>
            </a:extLst>
          </p:cNvPr>
          <p:cNvSpPr>
            <a:spLocks noGrp="1"/>
          </p:cNvSpPr>
          <p:nvPr>
            <p:ph type="subTitle" idx="1"/>
          </p:nvPr>
        </p:nvSpPr>
        <p:spPr>
          <a:xfrm>
            <a:off x="4255657" y="509646"/>
            <a:ext cx="5511248" cy="575453"/>
          </a:xfrm>
        </p:spPr>
        <p:txBody>
          <a:bodyPr/>
          <a:lstStyle/>
          <a:p>
            <a:r>
              <a:rPr lang="en-GB" sz="2800" dirty="0"/>
              <a:t>Mystery Boxes!</a:t>
            </a:r>
          </a:p>
          <a:p>
            <a:endParaRPr lang="en-GB" dirty="0"/>
          </a:p>
        </p:txBody>
      </p:sp>
      <p:sp>
        <p:nvSpPr>
          <p:cNvPr id="5" name="TextBox 4">
            <a:extLst>
              <a:ext uri="{FF2B5EF4-FFF2-40B4-BE49-F238E27FC236}">
                <a16:creationId xmlns:a16="http://schemas.microsoft.com/office/drawing/2014/main" id="{67269887-0B8E-633C-7032-6FDC5E1F1A0F}"/>
              </a:ext>
            </a:extLst>
          </p:cNvPr>
          <p:cNvSpPr txBox="1"/>
          <p:nvPr/>
        </p:nvSpPr>
        <p:spPr>
          <a:xfrm>
            <a:off x="56401" y="2674913"/>
            <a:ext cx="7268796" cy="646331"/>
          </a:xfrm>
          <a:prstGeom prst="rect">
            <a:avLst/>
          </a:prstGeom>
          <a:noFill/>
        </p:spPr>
        <p:txBody>
          <a:bodyPr wrap="square">
            <a:spAutoFit/>
          </a:bodyPr>
          <a:lstStyle/>
          <a:p>
            <a:r>
              <a:rPr lang="en-GB" dirty="0">
                <a:hlinkClick r:id="rId3"/>
              </a:rPr>
              <a:t>https://www.scienceinschool.org/article/2022/mystery-box-challenge/</a:t>
            </a:r>
            <a:endParaRPr lang="en-GB" dirty="0"/>
          </a:p>
          <a:p>
            <a:endParaRPr lang="en-GB" dirty="0"/>
          </a:p>
        </p:txBody>
      </p:sp>
      <p:sp>
        <p:nvSpPr>
          <p:cNvPr id="7" name="TextBox 6">
            <a:extLst>
              <a:ext uri="{FF2B5EF4-FFF2-40B4-BE49-F238E27FC236}">
                <a16:creationId xmlns:a16="http://schemas.microsoft.com/office/drawing/2014/main" id="{17E63988-A9CF-A97D-9807-8920579114B7}"/>
              </a:ext>
            </a:extLst>
          </p:cNvPr>
          <p:cNvSpPr txBox="1"/>
          <p:nvPr/>
        </p:nvSpPr>
        <p:spPr>
          <a:xfrm>
            <a:off x="56401" y="3992406"/>
            <a:ext cx="3195560" cy="646331"/>
          </a:xfrm>
          <a:prstGeom prst="rect">
            <a:avLst/>
          </a:prstGeom>
          <a:noFill/>
        </p:spPr>
        <p:txBody>
          <a:bodyPr wrap="square">
            <a:spAutoFit/>
          </a:bodyPr>
          <a:lstStyle/>
          <a:p>
            <a:r>
              <a:rPr lang="en-GB" dirty="0">
                <a:hlinkClick r:id="rId4"/>
              </a:rPr>
              <a:t>https://youtu.be/hud8SPCcfu0</a:t>
            </a:r>
            <a:endParaRPr lang="en-GB" dirty="0"/>
          </a:p>
          <a:p>
            <a:endParaRPr lang="en-GB" dirty="0"/>
          </a:p>
        </p:txBody>
      </p:sp>
      <p:sp>
        <p:nvSpPr>
          <p:cNvPr id="8" name="TextBox 7">
            <a:extLst>
              <a:ext uri="{FF2B5EF4-FFF2-40B4-BE49-F238E27FC236}">
                <a16:creationId xmlns:a16="http://schemas.microsoft.com/office/drawing/2014/main" id="{BB4CFCF9-9CB2-345F-1B5D-E0D47D582A65}"/>
              </a:ext>
            </a:extLst>
          </p:cNvPr>
          <p:cNvSpPr txBox="1"/>
          <p:nvPr/>
        </p:nvSpPr>
        <p:spPr>
          <a:xfrm>
            <a:off x="0" y="3475525"/>
            <a:ext cx="3522696" cy="461665"/>
          </a:xfrm>
          <a:prstGeom prst="rect">
            <a:avLst/>
          </a:prstGeom>
          <a:noFill/>
        </p:spPr>
        <p:txBody>
          <a:bodyPr wrap="none" rtlCol="0">
            <a:spAutoFit/>
          </a:bodyPr>
          <a:lstStyle/>
          <a:p>
            <a:r>
              <a:rPr lang="en-GB" sz="2400" dirty="0"/>
              <a:t>Video – What’s in the box?</a:t>
            </a:r>
          </a:p>
        </p:txBody>
      </p:sp>
      <p:sp>
        <p:nvSpPr>
          <p:cNvPr id="9" name="TextBox 8">
            <a:extLst>
              <a:ext uri="{FF2B5EF4-FFF2-40B4-BE49-F238E27FC236}">
                <a16:creationId xmlns:a16="http://schemas.microsoft.com/office/drawing/2014/main" id="{59AC07B1-82A1-6A15-8648-051733BF4EC4}"/>
              </a:ext>
            </a:extLst>
          </p:cNvPr>
          <p:cNvSpPr txBox="1"/>
          <p:nvPr/>
        </p:nvSpPr>
        <p:spPr>
          <a:xfrm>
            <a:off x="188908" y="4902418"/>
            <a:ext cx="2930546" cy="738664"/>
          </a:xfrm>
          <a:prstGeom prst="rect">
            <a:avLst/>
          </a:prstGeom>
          <a:noFill/>
        </p:spPr>
        <p:txBody>
          <a:bodyPr wrap="none" rtlCol="0">
            <a:spAutoFit/>
          </a:bodyPr>
          <a:lstStyle/>
          <a:p>
            <a:r>
              <a:rPr lang="en-GB" sz="2400" dirty="0"/>
              <a:t>Suggested lesson plan</a:t>
            </a:r>
          </a:p>
          <a:p>
            <a:endParaRPr lang="en-GB" dirty="0"/>
          </a:p>
        </p:txBody>
      </p:sp>
      <p:sp>
        <p:nvSpPr>
          <p:cNvPr id="11" name="TextBox 10">
            <a:extLst>
              <a:ext uri="{FF2B5EF4-FFF2-40B4-BE49-F238E27FC236}">
                <a16:creationId xmlns:a16="http://schemas.microsoft.com/office/drawing/2014/main" id="{0B9C520B-37E7-0061-1B90-F6F5869651DE}"/>
              </a:ext>
            </a:extLst>
          </p:cNvPr>
          <p:cNvSpPr txBox="1"/>
          <p:nvPr/>
        </p:nvSpPr>
        <p:spPr>
          <a:xfrm>
            <a:off x="188908" y="5511632"/>
            <a:ext cx="6103916" cy="646331"/>
          </a:xfrm>
          <a:prstGeom prst="rect">
            <a:avLst/>
          </a:prstGeom>
          <a:noFill/>
        </p:spPr>
        <p:txBody>
          <a:bodyPr wrap="square">
            <a:spAutoFit/>
          </a:bodyPr>
          <a:lstStyle/>
          <a:p>
            <a:r>
              <a:rPr lang="en-GB" dirty="0">
                <a:hlinkClick r:id="rId5"/>
              </a:rPr>
              <a:t>SMG-Academy-Mystery-Boxes.pdf (sciencemuseumgroup.org.uk)</a:t>
            </a:r>
            <a:endParaRPr lang="en-GB" dirty="0"/>
          </a:p>
        </p:txBody>
      </p:sp>
      <p:sp>
        <p:nvSpPr>
          <p:cNvPr id="13" name="TextBox 12">
            <a:extLst>
              <a:ext uri="{FF2B5EF4-FFF2-40B4-BE49-F238E27FC236}">
                <a16:creationId xmlns:a16="http://schemas.microsoft.com/office/drawing/2014/main" id="{C321A1A8-2B39-0A35-C407-2BC57E863DF9}"/>
              </a:ext>
            </a:extLst>
          </p:cNvPr>
          <p:cNvSpPr txBox="1"/>
          <p:nvPr/>
        </p:nvSpPr>
        <p:spPr>
          <a:xfrm>
            <a:off x="56401" y="1809273"/>
            <a:ext cx="6151418" cy="830997"/>
          </a:xfrm>
          <a:prstGeom prst="rect">
            <a:avLst/>
          </a:prstGeom>
          <a:noFill/>
        </p:spPr>
        <p:txBody>
          <a:bodyPr wrap="square">
            <a:spAutoFit/>
          </a:bodyPr>
          <a:lstStyle/>
          <a:p>
            <a:r>
              <a:rPr lang="en-GB" sz="2400" dirty="0"/>
              <a:t>The mystery box challenge – explore the nature of science</a:t>
            </a:r>
          </a:p>
        </p:txBody>
      </p:sp>
      <p:pic>
        <p:nvPicPr>
          <p:cNvPr id="14" name="Picture 13">
            <a:extLst>
              <a:ext uri="{FF2B5EF4-FFF2-40B4-BE49-F238E27FC236}">
                <a16:creationId xmlns:a16="http://schemas.microsoft.com/office/drawing/2014/main" id="{0B0EF5A2-9FF0-C1E2-BC1E-5D4178D872C1}"/>
              </a:ext>
            </a:extLst>
          </p:cNvPr>
          <p:cNvPicPr>
            <a:picLocks noChangeAspect="1"/>
          </p:cNvPicPr>
          <p:nvPr/>
        </p:nvPicPr>
        <p:blipFill>
          <a:blip r:embed="rId6"/>
          <a:stretch>
            <a:fillRect/>
          </a:stretch>
        </p:blipFill>
        <p:spPr>
          <a:xfrm>
            <a:off x="7011281" y="0"/>
            <a:ext cx="4855518" cy="6858000"/>
          </a:xfrm>
          <a:prstGeom prst="rect">
            <a:avLst/>
          </a:prstGeom>
        </p:spPr>
      </p:pic>
    </p:spTree>
    <p:extLst>
      <p:ext uri="{BB962C8B-B14F-4D97-AF65-F5344CB8AC3E}">
        <p14:creationId xmlns:p14="http://schemas.microsoft.com/office/powerpoint/2010/main" val="1396261119"/>
      </p:ext>
    </p:extLst>
  </p:cSld>
  <p:clrMapOvr>
    <a:masterClrMapping/>
  </p:clrMapOvr>
  <mc:AlternateContent xmlns:mc="http://schemas.openxmlformats.org/markup-compatibility/2006" xmlns:p14="http://schemas.microsoft.com/office/powerpoint/2010/main">
    <mc:Choice Requires="p14">
      <p:transition spd="slow" p14:dur="2000" advTm="119606"/>
    </mc:Choice>
    <mc:Fallback xmlns="">
      <p:transition spd="slow" advTm="119606"/>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2946" name="Picture 2" descr="ca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03613" y="0"/>
            <a:ext cx="6577012" cy="6858000"/>
          </a:xfrm>
          <a:prstGeom prst="rect">
            <a:avLst/>
          </a:prstGeom>
          <a:noFill/>
          <a:extLst>
            <a:ext uri="{909E8E84-426E-40DD-AFC4-6F175D3DCCD1}">
              <a14:hiddenFill xmlns:a14="http://schemas.microsoft.com/office/drawing/2010/main">
                <a:solidFill>
                  <a:srgbClr val="FFFFFF"/>
                </a:solidFill>
              </a14:hiddenFill>
            </a:ext>
          </a:extLst>
        </p:spPr>
      </p:pic>
      <p:sp>
        <p:nvSpPr>
          <p:cNvPr id="82947" name="Text Box 3"/>
          <p:cNvSpPr txBox="1">
            <a:spLocks noChangeArrowheads="1"/>
          </p:cNvSpPr>
          <p:nvPr/>
        </p:nvSpPr>
        <p:spPr bwMode="auto">
          <a:xfrm>
            <a:off x="1611313" y="568325"/>
            <a:ext cx="2096856" cy="369332"/>
          </a:xfrm>
          <a:prstGeom prst="rect">
            <a:avLst/>
          </a:prstGeom>
          <a:solidFill>
            <a:srgbClr val="FFFF00"/>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GB" altLang="en-US"/>
              <a:t>Mystery Photograph</a:t>
            </a:r>
            <a:endParaRPr lang="en-US" altLang="en-US"/>
          </a:p>
        </p:txBody>
      </p:sp>
      <p:sp>
        <p:nvSpPr>
          <p:cNvPr id="82948" name="Text Box 4"/>
          <p:cNvSpPr txBox="1">
            <a:spLocks noChangeArrowheads="1"/>
          </p:cNvSpPr>
          <p:nvPr/>
        </p:nvSpPr>
        <p:spPr bwMode="auto">
          <a:xfrm>
            <a:off x="1539876" y="1144588"/>
            <a:ext cx="2130391" cy="369332"/>
          </a:xfrm>
          <a:prstGeom prst="rect">
            <a:avLst/>
          </a:prstGeom>
          <a:solidFill>
            <a:srgbClr val="FFCC00"/>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GB" altLang="en-US"/>
              <a:t>Ffotograff rhyfeddod</a:t>
            </a:r>
            <a:endParaRPr lang="en-US" altLang="en-US"/>
          </a:p>
        </p:txBody>
      </p:sp>
      <p:sp>
        <p:nvSpPr>
          <p:cNvPr id="82949" name="Text Box 5"/>
          <p:cNvSpPr txBox="1">
            <a:spLocks noChangeArrowheads="1"/>
          </p:cNvSpPr>
          <p:nvPr/>
        </p:nvSpPr>
        <p:spPr bwMode="auto">
          <a:xfrm>
            <a:off x="852778" y="3816351"/>
            <a:ext cx="2574103" cy="1200329"/>
          </a:xfrm>
          <a:prstGeom prst="rect">
            <a:avLst/>
          </a:prstGeom>
          <a:solidFill>
            <a:srgbClr val="FFFF00"/>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GB" altLang="en-US" dirty="0"/>
              <a:t>Which cannot have</a:t>
            </a:r>
          </a:p>
          <a:p>
            <a:r>
              <a:rPr lang="en-GB" altLang="en-US" dirty="0"/>
              <a:t>been taken in a sequence</a:t>
            </a:r>
          </a:p>
          <a:p>
            <a:r>
              <a:rPr lang="en-GB" altLang="en-US" dirty="0"/>
              <a:t>of snapshots? Why?</a:t>
            </a:r>
          </a:p>
          <a:p>
            <a:r>
              <a:rPr lang="en-GB" altLang="en-US" dirty="0"/>
              <a:t>How do you know?</a:t>
            </a:r>
          </a:p>
        </p:txBody>
      </p:sp>
    </p:spTree>
    <p:extLst>
      <p:ext uri="{BB962C8B-B14F-4D97-AF65-F5344CB8AC3E}">
        <p14:creationId xmlns:p14="http://schemas.microsoft.com/office/powerpoint/2010/main" val="718528581"/>
      </p:ext>
    </p:extLst>
  </p:cSld>
  <p:clrMapOvr>
    <a:masterClrMapping/>
  </p:clrMapOvr>
  <mc:AlternateContent xmlns:mc="http://schemas.openxmlformats.org/markup-compatibility/2006" xmlns:p14="http://schemas.microsoft.com/office/powerpoint/2010/main">
    <mc:Choice Requires="p14">
      <p:transition spd="slow" p14:dur="2000" advTm="296618"/>
    </mc:Choice>
    <mc:Fallback xmlns="">
      <p:transition spd="slow" advTm="296618"/>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F513BBA-8F3B-DEAA-A764-7129EC7AE674}"/>
              </a:ext>
            </a:extLst>
          </p:cNvPr>
          <p:cNvPicPr>
            <a:picLocks noChangeAspect="1"/>
          </p:cNvPicPr>
          <p:nvPr/>
        </p:nvPicPr>
        <p:blipFill>
          <a:blip r:embed="rId3"/>
          <a:stretch>
            <a:fillRect/>
          </a:stretch>
        </p:blipFill>
        <p:spPr>
          <a:xfrm>
            <a:off x="4387127" y="1443320"/>
            <a:ext cx="7194067" cy="5054165"/>
          </a:xfrm>
          <a:prstGeom prst="rect">
            <a:avLst/>
          </a:prstGeom>
        </p:spPr>
      </p:pic>
      <p:sp>
        <p:nvSpPr>
          <p:cNvPr id="5" name="TextBox 4">
            <a:extLst>
              <a:ext uri="{FF2B5EF4-FFF2-40B4-BE49-F238E27FC236}">
                <a16:creationId xmlns:a16="http://schemas.microsoft.com/office/drawing/2014/main" id="{E42FD635-30E2-292A-7101-CEFC945FAC7F}"/>
              </a:ext>
            </a:extLst>
          </p:cNvPr>
          <p:cNvSpPr txBox="1"/>
          <p:nvPr/>
        </p:nvSpPr>
        <p:spPr>
          <a:xfrm>
            <a:off x="272955" y="1086092"/>
            <a:ext cx="3134191" cy="369332"/>
          </a:xfrm>
          <a:prstGeom prst="rect">
            <a:avLst/>
          </a:prstGeom>
          <a:noFill/>
        </p:spPr>
        <p:txBody>
          <a:bodyPr wrap="none" rtlCol="0">
            <a:spAutoFit/>
          </a:bodyPr>
          <a:lstStyle/>
          <a:p>
            <a:r>
              <a:rPr lang="en-GB" dirty="0"/>
              <a:t>How is this ‘equity in action’?</a:t>
            </a:r>
          </a:p>
        </p:txBody>
      </p:sp>
      <p:sp>
        <p:nvSpPr>
          <p:cNvPr id="3" name="TextBox 2">
            <a:extLst>
              <a:ext uri="{FF2B5EF4-FFF2-40B4-BE49-F238E27FC236}">
                <a16:creationId xmlns:a16="http://schemas.microsoft.com/office/drawing/2014/main" id="{18B8D5F7-381D-D218-E1EC-460123A49BDB}"/>
              </a:ext>
            </a:extLst>
          </p:cNvPr>
          <p:cNvSpPr txBox="1"/>
          <p:nvPr/>
        </p:nvSpPr>
        <p:spPr>
          <a:xfrm>
            <a:off x="531948" y="3740583"/>
            <a:ext cx="3134191" cy="2031325"/>
          </a:xfrm>
          <a:prstGeom prst="rect">
            <a:avLst/>
          </a:prstGeom>
          <a:noFill/>
        </p:spPr>
        <p:txBody>
          <a:bodyPr wrap="square">
            <a:spAutoFit/>
          </a:bodyPr>
          <a:lstStyle/>
          <a:p>
            <a:pPr marL="85725" indent="-85725"/>
            <a:r>
              <a:rPr lang="en-GB" sz="1400" dirty="0"/>
              <a:t> </a:t>
            </a:r>
            <a:r>
              <a:rPr lang="en-GB" sz="1800" dirty="0"/>
              <a:t>Science literacy</a:t>
            </a:r>
          </a:p>
          <a:p>
            <a:r>
              <a:rPr lang="en-GB" sz="1800" dirty="0"/>
              <a:t>Valuing science</a:t>
            </a:r>
          </a:p>
          <a:p>
            <a:r>
              <a:rPr lang="en-GB" sz="1800" dirty="0"/>
              <a:t>Interest in science</a:t>
            </a:r>
          </a:p>
          <a:p>
            <a:r>
              <a:rPr lang="en-GB" sz="1800" dirty="0"/>
              <a:t>Science identity</a:t>
            </a:r>
          </a:p>
          <a:p>
            <a:r>
              <a:rPr lang="en-GB" sz="1800" dirty="0"/>
              <a:t>Science in the family</a:t>
            </a:r>
          </a:p>
          <a:p>
            <a:r>
              <a:rPr lang="en-GB" sz="1800" dirty="0"/>
              <a:t>Science outside lessons</a:t>
            </a:r>
          </a:p>
          <a:p>
            <a:r>
              <a:rPr lang="en-GB" sz="1800" dirty="0"/>
              <a:t>Science outside the home</a:t>
            </a:r>
            <a:endParaRPr lang="en-GB" dirty="0"/>
          </a:p>
        </p:txBody>
      </p:sp>
      <p:sp>
        <p:nvSpPr>
          <p:cNvPr id="6" name="TextBox 5">
            <a:extLst>
              <a:ext uri="{FF2B5EF4-FFF2-40B4-BE49-F238E27FC236}">
                <a16:creationId xmlns:a16="http://schemas.microsoft.com/office/drawing/2014/main" id="{81AEF711-A438-AF8F-3E2B-79DEAED2F876}"/>
              </a:ext>
            </a:extLst>
          </p:cNvPr>
          <p:cNvSpPr txBox="1"/>
          <p:nvPr/>
        </p:nvSpPr>
        <p:spPr>
          <a:xfrm>
            <a:off x="272955" y="3220872"/>
            <a:ext cx="3892091" cy="369332"/>
          </a:xfrm>
          <a:prstGeom prst="rect">
            <a:avLst/>
          </a:prstGeom>
          <a:noFill/>
        </p:spPr>
        <p:txBody>
          <a:bodyPr wrap="none" rtlCol="0">
            <a:spAutoFit/>
          </a:bodyPr>
          <a:lstStyle/>
          <a:p>
            <a:r>
              <a:rPr lang="en-GB" dirty="0"/>
              <a:t>What about growing Science Capital?</a:t>
            </a:r>
          </a:p>
        </p:txBody>
      </p:sp>
      <p:pic>
        <p:nvPicPr>
          <p:cNvPr id="8" name="Picture 7" descr="A yellow emoji with a finger on it&#10;&#10;AI-generated content may be incorrect.">
            <a:extLst>
              <a:ext uri="{FF2B5EF4-FFF2-40B4-BE49-F238E27FC236}">
                <a16:creationId xmlns:a16="http://schemas.microsoft.com/office/drawing/2014/main" id="{DD06279C-2D46-3FA2-7881-34278EE8DE4D}"/>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039636" y="1580425"/>
            <a:ext cx="1404582" cy="1404582"/>
          </a:xfrm>
          <a:prstGeom prst="rect">
            <a:avLst/>
          </a:prstGeom>
        </p:spPr>
      </p:pic>
      <p:sp>
        <p:nvSpPr>
          <p:cNvPr id="10" name="TextBox 9">
            <a:extLst>
              <a:ext uri="{FF2B5EF4-FFF2-40B4-BE49-F238E27FC236}">
                <a16:creationId xmlns:a16="http://schemas.microsoft.com/office/drawing/2014/main" id="{1AC5FEC3-AD9E-BD23-E459-CAEF67723A16}"/>
              </a:ext>
            </a:extLst>
          </p:cNvPr>
          <p:cNvSpPr txBox="1"/>
          <p:nvPr/>
        </p:nvSpPr>
        <p:spPr>
          <a:xfrm>
            <a:off x="1092036" y="6128153"/>
            <a:ext cx="1007007" cy="369332"/>
          </a:xfrm>
          <a:prstGeom prst="rect">
            <a:avLst/>
          </a:prstGeom>
          <a:noFill/>
        </p:spPr>
        <p:txBody>
          <a:bodyPr wrap="none" rtlCol="0">
            <a:spAutoFit/>
          </a:bodyPr>
          <a:lstStyle/>
          <a:p>
            <a:r>
              <a:rPr lang="en-GB" dirty="0"/>
              <a:t>Impact?</a:t>
            </a:r>
          </a:p>
        </p:txBody>
      </p:sp>
    </p:spTree>
    <p:extLst>
      <p:ext uri="{BB962C8B-B14F-4D97-AF65-F5344CB8AC3E}">
        <p14:creationId xmlns:p14="http://schemas.microsoft.com/office/powerpoint/2010/main" val="168047559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8C190E-3F36-4CF4-9AD4-7DB335D66AFA}"/>
              </a:ext>
            </a:extLst>
          </p:cNvPr>
          <p:cNvSpPr>
            <a:spLocks noGrp="1"/>
          </p:cNvSpPr>
          <p:nvPr>
            <p:ph type="title"/>
          </p:nvPr>
        </p:nvSpPr>
        <p:spPr/>
        <p:txBody>
          <a:bodyPr>
            <a:normAutofit fontScale="90000"/>
          </a:bodyPr>
          <a:lstStyle/>
          <a:p>
            <a:r>
              <a:rPr lang="en-GB" dirty="0"/>
              <a:t>10 Inclusive teaching tips</a:t>
            </a:r>
            <a:br>
              <a:rPr lang="en-GB" dirty="0"/>
            </a:br>
            <a:r>
              <a:rPr lang="en-GB" dirty="0">
                <a:hlinkClick r:id="rId3"/>
              </a:rPr>
              <a:t>IOP Inclusive top tips</a:t>
            </a:r>
            <a:br>
              <a:rPr lang="en-GB" sz="4400" dirty="0"/>
            </a:br>
            <a:endParaRPr lang="en-GB" dirty="0"/>
          </a:p>
        </p:txBody>
      </p:sp>
      <p:sp>
        <p:nvSpPr>
          <p:cNvPr id="4" name="Text Placeholder 2">
            <a:extLst>
              <a:ext uri="{FF2B5EF4-FFF2-40B4-BE49-F238E27FC236}">
                <a16:creationId xmlns:a16="http://schemas.microsoft.com/office/drawing/2014/main" id="{496E7E0D-59DC-4123-A81E-AE8EF1BCA329}"/>
              </a:ext>
            </a:extLst>
          </p:cNvPr>
          <p:cNvSpPr>
            <a:spLocks noGrp="1"/>
          </p:cNvSpPr>
          <p:nvPr>
            <p:ph type="body" idx="1"/>
          </p:nvPr>
        </p:nvSpPr>
        <p:spPr>
          <a:xfrm>
            <a:off x="482600" y="1417638"/>
            <a:ext cx="7493000" cy="4525963"/>
          </a:xfrm>
          <a:noFill/>
        </p:spPr>
        <p:txBody>
          <a:bodyPr>
            <a:normAutofit fontScale="92500" lnSpcReduction="10000"/>
          </a:bodyPr>
          <a:lstStyle/>
          <a:p>
            <a:pPr>
              <a:buAutoNum type="arabicPeriod"/>
            </a:pPr>
            <a:r>
              <a:rPr lang="en-GB" sz="2000" dirty="0"/>
              <a:t>Use everyday language</a:t>
            </a:r>
          </a:p>
          <a:p>
            <a:pPr>
              <a:buAutoNum type="arabicPeriod"/>
            </a:pPr>
            <a:r>
              <a:rPr lang="en-GB" sz="2000" dirty="0"/>
              <a:t>Avoid asking for volunteers</a:t>
            </a:r>
          </a:p>
          <a:p>
            <a:pPr>
              <a:buAutoNum type="arabicPeriod"/>
            </a:pPr>
            <a:r>
              <a:rPr lang="en-GB" sz="2000" dirty="0"/>
              <a:t>Assign roles for practical work</a:t>
            </a:r>
          </a:p>
          <a:p>
            <a:pPr>
              <a:buAutoNum type="arabicPeriod"/>
            </a:pPr>
            <a:r>
              <a:rPr lang="en-GB" sz="2000" dirty="0"/>
              <a:t>Use examples to show how your subject links to their experience</a:t>
            </a:r>
          </a:p>
          <a:p>
            <a:pPr>
              <a:buAutoNum type="arabicPeriod"/>
            </a:pPr>
            <a:r>
              <a:rPr lang="en-GB" sz="2000" dirty="0"/>
              <a:t>Use gender-neutral OR inclusive contexts where possible – avoid stereotyped contexts</a:t>
            </a:r>
          </a:p>
          <a:p>
            <a:pPr>
              <a:buAutoNum type="arabicPeriod"/>
            </a:pPr>
            <a:r>
              <a:rPr lang="en-GB" sz="2000" dirty="0"/>
              <a:t>Allow time for pair or group discussions</a:t>
            </a:r>
          </a:p>
          <a:p>
            <a:pPr>
              <a:buAutoNum type="arabicPeriod"/>
            </a:pPr>
            <a:r>
              <a:rPr lang="en-GB" sz="2000" dirty="0"/>
              <a:t>Challenge discriminatory language</a:t>
            </a:r>
          </a:p>
          <a:p>
            <a:pPr>
              <a:buAutoNum type="arabicPeriod"/>
            </a:pPr>
            <a:r>
              <a:rPr lang="en-GB" sz="2000" dirty="0"/>
              <a:t>Monitor your interactions with different learners and groups of learners</a:t>
            </a:r>
          </a:p>
          <a:p>
            <a:pPr>
              <a:buAutoNum type="arabicPeriod"/>
            </a:pPr>
            <a:r>
              <a:rPr lang="en-GB" sz="2000" dirty="0"/>
              <a:t>Regularly refer to a range of careers that use skills from your subject</a:t>
            </a:r>
          </a:p>
          <a:p>
            <a:pPr>
              <a:buAutoNum type="arabicPeriod"/>
            </a:pPr>
            <a:r>
              <a:rPr lang="en-GB" sz="2000" dirty="0"/>
              <a:t>Ensure that your students are exposed to a diverse range of role models in your subject </a:t>
            </a:r>
          </a:p>
        </p:txBody>
      </p:sp>
      <p:pic>
        <p:nvPicPr>
          <p:cNvPr id="5" name="Picture 4">
            <a:extLst>
              <a:ext uri="{FF2B5EF4-FFF2-40B4-BE49-F238E27FC236}">
                <a16:creationId xmlns:a16="http://schemas.microsoft.com/office/drawing/2014/main" id="{CC394ACB-66C4-3D2A-94C3-D2C0C76A28F5}"/>
              </a:ext>
            </a:extLst>
          </p:cNvPr>
          <p:cNvPicPr>
            <a:picLocks noChangeAspect="1"/>
          </p:cNvPicPr>
          <p:nvPr/>
        </p:nvPicPr>
        <p:blipFill>
          <a:blip r:embed="rId4"/>
          <a:stretch>
            <a:fillRect/>
          </a:stretch>
        </p:blipFill>
        <p:spPr>
          <a:xfrm>
            <a:off x="7975601" y="1167607"/>
            <a:ext cx="3453424" cy="4815165"/>
          </a:xfrm>
          <a:prstGeom prst="rect">
            <a:avLst/>
          </a:prstGeom>
        </p:spPr>
      </p:pic>
    </p:spTree>
    <p:extLst>
      <p:ext uri="{BB962C8B-B14F-4D97-AF65-F5344CB8AC3E}">
        <p14:creationId xmlns:p14="http://schemas.microsoft.com/office/powerpoint/2010/main" val="64469546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E8429F-9937-137D-121B-005BC7C1EA69}"/>
              </a:ext>
            </a:extLst>
          </p:cNvPr>
          <p:cNvSpPr>
            <a:spLocks noGrp="1"/>
          </p:cNvSpPr>
          <p:nvPr>
            <p:ph type="title"/>
          </p:nvPr>
        </p:nvSpPr>
        <p:spPr/>
        <p:txBody>
          <a:bodyPr/>
          <a:lstStyle/>
          <a:p>
            <a:r>
              <a:rPr lang="en-GB" dirty="0"/>
              <a:t>Opportunities for careers awareness raising</a:t>
            </a:r>
          </a:p>
        </p:txBody>
      </p:sp>
      <p:sp>
        <p:nvSpPr>
          <p:cNvPr id="5" name="TextBox 4">
            <a:extLst>
              <a:ext uri="{FF2B5EF4-FFF2-40B4-BE49-F238E27FC236}">
                <a16:creationId xmlns:a16="http://schemas.microsoft.com/office/drawing/2014/main" id="{4698FF72-6FA1-C2A6-45D0-A10284E015F5}"/>
              </a:ext>
            </a:extLst>
          </p:cNvPr>
          <p:cNvSpPr txBox="1"/>
          <p:nvPr/>
        </p:nvSpPr>
        <p:spPr>
          <a:xfrm>
            <a:off x="166036" y="1257549"/>
            <a:ext cx="3611879" cy="2308324"/>
          </a:xfrm>
          <a:prstGeom prst="rect">
            <a:avLst/>
          </a:prstGeom>
          <a:solidFill>
            <a:schemeClr val="accent2">
              <a:lumMod val="40000"/>
              <a:lumOff val="60000"/>
            </a:schemeClr>
          </a:solid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silka"/>
                <a:ea typeface="+mn-ea"/>
                <a:cs typeface="+mn-cs"/>
                <a:hlinkClick r:id="rId3"/>
              </a:rPr>
              <a:t>Collecting ambient energy</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3"/>
              </a:rPr>
              <a:t>Collecting ambient energy | Case Study | Neon - Brilliant inspiration (neonfutures.org.uk)</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err="1">
                <a:ln>
                  <a:noFill/>
                </a:ln>
                <a:solidFill>
                  <a:srgbClr val="333333"/>
                </a:solidFill>
                <a:effectLst/>
                <a:uLnTx/>
                <a:uFillTx/>
                <a:latin typeface="silka"/>
                <a:ea typeface="+mn-ea"/>
                <a:cs typeface="+mn-cs"/>
              </a:rPr>
              <a:t>Philex</a:t>
            </a:r>
            <a:r>
              <a:rPr kumimoji="0" lang="en-GB" sz="1800" b="0" i="0" u="none" strike="noStrike" kern="1200" cap="none" spc="0" normalizeH="0" baseline="0" noProof="0" dirty="0">
                <a:ln>
                  <a:noFill/>
                </a:ln>
                <a:solidFill>
                  <a:srgbClr val="333333"/>
                </a:solidFill>
                <a:effectLst/>
                <a:uLnTx/>
                <a:uFillTx/>
                <a:latin typeface="silka"/>
                <a:ea typeface="+mn-ea"/>
                <a:cs typeface="+mn-cs"/>
              </a:rPr>
              <a:t> is an electrical engineer working in ecological friendly electronics, collecting energy from thin air!</a:t>
            </a:r>
          </a:p>
        </p:txBody>
      </p:sp>
      <p:sp>
        <p:nvSpPr>
          <p:cNvPr id="12" name="TextBox 11">
            <a:extLst>
              <a:ext uri="{FF2B5EF4-FFF2-40B4-BE49-F238E27FC236}">
                <a16:creationId xmlns:a16="http://schemas.microsoft.com/office/drawing/2014/main" id="{EBECFBC4-B77C-33CA-1FC1-02FA55F9452A}"/>
              </a:ext>
            </a:extLst>
          </p:cNvPr>
          <p:cNvSpPr txBox="1"/>
          <p:nvPr/>
        </p:nvSpPr>
        <p:spPr>
          <a:xfrm>
            <a:off x="3849621" y="1589996"/>
            <a:ext cx="2245494" cy="4524315"/>
          </a:xfrm>
          <a:prstGeom prst="rect">
            <a:avLst/>
          </a:prstGeom>
          <a:solidFill>
            <a:srgbClr val="FFC000"/>
          </a:solid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4"/>
              </a:rPr>
              <a:t>Charged up | Case Study | Neon - Brilliant inspiration (neonfutures.org.uk)</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333333"/>
                </a:solidFill>
                <a:effectLst/>
                <a:uLnTx/>
                <a:uFillTx/>
                <a:latin typeface="silka"/>
                <a:ea typeface="+mn-ea"/>
                <a:cs typeface="+mn-cs"/>
              </a:rPr>
              <a:t>Cars and road vehicles are responsible for almost a quarter of greenhouse gas emissions in the UK in 2012 and Steve Large hopes to make a dent in this figure working as an engineer to create electric car charging points.</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4" name="TextBox 13">
            <a:extLst>
              <a:ext uri="{FF2B5EF4-FFF2-40B4-BE49-F238E27FC236}">
                <a16:creationId xmlns:a16="http://schemas.microsoft.com/office/drawing/2014/main" id="{18956459-8DF8-54B7-B49D-8963CA0F6CA8}"/>
              </a:ext>
            </a:extLst>
          </p:cNvPr>
          <p:cNvSpPr txBox="1"/>
          <p:nvPr/>
        </p:nvSpPr>
        <p:spPr>
          <a:xfrm>
            <a:off x="291164" y="3718679"/>
            <a:ext cx="3486751" cy="3139321"/>
          </a:xfrm>
          <a:prstGeom prst="rect">
            <a:avLst/>
          </a:prstGeom>
          <a:solidFill>
            <a:srgbClr val="FFFF00"/>
          </a:solid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silka"/>
                <a:ea typeface="+mn-ea"/>
                <a:cs typeface="+mn-cs"/>
                <a:hlinkClick r:id="rId5"/>
              </a:rPr>
              <a:t>Licence to drive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5"/>
              </a:rPr>
              <a:t>Licence to drive | Case Study | Neon - Brilliant inspiration (neonfutures.org.uk)</a:t>
            </a:r>
            <a:endParaRPr kumimoji="0" lang="en-GB" sz="1800" b="1" i="0" u="none" strike="noStrike" kern="1200" cap="none" spc="0" normalizeH="0" baseline="0" noProof="0" dirty="0">
              <a:ln>
                <a:noFill/>
              </a:ln>
              <a:solidFill>
                <a:prstClr val="black"/>
              </a:solidFill>
              <a:effectLst/>
              <a:uLnTx/>
              <a:uFillTx/>
              <a:latin typeface="silka"/>
              <a:ea typeface="+mn-ea"/>
              <a:cs typeface="+mn-cs"/>
              <a:hlinkClick r:id="rId5"/>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333333"/>
                </a:solidFill>
                <a:effectLst/>
                <a:uLnTx/>
                <a:uFillTx/>
                <a:latin typeface="silka"/>
                <a:ea typeface="+mn-ea"/>
                <a:cs typeface="+mn-cs"/>
              </a:rPr>
              <a:t>After finishing school, Josh Brough decided he wanted to earn and learn at the same time. He took an apprenticeship with Siemens and now works on the electronic and electrical devices that help drive rollercoasters!</a:t>
            </a:r>
          </a:p>
        </p:txBody>
      </p:sp>
      <p:pic>
        <p:nvPicPr>
          <p:cNvPr id="15" name="Picture 14" descr="Graphical user interface, website&#10;&#10;Description automatically generated">
            <a:extLst>
              <a:ext uri="{FF2B5EF4-FFF2-40B4-BE49-F238E27FC236}">
                <a16:creationId xmlns:a16="http://schemas.microsoft.com/office/drawing/2014/main" id="{57BA7D78-138A-DC77-0E1A-743E7FC8D8FB}"/>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166821" y="1413327"/>
            <a:ext cx="6025179" cy="5263381"/>
          </a:xfrm>
          <a:prstGeom prst="rect">
            <a:avLst/>
          </a:prstGeom>
        </p:spPr>
      </p:pic>
    </p:spTree>
    <p:extLst>
      <p:ext uri="{BB962C8B-B14F-4D97-AF65-F5344CB8AC3E}">
        <p14:creationId xmlns:p14="http://schemas.microsoft.com/office/powerpoint/2010/main" val="1190508807"/>
      </p:ext>
    </p:extLst>
  </p:cSld>
  <p:clrMapOvr>
    <a:masterClrMapping/>
  </p:clrMapOvr>
  <mc:AlternateContent xmlns:mc="http://schemas.openxmlformats.org/markup-compatibility/2006" xmlns:p14="http://schemas.microsoft.com/office/powerpoint/2010/main">
    <mc:Choice Requires="p14">
      <p:transition spd="slow" p14:dur="2000" advTm="127096"/>
    </mc:Choice>
    <mc:Fallback xmlns="">
      <p:transition spd="slow" advTm="127096"/>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FA1F1A13-7CDD-0627-5F37-4F44411B2D5B}"/>
              </a:ext>
            </a:extLst>
          </p:cNvPr>
          <p:cNvPicPr>
            <a:picLocks noChangeAspect="1"/>
          </p:cNvPicPr>
          <p:nvPr/>
        </p:nvPicPr>
        <p:blipFill>
          <a:blip r:embed="rId3"/>
          <a:stretch>
            <a:fillRect/>
          </a:stretch>
        </p:blipFill>
        <p:spPr>
          <a:xfrm>
            <a:off x="774830" y="287607"/>
            <a:ext cx="2201411" cy="1668150"/>
          </a:xfrm>
          <a:prstGeom prst="rect">
            <a:avLst/>
          </a:prstGeom>
        </p:spPr>
      </p:pic>
      <p:pic>
        <p:nvPicPr>
          <p:cNvPr id="6" name="Picture 5">
            <a:extLst>
              <a:ext uri="{FF2B5EF4-FFF2-40B4-BE49-F238E27FC236}">
                <a16:creationId xmlns:a16="http://schemas.microsoft.com/office/drawing/2014/main" id="{380FFBE0-3CD6-C7AA-1195-C077615F5233}"/>
              </a:ext>
            </a:extLst>
          </p:cNvPr>
          <p:cNvPicPr>
            <a:picLocks noChangeAspect="1"/>
          </p:cNvPicPr>
          <p:nvPr/>
        </p:nvPicPr>
        <p:blipFill>
          <a:blip r:embed="rId4"/>
          <a:stretch>
            <a:fillRect/>
          </a:stretch>
        </p:blipFill>
        <p:spPr>
          <a:xfrm>
            <a:off x="5837129" y="95116"/>
            <a:ext cx="4479335" cy="6667768"/>
          </a:xfrm>
          <a:prstGeom prst="rect">
            <a:avLst/>
          </a:prstGeom>
        </p:spPr>
      </p:pic>
      <p:sp>
        <p:nvSpPr>
          <p:cNvPr id="8" name="TextBox 7">
            <a:extLst>
              <a:ext uri="{FF2B5EF4-FFF2-40B4-BE49-F238E27FC236}">
                <a16:creationId xmlns:a16="http://schemas.microsoft.com/office/drawing/2014/main" id="{FFC3478F-D239-D2D4-2A7B-05E96B83DE6E}"/>
              </a:ext>
            </a:extLst>
          </p:cNvPr>
          <p:cNvSpPr txBox="1"/>
          <p:nvPr/>
        </p:nvSpPr>
        <p:spPr>
          <a:xfrm>
            <a:off x="2441074" y="1955757"/>
            <a:ext cx="6093912" cy="369332"/>
          </a:xfrm>
          <a:prstGeom prst="rect">
            <a:avLst/>
          </a:prstGeom>
          <a:noFill/>
        </p:spPr>
        <p:txBody>
          <a:bodyPr wrap="square">
            <a:spAutoFit/>
          </a:bodyPr>
          <a:lstStyle/>
          <a:p>
            <a:r>
              <a:rPr lang="en-GB" dirty="0">
                <a:hlinkClick r:id="rId5"/>
              </a:rPr>
              <a:t>Primary | Energising Futures</a:t>
            </a:r>
            <a:endParaRPr lang="en-GB" dirty="0"/>
          </a:p>
        </p:txBody>
      </p:sp>
      <p:sp>
        <p:nvSpPr>
          <p:cNvPr id="10" name="TextBox 9">
            <a:extLst>
              <a:ext uri="{FF2B5EF4-FFF2-40B4-BE49-F238E27FC236}">
                <a16:creationId xmlns:a16="http://schemas.microsoft.com/office/drawing/2014/main" id="{73ACE26E-A25C-50D5-B4B9-DAA00F57200C}"/>
              </a:ext>
            </a:extLst>
          </p:cNvPr>
          <p:cNvSpPr txBox="1"/>
          <p:nvPr/>
        </p:nvSpPr>
        <p:spPr>
          <a:xfrm>
            <a:off x="145996" y="2082735"/>
            <a:ext cx="6097604" cy="1640834"/>
          </a:xfrm>
          <a:prstGeom prst="rect">
            <a:avLst/>
          </a:prstGeom>
          <a:noFill/>
        </p:spPr>
        <p:txBody>
          <a:bodyPr wrap="square">
            <a:spAutoFit/>
          </a:bodyPr>
          <a:lstStyle/>
          <a:p>
            <a:pPr algn="l">
              <a:lnSpc>
                <a:spcPts val="3900"/>
              </a:lnSpc>
              <a:spcBef>
                <a:spcPts val="1875"/>
              </a:spcBef>
            </a:pPr>
            <a:r>
              <a:rPr lang="en-GB" b="1" i="0" dirty="0">
                <a:solidFill>
                  <a:srgbClr val="110E63"/>
                </a:solidFill>
                <a:effectLst/>
                <a:latin typeface="poppins" panose="00000500000000000000" pitchFamily="2" charset="0"/>
              </a:rPr>
              <a:t>Primary</a:t>
            </a:r>
          </a:p>
          <a:p>
            <a:pPr algn="l">
              <a:lnSpc>
                <a:spcPts val="2392"/>
              </a:lnSpc>
              <a:spcBef>
                <a:spcPts val="1125"/>
              </a:spcBef>
            </a:pPr>
            <a:r>
              <a:rPr lang="en-GB" b="0" i="0" dirty="0">
                <a:solidFill>
                  <a:srgbClr val="110E63"/>
                </a:solidFill>
                <a:effectLst/>
                <a:latin typeface="proxima-nova"/>
              </a:rPr>
              <a:t>Science teaching and learning materials for UK pupils aged 4–11 linked to the curriculum, with accessible resources to bring science to life through real-world challenges and careers links.</a:t>
            </a:r>
          </a:p>
        </p:txBody>
      </p:sp>
      <p:sp>
        <p:nvSpPr>
          <p:cNvPr id="2" name="TextBox 1">
            <a:extLst>
              <a:ext uri="{FF2B5EF4-FFF2-40B4-BE49-F238E27FC236}">
                <a16:creationId xmlns:a16="http://schemas.microsoft.com/office/drawing/2014/main" id="{2B5E83DF-8EC4-41A5-C419-86604127993B}"/>
              </a:ext>
            </a:extLst>
          </p:cNvPr>
          <p:cNvSpPr txBox="1"/>
          <p:nvPr/>
        </p:nvSpPr>
        <p:spPr>
          <a:xfrm>
            <a:off x="774830" y="4532912"/>
            <a:ext cx="6093724" cy="369332"/>
          </a:xfrm>
          <a:prstGeom prst="rect">
            <a:avLst/>
          </a:prstGeom>
          <a:noFill/>
        </p:spPr>
        <p:txBody>
          <a:bodyPr wrap="square">
            <a:spAutoFit/>
          </a:bodyPr>
          <a:lstStyle/>
          <a:p>
            <a:r>
              <a:rPr lang="en-GB" dirty="0">
                <a:hlinkClick r:id="rId6"/>
              </a:rPr>
              <a:t>Careers connections | Energising Futures</a:t>
            </a:r>
            <a:endParaRPr lang="en-GB" dirty="0"/>
          </a:p>
        </p:txBody>
      </p:sp>
    </p:spTree>
    <p:extLst>
      <p:ext uri="{BB962C8B-B14F-4D97-AF65-F5344CB8AC3E}">
        <p14:creationId xmlns:p14="http://schemas.microsoft.com/office/powerpoint/2010/main" val="59302256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C5D21CBA-04BD-2C53-8115-95254F87CCB1}"/>
              </a:ext>
            </a:extLst>
          </p:cNvPr>
          <p:cNvPicPr>
            <a:picLocks noChangeAspect="1"/>
          </p:cNvPicPr>
          <p:nvPr/>
        </p:nvPicPr>
        <p:blipFill>
          <a:blip r:embed="rId3"/>
          <a:stretch>
            <a:fillRect/>
          </a:stretch>
        </p:blipFill>
        <p:spPr>
          <a:xfrm>
            <a:off x="445085" y="299413"/>
            <a:ext cx="2857500" cy="1219200"/>
          </a:xfrm>
          <a:prstGeom prst="rect">
            <a:avLst/>
          </a:prstGeom>
        </p:spPr>
      </p:pic>
      <p:sp>
        <p:nvSpPr>
          <p:cNvPr id="7" name="TextBox 6">
            <a:extLst>
              <a:ext uri="{FF2B5EF4-FFF2-40B4-BE49-F238E27FC236}">
                <a16:creationId xmlns:a16="http://schemas.microsoft.com/office/drawing/2014/main" id="{36921840-5B57-5401-D9D7-CB7D6ED8C962}"/>
              </a:ext>
            </a:extLst>
          </p:cNvPr>
          <p:cNvSpPr txBox="1"/>
          <p:nvPr/>
        </p:nvSpPr>
        <p:spPr>
          <a:xfrm>
            <a:off x="142755" y="1333947"/>
            <a:ext cx="6097604" cy="369332"/>
          </a:xfrm>
          <a:prstGeom prst="rect">
            <a:avLst/>
          </a:prstGeom>
          <a:noFill/>
        </p:spPr>
        <p:txBody>
          <a:bodyPr wrap="square">
            <a:spAutoFit/>
          </a:bodyPr>
          <a:lstStyle/>
          <a:p>
            <a:r>
              <a:rPr lang="en-GB" dirty="0">
                <a:hlinkClick r:id="rId4"/>
              </a:rPr>
              <a:t>Resources | Primary</a:t>
            </a:r>
            <a:endParaRPr lang="en-GB" dirty="0"/>
          </a:p>
        </p:txBody>
      </p:sp>
      <p:sp>
        <p:nvSpPr>
          <p:cNvPr id="11" name="TextBox 10">
            <a:extLst>
              <a:ext uri="{FF2B5EF4-FFF2-40B4-BE49-F238E27FC236}">
                <a16:creationId xmlns:a16="http://schemas.microsoft.com/office/drawing/2014/main" id="{1B58D612-D988-306C-69CC-D06A758C9EFA}"/>
              </a:ext>
            </a:extLst>
          </p:cNvPr>
          <p:cNvSpPr txBox="1"/>
          <p:nvPr/>
        </p:nvSpPr>
        <p:spPr>
          <a:xfrm>
            <a:off x="146447" y="2060045"/>
            <a:ext cx="6093912" cy="1477328"/>
          </a:xfrm>
          <a:prstGeom prst="rect">
            <a:avLst/>
          </a:prstGeom>
          <a:noFill/>
        </p:spPr>
        <p:txBody>
          <a:bodyPr wrap="square">
            <a:spAutoFit/>
          </a:bodyPr>
          <a:lstStyle/>
          <a:p>
            <a:pPr algn="l"/>
            <a:endParaRPr lang="en-GB" b="1" i="0" dirty="0">
              <a:solidFill>
                <a:srgbClr val="000000"/>
              </a:solidFill>
              <a:effectLst/>
              <a:latin typeface="Roboto Condensed" panose="02000000000000000000" pitchFamily="2" charset="0"/>
            </a:endParaRPr>
          </a:p>
          <a:p>
            <a:pPr algn="l"/>
            <a:r>
              <a:rPr lang="en-GB" b="0" i="0" dirty="0">
                <a:solidFill>
                  <a:srgbClr val="000000"/>
                </a:solidFill>
                <a:effectLst/>
                <a:latin typeface="Roboto" panose="02000000000000000000" pitchFamily="2" charset="0"/>
              </a:rPr>
              <a:t>STEM Learning resources house a comprehensive collection of over 14,000 freely available, quality-assured digital STEM education resources to help educators inspire young people about STEM.</a:t>
            </a:r>
          </a:p>
        </p:txBody>
      </p:sp>
      <p:pic>
        <p:nvPicPr>
          <p:cNvPr id="3" name="Picture 2">
            <a:extLst>
              <a:ext uri="{FF2B5EF4-FFF2-40B4-BE49-F238E27FC236}">
                <a16:creationId xmlns:a16="http://schemas.microsoft.com/office/drawing/2014/main" id="{BC7D6FE4-9884-2E21-CB02-A330127A5EF4}"/>
              </a:ext>
            </a:extLst>
          </p:cNvPr>
          <p:cNvPicPr>
            <a:picLocks noChangeAspect="1"/>
          </p:cNvPicPr>
          <p:nvPr/>
        </p:nvPicPr>
        <p:blipFill>
          <a:blip r:embed="rId5"/>
          <a:stretch>
            <a:fillRect/>
          </a:stretch>
        </p:blipFill>
        <p:spPr>
          <a:xfrm>
            <a:off x="7001302" y="198128"/>
            <a:ext cx="3371137" cy="3551733"/>
          </a:xfrm>
          <a:prstGeom prst="rect">
            <a:avLst/>
          </a:prstGeom>
        </p:spPr>
      </p:pic>
      <p:sp>
        <p:nvSpPr>
          <p:cNvPr id="6" name="TextBox 5">
            <a:extLst>
              <a:ext uri="{FF2B5EF4-FFF2-40B4-BE49-F238E27FC236}">
                <a16:creationId xmlns:a16="http://schemas.microsoft.com/office/drawing/2014/main" id="{9E9BCDBF-521D-908E-FE6E-62A9035F72C8}"/>
              </a:ext>
            </a:extLst>
          </p:cNvPr>
          <p:cNvSpPr txBox="1"/>
          <p:nvPr/>
        </p:nvSpPr>
        <p:spPr>
          <a:xfrm>
            <a:off x="7322165" y="3579234"/>
            <a:ext cx="6100548" cy="369332"/>
          </a:xfrm>
          <a:prstGeom prst="rect">
            <a:avLst/>
          </a:prstGeom>
          <a:noFill/>
        </p:spPr>
        <p:txBody>
          <a:bodyPr wrap="square">
            <a:spAutoFit/>
          </a:bodyPr>
          <a:lstStyle/>
          <a:p>
            <a:r>
              <a:rPr lang="en-GB" dirty="0">
                <a:hlinkClick r:id="rId6"/>
              </a:rPr>
              <a:t>Primary STEM Careers</a:t>
            </a:r>
            <a:endParaRPr lang="en-GB" dirty="0"/>
          </a:p>
        </p:txBody>
      </p:sp>
      <p:pic>
        <p:nvPicPr>
          <p:cNvPr id="10" name="Picture 9">
            <a:extLst>
              <a:ext uri="{FF2B5EF4-FFF2-40B4-BE49-F238E27FC236}">
                <a16:creationId xmlns:a16="http://schemas.microsoft.com/office/drawing/2014/main" id="{4B852B26-F707-0590-0D93-91F76D5E07A8}"/>
              </a:ext>
            </a:extLst>
          </p:cNvPr>
          <p:cNvPicPr>
            <a:picLocks noChangeAspect="1"/>
          </p:cNvPicPr>
          <p:nvPr/>
        </p:nvPicPr>
        <p:blipFill>
          <a:blip r:embed="rId7"/>
          <a:stretch>
            <a:fillRect/>
          </a:stretch>
        </p:blipFill>
        <p:spPr>
          <a:xfrm>
            <a:off x="517746" y="3809206"/>
            <a:ext cx="5569677" cy="2222985"/>
          </a:xfrm>
          <a:prstGeom prst="rect">
            <a:avLst/>
          </a:prstGeom>
        </p:spPr>
      </p:pic>
      <p:sp>
        <p:nvSpPr>
          <p:cNvPr id="13" name="TextBox 12">
            <a:extLst>
              <a:ext uri="{FF2B5EF4-FFF2-40B4-BE49-F238E27FC236}">
                <a16:creationId xmlns:a16="http://schemas.microsoft.com/office/drawing/2014/main" id="{B16654EA-F2CE-9DF4-97D0-87047A72664C}"/>
              </a:ext>
            </a:extLst>
          </p:cNvPr>
          <p:cNvSpPr txBox="1"/>
          <p:nvPr/>
        </p:nvSpPr>
        <p:spPr>
          <a:xfrm>
            <a:off x="7168486" y="4551366"/>
            <a:ext cx="6721522" cy="369332"/>
          </a:xfrm>
          <a:prstGeom prst="rect">
            <a:avLst/>
          </a:prstGeom>
          <a:noFill/>
        </p:spPr>
        <p:txBody>
          <a:bodyPr wrap="square">
            <a:spAutoFit/>
          </a:bodyPr>
          <a:lstStyle/>
          <a:p>
            <a:r>
              <a:rPr lang="en-GB" dirty="0">
                <a:hlinkClick r:id="rId8"/>
              </a:rPr>
              <a:t>STEM careers resources</a:t>
            </a:r>
            <a:endParaRPr lang="en-GB" dirty="0"/>
          </a:p>
        </p:txBody>
      </p:sp>
      <p:sp>
        <p:nvSpPr>
          <p:cNvPr id="15" name="TextBox 14">
            <a:extLst>
              <a:ext uri="{FF2B5EF4-FFF2-40B4-BE49-F238E27FC236}">
                <a16:creationId xmlns:a16="http://schemas.microsoft.com/office/drawing/2014/main" id="{8CFF956B-8861-59A0-EB2E-B57C4AFDD24D}"/>
              </a:ext>
            </a:extLst>
          </p:cNvPr>
          <p:cNvSpPr txBox="1"/>
          <p:nvPr/>
        </p:nvSpPr>
        <p:spPr>
          <a:xfrm>
            <a:off x="2286000" y="1760342"/>
            <a:ext cx="6946710" cy="369332"/>
          </a:xfrm>
          <a:prstGeom prst="rect">
            <a:avLst/>
          </a:prstGeom>
          <a:noFill/>
        </p:spPr>
        <p:txBody>
          <a:bodyPr wrap="square">
            <a:spAutoFit/>
          </a:bodyPr>
          <a:lstStyle/>
          <a:p>
            <a:r>
              <a:rPr lang="en-GB" dirty="0">
                <a:hlinkClick r:id="rId9"/>
              </a:rPr>
              <a:t>STEM support for secondary teachers</a:t>
            </a:r>
            <a:endParaRPr lang="en-GB" dirty="0"/>
          </a:p>
        </p:txBody>
      </p:sp>
    </p:spTree>
    <p:extLst>
      <p:ext uri="{BB962C8B-B14F-4D97-AF65-F5344CB8AC3E}">
        <p14:creationId xmlns:p14="http://schemas.microsoft.com/office/powerpoint/2010/main" val="403564995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F5DCC91-CBD5-D827-95FB-960AD83FA7FA}"/>
              </a:ext>
            </a:extLst>
          </p:cNvPr>
          <p:cNvPicPr>
            <a:picLocks noChangeAspect="1"/>
          </p:cNvPicPr>
          <p:nvPr/>
        </p:nvPicPr>
        <p:blipFill>
          <a:blip r:embed="rId3"/>
          <a:stretch>
            <a:fillRect/>
          </a:stretch>
        </p:blipFill>
        <p:spPr>
          <a:xfrm>
            <a:off x="351478" y="288787"/>
            <a:ext cx="3495675" cy="1276350"/>
          </a:xfrm>
          <a:prstGeom prst="rect">
            <a:avLst/>
          </a:prstGeom>
        </p:spPr>
      </p:pic>
      <p:sp>
        <p:nvSpPr>
          <p:cNvPr id="8" name="TextBox 7">
            <a:extLst>
              <a:ext uri="{FF2B5EF4-FFF2-40B4-BE49-F238E27FC236}">
                <a16:creationId xmlns:a16="http://schemas.microsoft.com/office/drawing/2014/main" id="{C8298B07-36F5-D016-D98C-1076FCA24BAE}"/>
              </a:ext>
            </a:extLst>
          </p:cNvPr>
          <p:cNvSpPr txBox="1"/>
          <p:nvPr/>
        </p:nvSpPr>
        <p:spPr>
          <a:xfrm>
            <a:off x="205619" y="4909211"/>
            <a:ext cx="6093912" cy="369332"/>
          </a:xfrm>
          <a:prstGeom prst="rect">
            <a:avLst/>
          </a:prstGeom>
          <a:noFill/>
        </p:spPr>
        <p:txBody>
          <a:bodyPr wrap="square">
            <a:spAutoFit/>
          </a:bodyPr>
          <a:lstStyle/>
          <a:p>
            <a:r>
              <a:rPr lang="en-GB" dirty="0">
                <a:hlinkClick r:id="rId4"/>
              </a:rPr>
              <a:t>Resources - Primary Science Teaching Trust</a:t>
            </a:r>
            <a:endParaRPr lang="en-GB" dirty="0"/>
          </a:p>
        </p:txBody>
      </p:sp>
      <p:sp>
        <p:nvSpPr>
          <p:cNvPr id="10" name="TextBox 9">
            <a:extLst>
              <a:ext uri="{FF2B5EF4-FFF2-40B4-BE49-F238E27FC236}">
                <a16:creationId xmlns:a16="http://schemas.microsoft.com/office/drawing/2014/main" id="{04A048DC-A0D9-0F1F-7971-8266CA528E16}"/>
              </a:ext>
            </a:extLst>
          </p:cNvPr>
          <p:cNvSpPr txBox="1"/>
          <p:nvPr/>
        </p:nvSpPr>
        <p:spPr>
          <a:xfrm>
            <a:off x="351478" y="1565137"/>
            <a:ext cx="4534421" cy="3416320"/>
          </a:xfrm>
          <a:prstGeom prst="rect">
            <a:avLst/>
          </a:prstGeom>
          <a:noFill/>
        </p:spPr>
        <p:txBody>
          <a:bodyPr wrap="square">
            <a:spAutoFit/>
          </a:bodyPr>
          <a:lstStyle/>
          <a:p>
            <a:pPr algn="l"/>
            <a:r>
              <a:rPr lang="en-GB" b="1" i="0" dirty="0">
                <a:solidFill>
                  <a:srgbClr val="00205B"/>
                </a:solidFill>
                <a:effectLst/>
                <a:latin typeface="Plus Jakarta Sans"/>
              </a:rPr>
              <a:t>Why primary science?</a:t>
            </a:r>
            <a:endParaRPr lang="en-GB" b="0" i="0" dirty="0">
              <a:solidFill>
                <a:srgbClr val="00205B"/>
              </a:solidFill>
              <a:effectLst/>
              <a:latin typeface="Plus Jakarta Sans"/>
            </a:endParaRPr>
          </a:p>
          <a:p>
            <a:pPr algn="l"/>
            <a:r>
              <a:rPr lang="en-GB" b="0" i="0" dirty="0">
                <a:solidFill>
                  <a:srgbClr val="00205B"/>
                </a:solidFill>
                <a:effectLst/>
                <a:latin typeface="Plus Jakarta Sans"/>
              </a:rPr>
              <a:t>Research shows that children’s interest in and identity with science is shaped before they leave primary school.</a:t>
            </a:r>
          </a:p>
          <a:p>
            <a:pPr algn="l"/>
            <a:r>
              <a:rPr lang="en-GB" b="0" i="0" dirty="0">
                <a:solidFill>
                  <a:srgbClr val="00205B"/>
                </a:solidFill>
                <a:effectLst/>
                <a:latin typeface="Plus Jakarta Sans"/>
              </a:rPr>
              <a:t>While not all children will follow a science career, science literacy will influence their lives daily: for example, in managing their health, and understanding issues such as climate change. Good science teaching in primary schools is therefore of vital importance to the wellbeing of children, their communities and nations.</a:t>
            </a:r>
          </a:p>
        </p:txBody>
      </p:sp>
      <p:sp>
        <p:nvSpPr>
          <p:cNvPr id="3" name="TextBox 2">
            <a:extLst>
              <a:ext uri="{FF2B5EF4-FFF2-40B4-BE49-F238E27FC236}">
                <a16:creationId xmlns:a16="http://schemas.microsoft.com/office/drawing/2014/main" id="{53C242E1-D400-17E1-65CB-DA2953775F3A}"/>
              </a:ext>
            </a:extLst>
          </p:cNvPr>
          <p:cNvSpPr txBox="1"/>
          <p:nvPr/>
        </p:nvSpPr>
        <p:spPr>
          <a:xfrm>
            <a:off x="5527860" y="742296"/>
            <a:ext cx="6093724" cy="369332"/>
          </a:xfrm>
          <a:prstGeom prst="rect">
            <a:avLst/>
          </a:prstGeom>
          <a:noFill/>
        </p:spPr>
        <p:txBody>
          <a:bodyPr wrap="square">
            <a:spAutoFit/>
          </a:bodyPr>
          <a:lstStyle/>
          <a:p>
            <a:r>
              <a:rPr lang="en-GB" dirty="0">
                <a:hlinkClick r:id="rId5"/>
              </a:rPr>
              <a:t>A Scientist Just Like Me - Primary Science Teaching Trust</a:t>
            </a:r>
            <a:endParaRPr lang="en-GB" dirty="0"/>
          </a:p>
        </p:txBody>
      </p:sp>
      <p:sp>
        <p:nvSpPr>
          <p:cNvPr id="7" name="TextBox 6">
            <a:extLst>
              <a:ext uri="{FF2B5EF4-FFF2-40B4-BE49-F238E27FC236}">
                <a16:creationId xmlns:a16="http://schemas.microsoft.com/office/drawing/2014/main" id="{1060632B-7032-B511-AAA8-EEC754A11327}"/>
              </a:ext>
            </a:extLst>
          </p:cNvPr>
          <p:cNvSpPr txBox="1"/>
          <p:nvPr/>
        </p:nvSpPr>
        <p:spPr>
          <a:xfrm>
            <a:off x="5297987" y="1302688"/>
            <a:ext cx="6093724" cy="5078313"/>
          </a:xfrm>
          <a:prstGeom prst="rect">
            <a:avLst/>
          </a:prstGeom>
          <a:noFill/>
        </p:spPr>
        <p:txBody>
          <a:bodyPr wrap="square">
            <a:spAutoFit/>
          </a:bodyPr>
          <a:lstStyle/>
          <a:p>
            <a:pPr algn="l">
              <a:buNone/>
            </a:pPr>
            <a:r>
              <a:rPr lang="en-GB" b="1" i="0" dirty="0">
                <a:solidFill>
                  <a:srgbClr val="00205B"/>
                </a:solidFill>
                <a:effectLst/>
                <a:latin typeface="Plus Jakarta Sans"/>
              </a:rPr>
              <a:t>Introducing children to a diverse range of scientists and people who work in science-related jobs.</a:t>
            </a:r>
            <a:endParaRPr lang="en-GB" b="0" i="0" dirty="0">
              <a:solidFill>
                <a:srgbClr val="00205B"/>
              </a:solidFill>
              <a:effectLst/>
              <a:latin typeface="Plus Jakarta Sans"/>
            </a:endParaRPr>
          </a:p>
          <a:p>
            <a:pPr algn="l">
              <a:buNone/>
            </a:pPr>
            <a:r>
              <a:rPr lang="en-GB" b="0" i="0" dirty="0">
                <a:solidFill>
                  <a:srgbClr val="00205B"/>
                </a:solidFill>
                <a:effectLst/>
                <a:latin typeface="Plus Jakarta Sans"/>
              </a:rPr>
              <a:t>A Scientist Just Like Me is designed to raise awareness of diversity in science-related jobs and to provide illustrated examples of a wide range of science-based careers. It consists of a series of short slideshows, each one ‘telling the story’ of a particular scientist or person working in a science-related job.</a:t>
            </a:r>
          </a:p>
          <a:p>
            <a:pPr algn="l">
              <a:buNone/>
            </a:pPr>
            <a:r>
              <a:rPr lang="en-GB" b="0" i="0" dirty="0">
                <a:solidFill>
                  <a:srgbClr val="00205B"/>
                </a:solidFill>
                <a:effectLst/>
                <a:latin typeface="Plus Jakarta Sans"/>
              </a:rPr>
              <a:t>The slideshows are intended to be used as discussion prompts, guided by a teacher. They can be used in different ways and for different purposes, for example:</a:t>
            </a:r>
          </a:p>
          <a:p>
            <a:pPr algn="l">
              <a:buFont typeface="Arial" panose="020B0604020202020204" pitchFamily="34" charset="0"/>
              <a:buChar char="•"/>
            </a:pPr>
            <a:r>
              <a:rPr lang="en-GB" b="0" i="0" dirty="0">
                <a:solidFill>
                  <a:srgbClr val="00205B"/>
                </a:solidFill>
                <a:effectLst/>
                <a:latin typeface="Plus Jakarta Sans"/>
              </a:rPr>
              <a:t>to show children an example of someone from a particular ethnic background working in a science job</a:t>
            </a:r>
          </a:p>
          <a:p>
            <a:pPr algn="l">
              <a:buFont typeface="Arial" panose="020B0604020202020204" pitchFamily="34" charset="0"/>
              <a:buChar char="•"/>
            </a:pPr>
            <a:r>
              <a:rPr lang="en-GB" b="0" i="0" dirty="0">
                <a:solidFill>
                  <a:srgbClr val="00205B"/>
                </a:solidFill>
                <a:effectLst/>
                <a:latin typeface="Plus Jakarta Sans"/>
              </a:rPr>
              <a:t>to challenge gender stereotypes about science jobs</a:t>
            </a:r>
          </a:p>
          <a:p>
            <a:pPr algn="l">
              <a:buFont typeface="Arial" panose="020B0604020202020204" pitchFamily="34" charset="0"/>
              <a:buChar char="•"/>
            </a:pPr>
            <a:r>
              <a:rPr lang="en-GB" b="0" i="0" dirty="0">
                <a:solidFill>
                  <a:srgbClr val="00205B"/>
                </a:solidFill>
                <a:effectLst/>
                <a:latin typeface="Plus Jakarta Sans"/>
              </a:rPr>
              <a:t>as part of a science topic that relates to the work of the scientist</a:t>
            </a:r>
          </a:p>
          <a:p>
            <a:pPr algn="l">
              <a:buFont typeface="Arial" panose="020B0604020202020204" pitchFamily="34" charset="0"/>
              <a:buChar char="•"/>
            </a:pPr>
            <a:r>
              <a:rPr lang="en-GB" b="0" i="0" dirty="0">
                <a:solidFill>
                  <a:srgbClr val="00205B"/>
                </a:solidFill>
                <a:effectLst/>
                <a:latin typeface="Plus Jakarta Sans"/>
              </a:rPr>
              <a:t>as stand-alone fifteen-minute discussion activities</a:t>
            </a:r>
          </a:p>
          <a:p>
            <a:pPr algn="l">
              <a:buFont typeface="Arial" panose="020B0604020202020204" pitchFamily="34" charset="0"/>
              <a:buChar char="•"/>
            </a:pPr>
            <a:r>
              <a:rPr lang="en-GB" b="0" i="0" dirty="0">
                <a:solidFill>
                  <a:srgbClr val="00205B"/>
                </a:solidFill>
                <a:effectLst/>
                <a:latin typeface="Plus Jakarta Sans"/>
              </a:rPr>
              <a:t>with a small group or the whole class, or in a whole school assembly</a:t>
            </a:r>
          </a:p>
        </p:txBody>
      </p:sp>
    </p:spTree>
    <p:extLst>
      <p:ext uri="{BB962C8B-B14F-4D97-AF65-F5344CB8AC3E}">
        <p14:creationId xmlns:p14="http://schemas.microsoft.com/office/powerpoint/2010/main" val="56744860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84CA291-E1D1-0D7D-7260-373F4D1C0EE1}"/>
              </a:ext>
            </a:extLst>
          </p:cNvPr>
          <p:cNvSpPr txBox="1"/>
          <p:nvPr/>
        </p:nvSpPr>
        <p:spPr>
          <a:xfrm>
            <a:off x="1017981" y="2646309"/>
            <a:ext cx="6097604" cy="369332"/>
          </a:xfrm>
          <a:prstGeom prst="rect">
            <a:avLst/>
          </a:prstGeom>
          <a:noFill/>
        </p:spPr>
        <p:txBody>
          <a:bodyPr wrap="square">
            <a:spAutoFit/>
          </a:bodyPr>
          <a:lstStyle/>
          <a:p>
            <a:r>
              <a:rPr lang="en-GB" dirty="0" err="1">
                <a:hlinkClick r:id="rId3"/>
              </a:rPr>
              <a:t>Romodels</a:t>
            </a:r>
            <a:r>
              <a:rPr lang="en-GB" dirty="0">
                <a:hlinkClick r:id="rId3"/>
              </a:rPr>
              <a:t> | Role models</a:t>
            </a:r>
            <a:endParaRPr lang="en-GB" dirty="0"/>
          </a:p>
        </p:txBody>
      </p:sp>
      <p:pic>
        <p:nvPicPr>
          <p:cNvPr id="6" name="Picture 5">
            <a:extLst>
              <a:ext uri="{FF2B5EF4-FFF2-40B4-BE49-F238E27FC236}">
                <a16:creationId xmlns:a16="http://schemas.microsoft.com/office/drawing/2014/main" id="{FFA64CD1-39DB-CF65-D999-277299E3380F}"/>
              </a:ext>
            </a:extLst>
          </p:cNvPr>
          <p:cNvPicPr>
            <a:picLocks noChangeAspect="1"/>
          </p:cNvPicPr>
          <p:nvPr/>
        </p:nvPicPr>
        <p:blipFill>
          <a:blip r:embed="rId4"/>
          <a:stretch>
            <a:fillRect/>
          </a:stretch>
        </p:blipFill>
        <p:spPr>
          <a:xfrm>
            <a:off x="322936" y="498105"/>
            <a:ext cx="3905250" cy="2028825"/>
          </a:xfrm>
          <a:prstGeom prst="rect">
            <a:avLst/>
          </a:prstGeom>
        </p:spPr>
      </p:pic>
      <p:sp>
        <p:nvSpPr>
          <p:cNvPr id="16" name="TextBox 15">
            <a:extLst>
              <a:ext uri="{FF2B5EF4-FFF2-40B4-BE49-F238E27FC236}">
                <a16:creationId xmlns:a16="http://schemas.microsoft.com/office/drawing/2014/main" id="{1D12E8E5-706A-1A6A-7345-52D4BB610EC5}"/>
              </a:ext>
            </a:extLst>
          </p:cNvPr>
          <p:cNvSpPr txBox="1"/>
          <p:nvPr/>
        </p:nvSpPr>
        <p:spPr>
          <a:xfrm>
            <a:off x="322936" y="3135020"/>
            <a:ext cx="6097604" cy="2862322"/>
          </a:xfrm>
          <a:prstGeom prst="rect">
            <a:avLst/>
          </a:prstGeom>
          <a:noFill/>
        </p:spPr>
        <p:txBody>
          <a:bodyPr wrap="square">
            <a:spAutoFit/>
          </a:bodyPr>
          <a:lstStyle/>
          <a:p>
            <a:pPr algn="l" fontAlgn="base"/>
            <a:r>
              <a:rPr lang="en-GB" sz="1200" b="1" i="0" dirty="0">
                <a:effectLst/>
                <a:latin typeface="futura-lt-w01-book"/>
              </a:rPr>
              <a:t>You can't be what you don't see...</a:t>
            </a:r>
            <a:endParaRPr lang="en-GB" sz="1200" b="1" i="0" dirty="0">
              <a:effectLst/>
            </a:endParaRPr>
          </a:p>
          <a:p>
            <a:pPr algn="l" fontAlgn="base"/>
            <a:r>
              <a:rPr lang="en-GB" sz="1200" b="0" i="0" dirty="0">
                <a:effectLst/>
                <a:latin typeface="futura-lt-w01-book"/>
              </a:rPr>
              <a:t>Many children only imagine the roles in their day to day lives, not all the exciting possibilities in an ever-changing world. Career aspirations of students have frozen in the past twenty years whilst the economy has changed rapidly.</a:t>
            </a:r>
            <a:endParaRPr lang="en-GB" sz="1200" b="0" i="0" dirty="0">
              <a:effectLst/>
            </a:endParaRPr>
          </a:p>
          <a:p>
            <a:pPr algn="l" fontAlgn="base"/>
            <a:r>
              <a:rPr lang="en-GB" sz="1200" b="0" i="0" dirty="0">
                <a:effectLst/>
              </a:rPr>
              <a:t> </a:t>
            </a:r>
          </a:p>
          <a:p>
            <a:pPr algn="l" fontAlgn="base"/>
            <a:r>
              <a:rPr lang="en-GB" sz="1200" b="1" i="0" dirty="0">
                <a:effectLst/>
                <a:latin typeface="futura-lt-w01-book"/>
              </a:rPr>
              <a:t>Stereotypes reduce a child's ability to dream...</a:t>
            </a:r>
            <a:endParaRPr lang="en-GB" sz="1200" b="1" i="0" dirty="0">
              <a:effectLst/>
            </a:endParaRPr>
          </a:p>
          <a:p>
            <a:pPr algn="l" fontAlgn="base"/>
            <a:r>
              <a:rPr lang="en-GB" sz="1200" b="0" i="0" dirty="0">
                <a:effectLst/>
                <a:latin typeface="futura-lt-w01-book"/>
              </a:rPr>
              <a:t>By age 6, research shows that children further reduce their dreams for themselves due to stereotypes regarding gender, race/ethnicity, neurodiversity, or physical ability. </a:t>
            </a:r>
            <a:endParaRPr lang="en-GB" sz="1200" b="0" i="0" dirty="0">
              <a:effectLst/>
            </a:endParaRPr>
          </a:p>
          <a:p>
            <a:pPr algn="l" fontAlgn="base"/>
            <a:r>
              <a:rPr lang="en-GB" sz="1200" b="0" i="0" dirty="0">
                <a:effectLst/>
              </a:rPr>
              <a:t>​</a:t>
            </a:r>
          </a:p>
          <a:p>
            <a:pPr algn="l" fontAlgn="base"/>
            <a:r>
              <a:rPr lang="en-GB" sz="1200" b="1" i="0" dirty="0">
                <a:effectLst/>
                <a:latin typeface="futura-lt-w01-book"/>
              </a:rPr>
              <a:t>Late and limited exposure reduces opportunities  </a:t>
            </a:r>
            <a:endParaRPr lang="en-GB" sz="1200" b="1" i="0" dirty="0">
              <a:effectLst/>
            </a:endParaRPr>
          </a:p>
          <a:p>
            <a:pPr algn="l" fontAlgn="base"/>
            <a:r>
              <a:rPr lang="en-GB" sz="1200" b="1" i="0" dirty="0">
                <a:effectLst/>
              </a:rPr>
              <a:t>​​</a:t>
            </a:r>
            <a:r>
              <a:rPr lang="en-GB" sz="1200" b="0" i="0" dirty="0">
                <a:effectLst/>
                <a:latin typeface="futura-lt-w01-book"/>
              </a:rPr>
              <a:t>Children are frequently encouraged to explore career possibilities too late in their academic life, often in ‘one off’ events, with the careers they are exposed to limited to those that are ‘traditional’ in nature, led by professionals who do not ‘look like’ or ‘sound like’ them</a:t>
            </a:r>
            <a:endParaRPr lang="en-GB" sz="1200" b="0" i="0" dirty="0">
              <a:effectLst/>
            </a:endParaRPr>
          </a:p>
        </p:txBody>
      </p:sp>
      <p:pic>
        <p:nvPicPr>
          <p:cNvPr id="18" name="Picture 17">
            <a:extLst>
              <a:ext uri="{FF2B5EF4-FFF2-40B4-BE49-F238E27FC236}">
                <a16:creationId xmlns:a16="http://schemas.microsoft.com/office/drawing/2014/main" id="{B271365A-764F-8261-BB47-6C2F84FDCF95}"/>
              </a:ext>
            </a:extLst>
          </p:cNvPr>
          <p:cNvPicPr>
            <a:picLocks noChangeAspect="1"/>
          </p:cNvPicPr>
          <p:nvPr/>
        </p:nvPicPr>
        <p:blipFill>
          <a:blip r:embed="rId5"/>
          <a:stretch>
            <a:fillRect/>
          </a:stretch>
        </p:blipFill>
        <p:spPr>
          <a:xfrm>
            <a:off x="6841391" y="1553578"/>
            <a:ext cx="4332628" cy="4577563"/>
          </a:xfrm>
          <a:prstGeom prst="rect">
            <a:avLst/>
          </a:prstGeom>
        </p:spPr>
      </p:pic>
      <p:sp>
        <p:nvSpPr>
          <p:cNvPr id="3" name="TextBox 2">
            <a:extLst>
              <a:ext uri="{FF2B5EF4-FFF2-40B4-BE49-F238E27FC236}">
                <a16:creationId xmlns:a16="http://schemas.microsoft.com/office/drawing/2014/main" id="{A29625FE-1686-6E12-8140-F7A723F23992}"/>
              </a:ext>
            </a:extLst>
          </p:cNvPr>
          <p:cNvSpPr txBox="1"/>
          <p:nvPr/>
        </p:nvSpPr>
        <p:spPr>
          <a:xfrm>
            <a:off x="4414234" y="143452"/>
            <a:ext cx="6098146" cy="369332"/>
          </a:xfrm>
          <a:prstGeom prst="rect">
            <a:avLst/>
          </a:prstGeom>
          <a:noFill/>
        </p:spPr>
        <p:txBody>
          <a:bodyPr wrap="square">
            <a:spAutoFit/>
          </a:bodyPr>
          <a:lstStyle/>
          <a:p>
            <a:r>
              <a:rPr lang="en-GB" dirty="0"/>
              <a:t>https://romodels.thinkific.com/</a:t>
            </a:r>
          </a:p>
        </p:txBody>
      </p:sp>
      <p:sp>
        <p:nvSpPr>
          <p:cNvPr id="7" name="TextBox 6">
            <a:extLst>
              <a:ext uri="{FF2B5EF4-FFF2-40B4-BE49-F238E27FC236}">
                <a16:creationId xmlns:a16="http://schemas.microsoft.com/office/drawing/2014/main" id="{A2C67C2C-DC75-FBFD-C562-DEE9F41AEF2B}"/>
              </a:ext>
            </a:extLst>
          </p:cNvPr>
          <p:cNvSpPr txBox="1"/>
          <p:nvPr/>
        </p:nvSpPr>
        <p:spPr>
          <a:xfrm>
            <a:off x="4414234" y="537492"/>
            <a:ext cx="3297762" cy="923330"/>
          </a:xfrm>
          <a:prstGeom prst="rect">
            <a:avLst/>
          </a:prstGeom>
          <a:noFill/>
        </p:spPr>
        <p:txBody>
          <a:bodyPr wrap="none" rtlCol="0">
            <a:spAutoFit/>
          </a:bodyPr>
          <a:lstStyle/>
          <a:p>
            <a:r>
              <a:rPr lang="en-GB" dirty="0"/>
              <a:t>Username: </a:t>
            </a:r>
            <a:r>
              <a:rPr lang="en-GB" dirty="0">
                <a:hlinkClick r:id="rId6"/>
              </a:rPr>
              <a:t>Julia@romodels.org</a:t>
            </a:r>
            <a:endParaRPr lang="en-GB" dirty="0"/>
          </a:p>
          <a:p>
            <a:r>
              <a:rPr lang="en-GB" dirty="0"/>
              <a:t>Password: romodels2025</a:t>
            </a:r>
          </a:p>
          <a:p>
            <a:endParaRPr lang="en-GB" dirty="0"/>
          </a:p>
        </p:txBody>
      </p:sp>
    </p:spTree>
    <p:extLst>
      <p:ext uri="{BB962C8B-B14F-4D97-AF65-F5344CB8AC3E}">
        <p14:creationId xmlns:p14="http://schemas.microsoft.com/office/powerpoint/2010/main" val="367642139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DD049AF2-713C-46F2-8BC8-D78EECF18178}"/>
              </a:ext>
            </a:extLst>
          </p:cNvPr>
          <p:cNvSpPr>
            <a:spLocks noGrp="1"/>
          </p:cNvSpPr>
          <p:nvPr>
            <p:ph type="subTitle" idx="1"/>
          </p:nvPr>
        </p:nvSpPr>
        <p:spPr>
          <a:xfrm>
            <a:off x="379957" y="2385780"/>
            <a:ext cx="11432086" cy="4556589"/>
          </a:xfrm>
        </p:spPr>
        <p:txBody>
          <a:bodyPr>
            <a:normAutofit/>
          </a:bodyPr>
          <a:lstStyle/>
          <a:p>
            <a:pPr marL="85725" indent="0">
              <a:buNone/>
            </a:pPr>
            <a:r>
              <a:rPr lang="en-GB" dirty="0"/>
              <a:t>Developing equity in the classroom is a process, not an immediate result.</a:t>
            </a:r>
          </a:p>
          <a:p>
            <a:pPr marL="85725" indent="0">
              <a:buNone/>
            </a:pPr>
            <a:endParaRPr lang="en-GB" dirty="0"/>
          </a:p>
          <a:p>
            <a:pPr marL="85725" indent="0">
              <a:buNone/>
            </a:pPr>
            <a:r>
              <a:rPr lang="en-GB" dirty="0"/>
              <a:t>“Achieving greater equity in education is not only a social-justice imperative, it is also a way to use resources more efficiently, and to increase the supply of knowledge and skills that fuel economic growth and promote social cohesion. Not least, how we treat the most vulnerable students shows who we are as a society’ </a:t>
            </a:r>
          </a:p>
          <a:p>
            <a:pPr marL="85725" indent="0">
              <a:buNone/>
            </a:pPr>
            <a:r>
              <a:rPr lang="en-GB" dirty="0"/>
              <a:t>OECD (2018)</a:t>
            </a:r>
          </a:p>
          <a:p>
            <a:pPr marL="85725" indent="0">
              <a:buNone/>
            </a:pPr>
            <a:r>
              <a:rPr lang="en-GB" sz="1650" dirty="0"/>
              <a:t>Equity in education: Breaking down barriers to social mobility </a:t>
            </a:r>
            <a:r>
              <a:rPr lang="en-GB" sz="1425" u="sng" dirty="0">
                <a:solidFill>
                  <a:srgbClr val="0000FF"/>
                </a:solidFill>
                <a:latin typeface="Calibri" panose="020F0502020204030204" pitchFamily="34" charset="0"/>
                <a:ea typeface="Times New Roman" panose="02020603050405020304" pitchFamily="18" charset="0"/>
                <a:hlinkClick r:id="rId3"/>
              </a:rPr>
              <a:t>https://doi.org/10.1787/9789264073234-en</a:t>
            </a:r>
            <a:endParaRPr lang="en-GB" sz="1425" dirty="0">
              <a:latin typeface="Calibri" panose="020F0502020204030204" pitchFamily="34" charset="0"/>
              <a:ea typeface="Calibri" panose="020F0502020204030204" pitchFamily="34" charset="0"/>
            </a:endParaRPr>
          </a:p>
          <a:p>
            <a:pPr marL="85725" indent="0">
              <a:buNone/>
            </a:pPr>
            <a:endParaRPr lang="en-GB" dirty="0"/>
          </a:p>
          <a:p>
            <a:pPr marL="85725" indent="0">
              <a:buNone/>
            </a:pPr>
            <a:endParaRPr lang="en-GB" dirty="0"/>
          </a:p>
        </p:txBody>
      </p:sp>
      <p:sp>
        <p:nvSpPr>
          <p:cNvPr id="2" name="Title 1">
            <a:extLst>
              <a:ext uri="{FF2B5EF4-FFF2-40B4-BE49-F238E27FC236}">
                <a16:creationId xmlns:a16="http://schemas.microsoft.com/office/drawing/2014/main" id="{50C14365-F77D-4A0F-A0D7-6909DCAB3CD7}"/>
              </a:ext>
            </a:extLst>
          </p:cNvPr>
          <p:cNvSpPr>
            <a:spLocks noGrp="1"/>
          </p:cNvSpPr>
          <p:nvPr>
            <p:ph type="title" idx="4294967295"/>
          </p:nvPr>
        </p:nvSpPr>
        <p:spPr>
          <a:xfrm>
            <a:off x="379957" y="1232024"/>
            <a:ext cx="10515600" cy="1325563"/>
          </a:xfrm>
        </p:spPr>
        <p:txBody>
          <a:bodyPr/>
          <a:lstStyle/>
          <a:p>
            <a:r>
              <a:rPr lang="en-GB" dirty="0"/>
              <a:t>A final thought for today</a:t>
            </a:r>
          </a:p>
        </p:txBody>
      </p:sp>
    </p:spTree>
    <p:extLst>
      <p:ext uri="{BB962C8B-B14F-4D97-AF65-F5344CB8AC3E}">
        <p14:creationId xmlns:p14="http://schemas.microsoft.com/office/powerpoint/2010/main" val="339438721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Shape 82"/>
        <p:cNvGrpSpPr/>
        <p:nvPr/>
      </p:nvGrpSpPr>
      <p:grpSpPr>
        <a:xfrm>
          <a:off x="0" y="0"/>
          <a:ext cx="0" cy="0"/>
          <a:chOff x="0" y="0"/>
          <a:chExt cx="0" cy="0"/>
        </a:xfrm>
      </p:grpSpPr>
      <p:sp>
        <p:nvSpPr>
          <p:cNvPr id="84" name="Google Shape;84;p1"/>
          <p:cNvSpPr txBox="1">
            <a:spLocks noGrp="1"/>
          </p:cNvSpPr>
          <p:nvPr>
            <p:ph type="ctrTitle"/>
          </p:nvPr>
        </p:nvSpPr>
        <p:spPr>
          <a:xfrm>
            <a:off x="2181664" y="323608"/>
            <a:ext cx="7772400" cy="1470025"/>
          </a:xfrm>
          <a:prstGeom prst="rect">
            <a:avLst/>
          </a:prstGeom>
          <a:noFill/>
          <a:ln>
            <a:noFill/>
          </a:ln>
        </p:spPr>
        <p:txBody>
          <a:bodyPr spcFirstLastPara="1" vert="horz" wrap="square" lIns="91425" tIns="45700" rIns="91425" bIns="45700" rtlCol="0" anchor="ctr" anchorCtr="0">
            <a:normAutofit fontScale="90000"/>
          </a:bodyPr>
          <a:lstStyle/>
          <a:p>
            <a:pPr>
              <a:lnSpc>
                <a:spcPct val="100000"/>
              </a:lnSpc>
              <a:spcBef>
                <a:spcPts val="0"/>
              </a:spcBef>
              <a:buClr>
                <a:schemeClr val="dk1"/>
              </a:buClr>
              <a:buSzPts val="4400"/>
            </a:pPr>
            <a:r>
              <a:rPr lang="en-GB" dirty="0"/>
              <a:t>Whole School Inclusion and Equity </a:t>
            </a:r>
            <a:br>
              <a:rPr lang="en-GB" dirty="0"/>
            </a:br>
            <a:r>
              <a:rPr lang="en-GB" dirty="0"/>
              <a:t>(Wales)</a:t>
            </a:r>
            <a:endParaRPr dirty="0"/>
          </a:p>
        </p:txBody>
      </p:sp>
      <p:sp>
        <p:nvSpPr>
          <p:cNvPr id="2" name="TextBox 1">
            <a:extLst>
              <a:ext uri="{FF2B5EF4-FFF2-40B4-BE49-F238E27FC236}">
                <a16:creationId xmlns:a16="http://schemas.microsoft.com/office/drawing/2014/main" id="{5BE5A0F9-D7DB-F149-8EEB-893894C56BCD}"/>
              </a:ext>
            </a:extLst>
          </p:cNvPr>
          <p:cNvSpPr txBox="1"/>
          <p:nvPr/>
        </p:nvSpPr>
        <p:spPr>
          <a:xfrm>
            <a:off x="4027377" y="3432000"/>
            <a:ext cx="3566041" cy="830997"/>
          </a:xfrm>
          <a:prstGeom prst="rect">
            <a:avLst/>
          </a:prstGeom>
          <a:noFill/>
        </p:spPr>
        <p:txBody>
          <a:bodyPr wrap="none" rtlCol="0">
            <a:spAutoFit/>
          </a:bodyPr>
          <a:lstStyle/>
          <a:p>
            <a:pPr algn="ctr"/>
            <a:r>
              <a:rPr lang="en-US" sz="2400" dirty="0">
                <a:latin typeface="Calibri" panose="020F0502020204030204" pitchFamily="34" charset="0"/>
                <a:cs typeface="Calibri" panose="020F0502020204030204" pitchFamily="34" charset="0"/>
              </a:rPr>
              <a:t>Dr Julia Jenkins</a:t>
            </a:r>
          </a:p>
          <a:p>
            <a:pPr algn="ctr"/>
            <a:r>
              <a:rPr lang="en-US" sz="2400" dirty="0">
                <a:latin typeface="Calibri" panose="020F0502020204030204" pitchFamily="34" charset="0"/>
                <a:cs typeface="Calibri" panose="020F0502020204030204" pitchFamily="34" charset="0"/>
              </a:rPr>
              <a:t>Inclusion and equity coach </a:t>
            </a:r>
          </a:p>
        </p:txBody>
      </p:sp>
      <p:sp>
        <p:nvSpPr>
          <p:cNvPr id="3" name="TextBox 2">
            <a:extLst>
              <a:ext uri="{FF2B5EF4-FFF2-40B4-BE49-F238E27FC236}">
                <a16:creationId xmlns:a16="http://schemas.microsoft.com/office/drawing/2014/main" id="{4FEC5A31-C5AC-43BC-832E-0CA33C613DD5}"/>
              </a:ext>
            </a:extLst>
          </p:cNvPr>
          <p:cNvSpPr txBox="1"/>
          <p:nvPr/>
        </p:nvSpPr>
        <p:spPr>
          <a:xfrm>
            <a:off x="3578593" y="2197318"/>
            <a:ext cx="4879284" cy="830997"/>
          </a:xfrm>
          <a:prstGeom prst="rect">
            <a:avLst/>
          </a:prstGeom>
          <a:noFill/>
        </p:spPr>
        <p:txBody>
          <a:bodyPr wrap="none" rtlCol="0">
            <a:spAutoFit/>
          </a:bodyPr>
          <a:lstStyle/>
          <a:p>
            <a:r>
              <a:rPr lang="en-GB" sz="2400" dirty="0" err="1">
                <a:solidFill>
                  <a:srgbClr val="FF0000"/>
                </a:solidFill>
              </a:rPr>
              <a:t>Diolch</a:t>
            </a:r>
            <a:r>
              <a:rPr lang="en-GB" sz="2400" dirty="0">
                <a:solidFill>
                  <a:srgbClr val="FF0000"/>
                </a:solidFill>
              </a:rPr>
              <a:t> </a:t>
            </a:r>
            <a:r>
              <a:rPr lang="en-GB" sz="2400" dirty="0" err="1">
                <a:solidFill>
                  <a:srgbClr val="FF0000"/>
                </a:solidFill>
              </a:rPr>
              <a:t>yn</a:t>
            </a:r>
            <a:r>
              <a:rPr lang="en-GB" sz="2400" dirty="0">
                <a:solidFill>
                  <a:srgbClr val="FF0000"/>
                </a:solidFill>
              </a:rPr>
              <a:t> </a:t>
            </a:r>
            <a:r>
              <a:rPr lang="en-GB" sz="2400" dirty="0" err="1">
                <a:solidFill>
                  <a:srgbClr val="FF0000"/>
                </a:solidFill>
              </a:rPr>
              <a:t>fawr</a:t>
            </a:r>
            <a:r>
              <a:rPr lang="en-GB" sz="2400" dirty="0">
                <a:solidFill>
                  <a:srgbClr val="FF0000"/>
                </a:solidFill>
              </a:rPr>
              <a:t> </a:t>
            </a:r>
            <a:r>
              <a:rPr lang="en-GB" sz="2400" dirty="0" err="1">
                <a:solidFill>
                  <a:srgbClr val="FF0000"/>
                </a:solidFill>
              </a:rPr>
              <a:t>iawn</a:t>
            </a:r>
            <a:r>
              <a:rPr lang="en-GB" sz="2400" dirty="0">
                <a:solidFill>
                  <a:srgbClr val="FF0000"/>
                </a:solidFill>
              </a:rPr>
              <a:t>/Thank you</a:t>
            </a:r>
          </a:p>
          <a:p>
            <a:r>
              <a:rPr lang="en-GB" sz="2400" dirty="0">
                <a:solidFill>
                  <a:srgbClr val="FF0000"/>
                </a:solidFill>
              </a:rPr>
              <a:t>Any questions?/ </a:t>
            </a:r>
            <a:r>
              <a:rPr lang="en-GB" sz="2400" dirty="0" err="1">
                <a:solidFill>
                  <a:srgbClr val="FF0000"/>
                </a:solidFill>
              </a:rPr>
              <a:t>Unrhyw</a:t>
            </a:r>
            <a:r>
              <a:rPr lang="en-GB" sz="2400" dirty="0">
                <a:solidFill>
                  <a:srgbClr val="FF0000"/>
                </a:solidFill>
              </a:rPr>
              <a:t> </a:t>
            </a:r>
            <a:r>
              <a:rPr lang="en-GB" sz="2400" dirty="0" err="1">
                <a:solidFill>
                  <a:srgbClr val="FF0000"/>
                </a:solidFill>
              </a:rPr>
              <a:t>gwestiynau</a:t>
            </a:r>
            <a:r>
              <a:rPr lang="en-GB" sz="2400" dirty="0">
                <a:solidFill>
                  <a:srgbClr val="FF0000"/>
                </a:solidFill>
              </a:rPr>
              <a:t>?</a:t>
            </a:r>
          </a:p>
        </p:txBody>
      </p:sp>
      <p:sp>
        <p:nvSpPr>
          <p:cNvPr id="4" name="TextBox 3">
            <a:extLst>
              <a:ext uri="{FF2B5EF4-FFF2-40B4-BE49-F238E27FC236}">
                <a16:creationId xmlns:a16="http://schemas.microsoft.com/office/drawing/2014/main" id="{F23A6066-F6A5-4F2B-A9E4-127297E13DC3}"/>
              </a:ext>
            </a:extLst>
          </p:cNvPr>
          <p:cNvSpPr txBox="1"/>
          <p:nvPr/>
        </p:nvSpPr>
        <p:spPr>
          <a:xfrm>
            <a:off x="4368052" y="4137255"/>
            <a:ext cx="2874761" cy="1200329"/>
          </a:xfrm>
          <a:prstGeom prst="rect">
            <a:avLst/>
          </a:prstGeom>
          <a:noFill/>
        </p:spPr>
        <p:txBody>
          <a:bodyPr wrap="none" rtlCol="0">
            <a:spAutoFit/>
          </a:bodyPr>
          <a:lstStyle/>
          <a:p>
            <a:r>
              <a:rPr lang="en-GB" sz="2400" dirty="0">
                <a:hlinkClick r:id="rId3"/>
              </a:rPr>
              <a:t>Julia.Jenkins@iop.org</a:t>
            </a:r>
            <a:endParaRPr lang="en-GB" sz="2400" dirty="0"/>
          </a:p>
          <a:p>
            <a:r>
              <a:rPr lang="en-GB" sz="2400" dirty="0"/>
              <a:t>Mob: 07816954060</a:t>
            </a:r>
          </a:p>
          <a:p>
            <a:endParaRPr lang="en-GB" sz="2400" dirty="0"/>
          </a:p>
        </p:txBody>
      </p:sp>
      <p:pic>
        <p:nvPicPr>
          <p:cNvPr id="5" name="Picture 4">
            <a:extLst>
              <a:ext uri="{FF2B5EF4-FFF2-40B4-BE49-F238E27FC236}">
                <a16:creationId xmlns:a16="http://schemas.microsoft.com/office/drawing/2014/main" id="{337E87E4-FD31-92A1-A762-5D9591277A17}"/>
              </a:ext>
            </a:extLst>
          </p:cNvPr>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126272" y="5371937"/>
            <a:ext cx="3783925" cy="847531"/>
          </a:xfrm>
          <a:prstGeom prst="rect">
            <a:avLst/>
          </a:prstGeom>
          <a:noFill/>
          <a:ln>
            <a:noFill/>
          </a:ln>
        </p:spPr>
      </p:pic>
    </p:spTree>
    <p:extLst>
      <p:ext uri="{BB962C8B-B14F-4D97-AF65-F5344CB8AC3E}">
        <p14:creationId xmlns:p14="http://schemas.microsoft.com/office/powerpoint/2010/main" val="292925215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204</TotalTime>
  <Words>6933</Words>
  <Application>Microsoft Office PowerPoint</Application>
  <PresentationFormat>Widescreen</PresentationFormat>
  <Paragraphs>405</Paragraphs>
  <Slides>31</Slides>
  <Notes>29</Notes>
  <HiddenSlides>0</HiddenSlides>
  <MMClips>1</MMClips>
  <ScaleCrop>false</ScaleCrop>
  <HeadingPairs>
    <vt:vector size="6" baseType="variant">
      <vt:variant>
        <vt:lpstr>Fonts Used</vt:lpstr>
      </vt:variant>
      <vt:variant>
        <vt:i4>18</vt:i4>
      </vt:variant>
      <vt:variant>
        <vt:lpstr>Theme</vt:lpstr>
      </vt:variant>
      <vt:variant>
        <vt:i4>1</vt:i4>
      </vt:variant>
      <vt:variant>
        <vt:lpstr>Slide Titles</vt:lpstr>
      </vt:variant>
      <vt:variant>
        <vt:i4>31</vt:i4>
      </vt:variant>
    </vt:vector>
  </HeadingPairs>
  <TitlesOfParts>
    <vt:vector size="50" baseType="lpstr">
      <vt:lpstr>-apple-system</vt:lpstr>
      <vt:lpstr>Aptos</vt:lpstr>
      <vt:lpstr>Aptos Display</vt:lpstr>
      <vt:lpstr>Arial</vt:lpstr>
      <vt:lpstr>Calibri</vt:lpstr>
      <vt:lpstr>futura-lt-w01-book</vt:lpstr>
      <vt:lpstr>Georgia</vt:lpstr>
      <vt:lpstr>lato</vt:lpstr>
      <vt:lpstr>Open Sans</vt:lpstr>
      <vt:lpstr>Plus Jakarta Sans</vt:lpstr>
      <vt:lpstr>poppins</vt:lpstr>
      <vt:lpstr>proxima-nova</vt:lpstr>
      <vt:lpstr>Roboto</vt:lpstr>
      <vt:lpstr>Roboto Condensed</vt:lpstr>
      <vt:lpstr>Roboto Slab</vt:lpstr>
      <vt:lpstr>silka</vt:lpstr>
      <vt:lpstr>Titillium Web</vt:lpstr>
      <vt:lpstr>Wingdings</vt:lpstr>
      <vt:lpstr>Office Theme</vt:lpstr>
      <vt:lpstr>PowerPoint Presentation</vt:lpstr>
      <vt:lpstr>PowerPoint Presentation</vt:lpstr>
      <vt:lpstr>PowerPoint Presentation</vt:lpstr>
      <vt:lpstr>Why? The long term issues </vt:lpstr>
      <vt:lpstr>PowerPoint Presentation</vt:lpstr>
      <vt:lpstr>PowerPoint Presentation</vt:lpstr>
      <vt:lpstr>PowerPoint Presentation</vt:lpstr>
      <vt:lpstr>Inclusive education</vt:lpstr>
      <vt:lpstr>PowerPoint Presentation</vt:lpstr>
      <vt:lpstr>PowerPoint Presentation</vt:lpstr>
      <vt:lpstr>PowerPoint Presentation</vt:lpstr>
      <vt:lpstr>Seven core characteristics of primary science capital</vt:lpstr>
      <vt:lpstr>PowerPoint Presentation</vt:lpstr>
      <vt:lpstr>PowerPoint Presentation</vt:lpstr>
      <vt:lpstr>PowerPoint Presentation</vt:lpstr>
      <vt:lpstr>Who and what influences science capital?</vt:lpstr>
      <vt:lpstr>Primary Science Capital teaching approach</vt:lpstr>
      <vt:lpstr>PowerPoint Presentation</vt:lpstr>
      <vt:lpstr>PowerPoint Presentation</vt:lpstr>
      <vt:lpstr>PowerPoint Presentation</vt:lpstr>
      <vt:lpstr>PowerPoint Presentation</vt:lpstr>
      <vt:lpstr>PowerPoint Presentation</vt:lpstr>
      <vt:lpstr>PowerPoint Presentation</vt:lpstr>
      <vt:lpstr>10 Inclusive teaching tips IOP Inclusive top tips </vt:lpstr>
      <vt:lpstr>Opportunities for careers awareness raising</vt:lpstr>
      <vt:lpstr>PowerPoint Presentation</vt:lpstr>
      <vt:lpstr>PowerPoint Presentation</vt:lpstr>
      <vt:lpstr>PowerPoint Presentation</vt:lpstr>
      <vt:lpstr>PowerPoint Presentation</vt:lpstr>
      <vt:lpstr>A final thought for today</vt:lpstr>
      <vt:lpstr>Whole School Inclusion and Equity  (Wales)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David Jenkins</dc:creator>
  <cp:lastModifiedBy>David Jenkins</cp:lastModifiedBy>
  <cp:revision>3</cp:revision>
  <cp:lastPrinted>2025-04-24T09:13:37Z</cp:lastPrinted>
  <dcterms:created xsi:type="dcterms:W3CDTF">2025-04-08T11:58:14Z</dcterms:created>
  <dcterms:modified xsi:type="dcterms:W3CDTF">2025-04-28T12:24:55Z</dcterms:modified>
</cp:coreProperties>
</file>