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Lst>
  <p:notesMasterIdLst>
    <p:notesMasterId r:id="rId9"/>
  </p:notesMasterIdLst>
  <p:sldIdLst>
    <p:sldId id="256" r:id="rId2"/>
    <p:sldId id="257" r:id="rId3"/>
    <p:sldId id="258" r:id="rId4"/>
    <p:sldId id="259" r:id="rId5"/>
    <p:sldId id="260" r:id="rId6"/>
    <p:sldId id="263" r:id="rId7"/>
    <p:sldId id="264" r:id="rId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65" d="100"/>
          <a:sy n="65" d="100"/>
        </p:scale>
        <p:origin x="66" y="17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1A7E23A-570D-4E15-AE6B-120FE11A1073}" type="datetimeFigureOut">
              <a:rPr lang="en-GB" smtClean="0"/>
              <a:t>30/09/2024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0F612DB-6F4A-41D5-812E-AC648FACBCDB}" type="slidenum">
              <a:rPr lang="en-GB" smtClean="0"/>
              <a:t>‹#›</a:t>
            </a:fld>
            <a:endParaRPr lang="en-GB"/>
          </a:p>
        </p:txBody>
      </p:sp>
    </p:spTree>
    <p:extLst>
      <p:ext uri="{BB962C8B-B14F-4D97-AF65-F5344CB8AC3E}">
        <p14:creationId xmlns:p14="http://schemas.microsoft.com/office/powerpoint/2010/main" val="401819330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BBCD63C7-6FA2-4FFD-BE4E-CDBC09DC43E6}" type="datetime1">
              <a:rPr lang="en-GB" smtClean="0"/>
              <a:t>30/09/2024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E7DAB82-51F2-4529-BFDD-DCB3848D7E32}" type="slidenum">
              <a:rPr lang="en-GB" smtClean="0"/>
              <a:t>‹#›</a:t>
            </a:fld>
            <a:endParaRPr lang="en-GB"/>
          </a:p>
        </p:txBody>
      </p:sp>
    </p:spTree>
    <p:extLst>
      <p:ext uri="{BB962C8B-B14F-4D97-AF65-F5344CB8AC3E}">
        <p14:creationId xmlns:p14="http://schemas.microsoft.com/office/powerpoint/2010/main" val="150441549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8212AC32-08DD-41B0-A7DC-BA64450F9B68}" type="datetime1">
              <a:rPr lang="en-GB" smtClean="0"/>
              <a:t>30/09/2024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E7DAB82-51F2-4529-BFDD-DCB3848D7E32}" type="slidenum">
              <a:rPr lang="en-GB" smtClean="0"/>
              <a:t>‹#›</a:t>
            </a:fld>
            <a:endParaRPr lang="en-GB"/>
          </a:p>
        </p:txBody>
      </p:sp>
    </p:spTree>
    <p:extLst>
      <p:ext uri="{BB962C8B-B14F-4D97-AF65-F5344CB8AC3E}">
        <p14:creationId xmlns:p14="http://schemas.microsoft.com/office/powerpoint/2010/main" val="327247625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C913D231-0DB8-4C0D-8E50-310823C60AA7}" type="datetime1">
              <a:rPr lang="en-GB" smtClean="0"/>
              <a:t>30/09/2024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E7DAB82-51F2-4529-BFDD-DCB3848D7E32}" type="slidenum">
              <a:rPr lang="en-GB" smtClean="0"/>
              <a:t>‹#›</a:t>
            </a:fld>
            <a:endParaRPr lang="en-GB"/>
          </a:p>
        </p:txBody>
      </p:sp>
    </p:spTree>
    <p:extLst>
      <p:ext uri="{BB962C8B-B14F-4D97-AF65-F5344CB8AC3E}">
        <p14:creationId xmlns:p14="http://schemas.microsoft.com/office/powerpoint/2010/main" val="202977850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4B0DCBB0-1F32-4E4B-BB1B-770D036B706B}" type="datetime1">
              <a:rPr lang="en-GB" smtClean="0"/>
              <a:t>30/09/2024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E7DAB82-51F2-4529-BFDD-DCB3848D7E32}" type="slidenum">
              <a:rPr lang="en-GB" smtClean="0"/>
              <a:t>‹#›</a:t>
            </a:fld>
            <a:endParaRPr lang="en-GB"/>
          </a:p>
        </p:txBody>
      </p:sp>
    </p:spTree>
    <p:extLst>
      <p:ext uri="{BB962C8B-B14F-4D97-AF65-F5344CB8AC3E}">
        <p14:creationId xmlns:p14="http://schemas.microsoft.com/office/powerpoint/2010/main" val="385508122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6620198-46C9-4D2E-B4A1-BEF3ED71845E}" type="datetime1">
              <a:rPr lang="en-GB" smtClean="0"/>
              <a:t>30/09/2024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5E7DAB82-51F2-4529-BFDD-DCB3848D7E32}" type="slidenum">
              <a:rPr lang="en-GB" smtClean="0"/>
              <a:t>‹#›</a:t>
            </a:fld>
            <a:endParaRPr lang="en-GB"/>
          </a:p>
        </p:txBody>
      </p:sp>
    </p:spTree>
    <p:extLst>
      <p:ext uri="{BB962C8B-B14F-4D97-AF65-F5344CB8AC3E}">
        <p14:creationId xmlns:p14="http://schemas.microsoft.com/office/powerpoint/2010/main" val="41704282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F58DC587-5372-425B-9133-63A12115AF82}" type="datetime1">
              <a:rPr lang="en-GB" smtClean="0"/>
              <a:t>30/09/2024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5E7DAB82-51F2-4529-BFDD-DCB3848D7E32}" type="slidenum">
              <a:rPr lang="en-GB" smtClean="0"/>
              <a:t>‹#›</a:t>
            </a:fld>
            <a:endParaRPr lang="en-GB"/>
          </a:p>
        </p:txBody>
      </p:sp>
    </p:spTree>
    <p:extLst>
      <p:ext uri="{BB962C8B-B14F-4D97-AF65-F5344CB8AC3E}">
        <p14:creationId xmlns:p14="http://schemas.microsoft.com/office/powerpoint/2010/main" val="30849729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49B26CB-74CF-4C59-A334-31BE61DF5C81}" type="datetime1">
              <a:rPr lang="en-GB" smtClean="0"/>
              <a:t>30/09/2024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5E7DAB82-51F2-4529-BFDD-DCB3848D7E32}" type="slidenum">
              <a:rPr lang="en-GB" smtClean="0"/>
              <a:t>‹#›</a:t>
            </a:fld>
            <a:endParaRPr lang="en-GB"/>
          </a:p>
        </p:txBody>
      </p:sp>
    </p:spTree>
    <p:extLst>
      <p:ext uri="{BB962C8B-B14F-4D97-AF65-F5344CB8AC3E}">
        <p14:creationId xmlns:p14="http://schemas.microsoft.com/office/powerpoint/2010/main" val="168712914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03DBD47-AD67-412E-A333-39180D6BBD86}" type="datetime1">
              <a:rPr lang="en-GB" smtClean="0"/>
              <a:t>30/09/2024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E7DAB82-51F2-4529-BFDD-DCB3848D7E32}" type="slidenum">
              <a:rPr lang="en-GB" smtClean="0"/>
              <a:t>‹#›</a:t>
            </a:fld>
            <a:endParaRPr lang="en-GB"/>
          </a:p>
        </p:txBody>
      </p:sp>
    </p:spTree>
    <p:extLst>
      <p:ext uri="{BB962C8B-B14F-4D97-AF65-F5344CB8AC3E}">
        <p14:creationId xmlns:p14="http://schemas.microsoft.com/office/powerpoint/2010/main" val="114989631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172F3C8C-45CF-4A86-BAA9-85BD4FDA1E58}" type="datetime1">
              <a:rPr lang="en-GB" smtClean="0"/>
              <a:t>30/09/2024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E7DAB82-51F2-4529-BFDD-DCB3848D7E32}" type="slidenum">
              <a:rPr lang="en-GB" smtClean="0"/>
              <a:t>‹#›</a:t>
            </a:fld>
            <a:endParaRPr lang="en-GB"/>
          </a:p>
        </p:txBody>
      </p:sp>
    </p:spTree>
    <p:extLst>
      <p:ext uri="{BB962C8B-B14F-4D97-AF65-F5344CB8AC3E}">
        <p14:creationId xmlns:p14="http://schemas.microsoft.com/office/powerpoint/2010/main" val="213776482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C4CCB5A9-765C-4B1B-84F7-9CD918D69398}" type="datetime1">
              <a:rPr lang="en-GB" smtClean="0"/>
              <a:t>30/09/2024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E7DAB82-51F2-4529-BFDD-DCB3848D7E32}" type="slidenum">
              <a:rPr lang="en-GB" smtClean="0"/>
              <a:t>‹#›</a:t>
            </a:fld>
            <a:endParaRPr lang="en-GB"/>
          </a:p>
        </p:txBody>
      </p:sp>
    </p:spTree>
    <p:extLst>
      <p:ext uri="{BB962C8B-B14F-4D97-AF65-F5344CB8AC3E}">
        <p14:creationId xmlns:p14="http://schemas.microsoft.com/office/powerpoint/2010/main" val="320801917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4B3F9B8-33E9-4AA9-8780-DBE0510CC8B0}" type="datetime1">
              <a:rPr lang="en-GB" smtClean="0"/>
              <a:t>30/09/2024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E7DAB82-51F2-4529-BFDD-DCB3848D7E32}" type="slidenum">
              <a:rPr lang="en-GB" smtClean="0"/>
              <a:t>‹#›</a:t>
            </a:fld>
            <a:endParaRPr lang="en-GB"/>
          </a:p>
        </p:txBody>
      </p:sp>
    </p:spTree>
    <p:extLst>
      <p:ext uri="{BB962C8B-B14F-4D97-AF65-F5344CB8AC3E}">
        <p14:creationId xmlns:p14="http://schemas.microsoft.com/office/powerpoint/2010/main" val="407746179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E87B927-3808-44D7-9C2B-691A99B1E691}" type="datetime1">
              <a:rPr lang="en-GB" smtClean="0"/>
              <a:t>30/09/2024</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E7DAB82-51F2-4529-BFDD-DCB3848D7E32}" type="slidenum">
              <a:rPr lang="en-GB" smtClean="0"/>
              <a:t>‹#›</a:t>
            </a:fld>
            <a:endParaRPr lang="en-GB"/>
          </a:p>
        </p:txBody>
      </p:sp>
    </p:spTree>
    <p:extLst>
      <p:ext uri="{BB962C8B-B14F-4D97-AF65-F5344CB8AC3E}">
        <p14:creationId xmlns:p14="http://schemas.microsoft.com/office/powerpoint/2010/main" val="393831211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a:t>BMSP6006 Strategies for </a:t>
            </a:r>
            <a:br>
              <a:rPr lang="en-GB" dirty="0"/>
            </a:br>
            <a:r>
              <a:rPr lang="en-GB" dirty="0"/>
              <a:t>Resilience and Prosperity</a:t>
            </a:r>
          </a:p>
        </p:txBody>
      </p:sp>
      <p:sp>
        <p:nvSpPr>
          <p:cNvPr id="3" name="Subtitle 2"/>
          <p:cNvSpPr>
            <a:spLocks noGrp="1"/>
          </p:cNvSpPr>
          <p:nvPr>
            <p:ph type="subTitle" idx="1"/>
          </p:nvPr>
        </p:nvSpPr>
        <p:spPr/>
        <p:txBody>
          <a:bodyPr>
            <a:normAutofit fontScale="92500" lnSpcReduction="20000"/>
          </a:bodyPr>
          <a:lstStyle/>
          <a:p>
            <a:endParaRPr lang="en-GB" dirty="0"/>
          </a:p>
          <a:p>
            <a:r>
              <a:rPr lang="en-GB" sz="3500" dirty="0"/>
              <a:t>Glenn </a:t>
            </a:r>
            <a:r>
              <a:rPr lang="en-GB" sz="3500" dirty="0" err="1"/>
              <a:t>Behenna</a:t>
            </a:r>
            <a:endParaRPr lang="en-GB" sz="3500" dirty="0"/>
          </a:p>
          <a:p>
            <a:endParaRPr lang="en-GB" dirty="0"/>
          </a:p>
          <a:p>
            <a:r>
              <a:rPr lang="en-GB" sz="3000" dirty="0"/>
              <a:t>g.behenna@uwtsd.ac.uk</a:t>
            </a:r>
          </a:p>
        </p:txBody>
      </p:sp>
    </p:spTree>
    <p:extLst>
      <p:ext uri="{BB962C8B-B14F-4D97-AF65-F5344CB8AC3E}">
        <p14:creationId xmlns:p14="http://schemas.microsoft.com/office/powerpoint/2010/main" val="172905529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006475"/>
          </a:xfrm>
        </p:spPr>
        <p:txBody>
          <a:bodyPr/>
          <a:lstStyle/>
          <a:p>
            <a:pPr algn="ctr"/>
            <a:r>
              <a:rPr lang="en-GB" b="1" dirty="0"/>
              <a:t>Welcome</a:t>
            </a:r>
          </a:p>
        </p:txBody>
      </p:sp>
      <p:sp>
        <p:nvSpPr>
          <p:cNvPr id="3" name="Content Placeholder 2"/>
          <p:cNvSpPr>
            <a:spLocks noGrp="1"/>
          </p:cNvSpPr>
          <p:nvPr>
            <p:ph idx="1"/>
          </p:nvPr>
        </p:nvSpPr>
        <p:spPr>
          <a:xfrm>
            <a:off x="864326" y="1554480"/>
            <a:ext cx="10515600" cy="4859383"/>
          </a:xfrm>
        </p:spPr>
        <p:txBody>
          <a:bodyPr>
            <a:normAutofit fontScale="92500" lnSpcReduction="10000"/>
          </a:bodyPr>
          <a:lstStyle/>
          <a:p>
            <a:pPr marL="0" indent="0">
              <a:buNone/>
            </a:pPr>
            <a:r>
              <a:rPr lang="en-GB" b="1" dirty="0"/>
              <a:t>BMSP6006 Strategies for Resilience and Prosperity</a:t>
            </a:r>
          </a:p>
          <a:p>
            <a:pPr marL="0" indent="0">
              <a:buNone/>
            </a:pPr>
            <a:endParaRPr lang="en-GB" sz="900" dirty="0"/>
          </a:p>
          <a:p>
            <a:pPr marL="0" indent="0">
              <a:buNone/>
            </a:pPr>
            <a:r>
              <a:rPr lang="en-GB" dirty="0"/>
              <a:t>Within this module we will be exploring how strategic management principles can be used to develop </a:t>
            </a:r>
            <a:r>
              <a:rPr lang="en-GB" b="1" dirty="0"/>
              <a:t>ethical</a:t>
            </a:r>
            <a:r>
              <a:rPr lang="en-GB" dirty="0"/>
              <a:t>, </a:t>
            </a:r>
            <a:r>
              <a:rPr lang="en-GB" b="1" dirty="0"/>
              <a:t>resilient</a:t>
            </a:r>
            <a:r>
              <a:rPr lang="en-GB" dirty="0"/>
              <a:t> and </a:t>
            </a:r>
            <a:r>
              <a:rPr lang="en-GB" b="1" dirty="0"/>
              <a:t>prosperous</a:t>
            </a:r>
            <a:r>
              <a:rPr lang="en-GB" dirty="0"/>
              <a:t> organisations.</a:t>
            </a:r>
          </a:p>
          <a:p>
            <a:pPr marL="0" indent="0">
              <a:buNone/>
            </a:pPr>
            <a:endParaRPr lang="en-GB" sz="900" dirty="0"/>
          </a:p>
          <a:p>
            <a:pPr marL="0" indent="0">
              <a:buNone/>
            </a:pPr>
            <a:r>
              <a:rPr lang="en-GB" b="1" dirty="0"/>
              <a:t>Learning Outcomes and Syllabus</a:t>
            </a:r>
          </a:p>
          <a:p>
            <a:r>
              <a:rPr lang="en-GB" dirty="0"/>
              <a:t>Upon the successful completion of this module, the student should be able to demonstrate the ability to:</a:t>
            </a:r>
          </a:p>
          <a:p>
            <a:r>
              <a:rPr lang="en-GB" dirty="0"/>
              <a:t>Critically appraise an organisation’s strategic direction</a:t>
            </a:r>
          </a:p>
          <a:p>
            <a:r>
              <a:rPr lang="en-GB" dirty="0"/>
              <a:t>Critically analyse the components of an organisation’s internal and external environment</a:t>
            </a:r>
          </a:p>
          <a:p>
            <a:r>
              <a:rPr lang="en-GB" dirty="0"/>
              <a:t>Formulate new strategies for the changing nature of business</a:t>
            </a:r>
          </a:p>
          <a:p>
            <a:pPr marL="0" indent="0">
              <a:buNone/>
            </a:pPr>
            <a:endParaRPr lang="en-GB" dirty="0"/>
          </a:p>
        </p:txBody>
      </p:sp>
      <p:sp>
        <p:nvSpPr>
          <p:cNvPr id="4" name="Slide Number Placeholder 3"/>
          <p:cNvSpPr>
            <a:spLocks noGrp="1"/>
          </p:cNvSpPr>
          <p:nvPr>
            <p:ph type="sldNum" sz="quarter" idx="12"/>
          </p:nvPr>
        </p:nvSpPr>
        <p:spPr/>
        <p:txBody>
          <a:bodyPr/>
          <a:lstStyle/>
          <a:p>
            <a:fld id="{5E7DAB82-51F2-4529-BFDD-DCB3848D7E32}" type="slidenum">
              <a:rPr lang="en-GB" smtClean="0"/>
              <a:t>2</a:t>
            </a:fld>
            <a:endParaRPr lang="en-GB"/>
          </a:p>
        </p:txBody>
      </p:sp>
    </p:spTree>
    <p:extLst>
      <p:ext uri="{BB962C8B-B14F-4D97-AF65-F5344CB8AC3E}">
        <p14:creationId xmlns:p14="http://schemas.microsoft.com/office/powerpoint/2010/main" val="84286017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797469"/>
          </a:xfrm>
        </p:spPr>
        <p:txBody>
          <a:bodyPr/>
          <a:lstStyle/>
          <a:p>
            <a:r>
              <a:rPr lang="en-GB" b="1" dirty="0"/>
              <a:t>Indicative Topics for this Module:</a:t>
            </a:r>
          </a:p>
        </p:txBody>
      </p:sp>
      <p:sp>
        <p:nvSpPr>
          <p:cNvPr id="3" name="Content Placeholder 2"/>
          <p:cNvSpPr>
            <a:spLocks noGrp="1"/>
          </p:cNvSpPr>
          <p:nvPr>
            <p:ph idx="1"/>
          </p:nvPr>
        </p:nvSpPr>
        <p:spPr>
          <a:xfrm>
            <a:off x="391886" y="1410790"/>
            <a:ext cx="11377748" cy="4767943"/>
          </a:xfrm>
        </p:spPr>
        <p:txBody>
          <a:bodyPr>
            <a:normAutofit fontScale="77500" lnSpcReduction="20000"/>
          </a:bodyPr>
          <a:lstStyle/>
          <a:p>
            <a:r>
              <a:rPr lang="en-GB" dirty="0"/>
              <a:t>Strategic management in changing contexts; Corporate level strategy and business level strategy and demonstrating appropriate resilience in the face of change.</a:t>
            </a:r>
          </a:p>
          <a:p>
            <a:r>
              <a:rPr lang="en-GB" dirty="0"/>
              <a:t>Strategic management in practice; to include the strategic position, strategic choices and sustainable thinking; strategy into action and development processes.</a:t>
            </a:r>
          </a:p>
          <a:p>
            <a:r>
              <a:rPr lang="en-GB" dirty="0"/>
              <a:t>Strategic analysis; to include macro environment analysis using PEST and other frameworks, five forces framework, defining strategic groups and critical success factors.</a:t>
            </a:r>
          </a:p>
          <a:p>
            <a:r>
              <a:rPr lang="en-GB" dirty="0"/>
              <a:t>Resource, competence and strategic capability. The strategic importance of resources, core competences and organisation capabilities. Using SWOT and TOWS matrix.</a:t>
            </a:r>
          </a:p>
          <a:p>
            <a:r>
              <a:rPr lang="en-GB" dirty="0"/>
              <a:t>Stakeholder expectation and organisational purpose; to include the importance of governance, stakeholder mapping and ethical issues and their impact on strategic development.</a:t>
            </a:r>
          </a:p>
          <a:p>
            <a:r>
              <a:rPr lang="en-GB" dirty="0"/>
              <a:t>Business level strategy and different methods of achieving sustainable competitive advantage.</a:t>
            </a:r>
          </a:p>
          <a:p>
            <a:r>
              <a:rPr lang="en-GB" dirty="0"/>
              <a:t>Corporate level strategy to include product diversity, international diversity, corporate parenting roles and portfolio management.</a:t>
            </a:r>
          </a:p>
          <a:p>
            <a:r>
              <a:rPr lang="en-GB" dirty="0"/>
              <a:t>Strategic evaluation and selection; to include the various strategic development methods available to organisations (internal, acquisition and alliance).</a:t>
            </a:r>
          </a:p>
          <a:p>
            <a:endParaRPr lang="en-GB" dirty="0"/>
          </a:p>
        </p:txBody>
      </p:sp>
      <p:sp>
        <p:nvSpPr>
          <p:cNvPr id="4" name="Slide Number Placeholder 3"/>
          <p:cNvSpPr>
            <a:spLocks noGrp="1"/>
          </p:cNvSpPr>
          <p:nvPr>
            <p:ph type="sldNum" sz="quarter" idx="12"/>
          </p:nvPr>
        </p:nvSpPr>
        <p:spPr/>
        <p:txBody>
          <a:bodyPr/>
          <a:lstStyle/>
          <a:p>
            <a:fld id="{5E7DAB82-51F2-4529-BFDD-DCB3848D7E32}" type="slidenum">
              <a:rPr lang="en-GB" smtClean="0"/>
              <a:t>3</a:t>
            </a:fld>
            <a:endParaRPr lang="en-GB"/>
          </a:p>
        </p:txBody>
      </p:sp>
    </p:spTree>
    <p:extLst>
      <p:ext uri="{BB962C8B-B14F-4D97-AF65-F5344CB8AC3E}">
        <p14:creationId xmlns:p14="http://schemas.microsoft.com/office/powerpoint/2010/main" val="248695992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25936"/>
            <a:ext cx="10515600" cy="941161"/>
          </a:xfrm>
        </p:spPr>
        <p:txBody>
          <a:bodyPr>
            <a:normAutofit/>
          </a:bodyPr>
          <a:lstStyle/>
          <a:p>
            <a:r>
              <a:rPr lang="en-GB" sz="4000" b="1" dirty="0"/>
              <a:t>Assessment 1: Friday 13</a:t>
            </a:r>
            <a:r>
              <a:rPr lang="en-GB" sz="4000" b="1" baseline="30000" dirty="0"/>
              <a:t>th</a:t>
            </a:r>
            <a:r>
              <a:rPr lang="en-GB" sz="4000" b="1" dirty="0"/>
              <a:t> December 2024</a:t>
            </a:r>
          </a:p>
        </p:txBody>
      </p:sp>
      <p:sp>
        <p:nvSpPr>
          <p:cNvPr id="3" name="Content Placeholder 2"/>
          <p:cNvSpPr>
            <a:spLocks noGrp="1"/>
          </p:cNvSpPr>
          <p:nvPr>
            <p:ph idx="1"/>
          </p:nvPr>
        </p:nvSpPr>
        <p:spPr>
          <a:xfrm>
            <a:off x="838200" y="1512112"/>
            <a:ext cx="10515600" cy="4895851"/>
          </a:xfrm>
        </p:spPr>
        <p:txBody>
          <a:bodyPr>
            <a:normAutofit fontScale="62500" lnSpcReduction="20000"/>
          </a:bodyPr>
          <a:lstStyle/>
          <a:p>
            <a:pPr marL="0" indent="0">
              <a:buNone/>
            </a:pPr>
            <a:r>
              <a:rPr lang="en-GB" sz="3600" b="1" dirty="0"/>
              <a:t>Assessment Component 1 – 60% </a:t>
            </a:r>
            <a:r>
              <a:rPr lang="en-GB" sz="3600" dirty="0"/>
              <a:t>Coursework Written Report (2,500 words)</a:t>
            </a:r>
          </a:p>
          <a:p>
            <a:pPr marL="0" indent="0">
              <a:buNone/>
            </a:pPr>
            <a:endParaRPr lang="en-GB" sz="1500" dirty="0"/>
          </a:p>
          <a:p>
            <a:pPr marL="0" indent="0">
              <a:buNone/>
            </a:pPr>
            <a:r>
              <a:rPr lang="en-GB" sz="3600" dirty="0"/>
              <a:t>Prepare a report of 2,500 words which fully addresses the following brief:</a:t>
            </a:r>
          </a:p>
          <a:p>
            <a:pPr marL="0" indent="0">
              <a:buNone/>
            </a:pPr>
            <a:r>
              <a:rPr lang="en-GB" sz="1500" dirty="0"/>
              <a:t> </a:t>
            </a:r>
          </a:p>
          <a:p>
            <a:pPr marL="0" indent="0">
              <a:buNone/>
            </a:pPr>
            <a:r>
              <a:rPr lang="en-GB" sz="3600" dirty="0"/>
              <a:t>Using appropriate academic theories and models prepare a full analysis of the internal and external environment of a specific organisation, which demonstrate aspects of sustainability and resilience.  This should be selected by you with agreement with your module tutor.  Please note that you must agree your selection with your module leader before you start working on the analysis of the organisation. Your analysis should be based on the use of relevant academic models and theories and include a stakeholder analysis. You need to provide a comprehensive and critically reflective piece of work which is not only underpinned by relevant facts which have been publicised about the selected organisation, but also linked effectively to appropriate academic literature.</a:t>
            </a:r>
          </a:p>
          <a:p>
            <a:pPr marL="0" indent="0">
              <a:buNone/>
            </a:pPr>
            <a:r>
              <a:rPr lang="en-GB" sz="1500" dirty="0"/>
              <a:t> </a:t>
            </a:r>
          </a:p>
          <a:p>
            <a:pPr marL="0" indent="0">
              <a:buNone/>
            </a:pPr>
            <a:r>
              <a:rPr lang="en-GB" sz="3600" dirty="0"/>
              <a:t>Your work should be presented in report style of 2,500 words (+/- 10% acceptable).  Within your work you should discuss a range of theory, drawing from the work discussed within the module as well as your own additional research.</a:t>
            </a:r>
          </a:p>
        </p:txBody>
      </p:sp>
      <p:sp>
        <p:nvSpPr>
          <p:cNvPr id="4" name="Slide Number Placeholder 3"/>
          <p:cNvSpPr>
            <a:spLocks noGrp="1"/>
          </p:cNvSpPr>
          <p:nvPr>
            <p:ph type="sldNum" sz="quarter" idx="12"/>
          </p:nvPr>
        </p:nvSpPr>
        <p:spPr/>
        <p:txBody>
          <a:bodyPr/>
          <a:lstStyle/>
          <a:p>
            <a:fld id="{5E7DAB82-51F2-4529-BFDD-DCB3848D7E32}" type="slidenum">
              <a:rPr lang="en-GB" smtClean="0"/>
              <a:t>4</a:t>
            </a:fld>
            <a:endParaRPr lang="en-GB"/>
          </a:p>
        </p:txBody>
      </p:sp>
    </p:spTree>
    <p:extLst>
      <p:ext uri="{BB962C8B-B14F-4D97-AF65-F5344CB8AC3E}">
        <p14:creationId xmlns:p14="http://schemas.microsoft.com/office/powerpoint/2010/main" val="282649471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8551"/>
            <a:ext cx="10515600" cy="836658"/>
          </a:xfrm>
        </p:spPr>
        <p:txBody>
          <a:bodyPr>
            <a:normAutofit/>
          </a:bodyPr>
          <a:lstStyle/>
          <a:p>
            <a:r>
              <a:rPr lang="en-GB" sz="4000" b="1" dirty="0"/>
              <a:t>Assessment 2 Monday 6</a:t>
            </a:r>
            <a:r>
              <a:rPr lang="en-GB" sz="4000" b="1" baseline="30000" dirty="0"/>
              <a:t>th</a:t>
            </a:r>
            <a:r>
              <a:rPr lang="en-GB" sz="4000" b="1" dirty="0"/>
              <a:t> January 2025</a:t>
            </a:r>
          </a:p>
        </p:txBody>
      </p:sp>
      <p:sp>
        <p:nvSpPr>
          <p:cNvPr id="3" name="Content Placeholder 2"/>
          <p:cNvSpPr>
            <a:spLocks noGrp="1"/>
          </p:cNvSpPr>
          <p:nvPr>
            <p:ph idx="1"/>
          </p:nvPr>
        </p:nvSpPr>
        <p:spPr>
          <a:xfrm>
            <a:off x="313509" y="1110344"/>
            <a:ext cx="11599817" cy="5246005"/>
          </a:xfrm>
        </p:spPr>
        <p:txBody>
          <a:bodyPr>
            <a:noAutofit/>
          </a:bodyPr>
          <a:lstStyle/>
          <a:p>
            <a:pPr marL="0" indent="0">
              <a:buNone/>
            </a:pPr>
            <a:r>
              <a:rPr lang="en-GB" sz="2000" b="1" dirty="0"/>
              <a:t>Assessment Component 2 – 40% </a:t>
            </a:r>
            <a:r>
              <a:rPr lang="en-GB" sz="2000" dirty="0"/>
              <a:t>Practical Presentation (10 minutes)</a:t>
            </a:r>
          </a:p>
          <a:p>
            <a:pPr marL="0" indent="0">
              <a:buNone/>
            </a:pPr>
            <a:r>
              <a:rPr lang="en-GB" sz="2000" dirty="0"/>
              <a:t>Prepare a 10 minute presentation which presents a new strategy which is based upon sustainable principles for the same organisation you discussed in Assignment 1.  </a:t>
            </a:r>
          </a:p>
          <a:p>
            <a:pPr marL="0" indent="0">
              <a:buNone/>
            </a:pPr>
            <a:r>
              <a:rPr lang="en-GB" sz="2000" dirty="0"/>
              <a:t>The new strategy must be based on a comprehensive analysis of the organisation’s current strategic direction and how this fits with its current environment. The proposed strategy or strategies must be based on critical analysis, the use of appropriate academic theories and models and you need to clearly demonstrate how the suggested strategy/strategies will enhance the capabilities and competitive advantage of the organisation and provide sustainable growth.</a:t>
            </a:r>
          </a:p>
          <a:p>
            <a:pPr marL="0" indent="0">
              <a:buNone/>
            </a:pPr>
            <a:r>
              <a:rPr lang="en-GB" sz="2000" dirty="0"/>
              <a:t>Your presentation should be recorded and the recording sent to the tutor on or before the deadline.  You should also include typed speaker notes detailing your rationale.  Your work you consider a range of theory, drawing from the work discussed within the module as well as your own additional research.</a:t>
            </a:r>
          </a:p>
          <a:p>
            <a:pPr marL="0" indent="0">
              <a:buNone/>
            </a:pPr>
            <a:r>
              <a:rPr lang="en-GB" sz="2000" dirty="0"/>
              <a:t>The easiest way to address assessment 2 is by creating a 10 minute PowerPoint presentation, recording a voice over of your presenting by using the ‘narration’ option within PowerPoint.  You can easily find some good videos on YouTube which show you how to do this.  You can then upload your PowerPoint to the appropriate </a:t>
            </a:r>
            <a:r>
              <a:rPr lang="en-GB" sz="2000" dirty="0" err="1"/>
              <a:t>TurnitIn</a:t>
            </a:r>
            <a:r>
              <a:rPr lang="en-GB" sz="2000" dirty="0"/>
              <a:t> link.  Alternatively, you may wish to consider creating a 10 minute video presentation of your slides.</a:t>
            </a:r>
          </a:p>
          <a:p>
            <a:pPr marL="0" indent="0">
              <a:buNone/>
            </a:pPr>
            <a:r>
              <a:rPr lang="en-GB" sz="2000" dirty="0"/>
              <a:t>We will talk about this in class and on our Teams sessions.</a:t>
            </a:r>
          </a:p>
          <a:p>
            <a:endParaRPr lang="en-GB" sz="2000" dirty="0"/>
          </a:p>
        </p:txBody>
      </p:sp>
      <p:sp>
        <p:nvSpPr>
          <p:cNvPr id="4" name="Slide Number Placeholder 3"/>
          <p:cNvSpPr>
            <a:spLocks noGrp="1"/>
          </p:cNvSpPr>
          <p:nvPr>
            <p:ph type="sldNum" sz="quarter" idx="12"/>
          </p:nvPr>
        </p:nvSpPr>
        <p:spPr/>
        <p:txBody>
          <a:bodyPr/>
          <a:lstStyle/>
          <a:p>
            <a:fld id="{5E7DAB82-51F2-4529-BFDD-DCB3848D7E32}" type="slidenum">
              <a:rPr lang="en-GB" smtClean="0"/>
              <a:t>5</a:t>
            </a:fld>
            <a:endParaRPr lang="en-GB"/>
          </a:p>
        </p:txBody>
      </p:sp>
    </p:spTree>
    <p:extLst>
      <p:ext uri="{BB962C8B-B14F-4D97-AF65-F5344CB8AC3E}">
        <p14:creationId xmlns:p14="http://schemas.microsoft.com/office/powerpoint/2010/main" val="324902730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Check Your Learning Activities on Moodle</a:t>
            </a:r>
          </a:p>
        </p:txBody>
      </p:sp>
      <p:sp>
        <p:nvSpPr>
          <p:cNvPr id="3" name="Content Placeholder 2"/>
          <p:cNvSpPr>
            <a:spLocks noGrp="1"/>
          </p:cNvSpPr>
          <p:nvPr>
            <p:ph idx="1"/>
          </p:nvPr>
        </p:nvSpPr>
        <p:spPr/>
        <p:txBody>
          <a:bodyPr>
            <a:normAutofit fontScale="85000" lnSpcReduction="10000"/>
          </a:bodyPr>
          <a:lstStyle/>
          <a:p>
            <a:r>
              <a:rPr lang="en-GB" dirty="0"/>
              <a:t>There may be Online learning activities for you to participate in some weeks.</a:t>
            </a:r>
          </a:p>
          <a:p>
            <a:endParaRPr lang="en-GB" dirty="0"/>
          </a:p>
          <a:p>
            <a:r>
              <a:rPr lang="en-GB" dirty="0"/>
              <a:t>Designed to ensure you will be </a:t>
            </a:r>
            <a:r>
              <a:rPr lang="en-GB" b="1" dirty="0">
                <a:solidFill>
                  <a:srgbClr val="C00000"/>
                </a:solidFill>
              </a:rPr>
              <a:t>well prepared</a:t>
            </a:r>
            <a:r>
              <a:rPr lang="en-GB" dirty="0"/>
              <a:t> for your assessments.</a:t>
            </a:r>
          </a:p>
          <a:p>
            <a:endParaRPr lang="en-GB" dirty="0"/>
          </a:p>
          <a:p>
            <a:r>
              <a:rPr lang="en-GB" sz="2800" dirty="0"/>
              <a:t>The </a:t>
            </a:r>
            <a:r>
              <a:rPr lang="en-GB" sz="2800" b="1" dirty="0">
                <a:solidFill>
                  <a:srgbClr val="C00000"/>
                </a:solidFill>
              </a:rPr>
              <a:t>‘Online Activities’</a:t>
            </a:r>
            <a:r>
              <a:rPr lang="en-GB" sz="2800" dirty="0"/>
              <a:t> are to help </a:t>
            </a:r>
            <a:r>
              <a:rPr lang="en-GB" dirty="0"/>
              <a:t>you:</a:t>
            </a:r>
            <a:endParaRPr lang="en-GB" sz="2800" dirty="0"/>
          </a:p>
          <a:p>
            <a:endParaRPr lang="en-GB" sz="2800" dirty="0"/>
          </a:p>
          <a:p>
            <a:pPr lvl="1"/>
            <a:r>
              <a:rPr lang="en-GB" sz="2600" dirty="0"/>
              <a:t>They are to be completed outside of class time (max of 1 hours per week in total).</a:t>
            </a:r>
          </a:p>
          <a:p>
            <a:pPr lvl="1"/>
            <a:endParaRPr lang="en-GB" sz="2600" dirty="0"/>
          </a:p>
          <a:p>
            <a:pPr lvl="1"/>
            <a:r>
              <a:rPr lang="en-GB" sz="2600" dirty="0"/>
              <a:t>Post your responses to each activity in the relevant Discussion Forum.</a:t>
            </a:r>
          </a:p>
          <a:p>
            <a:pPr lvl="1"/>
            <a:endParaRPr lang="en-GB" sz="2600" dirty="0"/>
          </a:p>
          <a:p>
            <a:pPr lvl="1"/>
            <a:r>
              <a:rPr lang="en-GB" sz="2600" dirty="0"/>
              <a:t>Comment on each other posts in the relevant Discussion Forum.</a:t>
            </a:r>
          </a:p>
          <a:p>
            <a:endParaRPr lang="en-GB" dirty="0"/>
          </a:p>
        </p:txBody>
      </p:sp>
      <p:sp>
        <p:nvSpPr>
          <p:cNvPr id="4" name="Slide Number Placeholder 3"/>
          <p:cNvSpPr>
            <a:spLocks noGrp="1"/>
          </p:cNvSpPr>
          <p:nvPr>
            <p:ph type="sldNum" sz="quarter" idx="12"/>
          </p:nvPr>
        </p:nvSpPr>
        <p:spPr/>
        <p:txBody>
          <a:bodyPr/>
          <a:lstStyle/>
          <a:p>
            <a:fld id="{5E7DAB82-51F2-4529-BFDD-DCB3848D7E32}" type="slidenum">
              <a:rPr lang="en-GB" smtClean="0"/>
              <a:t>6</a:t>
            </a:fld>
            <a:endParaRPr lang="en-GB"/>
          </a:p>
        </p:txBody>
      </p:sp>
    </p:spTree>
    <p:extLst>
      <p:ext uri="{BB962C8B-B14F-4D97-AF65-F5344CB8AC3E}">
        <p14:creationId xmlns:p14="http://schemas.microsoft.com/office/powerpoint/2010/main" val="41854794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dirty="0">
                <a:solidFill>
                  <a:srgbClr val="C00000"/>
                </a:solidFill>
              </a:rPr>
              <a:t>Glenn’s Top Tips to Success:</a:t>
            </a:r>
            <a:br>
              <a:rPr lang="en-GB" b="1" dirty="0">
                <a:solidFill>
                  <a:srgbClr val="C00000"/>
                </a:solidFill>
              </a:rPr>
            </a:br>
            <a:endParaRPr lang="en-GB" b="1" dirty="0">
              <a:solidFill>
                <a:srgbClr val="C00000"/>
              </a:solidFill>
            </a:endParaRPr>
          </a:p>
        </p:txBody>
      </p:sp>
      <p:sp>
        <p:nvSpPr>
          <p:cNvPr id="3" name="Content Placeholder 2"/>
          <p:cNvSpPr>
            <a:spLocks noGrp="1"/>
          </p:cNvSpPr>
          <p:nvPr>
            <p:ph idx="1"/>
          </p:nvPr>
        </p:nvSpPr>
        <p:spPr>
          <a:xfrm>
            <a:off x="465908" y="2465073"/>
            <a:ext cx="11260183" cy="2980935"/>
          </a:xfrm>
        </p:spPr>
        <p:txBody>
          <a:bodyPr/>
          <a:lstStyle/>
          <a:p>
            <a:r>
              <a:rPr lang="en-GB" dirty="0"/>
              <a:t>Attend Every on Campus Lecture Session.</a:t>
            </a:r>
          </a:p>
          <a:p>
            <a:pPr marL="0" indent="0">
              <a:buNone/>
            </a:pPr>
            <a:endParaRPr lang="en-GB" dirty="0"/>
          </a:p>
          <a:p>
            <a:r>
              <a:rPr lang="en-GB" dirty="0"/>
              <a:t>Participate in the class discussions and any Online Activities on </a:t>
            </a:r>
            <a:r>
              <a:rPr lang="en-GB"/>
              <a:t>Moodle.</a:t>
            </a:r>
            <a:endParaRPr lang="en-GB" sz="2600" dirty="0"/>
          </a:p>
          <a:p>
            <a:endParaRPr lang="en-GB" sz="2600" dirty="0"/>
          </a:p>
          <a:p>
            <a:r>
              <a:rPr lang="en-GB" sz="2600" dirty="0"/>
              <a:t>Send me a draft of your assessments for my feedback.</a:t>
            </a:r>
          </a:p>
        </p:txBody>
      </p:sp>
      <p:sp>
        <p:nvSpPr>
          <p:cNvPr id="4" name="Slide Number Placeholder 3"/>
          <p:cNvSpPr>
            <a:spLocks noGrp="1"/>
          </p:cNvSpPr>
          <p:nvPr>
            <p:ph type="sldNum" sz="quarter" idx="12"/>
          </p:nvPr>
        </p:nvSpPr>
        <p:spPr/>
        <p:txBody>
          <a:bodyPr/>
          <a:lstStyle/>
          <a:p>
            <a:fld id="{5E7DAB82-51F2-4529-BFDD-DCB3848D7E32}" type="slidenum">
              <a:rPr lang="en-GB" smtClean="0"/>
              <a:t>7</a:t>
            </a:fld>
            <a:endParaRPr lang="en-GB"/>
          </a:p>
        </p:txBody>
      </p:sp>
    </p:spTree>
    <p:extLst>
      <p:ext uri="{BB962C8B-B14F-4D97-AF65-F5344CB8AC3E}">
        <p14:creationId xmlns:p14="http://schemas.microsoft.com/office/powerpoint/2010/main" val="23866263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431</TotalTime>
  <Words>868</Words>
  <Application>Microsoft Office PowerPoint</Application>
  <PresentationFormat>Widescreen</PresentationFormat>
  <Paragraphs>63</Paragraphs>
  <Slides>7</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7</vt:i4>
      </vt:variant>
    </vt:vector>
  </HeadingPairs>
  <TitlesOfParts>
    <vt:vector size="11" baseType="lpstr">
      <vt:lpstr>Arial</vt:lpstr>
      <vt:lpstr>Calibri</vt:lpstr>
      <vt:lpstr>Calibri Light</vt:lpstr>
      <vt:lpstr>Office Theme</vt:lpstr>
      <vt:lpstr>BMSP6006 Strategies for  Resilience and Prosperity</vt:lpstr>
      <vt:lpstr>Welcome</vt:lpstr>
      <vt:lpstr>Indicative Topics for this Module:</vt:lpstr>
      <vt:lpstr>Assessment 1: Friday 13th December 2024</vt:lpstr>
      <vt:lpstr>Assessment 2 Monday 6th January 2025</vt:lpstr>
      <vt:lpstr>Check Your Learning Activities on Moodle</vt:lpstr>
      <vt:lpstr>Glenn’s Top Tips to Success: </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BMSP6006 Strategies for  Resilience and Prosperity</dc:title>
  <dc:creator>UWTSD</dc:creator>
  <cp:lastModifiedBy>Glenn Behenna</cp:lastModifiedBy>
  <cp:revision>18</cp:revision>
  <dcterms:created xsi:type="dcterms:W3CDTF">2020-09-27T10:47:24Z</dcterms:created>
  <dcterms:modified xsi:type="dcterms:W3CDTF">2024-09-30T14:14:06Z</dcterms:modified>
</cp:coreProperties>
</file>