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7" r:id="rId1"/>
  </p:sldMasterIdLst>
  <p:sldIdLst>
    <p:sldId id="256" r:id="rId2"/>
    <p:sldId id="258" r:id="rId3"/>
    <p:sldId id="260" r:id="rId4"/>
    <p:sldId id="261" r:id="rId5"/>
    <p:sldId id="264" r:id="rId6"/>
    <p:sldId id="262" r:id="rId7"/>
    <p:sldId id="265" r:id="rId8"/>
    <p:sldId id="266" r:id="rId9"/>
    <p:sldId id="267" r:id="rId10"/>
    <p:sldId id="268" r:id="rId11"/>
    <p:sldId id="271" r:id="rId12"/>
    <p:sldId id="270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0C19D-8BB1-4BA2-9720-C8552909D7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622FC1-C5FF-4EAC-AF29-C107A81F0D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5F9A7-61F0-460D-8A81-BC83813C4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DBCA75-24E1-40B3-97B1-587B9E28F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7571D-E9A2-4A15-8A4A-8A091E395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19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803CC-5C4E-45C1-8554-009DAAEDA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5AB50-88A3-41C7-B590-C0454FC57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4AF25-EBA6-4C66-AC36-D85835551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D8B08-8FB6-4B13-A725-E0AF8EC81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68097-9F0F-4C6B-A357-327832155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067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714F4-655B-4ED3-A023-D25B97704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911BFA-3ECE-41AA-BAFC-F6F84FDFFB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24729-7ACA-4CC8-BE58-60FC11CD6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CE732-B65B-4DC3-8513-D0E5F7657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C143AD-1F23-48B1-BAC0-EE417CD0A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486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3EFAA-F130-4103-9084-DDBE67857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D48CA-B8CB-4678-98B2-E313FF993F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8F85-6A52-4037-B67E-16C5431F10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C8CA6-BA6D-427F-AA76-3965112F5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0C1621-B1E4-438E-B5DD-4C53BE217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7817FB-26B0-4E13-BE3B-32ABEC930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162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E10DB-F9AC-4450-857B-66FABD082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30C6DC-1C55-4C48-BC70-8BF5EA79CF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2C877-B7A6-4AA5-97CF-7AD7CCD0EA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E3AD44-506E-43B4-ABEE-ECFC33DFAD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59D56C-B99F-4673-A628-023E37E113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5AC8D7-4BAB-44F1-9B90-63E08197B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7DF85D-B899-43F9-AA62-709A80003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0EC1FF-AFEC-4E29-83AA-79DCA95D4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1403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43952-60E7-4CD0-B2F5-EFF914AB0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C97FA0-9488-4E4E-92E7-D6F097CF9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BE20FE-DFD1-409D-8365-30778A477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FF9081-3FF4-4FB8-89BC-0BA95DB0C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224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17D55F-9C6D-4162-9D4F-B0393864D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48A0E3-00C0-4AA3-A744-9F5C38BE4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3F9223-64FB-4BFB-A8A7-FBFBE6F67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938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511E4-A8F1-4696-A904-1AA4A0452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674F9-F990-4D48-A18F-55C409AFD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918324-6A8C-4399-B3CD-B58C92D5F1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0E4DDC-553E-4F84-9DFB-6A46459C2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C378F1-0B93-4C1A-AB4C-AE75CCF03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CF8986-8301-42E0-A7F6-A6B246AEE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28328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E8175-5D13-4CB0-A188-F404B3EC2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8016ED-331A-4B74-8020-0C7433679C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9E35FD-02A3-4623-82DE-31FFD1006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572E31-2B2A-42D9-A6DB-CE9FA3A64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1AA721-980D-47F1-A8C3-EE8E34DAB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50DE50-6A3F-4B9D-A58E-2A3E2171F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88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D97EF-ABE4-485D-B27E-C0DA19B68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B25B4E-FE5D-4127-A2DB-08406E60AF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353A5-BF14-4D9A-B072-A2FCAA939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C9FF9-0385-4CF6-BF43-903647340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2B72FE-7275-4B12-BF2A-227E41798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801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3A9D82-67EC-4EA4-8EF3-52A1E7B564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E7C9D-F9C4-48B3-ACE2-E9D0204724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C60F18-E359-4367-AC8A-6027C7E69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0CB64-CA3D-4F50-A76C-F72F62043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CF07D-1AD0-473D-8F12-702D42FB9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735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60C5F7-5F93-4123-8EC2-9EB8A4A18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2D8CA3-C7AF-40F2-9992-3F9F278274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434F0E-1D06-48CB-A047-8C44A58056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11/17/2020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0208F2-8108-40BE-8A0B-7E658D19B9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4D2864-1715-44F1-B31D-ACD243394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168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LexiconAbbreviaturarum/page/n179/mode/2up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alaeography or, What you can learn from a manuscript without understanding  a word of Latin! | Queens' Old Library Blog">
            <a:extLst>
              <a:ext uri="{FF2B5EF4-FFF2-40B4-BE49-F238E27FC236}">
                <a16:creationId xmlns:a16="http://schemas.microsoft.com/office/drawing/2014/main" id="{4CA140C1-8397-49A7-A595-25BC96162F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60" r="7429" b="1"/>
          <a:stretch/>
        </p:blipFill>
        <p:spPr bwMode="auto">
          <a:xfrm>
            <a:off x="-3047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234D7-333D-42D6-8058-E8B915C00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0537" y="5387320"/>
            <a:ext cx="7285610" cy="127842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Palaeography 101</a:t>
            </a:r>
          </a:p>
        </p:txBody>
      </p:sp>
    </p:spTree>
    <p:extLst>
      <p:ext uri="{BB962C8B-B14F-4D97-AF65-F5344CB8AC3E}">
        <p14:creationId xmlns:p14="http://schemas.microsoft.com/office/powerpoint/2010/main" val="3183218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0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2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1E45F-5D53-47A0-9844-07AD9B5A3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GB" sz="2800"/>
              <a:t>Codicology – </a:t>
            </a:r>
            <a:br>
              <a:rPr lang="en-GB" sz="2800"/>
            </a:br>
            <a:r>
              <a:rPr lang="en-GB" sz="2800"/>
              <a:t>the study of physical manuscripts</a:t>
            </a:r>
            <a:br>
              <a:rPr lang="en-GB" sz="280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9EC3C-0A5B-41CC-89D7-B3665A9E0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anchor="t">
            <a:normAutofit/>
          </a:bodyPr>
          <a:lstStyle/>
          <a:p>
            <a:r>
              <a:rPr lang="en-GB" sz="1700"/>
              <a:t>Papyrus</a:t>
            </a:r>
          </a:p>
          <a:p>
            <a:r>
              <a:rPr lang="en-GB" sz="1700"/>
              <a:t>Parchment/Vellum</a:t>
            </a:r>
          </a:p>
          <a:p>
            <a:r>
              <a:rPr lang="en-GB" sz="1700"/>
              <a:t>Palimpsest</a:t>
            </a:r>
          </a:p>
          <a:p>
            <a:r>
              <a:rPr lang="en-GB" sz="1700"/>
              <a:t>Paper</a:t>
            </a:r>
          </a:p>
          <a:p>
            <a:r>
              <a:rPr lang="en-GB" sz="1700"/>
              <a:t>Wax tablet</a:t>
            </a:r>
          </a:p>
          <a:p>
            <a:r>
              <a:rPr lang="en-GB" sz="1700"/>
              <a:t>Ink – from soot &amp; gum, sepia, gall nuts, iron vitriol, wine, rainwater, vinegar</a:t>
            </a:r>
          </a:p>
          <a:p>
            <a:r>
              <a:rPr lang="en-GB" sz="1700"/>
              <a:t>Coloured inks – brick red, bright red, blue, grey, green, yellow</a:t>
            </a:r>
          </a:p>
          <a:p>
            <a:r>
              <a:rPr lang="en-GB" sz="1700"/>
              <a:t>Gold and silver leaf for highlights</a:t>
            </a:r>
          </a:p>
          <a:p>
            <a:r>
              <a:rPr lang="en-GB" sz="1700"/>
              <a:t>Pens – reed, quill, stylus</a:t>
            </a:r>
          </a:p>
          <a:p>
            <a:r>
              <a:rPr lang="en-GB" sz="1700"/>
              <a:t>Chalk, pumice stones, ink horns, knife, razor, awl (ruling stick), and </a:t>
            </a:r>
            <a:r>
              <a:rPr lang="en-GB" sz="1700" i="1"/>
              <a:t>punctorium</a:t>
            </a:r>
          </a:p>
          <a:p>
            <a:r>
              <a:rPr lang="en-GB" sz="1700"/>
              <a:t>Spectacles!</a:t>
            </a:r>
          </a:p>
        </p:txBody>
      </p:sp>
    </p:spTree>
    <p:extLst>
      <p:ext uri="{BB962C8B-B14F-4D97-AF65-F5344CB8AC3E}">
        <p14:creationId xmlns:p14="http://schemas.microsoft.com/office/powerpoint/2010/main" val="5857963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636942-F015-4CC7-B38D-C2497AFBF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Techniques of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F9B34-89D7-422E-A7A9-B9CE84BB1A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r>
              <a:rPr lang="en-GB" sz="2000" b="1"/>
              <a:t>Calligraphic</a:t>
            </a:r>
          </a:p>
          <a:p>
            <a:pPr lvl="1"/>
            <a:r>
              <a:rPr lang="en-GB" sz="2000"/>
              <a:t>Bookhands</a:t>
            </a:r>
          </a:p>
          <a:p>
            <a:pPr lvl="1"/>
            <a:r>
              <a:rPr lang="en-GB" sz="2000"/>
              <a:t>Broad slit quill</a:t>
            </a:r>
          </a:p>
          <a:p>
            <a:pPr lvl="1"/>
            <a:r>
              <a:rPr lang="en-GB" sz="2000"/>
              <a:t>Letters constructed from broad or hair strokes without stressing the quill or damaging the parchment</a:t>
            </a:r>
          </a:p>
          <a:p>
            <a:pPr lvl="1"/>
            <a:r>
              <a:rPr lang="en-GB" sz="2000"/>
              <a:t>Definite structure to lettering</a:t>
            </a:r>
          </a:p>
          <a:p>
            <a:pPr lvl="1"/>
            <a:r>
              <a:rPr lang="en-GB" sz="2000"/>
              <a:t>Hand supported by little finger</a:t>
            </a:r>
          </a:p>
          <a:p>
            <a:endParaRPr lang="en-GB" sz="2000"/>
          </a:p>
          <a:p>
            <a:endParaRPr lang="en-GB" sz="20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573B4E-BCC4-420C-AC92-954F5C36C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r>
              <a:rPr lang="en-GB" sz="2000" b="1"/>
              <a:t>Cursive</a:t>
            </a:r>
          </a:p>
          <a:p>
            <a:pPr lvl="1"/>
            <a:r>
              <a:rPr lang="en-GB" sz="2000"/>
              <a:t>Everyday scripts</a:t>
            </a:r>
          </a:p>
          <a:p>
            <a:pPr lvl="1"/>
            <a:r>
              <a:rPr lang="en-GB" sz="2000"/>
              <a:t>Finer quill</a:t>
            </a:r>
          </a:p>
          <a:p>
            <a:pPr lvl="1"/>
            <a:r>
              <a:rPr lang="en-GB" sz="2000"/>
              <a:t>No conscious distinction between broad/hair strokes</a:t>
            </a:r>
          </a:p>
          <a:p>
            <a:pPr lvl="1"/>
            <a:r>
              <a:rPr lang="en-GB" sz="2000"/>
              <a:t>Letters formed as a unit</a:t>
            </a:r>
          </a:p>
          <a:p>
            <a:pPr lvl="1"/>
            <a:r>
              <a:rPr lang="en-GB" sz="2000"/>
              <a:t>Rapid, lighter strokes</a:t>
            </a:r>
          </a:p>
          <a:p>
            <a:pPr lvl="1"/>
            <a:r>
              <a:rPr lang="en-GB" sz="2000"/>
              <a:t>Angles rounded off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852861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94988-8BD4-4C61-9392-B3CAE9FFA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9158" y="803325"/>
            <a:ext cx="525970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Early Latin Scripts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C554403-BD97-4830-AF59-C30B094A194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554" r="16339" b="-2"/>
          <a:stretch/>
        </p:blipFill>
        <p:spPr>
          <a:xfrm>
            <a:off x="1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EE9A2-A697-447E-9B91-F28BCC0838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9158" y="2279018"/>
            <a:ext cx="5259714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Latin (not Greek) alphabet</a:t>
            </a:r>
          </a:p>
          <a:p>
            <a:r>
              <a:rPr lang="en-US" sz="1800"/>
              <a:t>Unchanged(ish) since mid-first century BC</a:t>
            </a:r>
          </a:p>
          <a:p>
            <a:r>
              <a:rPr lang="en-US" sz="1800"/>
              <a:t>‘canonical’ capitalis – bookhand</a:t>
            </a:r>
          </a:p>
          <a:p>
            <a:r>
              <a:rPr lang="en-US" sz="1800"/>
              <a:t>Refined to capitalis quadrata</a:t>
            </a:r>
          </a:p>
          <a:p>
            <a:r>
              <a:rPr lang="en-US" sz="1800"/>
              <a:t>Used for running titles, chapter headings, incipits and explicits</a:t>
            </a:r>
          </a:p>
          <a:p>
            <a:r>
              <a:rPr lang="en-US" sz="1800"/>
              <a:t>Used by Anglo-Saxons for colophons and short intros</a:t>
            </a:r>
          </a:p>
          <a:p>
            <a:r>
              <a:rPr lang="en-US" sz="1800"/>
              <a:t>Continues to be a display script until twelfth century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024640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381500-8A25-4067-89F7-07D86710E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Uncial &amp; </a:t>
            </a:r>
            <a:br>
              <a:rPr lang="en-GB" sz="3600">
                <a:solidFill>
                  <a:srgbClr val="FFFFFF"/>
                </a:solidFill>
              </a:rPr>
            </a:br>
            <a:r>
              <a:rPr lang="en-GB" sz="3600">
                <a:solidFill>
                  <a:srgbClr val="FFFFFF"/>
                </a:solidFill>
              </a:rPr>
              <a:t>Half-uncial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B5521-C13F-4309-89A0-018E1609DF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 u="sng" dirty="0"/>
              <a:t>Uncial</a:t>
            </a:r>
          </a:p>
          <a:p>
            <a:pPr lvl="1"/>
            <a:r>
              <a:rPr lang="en-GB" sz="2000"/>
              <a:t>c.500 manuscripts for fourth century onward</a:t>
            </a:r>
          </a:p>
          <a:p>
            <a:pPr lvl="1"/>
            <a:r>
              <a:rPr lang="en-GB" sz="2000"/>
              <a:t>Characteristic ‘m’ shape</a:t>
            </a:r>
          </a:p>
          <a:p>
            <a:pPr lvl="1"/>
            <a:r>
              <a:rPr lang="en-GB" sz="2000"/>
              <a:t>Type of </a:t>
            </a:r>
            <a:r>
              <a:rPr lang="en-GB" sz="2000" b="1"/>
              <a:t>MAJUSCULE</a:t>
            </a:r>
            <a:r>
              <a:rPr lang="en-GB" sz="2000"/>
              <a:t> – confined between 2 lines</a:t>
            </a:r>
          </a:p>
          <a:p>
            <a:pPr lvl="1"/>
            <a:r>
              <a:rPr lang="en-GB" sz="2000"/>
              <a:t>Gospels and liturgical texts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4FC2E8-DA1B-4062-BB71-4523FD1899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 u="sng" dirty="0"/>
              <a:t>Half-uncial</a:t>
            </a:r>
          </a:p>
          <a:p>
            <a:pPr lvl="1"/>
            <a:r>
              <a:rPr lang="en-GB" sz="2000"/>
              <a:t>First </a:t>
            </a:r>
            <a:r>
              <a:rPr lang="en-GB" sz="2000" b="1"/>
              <a:t>MINISCULE</a:t>
            </a:r>
            <a:r>
              <a:rPr lang="en-GB" sz="2000"/>
              <a:t> text</a:t>
            </a:r>
          </a:p>
          <a:p>
            <a:pPr lvl="1"/>
            <a:r>
              <a:rPr lang="en-GB" sz="2000"/>
              <a:t>Upright or right slanting</a:t>
            </a:r>
          </a:p>
          <a:p>
            <a:pPr lvl="1"/>
            <a:r>
              <a:rPr lang="en-GB" sz="2000"/>
              <a:t>Worked between 4 lines</a:t>
            </a:r>
          </a:p>
          <a:p>
            <a:pPr lvl="1"/>
            <a:r>
              <a:rPr lang="en-GB" sz="2000"/>
              <a:t>Verticals full width of pen</a:t>
            </a:r>
          </a:p>
          <a:p>
            <a:pPr lvl="1"/>
            <a:r>
              <a:rPr lang="en-GB" sz="2000"/>
              <a:t>Ligatures common</a:t>
            </a:r>
          </a:p>
          <a:p>
            <a:pPr lvl="1"/>
            <a:r>
              <a:rPr lang="en-GB" sz="2000"/>
              <a:t>Main bookhand of early middle ages</a:t>
            </a:r>
          </a:p>
        </p:txBody>
      </p:sp>
    </p:spTree>
    <p:extLst>
      <p:ext uri="{BB962C8B-B14F-4D97-AF65-F5344CB8AC3E}">
        <p14:creationId xmlns:p14="http://schemas.microsoft.com/office/powerpoint/2010/main" val="4140477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0A85CBA-76AC-47BA-8503-CFF45463997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289" r="-1" b="-1"/>
          <a:stretch/>
        </p:blipFill>
        <p:spPr>
          <a:xfrm>
            <a:off x="320040" y="320040"/>
            <a:ext cx="11548872" cy="446227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38A241E-0395-41E5-8607-BAA2799A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892040"/>
            <a:ext cx="11548872" cy="1645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2FEB6-D9C0-4DC7-97E2-9C55F89A4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0588" y="5093208"/>
            <a:ext cx="6973204" cy="12618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Spot the difference?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E352288-84AD-4CA8-BCD5-76C29D34E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64106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3251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56873-54E1-4FB6-9398-B335E87A8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Insular hands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2399C-D5D4-4F79-A254-2F0D9664DC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Scripts brought to Ireland by Italian missionaries</a:t>
            </a:r>
          </a:p>
          <a:p>
            <a:r>
              <a:rPr lang="en-US" sz="1800"/>
              <a:t>Then taken by Irish missionaries into Northumberland</a:t>
            </a:r>
          </a:p>
          <a:p>
            <a:r>
              <a:rPr lang="en-US" sz="1800"/>
              <a:t>Becomes a Hiberno-Saxon mixture</a:t>
            </a:r>
          </a:p>
          <a:p>
            <a:r>
              <a:rPr lang="en-US" sz="1800"/>
              <a:t>Increased number of suspensions common</a:t>
            </a:r>
          </a:p>
          <a:p>
            <a:endParaRPr lang="en-US" sz="1800"/>
          </a:p>
          <a:p>
            <a:endParaRPr lang="en-US" sz="180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F36BB46-D7E3-4ED6-A236-83FC8917806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157" r="17898" b="3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844536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FEC6C-EAB9-4E73-BD2B-9B59A52B1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4134" y="1396289"/>
            <a:ext cx="50063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Carolingian miniscule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7721BBC-2D0D-40DC-921A-7D232664B5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5415" r="1" b="7497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E3008-F020-4EF6-973C-7C88F56B43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38578" y="2871982"/>
            <a:ext cx="5004073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Bookhand and Charter hand brought in by Charlemagne</a:t>
            </a:r>
          </a:p>
          <a:p>
            <a:r>
              <a:rPr lang="en-US" sz="1800"/>
              <a:t>Promoted discipline, order and harmony</a:t>
            </a:r>
          </a:p>
          <a:p>
            <a:r>
              <a:rPr lang="en-US" sz="1800"/>
              <a:t>Uniformity key</a:t>
            </a:r>
          </a:p>
          <a:p>
            <a:r>
              <a:rPr lang="en-US" sz="1800"/>
              <a:t>(Though there were still variations)</a:t>
            </a:r>
          </a:p>
        </p:txBody>
      </p:sp>
    </p:spTree>
    <p:extLst>
      <p:ext uri="{BB962C8B-B14F-4D97-AF65-F5344CB8AC3E}">
        <p14:creationId xmlns:p14="http://schemas.microsoft.com/office/powerpoint/2010/main" val="3790492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32B66-F8FF-4E96-9071-F9326947E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Gothic textura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97653-035F-4FBA-A8CD-A9DCFE5214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New style of Bookhand (in part inspired by increasingly angular German hands)</a:t>
            </a:r>
          </a:p>
          <a:p>
            <a:r>
              <a:rPr lang="en-US" sz="1800"/>
              <a:t>Northern French influence very strong</a:t>
            </a:r>
          </a:p>
          <a:p>
            <a:r>
              <a:rPr lang="en-US" sz="1800"/>
              <a:t>Angled hair strokes create pointed arches (‘gothic’ style)</a:t>
            </a:r>
          </a:p>
          <a:p>
            <a:r>
              <a:rPr lang="en-US" sz="1800"/>
              <a:t>Vertical alignment of all shafts</a:t>
            </a:r>
          </a:p>
          <a:p>
            <a:r>
              <a:rPr lang="en-US" sz="1800"/>
              <a:t>All stand on the line</a:t>
            </a:r>
          </a:p>
          <a:p>
            <a:r>
              <a:rPr lang="en-US" sz="1800"/>
              <a:t>‘Biting’ connections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3F669AF-65D1-40BC-99B2-5100351B1E7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0736" r="24306" b="-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821660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D4D6CE2-C4FB-4B4D-991A-84C9705CD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DB0B82-65AA-44FC-A3D4-2700E0611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9864" y="713232"/>
            <a:ext cx="5815584" cy="1197864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Cursive, Anglicana and bastarda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AFDF1F1-C130-4384-9C01-48CEF2FA8D8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2665" r="-1" b="7183"/>
          <a:stretch/>
        </p:blipFill>
        <p:spPr>
          <a:xfrm>
            <a:off x="20" y="10"/>
            <a:ext cx="4475130" cy="2232366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F212C58-D7CC-47D6-AD5E-91C3F01B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363545" y="831087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38B9E53E-4CC5-43AD-AF6A-3F13FE7E33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686" r="4979" b="1"/>
          <a:stretch/>
        </p:blipFill>
        <p:spPr>
          <a:xfrm>
            <a:off x="20" y="2325504"/>
            <a:ext cx="4475130" cy="22155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08879B2-FEB6-4F72-8D48-AB8E2FF2D5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778" r="2" b="4043"/>
          <a:stretch/>
        </p:blipFill>
        <p:spPr>
          <a:xfrm>
            <a:off x="20" y="4634159"/>
            <a:ext cx="4475130" cy="222384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3A0EC-86CC-49E3-83D8-9BDA50F600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69864" y="2048256"/>
            <a:ext cx="5815584" cy="462313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Simpler forms of Gothic scripts</a:t>
            </a:r>
          </a:p>
          <a:p>
            <a:r>
              <a:rPr lang="en-US" sz="2400" dirty="0"/>
              <a:t>Schools and university culture, then increased admin structures demanded quicker writing</a:t>
            </a:r>
          </a:p>
          <a:p>
            <a:r>
              <a:rPr lang="en-US" sz="2400" dirty="0" err="1"/>
              <a:t>Anglicana</a:t>
            </a:r>
            <a:r>
              <a:rPr lang="en-US" sz="2400" dirty="0"/>
              <a:t> = specifically English version</a:t>
            </a:r>
          </a:p>
          <a:p>
            <a:r>
              <a:rPr lang="en-US" sz="2400" dirty="0"/>
              <a:t>Bastarda = where </a:t>
            </a:r>
            <a:r>
              <a:rPr lang="en-US" sz="2400" dirty="0" err="1"/>
              <a:t>textura</a:t>
            </a:r>
            <a:r>
              <a:rPr lang="en-US" sz="2400" dirty="0"/>
              <a:t> and cursive overlap</a:t>
            </a:r>
          </a:p>
          <a:p>
            <a:r>
              <a:rPr lang="en-US" sz="2400" dirty="0"/>
              <a:t>Increasingly common in fourteenth and fifteenth centuries</a:t>
            </a:r>
          </a:p>
        </p:txBody>
      </p:sp>
    </p:spTree>
    <p:extLst>
      <p:ext uri="{BB962C8B-B14F-4D97-AF65-F5344CB8AC3E}">
        <p14:creationId xmlns:p14="http://schemas.microsoft.com/office/powerpoint/2010/main" val="2456769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610A9D-4128-4AE3-AF8C-B0C290FD71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17" r="14507" b="-1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2C37E64-FF7D-4B79-8274-2DB37C58A54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10677" r="2981" b="-2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2ACD7-7DFA-4018-A0D2-E84B0E064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Humanist and secretary hands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37A2C-89DB-4996-8404-13E33ADFA2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The former reverted to old-school Latin scripts and eventually evolved into type-script</a:t>
            </a:r>
          </a:p>
          <a:p>
            <a:endParaRPr lang="en-US" sz="2000"/>
          </a:p>
          <a:p>
            <a:r>
              <a:rPr lang="en-US" sz="2000"/>
              <a:t>The latter reflected the ever-increasing reliance on the written word and need to produce it quickly!</a:t>
            </a:r>
          </a:p>
        </p:txBody>
      </p:sp>
    </p:spTree>
    <p:extLst>
      <p:ext uri="{BB962C8B-B14F-4D97-AF65-F5344CB8AC3E}">
        <p14:creationId xmlns:p14="http://schemas.microsoft.com/office/powerpoint/2010/main" val="32531454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FF1DC06-6727-40FE-978D-8D5F3BDF03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1152" r="14709" b="1"/>
          <a:stretch/>
        </p:blipFill>
        <p:spPr>
          <a:xfrm>
            <a:off x="20" y="10"/>
            <a:ext cx="7009876" cy="6857990"/>
          </a:xfrm>
          <a:custGeom>
            <a:avLst/>
            <a:gdLst/>
            <a:ahLst/>
            <a:cxnLst/>
            <a:rect l="l" t="t" r="r" b="b"/>
            <a:pathLst>
              <a:path w="7009896" h="6858000">
                <a:moveTo>
                  <a:pt x="0" y="0"/>
                </a:moveTo>
                <a:lnTo>
                  <a:pt x="7009896" y="0"/>
                </a:lnTo>
                <a:lnTo>
                  <a:pt x="7009896" y="1"/>
                </a:lnTo>
                <a:lnTo>
                  <a:pt x="6295211" y="1"/>
                </a:lnTo>
                <a:lnTo>
                  <a:pt x="6195255" y="380651"/>
                </a:lnTo>
                <a:cubicBezTo>
                  <a:pt x="5677600" y="2559611"/>
                  <a:pt x="5966601" y="4758249"/>
                  <a:pt x="6880029" y="6647018"/>
                </a:cubicBezTo>
                <a:lnTo>
                  <a:pt x="69882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FDF4720-5445-47BE-89FE-E40D1AE6F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11927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C8710B4-A815-4082-9E4F-F13A00070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42784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3E3A4C-2E68-4781-8CED-3D88EACC6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1436" y="1396289"/>
            <a:ext cx="481995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Abbreviations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35327F-40F6-4B55-A588-4DB5FA5990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01435" y="2871982"/>
            <a:ext cx="4819951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Quicker – save time</a:t>
            </a:r>
          </a:p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Space savers</a:t>
            </a:r>
          </a:p>
          <a:p>
            <a:pPr marL="228600" marR="0" lvl="0" fontAlgn="auto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  <a:hlinkClick r:id="rId3"/>
              </a:rPr>
              <a:t>Capelli's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hlinkClick r:id="rId3"/>
              </a:rPr>
              <a:t> Latin Abbreviations</a:t>
            </a:r>
            <a:endParaRPr kumimoji="0" lang="en-US" sz="1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9073765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38E47A-4893-4BB0-849F-7152A03BD3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0397" y="0"/>
            <a:ext cx="95312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911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440</Words>
  <Application>Microsoft Office PowerPoint</Application>
  <PresentationFormat>Widescreen</PresentationFormat>
  <Paragraphs>80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Palaeography 101</vt:lpstr>
      <vt:lpstr>Codicology –  the study of physical manuscripts </vt:lpstr>
      <vt:lpstr>Techniques of writing</vt:lpstr>
      <vt:lpstr>Early Latin Scripts</vt:lpstr>
      <vt:lpstr>Uncial &amp;  Half-uncial</vt:lpstr>
      <vt:lpstr>Spot the difference?</vt:lpstr>
      <vt:lpstr>Insular hands</vt:lpstr>
      <vt:lpstr>Carolingian miniscule</vt:lpstr>
      <vt:lpstr>Gothic textura</vt:lpstr>
      <vt:lpstr>Cursive, Anglicana and bastarda</vt:lpstr>
      <vt:lpstr>Humanist and secretary hands</vt:lpstr>
      <vt:lpstr>Abbreviations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Palaeography 101</dc:title>
  <dc:creator>Harriet Webster</dc:creator>
  <cp:lastModifiedBy>Harriet Webster</cp:lastModifiedBy>
  <cp:revision>1</cp:revision>
  <dcterms:created xsi:type="dcterms:W3CDTF">2020-11-17T17:35:28Z</dcterms:created>
  <dcterms:modified xsi:type="dcterms:W3CDTF">2020-11-17T17:35:41Z</dcterms:modified>
</cp:coreProperties>
</file>