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4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23258-9ABA-43EC-9705-E28C3269F2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5CCFC-10ED-4C67-B9E7-FFEB0CA5E1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15209-382A-48FA-BAC7-20F899F5D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0D416-853A-4699-936C-230FAB4D4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FC042-7385-460B-BCDB-9662FE354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955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1FA92-4EC7-4E1A-8264-5686C06FD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F45A7-534B-4040-8110-EA269B1DF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DD2FA-F528-4C65-85FF-048BFFBDD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A5D8AB-806D-410D-92AF-233B11FE5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D16002-FBF1-482C-9502-A23865AAF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984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A34FC-FC44-4E99-BF5D-B3C3E8AFC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9BAAFF-F76F-4F75-BF48-438BC136C0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39EEF-1EFB-4D12-86F1-363DFB809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D1EC8-EF9D-4376-9E4E-35371CBB5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B77EA6-7F11-49D8-8BB6-A58C3F85A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041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5EBEE-50AF-4183-85FD-4FE081200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1749F-6EA5-4850-A437-3976CC0E3F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9835B7-3D9A-4EAA-966C-25621A6BE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5CD542-16CA-4B57-8874-A165DE52B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FE2C0F-63B6-4881-A9D7-2367D7342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5A3AC8-54F6-4CEC-AD41-3BF3623CA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52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94544-96B2-4BE8-BE13-B2E90FCCB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82307F-A209-4F7F-9CBF-A49EBAFC95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426F7-42B2-41E5-875E-DF247E2515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75198F-190F-46A9-8E4F-142B09CB00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F15BF7-839C-47A5-83A8-60A1075AEF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E9D17D-BE4C-432D-A165-A125EB136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A51E52-DDAF-40C9-B5A4-DE3616F9F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A0F4DA-D9B8-41C6-AD7F-1E5DF43AD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79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D9FA8-00BD-451B-AEE9-E2B8355AE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0CBF9C-0CB4-4FD2-A2F9-5BA0EF826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31B190-86F8-40F0-B547-AA2B9528A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A32A1-FCD9-488C-A634-AEF06DCF1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433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9B32EA-83AB-462D-B178-738937E36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55CCAA-B4F7-4733-ACFD-EB7A18229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A94ED4-8310-43A8-95B8-8A9023C80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191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AA73D-D64E-4D7A-95F6-4375F29F2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AE4B8-F469-41B7-B379-B8E8027A3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11CCFC-2784-4C80-9502-24B542ED70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A177B8-AD93-4E47-A5AD-A9B075A1A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14DD74-300C-466B-ABA2-B80D9C5C2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1B4205-6400-44AE-8582-66BE8E7CB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17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46F5-155F-487B-86FE-465328CF0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FD4AAD-EC76-4EFA-B9B8-3530B6D2D2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A0A459-331A-4F55-B24B-2FB72E2C5C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B513C-5E95-4F8F-9E24-55CF024D4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04171-ABB2-4124-B6F8-D956E60FD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B97222-76CD-4987-858F-8E154840D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082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AC3E7-48BE-437E-8744-D7B1647ED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9882A3-1F14-45E5-BBF8-2F0B10DE2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99FC3-423B-46AA-85F0-EA7D1E5BF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A2F0F-3151-4EFB-A833-A55E7E7B9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F99314-D632-4361-9448-4A3A03AB6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23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801B3-7D04-4AB4-BA50-6868E94F69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FC4F73-B154-4273-88D0-5CDCFCAB59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7CD6C-996E-4D4F-A07F-C30038A5F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4D283-F124-4EB1-9ED6-A0BD6CCA9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D68283-4D3F-415D-AF40-030367A06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537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6263CB-A8E6-434B-A003-885F82E61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F34E8-C2E1-45E4-8876-95583B3F7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EE352-41C6-4003-86AD-BDF644D605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99CC9-E9ED-4301-AE19-85FD7B3737B1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8B093-40C7-4F69-B528-64BFB7B114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AB760-F668-4230-8CE0-6E39B5BFE4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E076D-8337-44A4-B853-311BA7FD67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860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11" Type="http://schemas.openxmlformats.org/officeDocument/2006/relationships/image" Target="../media/image10.png"/><Relationship Id="rId5" Type="http://schemas.openxmlformats.org/officeDocument/2006/relationships/image" Target="../media/image4.jpg"/><Relationship Id="rId10" Type="http://schemas.openxmlformats.org/officeDocument/2006/relationships/image" Target="../media/image9.png"/><Relationship Id="rId4" Type="http://schemas.openxmlformats.org/officeDocument/2006/relationships/image" Target="../media/image3.jp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lato.stanford.edu/entries/hegel-dialectics/" TargetMode="External"/><Relationship Id="rId2" Type="http://schemas.openxmlformats.org/officeDocument/2006/relationships/hyperlink" Target="https://bulletin.equinoxpub.com/2016/11/religion-sociology-and-identity-the-contemporary-relevance-of-hans-mol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apchart.net/world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30114583" TargetMode="External"/><Relationship Id="rId2" Type="http://schemas.openxmlformats.org/officeDocument/2006/relationships/hyperlink" Target="http://www.jstor.org/stable/138543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ulletin.equinoxpub.com/2016/11/religion-sociology-and-identity-the-contemporary-relevance-of-hans-mol/" TargetMode="External"/><Relationship Id="rId4" Type="http://schemas.openxmlformats.org/officeDocument/2006/relationships/hyperlink" Target="http://www.jstor.org/stable/3023318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49EB31D-4741-4770-8DD6-68DBEA6B5FD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1000"/>
          </a:blip>
          <a:stretch>
            <a:fillRect/>
          </a:stretch>
        </p:blipFill>
        <p:spPr>
          <a:xfrm>
            <a:off x="0" y="686939"/>
            <a:ext cx="12192000" cy="626647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F5EF841-B67A-4194-BB18-8288013DBB75}"/>
              </a:ext>
            </a:extLst>
          </p:cNvPr>
          <p:cNvSpPr/>
          <p:nvPr/>
        </p:nvSpPr>
        <p:spPr>
          <a:xfrm>
            <a:off x="3883888" y="814797"/>
            <a:ext cx="5267274" cy="3847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900" dirty="0">
                <a:ln w="3175" cmpd="sng">
                  <a:noFill/>
                </a:ln>
                <a:latin typeface="Copperplate Gothic Bold" panose="020E0705020206020404" pitchFamily="34" charset="0"/>
              </a:rPr>
              <a:t>JOHANNIS JACOB MOL  (1922-2017</a:t>
            </a:r>
            <a:r>
              <a:rPr lang="en-GB" sz="1900" dirty="0">
                <a:ln w="3175" cmpd="sng">
                  <a:solidFill>
                    <a:schemeClr val="tx1"/>
                  </a:solidFill>
                </a:ln>
                <a:latin typeface="Copperplate Gothic Bold" panose="020E0705020206020404" pitchFamily="34" charset="0"/>
              </a:rPr>
              <a:t>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5AE2BF-E72A-439F-8376-A4A6C4400F82}"/>
              </a:ext>
            </a:extLst>
          </p:cNvPr>
          <p:cNvSpPr txBox="1"/>
          <p:nvPr/>
        </p:nvSpPr>
        <p:spPr>
          <a:xfrm>
            <a:off x="9795461" y="174928"/>
            <a:ext cx="25993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1500" dirty="0">
                <a:latin typeface="Copperplate Gothic Bold" panose="020E0705020206020404" pitchFamily="34" charset="0"/>
              </a:rPr>
              <a:t>OBJECTIFICTION</a:t>
            </a:r>
          </a:p>
          <a:p>
            <a:pPr marL="285750" indent="-285750">
              <a:buFontTx/>
              <a:buChar char="-"/>
            </a:pPr>
            <a:r>
              <a:rPr lang="en-GB" sz="1500" dirty="0">
                <a:latin typeface="Copperplate Gothic Bold" panose="020E0705020206020404" pitchFamily="34" charset="0"/>
              </a:rPr>
              <a:t>COMMITMENT</a:t>
            </a:r>
          </a:p>
          <a:p>
            <a:pPr marL="285750" indent="-285750">
              <a:buFontTx/>
              <a:buChar char="-"/>
            </a:pPr>
            <a:r>
              <a:rPr lang="en-GB" sz="1500" dirty="0">
                <a:latin typeface="Copperplate Gothic Bold" panose="020E0705020206020404" pitchFamily="34" charset="0"/>
              </a:rPr>
              <a:t>MYTH</a:t>
            </a:r>
          </a:p>
          <a:p>
            <a:pPr marL="285750" indent="-285750">
              <a:buFontTx/>
              <a:buChar char="-"/>
            </a:pPr>
            <a:r>
              <a:rPr lang="en-GB" sz="1500" dirty="0">
                <a:latin typeface="Copperplate Gothic Bold" panose="020E0705020206020404" pitchFamily="34" charset="0"/>
              </a:rPr>
              <a:t>RITUAL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A4B396-2DB6-4F59-832A-B877705329F9}"/>
              </a:ext>
            </a:extLst>
          </p:cNvPr>
          <p:cNvSpPr txBox="1"/>
          <p:nvPr/>
        </p:nvSpPr>
        <p:spPr>
          <a:xfrm>
            <a:off x="2188394" y="2994512"/>
            <a:ext cx="2195640" cy="1015663"/>
          </a:xfrm>
          <a:prstGeom prst="rect">
            <a:avLst/>
          </a:prstGeom>
          <a:solidFill>
            <a:schemeClr val="bg1">
              <a:alpha val="86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Copperplate Gothic Bold" panose="020E0705020206020404" pitchFamily="34" charset="0"/>
              </a:rPr>
              <a:t>DISORDER</a:t>
            </a:r>
          </a:p>
          <a:p>
            <a:r>
              <a:rPr lang="en-GB" sz="1500" dirty="0">
                <a:latin typeface="Copperplate Gothic Bold" panose="020E0705020206020404" pitchFamily="34" charset="0"/>
              </a:rPr>
              <a:t>DIFFERENTIATION</a:t>
            </a:r>
          </a:p>
          <a:p>
            <a:r>
              <a:rPr lang="en-GB" sz="1500" dirty="0">
                <a:latin typeface="Copperplate Gothic Bold" panose="020E0705020206020404" pitchFamily="34" charset="0"/>
              </a:rPr>
              <a:t>INSTABILITY</a:t>
            </a:r>
          </a:p>
          <a:p>
            <a:r>
              <a:rPr lang="en-GB" sz="1500" dirty="0">
                <a:latin typeface="Copperplate Gothic Bold" panose="020E0705020206020404" pitchFamily="34" charset="0"/>
              </a:rPr>
              <a:t>BREAKDOWN</a:t>
            </a:r>
          </a:p>
        </p:txBody>
      </p:sp>
      <p:sp>
        <p:nvSpPr>
          <p:cNvPr id="24" name="TextBox 23" descr="ORDER&#10;INTEGRATION&#10;CHARISMA&#10;WHOLENESS&#10;">
            <a:extLst>
              <a:ext uri="{FF2B5EF4-FFF2-40B4-BE49-F238E27FC236}">
                <a16:creationId xmlns:a16="http://schemas.microsoft.com/office/drawing/2014/main" id="{44851FCA-C864-4FDD-A3F9-2B1144DFDEE9}"/>
              </a:ext>
            </a:extLst>
          </p:cNvPr>
          <p:cNvSpPr txBox="1"/>
          <p:nvPr/>
        </p:nvSpPr>
        <p:spPr>
          <a:xfrm>
            <a:off x="7807967" y="2994512"/>
            <a:ext cx="1877281" cy="1015663"/>
          </a:xfrm>
          <a:prstGeom prst="rect">
            <a:avLst/>
          </a:prstGeom>
          <a:solidFill>
            <a:schemeClr val="bg1">
              <a:alpha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Copperplate Gothic Bold" panose="020E0705020206020404" pitchFamily="34" charset="0"/>
              </a:rPr>
              <a:t>ORDER</a:t>
            </a:r>
          </a:p>
          <a:p>
            <a:r>
              <a:rPr lang="en-GB" sz="1500" dirty="0">
                <a:latin typeface="Copperplate Gothic Bold" panose="020E0705020206020404" pitchFamily="34" charset="0"/>
              </a:rPr>
              <a:t>INTEGRATION</a:t>
            </a:r>
          </a:p>
          <a:p>
            <a:r>
              <a:rPr lang="en-GB" sz="1500" dirty="0">
                <a:latin typeface="Copperplate Gothic Bold" panose="020E0705020206020404" pitchFamily="34" charset="0"/>
              </a:rPr>
              <a:t>STABILITY</a:t>
            </a:r>
          </a:p>
          <a:p>
            <a:r>
              <a:rPr lang="en-GB" sz="1500" dirty="0">
                <a:latin typeface="Copperplate Gothic Bold" panose="020E0705020206020404" pitchFamily="34" charset="0"/>
              </a:rPr>
              <a:t>WHOLENESS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338DD87-1C60-4089-9CC5-505F8821837A}"/>
              </a:ext>
            </a:extLst>
          </p:cNvPr>
          <p:cNvSpPr txBox="1"/>
          <p:nvPr/>
        </p:nvSpPr>
        <p:spPr>
          <a:xfrm>
            <a:off x="5541582" y="3267417"/>
            <a:ext cx="1315092" cy="3231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Copperplate Gothic Bold" panose="020E0705020206020404" pitchFamily="34" charset="0"/>
              </a:rPr>
              <a:t>RELIGION</a:t>
            </a:r>
          </a:p>
        </p:txBody>
      </p:sp>
      <p:pic>
        <p:nvPicPr>
          <p:cNvPr id="31" name="Picture 30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923A0740-A6B1-43CC-8CFC-B843506319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78" y="781656"/>
            <a:ext cx="811657" cy="1233520"/>
          </a:xfrm>
          <a:prstGeom prst="rect">
            <a:avLst/>
          </a:prstGeom>
        </p:spPr>
      </p:pic>
      <p:pic>
        <p:nvPicPr>
          <p:cNvPr id="33" name="Picture 32" descr="A screenshot of a cell phone&#10;&#10;Description automatically generated">
            <a:extLst>
              <a:ext uri="{FF2B5EF4-FFF2-40B4-BE49-F238E27FC236}">
                <a16:creationId xmlns:a16="http://schemas.microsoft.com/office/drawing/2014/main" id="{C51D6C78-E7A9-4B6A-9A2A-8194970E79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1153" y="3960600"/>
            <a:ext cx="738386" cy="1206033"/>
          </a:xfrm>
          <a:prstGeom prst="rect">
            <a:avLst/>
          </a:prstGeom>
        </p:spPr>
      </p:pic>
      <p:pic>
        <p:nvPicPr>
          <p:cNvPr id="35" name="Picture 34" descr="A close up of a sign&#10;&#10;Description automatically generated">
            <a:extLst>
              <a:ext uri="{FF2B5EF4-FFF2-40B4-BE49-F238E27FC236}">
                <a16:creationId xmlns:a16="http://schemas.microsoft.com/office/drawing/2014/main" id="{D953EAFA-7D26-4B69-9168-CCB08F0778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876" y="4150938"/>
            <a:ext cx="760021" cy="1140033"/>
          </a:xfrm>
          <a:prstGeom prst="rect">
            <a:avLst/>
          </a:prstGeom>
        </p:spPr>
      </p:pic>
      <p:pic>
        <p:nvPicPr>
          <p:cNvPr id="39" name="Picture 38" descr="A picture containing food&#10;&#10;Description automatically generated">
            <a:extLst>
              <a:ext uri="{FF2B5EF4-FFF2-40B4-BE49-F238E27FC236}">
                <a16:creationId xmlns:a16="http://schemas.microsoft.com/office/drawing/2014/main" id="{0C1964F6-3AE9-4593-BC2B-42CB00E40E0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7313" y="5691834"/>
            <a:ext cx="712226" cy="1083993"/>
          </a:xfrm>
          <a:prstGeom prst="rect">
            <a:avLst/>
          </a:prstGeom>
        </p:spPr>
      </p:pic>
      <p:pic>
        <p:nvPicPr>
          <p:cNvPr id="41" name="Picture 40" descr="A picture containing circuit&#10;&#10;Description automatically generated">
            <a:extLst>
              <a:ext uri="{FF2B5EF4-FFF2-40B4-BE49-F238E27FC236}">
                <a16:creationId xmlns:a16="http://schemas.microsoft.com/office/drawing/2014/main" id="{6DE8D266-4F26-4FF6-BC6C-F699E4381D3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0533" y="4775254"/>
            <a:ext cx="693987" cy="1055792"/>
          </a:xfrm>
          <a:prstGeom prst="rect">
            <a:avLst/>
          </a:prstGeom>
        </p:spPr>
      </p:pic>
      <p:pic>
        <p:nvPicPr>
          <p:cNvPr id="43" name="Picture 42" descr="A picture containing drawing&#10;&#10;Description automatically generated">
            <a:extLst>
              <a:ext uri="{FF2B5EF4-FFF2-40B4-BE49-F238E27FC236}">
                <a16:creationId xmlns:a16="http://schemas.microsoft.com/office/drawing/2014/main" id="{0EF2E66A-D3F7-411E-A566-D8AEF808AB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082" y="1327376"/>
            <a:ext cx="1058093" cy="1502062"/>
          </a:xfrm>
          <a:prstGeom prst="rect">
            <a:avLst/>
          </a:prstGeom>
          <a:ln w="6350">
            <a:solidFill>
              <a:schemeClr val="tx1">
                <a:alpha val="88000"/>
              </a:schemeClr>
            </a:solidFill>
          </a:ln>
        </p:spPr>
      </p:pic>
      <p:pic>
        <p:nvPicPr>
          <p:cNvPr id="45" name="Picture 4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FF0AC3D-CFB5-42A6-8F21-714CA6954FB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8890031" y="5572496"/>
            <a:ext cx="744670" cy="1083993"/>
          </a:xfrm>
          <a:prstGeom prst="rect">
            <a:avLst/>
          </a:prstGeom>
        </p:spPr>
      </p:pic>
      <p:pic>
        <p:nvPicPr>
          <p:cNvPr id="37" name="Picture 3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D78B208-21BE-4C1B-9AF8-6F0E25EAAB1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99978" y="3960600"/>
            <a:ext cx="2007587" cy="2795827"/>
          </a:xfrm>
          <a:prstGeom prst="rect">
            <a:avLst/>
          </a:prstGeom>
          <a:ln w="6350">
            <a:solidFill>
              <a:schemeClr val="tx1">
                <a:alpha val="87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E75BE6-E6B3-4878-A108-C8D899F81CEF}"/>
              </a:ext>
            </a:extLst>
          </p:cNvPr>
          <p:cNvPicPr>
            <a:picLocks noChangeAspect="1"/>
          </p:cNvPicPr>
          <p:nvPr/>
        </p:nvPicPr>
        <p:blipFill>
          <a:blip r:embed="rId11">
            <a:alphaModFix amt="21000"/>
          </a:blip>
          <a:stretch>
            <a:fillRect/>
          </a:stretch>
        </p:blipFill>
        <p:spPr>
          <a:xfrm>
            <a:off x="495331" y="-174928"/>
            <a:ext cx="11504208" cy="708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013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EE6619-5C2D-4E3B-B64B-03D82A03C12E}"/>
              </a:ext>
            </a:extLst>
          </p:cNvPr>
          <p:cNvSpPr txBox="1"/>
          <p:nvPr/>
        </p:nvSpPr>
        <p:spPr>
          <a:xfrm>
            <a:off x="302149" y="270344"/>
            <a:ext cx="11736125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Sources: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Cullop, V. L. (n.d.) Sketch of Hans Mol. Available at: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https://bulletin.equinoxpub.com/2016/11/religion-sociology-and-identity-the-contemporary-relevance-of-hans-mol/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3</a:t>
            </a:r>
            <a:r>
              <a:rPr lang="en-GB" sz="15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 2019].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Maybee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J.E. (2016). "Hegel's Dialectics", 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Stanford </a:t>
            </a:r>
            <a:r>
              <a:rPr lang="en-GB" sz="15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Philosophy.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[Figure 1]. Available at: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https://plato.stanford.edu/entries/hegel-dialectics/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and adapted by N. Polomski on 5</a:t>
            </a:r>
            <a:r>
              <a:rPr lang="en-GB" sz="15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 2019]. 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(1966).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Race and Religion in New Zealand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Zealand: National Council of Churches. [Front page cover]. 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(1969).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Christianity in Chains: A Sociologist’s Interpretation of the Churches Dilemma in a Secular World.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Indiana University: Nelson’s Australasian Paperbacks. [Front page cover].</a:t>
            </a:r>
          </a:p>
          <a:p>
            <a:endParaRPr lang="en-GB" sz="15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(1971).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Religion in Australia: A Sociological Investigation.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Canada: Nelson Publishing. [Front page cover].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(1977).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and the Sacred.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York: The Free Press. [Front page cover]. 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(1982).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Firm and the Formless Religion and Identity in Aboriginal Australia.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Canada: Wilfrid Laurier University Press. [Front page cover]. </a:t>
            </a:r>
          </a:p>
          <a:p>
            <a:endParaRPr lang="en-GB" sz="15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(1982).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Fixed and the Fickle Religion and Identity in New Zealand.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Canada: Wilfrid Laurier University Press. [Front page cover].</a:t>
            </a:r>
            <a:endParaRPr lang="en-GB" sz="15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(1985).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Faith and Fragility Religion and Identity in Canada.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Canada: Gr Welch Co Ltd. [Front page cover].</a:t>
            </a:r>
          </a:p>
          <a:p>
            <a:endParaRPr lang="en-GB" sz="15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Polomski, N. (2019). Map of Hans Mol’s life. Created online at: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https://mapchart.net/world.html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[Created 4</a:t>
            </a:r>
            <a:r>
              <a:rPr lang="en-GB" sz="15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 2019].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962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80B9FB6-14F3-422D-8845-333044A0EAA2}"/>
              </a:ext>
            </a:extLst>
          </p:cNvPr>
          <p:cNvSpPr/>
          <p:nvPr/>
        </p:nvSpPr>
        <p:spPr>
          <a:xfrm>
            <a:off x="0" y="117693"/>
            <a:ext cx="12327172" cy="66479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Bibliography: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Davies, D. J. and Powell, A. J. (2015).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Sacred Selves and Sacred Settings: Reflecting Hans Mol.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Surrey: Ashgate. 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Fenn, R. (1978). ‘Religion as functional, flexible and future safe’ Review in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for the Scientific Study of Religion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17, no. 1. pp. 67–68. Available at: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www.jstor.org/stable/1385431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3</a:t>
            </a:r>
            <a:r>
              <a:rPr lang="en-GB" sz="15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 2019]. 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(1967). ‘Religion in New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Zealand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 in </a:t>
            </a:r>
            <a:r>
              <a:rPr lang="fr-FR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Archives De Sociologie Des Religions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vol. 12, no. 24. pp. 121–133.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at: 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www.jstor.org/stable/30114583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Accessed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4th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Dec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2019].</a:t>
            </a:r>
          </a:p>
          <a:p>
            <a:endParaRPr lang="fr-FR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(1976). </a:t>
            </a:r>
            <a:r>
              <a:rPr lang="fr-FR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and the </a:t>
            </a:r>
            <a:r>
              <a:rPr lang="fr-FR" sz="15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Sacred</a:t>
            </a:r>
            <a:r>
              <a:rPr lang="fr-FR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Oxford: Basil Blackwell. </a:t>
            </a:r>
          </a:p>
          <a:p>
            <a:endParaRPr lang="fr-FR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(1978). </a:t>
            </a:r>
            <a:r>
              <a:rPr lang="fr-FR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and Religion: International Cross-Cultural </a:t>
            </a:r>
            <a:r>
              <a:rPr lang="fr-FR" sz="15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Approaches</a:t>
            </a:r>
            <a:r>
              <a:rPr lang="fr-FR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London: SAGE Publications Ltd. </a:t>
            </a:r>
          </a:p>
          <a:p>
            <a:endParaRPr lang="fr-FR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(1979). ‘The Identity Model of Religion: How It Compares with Nine Other Theories of Religion and How It Might Apply to Japan’ in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Japanese Journal of Religious Studies,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pp11-38. Available at: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www.jstor.org/stable/30233189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4</a:t>
            </a:r>
            <a:r>
              <a:rPr lang="en-GB" sz="15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 2019].</a:t>
            </a:r>
          </a:p>
          <a:p>
            <a:endParaRPr lang="fr-FR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Mol, H. (1986). ‘Religion and Identity A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Dialectic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Religious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Phenomena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 in </a:t>
            </a:r>
            <a:r>
              <a:rPr lang="fr-FR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Issues and World Religions.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Australia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Wakefield </a:t>
            </a:r>
            <a:r>
              <a:rPr lang="fr-FR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Press</a:t>
            </a:r>
            <a:r>
              <a:rPr lang="fr-FR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pp.64-78. </a:t>
            </a:r>
          </a:p>
          <a:p>
            <a:endParaRPr lang="fr-FR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Powell, A. J. (2016).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Religion, Sociology, and Identity: The Contemporary Relevance of Hans Mol.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https://bulletin.equinoxpub.com/2016/11/religion-sociology-and-identity-the-contemporary-relevance-of-hans-mol/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3</a:t>
            </a:r>
            <a:r>
              <a:rPr lang="en-GB" sz="15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 2019]. </a:t>
            </a:r>
            <a:endParaRPr lang="en-GB" sz="15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Powell, A. J. (2017). ‘Functionalism or Fallacy: Re-locating Hans Mol's Identity Theory’ in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Italian Sociological Review.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pp. 63-85.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Powell, A. J. (2017).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Hans Mol and the Sociology of Religion.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Abingdon: Routledge. </a:t>
            </a:r>
            <a:r>
              <a:rPr lang="en-GB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7405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2353</TotalTime>
  <Words>711</Words>
  <Application>Microsoft Office PowerPoint</Application>
  <PresentationFormat>Widescreen</PresentationFormat>
  <Paragraphs>56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Copperplate Gothic Bold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Gordon</dc:creator>
  <cp:lastModifiedBy>Natasha Gordon</cp:lastModifiedBy>
  <cp:revision>14</cp:revision>
  <dcterms:created xsi:type="dcterms:W3CDTF">2019-12-06T12:30:16Z</dcterms:created>
  <dcterms:modified xsi:type="dcterms:W3CDTF">2019-12-10T10:29:28Z</dcterms:modified>
</cp:coreProperties>
</file>