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8"/>
    <p:restoredTop sz="94643"/>
  </p:normalViewPr>
  <p:slideViewPr>
    <p:cSldViewPr snapToGrid="0">
      <p:cViewPr varScale="1">
        <p:scale>
          <a:sx n="115" d="100"/>
          <a:sy n="115" d="100"/>
        </p:scale>
        <p:origin x="103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946B0-DCE3-0108-A350-BA78EDD29D9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0536A5C-E519-F68E-0570-1395665D91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8AAB14E-7867-9B21-C7BB-C2E01A66728D}"/>
              </a:ext>
            </a:extLst>
          </p:cNvPr>
          <p:cNvSpPr>
            <a:spLocks noGrp="1"/>
          </p:cNvSpPr>
          <p:nvPr>
            <p:ph type="dt" sz="half" idx="10"/>
          </p:nvPr>
        </p:nvSpPr>
        <p:spPr/>
        <p:txBody>
          <a:bodyPr/>
          <a:lstStyle/>
          <a:p>
            <a:fld id="{158D3B14-DB7A-6847-B9C0-6ADC2BBEC5DD}" type="datetimeFigureOut">
              <a:rPr lang="en-US" smtClean="0"/>
              <a:t>7/12/26</a:t>
            </a:fld>
            <a:endParaRPr lang="en-US"/>
          </a:p>
        </p:txBody>
      </p:sp>
      <p:sp>
        <p:nvSpPr>
          <p:cNvPr id="5" name="Footer Placeholder 4">
            <a:extLst>
              <a:ext uri="{FF2B5EF4-FFF2-40B4-BE49-F238E27FC236}">
                <a16:creationId xmlns:a16="http://schemas.microsoft.com/office/drawing/2014/main" id="{94F5D84D-8CC2-DF23-EC8D-235CFCEEDF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04A409-C698-C3E8-4EB7-22FF0C373D3F}"/>
              </a:ext>
            </a:extLst>
          </p:cNvPr>
          <p:cNvSpPr>
            <a:spLocks noGrp="1"/>
          </p:cNvSpPr>
          <p:nvPr>
            <p:ph type="sldNum" sz="quarter" idx="12"/>
          </p:nvPr>
        </p:nvSpPr>
        <p:spPr/>
        <p:txBody>
          <a:bodyPr/>
          <a:lstStyle/>
          <a:p>
            <a:fld id="{8C683A88-D8EF-BC45-BE70-36A2B820F690}" type="slidenum">
              <a:rPr lang="en-US" smtClean="0"/>
              <a:t>‹#›</a:t>
            </a:fld>
            <a:endParaRPr lang="en-US"/>
          </a:p>
        </p:txBody>
      </p:sp>
    </p:spTree>
    <p:extLst>
      <p:ext uri="{BB962C8B-B14F-4D97-AF65-F5344CB8AC3E}">
        <p14:creationId xmlns:p14="http://schemas.microsoft.com/office/powerpoint/2010/main" val="599651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5FA7D-F309-E7AD-9A49-475D1751640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8F31C61-E389-D174-61BA-00572FF6853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A12A75D-7DDA-5969-BA69-385B4F765D30}"/>
              </a:ext>
            </a:extLst>
          </p:cNvPr>
          <p:cNvSpPr>
            <a:spLocks noGrp="1"/>
          </p:cNvSpPr>
          <p:nvPr>
            <p:ph type="dt" sz="half" idx="10"/>
          </p:nvPr>
        </p:nvSpPr>
        <p:spPr/>
        <p:txBody>
          <a:bodyPr/>
          <a:lstStyle/>
          <a:p>
            <a:fld id="{158D3B14-DB7A-6847-B9C0-6ADC2BBEC5DD}" type="datetimeFigureOut">
              <a:rPr lang="en-US" smtClean="0"/>
              <a:t>7/12/26</a:t>
            </a:fld>
            <a:endParaRPr lang="en-US"/>
          </a:p>
        </p:txBody>
      </p:sp>
      <p:sp>
        <p:nvSpPr>
          <p:cNvPr id="5" name="Footer Placeholder 4">
            <a:extLst>
              <a:ext uri="{FF2B5EF4-FFF2-40B4-BE49-F238E27FC236}">
                <a16:creationId xmlns:a16="http://schemas.microsoft.com/office/drawing/2014/main" id="{D5A57071-F67A-E250-1143-B27FA3976A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76D3A0-1B30-BB6B-0EC6-14AB67E5E923}"/>
              </a:ext>
            </a:extLst>
          </p:cNvPr>
          <p:cNvSpPr>
            <a:spLocks noGrp="1"/>
          </p:cNvSpPr>
          <p:nvPr>
            <p:ph type="sldNum" sz="quarter" idx="12"/>
          </p:nvPr>
        </p:nvSpPr>
        <p:spPr/>
        <p:txBody>
          <a:bodyPr/>
          <a:lstStyle/>
          <a:p>
            <a:fld id="{8C683A88-D8EF-BC45-BE70-36A2B820F690}" type="slidenum">
              <a:rPr lang="en-US" smtClean="0"/>
              <a:t>‹#›</a:t>
            </a:fld>
            <a:endParaRPr lang="en-US"/>
          </a:p>
        </p:txBody>
      </p:sp>
    </p:spTree>
    <p:extLst>
      <p:ext uri="{BB962C8B-B14F-4D97-AF65-F5344CB8AC3E}">
        <p14:creationId xmlns:p14="http://schemas.microsoft.com/office/powerpoint/2010/main" val="1705070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8E4DB-7A72-E5BF-32B2-DCCD02B1888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A304EFE-5F76-FD0A-FF4A-77D670636F9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B6DAC42-B88F-4843-4663-142F51513991}"/>
              </a:ext>
            </a:extLst>
          </p:cNvPr>
          <p:cNvSpPr>
            <a:spLocks noGrp="1"/>
          </p:cNvSpPr>
          <p:nvPr>
            <p:ph type="dt" sz="half" idx="10"/>
          </p:nvPr>
        </p:nvSpPr>
        <p:spPr/>
        <p:txBody>
          <a:bodyPr/>
          <a:lstStyle/>
          <a:p>
            <a:fld id="{158D3B14-DB7A-6847-B9C0-6ADC2BBEC5DD}" type="datetimeFigureOut">
              <a:rPr lang="en-US" smtClean="0"/>
              <a:t>7/12/26</a:t>
            </a:fld>
            <a:endParaRPr lang="en-US"/>
          </a:p>
        </p:txBody>
      </p:sp>
      <p:sp>
        <p:nvSpPr>
          <p:cNvPr id="5" name="Footer Placeholder 4">
            <a:extLst>
              <a:ext uri="{FF2B5EF4-FFF2-40B4-BE49-F238E27FC236}">
                <a16:creationId xmlns:a16="http://schemas.microsoft.com/office/drawing/2014/main" id="{27F2E6C1-7B71-7701-AD72-FD7DA127B7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FE145C-2327-5048-83EF-8666D7370BE0}"/>
              </a:ext>
            </a:extLst>
          </p:cNvPr>
          <p:cNvSpPr>
            <a:spLocks noGrp="1"/>
          </p:cNvSpPr>
          <p:nvPr>
            <p:ph type="sldNum" sz="quarter" idx="12"/>
          </p:nvPr>
        </p:nvSpPr>
        <p:spPr/>
        <p:txBody>
          <a:bodyPr/>
          <a:lstStyle/>
          <a:p>
            <a:fld id="{8C683A88-D8EF-BC45-BE70-36A2B820F690}" type="slidenum">
              <a:rPr lang="en-US" smtClean="0"/>
              <a:t>‹#›</a:t>
            </a:fld>
            <a:endParaRPr lang="en-US"/>
          </a:p>
        </p:txBody>
      </p:sp>
    </p:spTree>
    <p:extLst>
      <p:ext uri="{BB962C8B-B14F-4D97-AF65-F5344CB8AC3E}">
        <p14:creationId xmlns:p14="http://schemas.microsoft.com/office/powerpoint/2010/main" val="74579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269B1-5EC8-68E8-7C1D-91A74E47191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A4929CB-F35D-A8DB-2AD8-243B6440C39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3D60CB2-68F0-3267-A21E-3F49FAC082C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C61AB56-D10E-5350-A612-0E65009A454F}"/>
              </a:ext>
            </a:extLst>
          </p:cNvPr>
          <p:cNvSpPr>
            <a:spLocks noGrp="1"/>
          </p:cNvSpPr>
          <p:nvPr>
            <p:ph type="dt" sz="half" idx="10"/>
          </p:nvPr>
        </p:nvSpPr>
        <p:spPr/>
        <p:txBody>
          <a:bodyPr/>
          <a:lstStyle/>
          <a:p>
            <a:fld id="{158D3B14-DB7A-6847-B9C0-6ADC2BBEC5DD}" type="datetimeFigureOut">
              <a:rPr lang="en-US" smtClean="0"/>
              <a:t>7/12/26</a:t>
            </a:fld>
            <a:endParaRPr lang="en-US"/>
          </a:p>
        </p:txBody>
      </p:sp>
      <p:sp>
        <p:nvSpPr>
          <p:cNvPr id="6" name="Footer Placeholder 5">
            <a:extLst>
              <a:ext uri="{FF2B5EF4-FFF2-40B4-BE49-F238E27FC236}">
                <a16:creationId xmlns:a16="http://schemas.microsoft.com/office/drawing/2014/main" id="{F375419D-A855-DB5A-EF22-CF4AA5FF75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A07A90-69A2-1CB5-74E8-9C45A7752D38}"/>
              </a:ext>
            </a:extLst>
          </p:cNvPr>
          <p:cNvSpPr>
            <a:spLocks noGrp="1"/>
          </p:cNvSpPr>
          <p:nvPr>
            <p:ph type="sldNum" sz="quarter" idx="12"/>
          </p:nvPr>
        </p:nvSpPr>
        <p:spPr/>
        <p:txBody>
          <a:bodyPr/>
          <a:lstStyle/>
          <a:p>
            <a:fld id="{8C683A88-D8EF-BC45-BE70-36A2B820F690}" type="slidenum">
              <a:rPr lang="en-US" smtClean="0"/>
              <a:t>‹#›</a:t>
            </a:fld>
            <a:endParaRPr lang="en-US"/>
          </a:p>
        </p:txBody>
      </p:sp>
    </p:spTree>
    <p:extLst>
      <p:ext uri="{BB962C8B-B14F-4D97-AF65-F5344CB8AC3E}">
        <p14:creationId xmlns:p14="http://schemas.microsoft.com/office/powerpoint/2010/main" val="2754331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C89F-3ED3-B444-93B2-43E8C9C1ABA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0380932-55B5-DC31-F7C1-C6AC346A0D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718F84F-D690-ABE7-E0A8-A452825DEF3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9D96D95-F767-8964-9CCF-BD24DC0446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38810CD-3530-3FD7-6C61-83003012CE3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6131EF4-342F-8DF0-B13A-B6812BDB8EAE}"/>
              </a:ext>
            </a:extLst>
          </p:cNvPr>
          <p:cNvSpPr>
            <a:spLocks noGrp="1"/>
          </p:cNvSpPr>
          <p:nvPr>
            <p:ph type="dt" sz="half" idx="10"/>
          </p:nvPr>
        </p:nvSpPr>
        <p:spPr/>
        <p:txBody>
          <a:bodyPr/>
          <a:lstStyle/>
          <a:p>
            <a:fld id="{158D3B14-DB7A-6847-B9C0-6ADC2BBEC5DD}" type="datetimeFigureOut">
              <a:rPr lang="en-US" smtClean="0"/>
              <a:t>7/12/26</a:t>
            </a:fld>
            <a:endParaRPr lang="en-US"/>
          </a:p>
        </p:txBody>
      </p:sp>
      <p:sp>
        <p:nvSpPr>
          <p:cNvPr id="8" name="Footer Placeholder 7">
            <a:extLst>
              <a:ext uri="{FF2B5EF4-FFF2-40B4-BE49-F238E27FC236}">
                <a16:creationId xmlns:a16="http://schemas.microsoft.com/office/drawing/2014/main" id="{F2FED7F4-7362-78F0-D6EF-F0924F91440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543877C-5EC0-A759-62A0-A733ECAA598C}"/>
              </a:ext>
            </a:extLst>
          </p:cNvPr>
          <p:cNvSpPr>
            <a:spLocks noGrp="1"/>
          </p:cNvSpPr>
          <p:nvPr>
            <p:ph type="sldNum" sz="quarter" idx="12"/>
          </p:nvPr>
        </p:nvSpPr>
        <p:spPr/>
        <p:txBody>
          <a:bodyPr/>
          <a:lstStyle/>
          <a:p>
            <a:fld id="{8C683A88-D8EF-BC45-BE70-36A2B820F690}" type="slidenum">
              <a:rPr lang="en-US" smtClean="0"/>
              <a:t>‹#›</a:t>
            </a:fld>
            <a:endParaRPr lang="en-US"/>
          </a:p>
        </p:txBody>
      </p:sp>
    </p:spTree>
    <p:extLst>
      <p:ext uri="{BB962C8B-B14F-4D97-AF65-F5344CB8AC3E}">
        <p14:creationId xmlns:p14="http://schemas.microsoft.com/office/powerpoint/2010/main" val="2946672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811C7-F3C5-D4E6-6BF6-54094D15783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E46B122-FF6B-D2FE-881B-163B1E18A9EA}"/>
              </a:ext>
            </a:extLst>
          </p:cNvPr>
          <p:cNvSpPr>
            <a:spLocks noGrp="1"/>
          </p:cNvSpPr>
          <p:nvPr>
            <p:ph type="dt" sz="half" idx="10"/>
          </p:nvPr>
        </p:nvSpPr>
        <p:spPr/>
        <p:txBody>
          <a:bodyPr/>
          <a:lstStyle/>
          <a:p>
            <a:fld id="{158D3B14-DB7A-6847-B9C0-6ADC2BBEC5DD}" type="datetimeFigureOut">
              <a:rPr lang="en-US" smtClean="0"/>
              <a:t>7/12/26</a:t>
            </a:fld>
            <a:endParaRPr lang="en-US"/>
          </a:p>
        </p:txBody>
      </p:sp>
      <p:sp>
        <p:nvSpPr>
          <p:cNvPr id="4" name="Footer Placeholder 3">
            <a:extLst>
              <a:ext uri="{FF2B5EF4-FFF2-40B4-BE49-F238E27FC236}">
                <a16:creationId xmlns:a16="http://schemas.microsoft.com/office/drawing/2014/main" id="{7D057277-7C41-5582-BE01-CA2012F529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91394F8-496F-06F6-ACD0-9FF86FD6622A}"/>
              </a:ext>
            </a:extLst>
          </p:cNvPr>
          <p:cNvSpPr>
            <a:spLocks noGrp="1"/>
          </p:cNvSpPr>
          <p:nvPr>
            <p:ph type="sldNum" sz="quarter" idx="12"/>
          </p:nvPr>
        </p:nvSpPr>
        <p:spPr/>
        <p:txBody>
          <a:bodyPr/>
          <a:lstStyle/>
          <a:p>
            <a:fld id="{8C683A88-D8EF-BC45-BE70-36A2B820F690}" type="slidenum">
              <a:rPr lang="en-US" smtClean="0"/>
              <a:t>‹#›</a:t>
            </a:fld>
            <a:endParaRPr lang="en-US"/>
          </a:p>
        </p:txBody>
      </p:sp>
    </p:spTree>
    <p:extLst>
      <p:ext uri="{BB962C8B-B14F-4D97-AF65-F5344CB8AC3E}">
        <p14:creationId xmlns:p14="http://schemas.microsoft.com/office/powerpoint/2010/main" val="2582297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BD2873-58E7-94E5-B308-ECCFFB8CF938}"/>
              </a:ext>
            </a:extLst>
          </p:cNvPr>
          <p:cNvSpPr>
            <a:spLocks noGrp="1"/>
          </p:cNvSpPr>
          <p:nvPr>
            <p:ph type="dt" sz="half" idx="10"/>
          </p:nvPr>
        </p:nvSpPr>
        <p:spPr/>
        <p:txBody>
          <a:bodyPr/>
          <a:lstStyle/>
          <a:p>
            <a:fld id="{158D3B14-DB7A-6847-B9C0-6ADC2BBEC5DD}" type="datetimeFigureOut">
              <a:rPr lang="en-US" smtClean="0"/>
              <a:t>7/12/26</a:t>
            </a:fld>
            <a:endParaRPr lang="en-US"/>
          </a:p>
        </p:txBody>
      </p:sp>
      <p:sp>
        <p:nvSpPr>
          <p:cNvPr id="3" name="Footer Placeholder 2">
            <a:extLst>
              <a:ext uri="{FF2B5EF4-FFF2-40B4-BE49-F238E27FC236}">
                <a16:creationId xmlns:a16="http://schemas.microsoft.com/office/drawing/2014/main" id="{51787C10-0407-0878-EDC4-8418A016610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0A2FE1-30E8-90BD-8858-E7E586197134}"/>
              </a:ext>
            </a:extLst>
          </p:cNvPr>
          <p:cNvSpPr>
            <a:spLocks noGrp="1"/>
          </p:cNvSpPr>
          <p:nvPr>
            <p:ph type="sldNum" sz="quarter" idx="12"/>
          </p:nvPr>
        </p:nvSpPr>
        <p:spPr/>
        <p:txBody>
          <a:bodyPr/>
          <a:lstStyle/>
          <a:p>
            <a:fld id="{8C683A88-D8EF-BC45-BE70-36A2B820F690}" type="slidenum">
              <a:rPr lang="en-US" smtClean="0"/>
              <a:t>‹#›</a:t>
            </a:fld>
            <a:endParaRPr lang="en-US"/>
          </a:p>
        </p:txBody>
      </p:sp>
    </p:spTree>
    <p:extLst>
      <p:ext uri="{BB962C8B-B14F-4D97-AF65-F5344CB8AC3E}">
        <p14:creationId xmlns:p14="http://schemas.microsoft.com/office/powerpoint/2010/main" val="2936325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01032-2584-0A91-FA40-974BB2ACF9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ED88639-0E5A-10AE-B617-83572EBD57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8D4AA6E-1930-ECB7-D583-2DA2CDD3CB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494050-18BD-4643-BF8C-06A80AEE4AA2}"/>
              </a:ext>
            </a:extLst>
          </p:cNvPr>
          <p:cNvSpPr>
            <a:spLocks noGrp="1"/>
          </p:cNvSpPr>
          <p:nvPr>
            <p:ph type="dt" sz="half" idx="10"/>
          </p:nvPr>
        </p:nvSpPr>
        <p:spPr/>
        <p:txBody>
          <a:bodyPr/>
          <a:lstStyle/>
          <a:p>
            <a:fld id="{158D3B14-DB7A-6847-B9C0-6ADC2BBEC5DD}" type="datetimeFigureOut">
              <a:rPr lang="en-US" smtClean="0"/>
              <a:t>7/12/26</a:t>
            </a:fld>
            <a:endParaRPr lang="en-US"/>
          </a:p>
        </p:txBody>
      </p:sp>
      <p:sp>
        <p:nvSpPr>
          <p:cNvPr id="6" name="Footer Placeholder 5">
            <a:extLst>
              <a:ext uri="{FF2B5EF4-FFF2-40B4-BE49-F238E27FC236}">
                <a16:creationId xmlns:a16="http://schemas.microsoft.com/office/drawing/2014/main" id="{D2DD8EE4-E1B6-59C4-16B0-313A477BAB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5BD676-F7E1-A27D-13EC-B5AA2A8CB802}"/>
              </a:ext>
            </a:extLst>
          </p:cNvPr>
          <p:cNvSpPr>
            <a:spLocks noGrp="1"/>
          </p:cNvSpPr>
          <p:nvPr>
            <p:ph type="sldNum" sz="quarter" idx="12"/>
          </p:nvPr>
        </p:nvSpPr>
        <p:spPr/>
        <p:txBody>
          <a:bodyPr/>
          <a:lstStyle/>
          <a:p>
            <a:fld id="{8C683A88-D8EF-BC45-BE70-36A2B820F690}" type="slidenum">
              <a:rPr lang="en-US" smtClean="0"/>
              <a:t>‹#›</a:t>
            </a:fld>
            <a:endParaRPr lang="en-US"/>
          </a:p>
        </p:txBody>
      </p:sp>
    </p:spTree>
    <p:extLst>
      <p:ext uri="{BB962C8B-B14F-4D97-AF65-F5344CB8AC3E}">
        <p14:creationId xmlns:p14="http://schemas.microsoft.com/office/powerpoint/2010/main" val="3667703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82964-E0F4-D9EF-39EE-24F379786F9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B0B40D8-5EAC-A469-AA5A-C53DCA154F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AA8F807-9FE9-4BED-A734-0B9E50F35C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171A07-A1AF-27AB-7DDD-75A13FF2F82D}"/>
              </a:ext>
            </a:extLst>
          </p:cNvPr>
          <p:cNvSpPr>
            <a:spLocks noGrp="1"/>
          </p:cNvSpPr>
          <p:nvPr>
            <p:ph type="dt" sz="half" idx="10"/>
          </p:nvPr>
        </p:nvSpPr>
        <p:spPr/>
        <p:txBody>
          <a:bodyPr/>
          <a:lstStyle/>
          <a:p>
            <a:fld id="{158D3B14-DB7A-6847-B9C0-6ADC2BBEC5DD}" type="datetimeFigureOut">
              <a:rPr lang="en-US" smtClean="0"/>
              <a:t>7/12/26</a:t>
            </a:fld>
            <a:endParaRPr lang="en-US"/>
          </a:p>
        </p:txBody>
      </p:sp>
      <p:sp>
        <p:nvSpPr>
          <p:cNvPr id="6" name="Footer Placeholder 5">
            <a:extLst>
              <a:ext uri="{FF2B5EF4-FFF2-40B4-BE49-F238E27FC236}">
                <a16:creationId xmlns:a16="http://schemas.microsoft.com/office/drawing/2014/main" id="{BF518BDD-AB2B-FA0C-01D6-6EC202682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8FFA2C-C260-4AD8-4D27-BA362F76056A}"/>
              </a:ext>
            </a:extLst>
          </p:cNvPr>
          <p:cNvSpPr>
            <a:spLocks noGrp="1"/>
          </p:cNvSpPr>
          <p:nvPr>
            <p:ph type="sldNum" sz="quarter" idx="12"/>
          </p:nvPr>
        </p:nvSpPr>
        <p:spPr/>
        <p:txBody>
          <a:bodyPr/>
          <a:lstStyle/>
          <a:p>
            <a:fld id="{8C683A88-D8EF-BC45-BE70-36A2B820F690}" type="slidenum">
              <a:rPr lang="en-US" smtClean="0"/>
              <a:t>‹#›</a:t>
            </a:fld>
            <a:endParaRPr lang="en-US"/>
          </a:p>
        </p:txBody>
      </p:sp>
    </p:spTree>
    <p:extLst>
      <p:ext uri="{BB962C8B-B14F-4D97-AF65-F5344CB8AC3E}">
        <p14:creationId xmlns:p14="http://schemas.microsoft.com/office/powerpoint/2010/main" val="3111603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FCE92-F068-84F9-F84C-ED6832DE737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74473FD-4303-A7EF-42BE-7A93324530B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F48859-C86B-5A8A-099B-245ADC264796}"/>
              </a:ext>
            </a:extLst>
          </p:cNvPr>
          <p:cNvSpPr>
            <a:spLocks noGrp="1"/>
          </p:cNvSpPr>
          <p:nvPr>
            <p:ph type="dt" sz="half" idx="10"/>
          </p:nvPr>
        </p:nvSpPr>
        <p:spPr/>
        <p:txBody>
          <a:bodyPr/>
          <a:lstStyle/>
          <a:p>
            <a:fld id="{158D3B14-DB7A-6847-B9C0-6ADC2BBEC5DD}" type="datetimeFigureOut">
              <a:rPr lang="en-US" smtClean="0"/>
              <a:t>7/12/26</a:t>
            </a:fld>
            <a:endParaRPr lang="en-US"/>
          </a:p>
        </p:txBody>
      </p:sp>
      <p:sp>
        <p:nvSpPr>
          <p:cNvPr id="5" name="Footer Placeholder 4">
            <a:extLst>
              <a:ext uri="{FF2B5EF4-FFF2-40B4-BE49-F238E27FC236}">
                <a16:creationId xmlns:a16="http://schemas.microsoft.com/office/drawing/2014/main" id="{A68A843F-44B0-59D2-1D73-6322E29584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3897B4-DCF9-C9AB-F411-3CB1E0D3EC39}"/>
              </a:ext>
            </a:extLst>
          </p:cNvPr>
          <p:cNvSpPr>
            <a:spLocks noGrp="1"/>
          </p:cNvSpPr>
          <p:nvPr>
            <p:ph type="sldNum" sz="quarter" idx="12"/>
          </p:nvPr>
        </p:nvSpPr>
        <p:spPr/>
        <p:txBody>
          <a:bodyPr/>
          <a:lstStyle/>
          <a:p>
            <a:fld id="{8C683A88-D8EF-BC45-BE70-36A2B820F690}" type="slidenum">
              <a:rPr lang="en-US" smtClean="0"/>
              <a:t>‹#›</a:t>
            </a:fld>
            <a:endParaRPr lang="en-US"/>
          </a:p>
        </p:txBody>
      </p:sp>
    </p:spTree>
    <p:extLst>
      <p:ext uri="{BB962C8B-B14F-4D97-AF65-F5344CB8AC3E}">
        <p14:creationId xmlns:p14="http://schemas.microsoft.com/office/powerpoint/2010/main" val="1348141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40D0BD-830C-A2B9-C69E-98E677047BF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96D95A9-B3CD-F03E-1055-246474E4EBE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539D78-D9B9-2E67-AE69-DDE1DC456C30}"/>
              </a:ext>
            </a:extLst>
          </p:cNvPr>
          <p:cNvSpPr>
            <a:spLocks noGrp="1"/>
          </p:cNvSpPr>
          <p:nvPr>
            <p:ph type="dt" sz="half" idx="10"/>
          </p:nvPr>
        </p:nvSpPr>
        <p:spPr/>
        <p:txBody>
          <a:bodyPr/>
          <a:lstStyle/>
          <a:p>
            <a:fld id="{158D3B14-DB7A-6847-B9C0-6ADC2BBEC5DD}" type="datetimeFigureOut">
              <a:rPr lang="en-US" smtClean="0"/>
              <a:t>7/12/26</a:t>
            </a:fld>
            <a:endParaRPr lang="en-US"/>
          </a:p>
        </p:txBody>
      </p:sp>
      <p:sp>
        <p:nvSpPr>
          <p:cNvPr id="5" name="Footer Placeholder 4">
            <a:extLst>
              <a:ext uri="{FF2B5EF4-FFF2-40B4-BE49-F238E27FC236}">
                <a16:creationId xmlns:a16="http://schemas.microsoft.com/office/drawing/2014/main" id="{6E83EBB7-2F03-96CD-8AEA-1A4B36D5E7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93D348-AC4C-2B81-D568-6A9C859082F7}"/>
              </a:ext>
            </a:extLst>
          </p:cNvPr>
          <p:cNvSpPr>
            <a:spLocks noGrp="1"/>
          </p:cNvSpPr>
          <p:nvPr>
            <p:ph type="sldNum" sz="quarter" idx="12"/>
          </p:nvPr>
        </p:nvSpPr>
        <p:spPr/>
        <p:txBody>
          <a:bodyPr/>
          <a:lstStyle/>
          <a:p>
            <a:fld id="{8C683A88-D8EF-BC45-BE70-36A2B820F690}" type="slidenum">
              <a:rPr lang="en-US" smtClean="0"/>
              <a:t>‹#›</a:t>
            </a:fld>
            <a:endParaRPr lang="en-US"/>
          </a:p>
        </p:txBody>
      </p:sp>
    </p:spTree>
    <p:extLst>
      <p:ext uri="{BB962C8B-B14F-4D97-AF65-F5344CB8AC3E}">
        <p14:creationId xmlns:p14="http://schemas.microsoft.com/office/powerpoint/2010/main" val="2922649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0AFDE9-0824-5BC4-611B-1E8B36BAF2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7C10461-371D-BEC9-9868-0CEC6D0F2E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9099A3-EC27-87F3-8FC8-90D6F241BD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8D3B14-DB7A-6847-B9C0-6ADC2BBEC5DD}" type="datetimeFigureOut">
              <a:rPr lang="en-US" smtClean="0"/>
              <a:t>7/12/26</a:t>
            </a:fld>
            <a:endParaRPr lang="en-US"/>
          </a:p>
        </p:txBody>
      </p:sp>
      <p:sp>
        <p:nvSpPr>
          <p:cNvPr id="5" name="Footer Placeholder 4">
            <a:extLst>
              <a:ext uri="{FF2B5EF4-FFF2-40B4-BE49-F238E27FC236}">
                <a16:creationId xmlns:a16="http://schemas.microsoft.com/office/drawing/2014/main" id="{B9402A4F-F826-E201-8BD0-0F86DA53C1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4847A21-5FC8-64F5-C84E-50AB009501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C683A88-D8EF-BC45-BE70-36A2B820F690}" type="slidenum">
              <a:rPr lang="en-US" smtClean="0"/>
              <a:t>‹#›</a:t>
            </a:fld>
            <a:endParaRPr lang="en-US"/>
          </a:p>
        </p:txBody>
      </p:sp>
    </p:spTree>
    <p:extLst>
      <p:ext uri="{BB962C8B-B14F-4D97-AF65-F5344CB8AC3E}">
        <p14:creationId xmlns:p14="http://schemas.microsoft.com/office/powerpoint/2010/main" val="42801431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link.springer.com/article/10.1007/s44282-026-00451-1" TargetMode="External"/><Relationship Id="rId2" Type="http://schemas.openxmlformats.org/officeDocument/2006/relationships/hyperlink" Target="https://www.modernanalyst.com/Resources/Articles/tabid/115/ID/7194/The-Missing-Link-How-Business-Analysis-Bridges-Strategy-and-Program-Execution.aspx" TargetMode="External"/><Relationship Id="rId1" Type="http://schemas.openxmlformats.org/officeDocument/2006/relationships/slideLayout" Target="../slideLayouts/slideLayout2.xml"/><Relationship Id="rId6" Type="http://schemas.openxmlformats.org/officeDocument/2006/relationships/hyperlink" Target="https://www.foundersplan.ai/en/articles/bakery-business-plan" TargetMode="External"/><Relationship Id="rId5" Type="http://schemas.openxmlformats.org/officeDocument/2006/relationships/hyperlink" Target="https://assets.publishing.service.gov.uk/media/6915abc5db01ecfcf96fc8af/RPC_Case_Histories_-_SaMBA_Sept_2025.pdf" TargetMode="External"/><Relationship Id="rId4" Type="http://schemas.openxmlformats.org/officeDocument/2006/relationships/hyperlink" Target="https://www.sumup.com/en-gb/running-business/finance/financial-analysis/"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7C974-2768-3B22-D69C-45D8EABE1562}"/>
              </a:ext>
            </a:extLst>
          </p:cNvPr>
          <p:cNvSpPr>
            <a:spLocks noGrp="1"/>
          </p:cNvSpPr>
          <p:nvPr>
            <p:ph type="ctrTitle"/>
          </p:nvPr>
        </p:nvSpPr>
        <p:spPr>
          <a:xfrm>
            <a:off x="951722" y="1264298"/>
            <a:ext cx="8285584" cy="2841171"/>
          </a:xfrm>
        </p:spPr>
        <p:txBody>
          <a:bodyPr>
            <a:noAutofit/>
          </a:bodyPr>
          <a:lstStyle/>
          <a:p>
            <a:pPr algn="l"/>
            <a:r>
              <a:rPr lang="en-US" sz="3200" dirty="0"/>
              <a:t>PROBLEM SOLVING AND DECISION MAKING </a:t>
            </a:r>
            <a:br>
              <a:rPr lang="en-US" sz="3200" dirty="0"/>
            </a:br>
            <a:r>
              <a:rPr lang="en-US" sz="3200" dirty="0"/>
              <a:t>LCLM4004_LON</a:t>
            </a:r>
            <a:br>
              <a:rPr lang="en-US" sz="3200" dirty="0"/>
            </a:br>
            <a:r>
              <a:rPr lang="en-US" sz="3200" dirty="0"/>
              <a:t>JONATHAN MUÑOZ</a:t>
            </a:r>
            <a:br>
              <a:rPr lang="en-US" sz="3200" dirty="0"/>
            </a:br>
            <a:r>
              <a:rPr lang="en-US" sz="3200" dirty="0"/>
              <a:t>2442204</a:t>
            </a:r>
            <a:br>
              <a:rPr lang="en-US" sz="3200" dirty="0"/>
            </a:br>
            <a:r>
              <a:rPr lang="en-US" sz="3200" dirty="0"/>
              <a:t>MUBASHIR QURASHI</a:t>
            </a:r>
            <a:br>
              <a:rPr lang="en-US" sz="3200" dirty="0"/>
            </a:br>
            <a:r>
              <a:rPr lang="en-US" sz="3200" dirty="0"/>
              <a:t>Assignment 1: Presentation</a:t>
            </a:r>
          </a:p>
        </p:txBody>
      </p:sp>
    </p:spTree>
    <p:extLst>
      <p:ext uri="{BB962C8B-B14F-4D97-AF65-F5344CB8AC3E}">
        <p14:creationId xmlns:p14="http://schemas.microsoft.com/office/powerpoint/2010/main" val="2620446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A0D08-2FE9-400A-C6C6-297D7FB833C4}"/>
              </a:ext>
            </a:extLst>
          </p:cNvPr>
          <p:cNvSpPr>
            <a:spLocks noGrp="1"/>
          </p:cNvSpPr>
          <p:nvPr>
            <p:ph type="title"/>
          </p:nvPr>
        </p:nvSpPr>
        <p:spPr/>
        <p:txBody>
          <a:bodyPr/>
          <a:lstStyle/>
          <a:p>
            <a:r>
              <a:rPr lang="en-US" dirty="0"/>
              <a:t>OVERVIEW</a:t>
            </a:r>
          </a:p>
        </p:txBody>
      </p:sp>
      <p:sp>
        <p:nvSpPr>
          <p:cNvPr id="3" name="Content Placeholder 2">
            <a:extLst>
              <a:ext uri="{FF2B5EF4-FFF2-40B4-BE49-F238E27FC236}">
                <a16:creationId xmlns:a16="http://schemas.microsoft.com/office/drawing/2014/main" id="{B9841404-3F9A-F307-8465-1C1C5C105132}"/>
              </a:ext>
            </a:extLst>
          </p:cNvPr>
          <p:cNvSpPr>
            <a:spLocks noGrp="1"/>
          </p:cNvSpPr>
          <p:nvPr>
            <p:ph idx="1"/>
          </p:nvPr>
        </p:nvSpPr>
        <p:spPr/>
        <p:txBody>
          <a:bodyPr/>
          <a:lstStyle/>
          <a:p>
            <a:r>
              <a:rPr lang="en-US" dirty="0"/>
              <a:t>Introduction</a:t>
            </a:r>
          </a:p>
          <a:p>
            <a:r>
              <a:rPr lang="en-US" dirty="0"/>
              <a:t>Company Background </a:t>
            </a:r>
          </a:p>
          <a:p>
            <a:r>
              <a:rPr lang="en-US" dirty="0"/>
              <a:t>Problem: Nature and Scope </a:t>
            </a:r>
          </a:p>
          <a:p>
            <a:r>
              <a:rPr lang="en-US" dirty="0"/>
              <a:t>5W2H Analysis </a:t>
            </a:r>
          </a:p>
          <a:p>
            <a:r>
              <a:rPr lang="en-US" dirty="0"/>
              <a:t>PESTLE ANALYSIS: Basil’s Bakery</a:t>
            </a:r>
          </a:p>
          <a:p>
            <a:r>
              <a:rPr lang="en-US" dirty="0"/>
              <a:t>Cause and Effect Analysis: Fishbone Diagram</a:t>
            </a:r>
          </a:p>
          <a:p>
            <a:r>
              <a:rPr lang="en-US" dirty="0"/>
              <a:t>Conclusion </a:t>
            </a:r>
          </a:p>
          <a:p>
            <a:r>
              <a:rPr lang="en-US" dirty="0"/>
              <a:t>References  </a:t>
            </a:r>
          </a:p>
        </p:txBody>
      </p:sp>
    </p:spTree>
    <p:extLst>
      <p:ext uri="{BB962C8B-B14F-4D97-AF65-F5344CB8AC3E}">
        <p14:creationId xmlns:p14="http://schemas.microsoft.com/office/powerpoint/2010/main" val="609952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8979A-441C-643C-B2D6-28D218057264}"/>
              </a:ext>
            </a:extLst>
          </p:cNvPr>
          <p:cNvSpPr>
            <a:spLocks noGrp="1"/>
          </p:cNvSpPr>
          <p:nvPr>
            <p:ph type="title"/>
          </p:nvPr>
        </p:nvSpPr>
        <p:spPr>
          <a:xfrm>
            <a:off x="838200" y="365125"/>
            <a:ext cx="10515600" cy="1125745"/>
          </a:xfrm>
        </p:spPr>
        <p:txBody>
          <a:bodyPr/>
          <a:lstStyle/>
          <a:p>
            <a:r>
              <a:rPr lang="en-US" dirty="0"/>
              <a:t>Introduction </a:t>
            </a:r>
          </a:p>
        </p:txBody>
      </p:sp>
      <p:sp>
        <p:nvSpPr>
          <p:cNvPr id="3" name="Content Placeholder 2">
            <a:extLst>
              <a:ext uri="{FF2B5EF4-FFF2-40B4-BE49-F238E27FC236}">
                <a16:creationId xmlns:a16="http://schemas.microsoft.com/office/drawing/2014/main" id="{E6132E7E-7FE0-6FCF-861E-2EF837B840A6}"/>
              </a:ext>
            </a:extLst>
          </p:cNvPr>
          <p:cNvSpPr>
            <a:spLocks noGrp="1"/>
          </p:cNvSpPr>
          <p:nvPr>
            <p:ph idx="1"/>
          </p:nvPr>
        </p:nvSpPr>
        <p:spPr>
          <a:xfrm>
            <a:off x="838200" y="1490870"/>
            <a:ext cx="10515600" cy="4810538"/>
          </a:xfrm>
        </p:spPr>
        <p:txBody>
          <a:bodyPr>
            <a:normAutofit/>
          </a:bodyPr>
          <a:lstStyle/>
          <a:p>
            <a:pPr marL="0" indent="0">
              <a:buNone/>
            </a:pPr>
            <a:r>
              <a:rPr lang="en-US" dirty="0"/>
              <a:t>This presentation is an analysis of the internal and external factors affecting the performance of Basil’s Bakery, a small independent bakery located in a shopping retail in Coventry, UK.</a:t>
            </a:r>
          </a:p>
          <a:p>
            <a:pPr marL="0" indent="0">
              <a:buNone/>
            </a:pPr>
            <a:r>
              <a:rPr lang="en-US" dirty="0"/>
              <a:t>Since the opening in 2015, the business experienced consistent growth until the COVID-19 pandemic in 2020. Although business recovered after restrictions ended, sales have remained approximately 25% below 2019 levels.</a:t>
            </a:r>
          </a:p>
          <a:p>
            <a:pPr marL="0" indent="0">
              <a:buNone/>
            </a:pPr>
            <a:r>
              <a:rPr lang="en-US" dirty="0"/>
              <a:t>The purpose of this report is to identify the reasons behind the decline in sales and evaluate the current business environment.</a:t>
            </a:r>
          </a:p>
        </p:txBody>
      </p:sp>
    </p:spTree>
    <p:extLst>
      <p:ext uri="{BB962C8B-B14F-4D97-AF65-F5344CB8AC3E}">
        <p14:creationId xmlns:p14="http://schemas.microsoft.com/office/powerpoint/2010/main" val="385689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3930-FA0B-5C15-23E3-0E911DE4C3D7}"/>
              </a:ext>
            </a:extLst>
          </p:cNvPr>
          <p:cNvSpPr>
            <a:spLocks noGrp="1"/>
          </p:cNvSpPr>
          <p:nvPr>
            <p:ph type="title"/>
          </p:nvPr>
        </p:nvSpPr>
        <p:spPr>
          <a:xfrm>
            <a:off x="838200" y="504273"/>
            <a:ext cx="10515600" cy="767935"/>
          </a:xfrm>
        </p:spPr>
        <p:txBody>
          <a:bodyPr>
            <a:normAutofit/>
          </a:bodyPr>
          <a:lstStyle/>
          <a:p>
            <a:r>
              <a:rPr lang="en-US" dirty="0"/>
              <a:t>Company Background </a:t>
            </a:r>
          </a:p>
        </p:txBody>
      </p:sp>
      <p:sp>
        <p:nvSpPr>
          <p:cNvPr id="3" name="Content Placeholder 2">
            <a:extLst>
              <a:ext uri="{FF2B5EF4-FFF2-40B4-BE49-F238E27FC236}">
                <a16:creationId xmlns:a16="http://schemas.microsoft.com/office/drawing/2014/main" id="{3460902B-7FBA-37AE-1BF4-D36D4529520B}"/>
              </a:ext>
            </a:extLst>
          </p:cNvPr>
          <p:cNvSpPr>
            <a:spLocks noGrp="1"/>
          </p:cNvSpPr>
          <p:nvPr>
            <p:ph idx="1"/>
          </p:nvPr>
        </p:nvSpPr>
        <p:spPr>
          <a:xfrm>
            <a:off x="838200" y="1669773"/>
            <a:ext cx="10515600" cy="4507189"/>
          </a:xfrm>
        </p:spPr>
        <p:txBody>
          <a:bodyPr/>
          <a:lstStyle/>
          <a:p>
            <a:pPr marL="0" indent="0">
              <a:buNone/>
            </a:pPr>
            <a:r>
              <a:rPr lang="en-US" dirty="0"/>
              <a:t>Basil’s Bakery is a small, independent artisan bakery located in a shopping retail park in Coventry, United Kingdom. Established in 2015 by its owner, Basil, the business specializes in producing high-quality contemporary cakes, pastries and breads using premium organic ingredients.</a:t>
            </a:r>
          </a:p>
          <a:p>
            <a:pPr marL="0" indent="0">
              <a:buNone/>
            </a:pPr>
            <a:r>
              <a:rPr lang="en-US" dirty="0"/>
              <a:t>The bakery primarily serves shoppers visiting the retail park, employees working in the surrounding retail units, and office and warehouse workers from the nearby industrial state. Its convenient location and reputation for quality products have helped develop a loyal customer base over the years.</a:t>
            </a:r>
          </a:p>
        </p:txBody>
      </p:sp>
    </p:spTree>
    <p:extLst>
      <p:ext uri="{BB962C8B-B14F-4D97-AF65-F5344CB8AC3E}">
        <p14:creationId xmlns:p14="http://schemas.microsoft.com/office/powerpoint/2010/main" val="3904992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8D438-00B6-27F3-F775-A32E8B8547B1}"/>
              </a:ext>
            </a:extLst>
          </p:cNvPr>
          <p:cNvSpPr>
            <a:spLocks noGrp="1"/>
          </p:cNvSpPr>
          <p:nvPr>
            <p:ph type="title"/>
          </p:nvPr>
        </p:nvSpPr>
        <p:spPr>
          <a:xfrm>
            <a:off x="318053" y="159026"/>
            <a:ext cx="10515600" cy="827571"/>
          </a:xfrm>
        </p:spPr>
        <p:txBody>
          <a:bodyPr/>
          <a:lstStyle/>
          <a:p>
            <a:r>
              <a:rPr lang="en-US" dirty="0"/>
              <a:t>Problem: Nature and Scope</a:t>
            </a:r>
          </a:p>
        </p:txBody>
      </p:sp>
      <p:sp>
        <p:nvSpPr>
          <p:cNvPr id="3" name="Content Placeholder 2">
            <a:extLst>
              <a:ext uri="{FF2B5EF4-FFF2-40B4-BE49-F238E27FC236}">
                <a16:creationId xmlns:a16="http://schemas.microsoft.com/office/drawing/2014/main" id="{A112CC8D-D857-E782-0390-A350C22AB5E8}"/>
              </a:ext>
            </a:extLst>
          </p:cNvPr>
          <p:cNvSpPr>
            <a:spLocks noGrp="1"/>
          </p:cNvSpPr>
          <p:nvPr>
            <p:ph idx="1"/>
          </p:nvPr>
        </p:nvSpPr>
        <p:spPr>
          <a:xfrm>
            <a:off x="318052" y="1033670"/>
            <a:ext cx="11728173" cy="5665304"/>
          </a:xfrm>
        </p:spPr>
        <p:txBody>
          <a:bodyPr>
            <a:normAutofit fontScale="92500" lnSpcReduction="10000"/>
          </a:bodyPr>
          <a:lstStyle/>
          <a:p>
            <a:pPr marL="0" indent="0">
              <a:buNone/>
            </a:pPr>
            <a:r>
              <a:rPr lang="en-US" dirty="0"/>
              <a:t>The problem is both external and internal in nature. Externally, the bakery has been affected by reduced customer footfall in the retail park, the closure of the near retail stores, hybrid working arrangements that have reduced the number of office workers in the area, and rising inflation, which has increased both business operating costs and the price sensitivity of costumers. In addition, the fluctuating cost of organic ingredients has made stock purchasing and budgeting more difficult.</a:t>
            </a:r>
          </a:p>
          <a:p>
            <a:pPr marL="0" indent="0">
              <a:buNone/>
            </a:pPr>
            <a:r>
              <a:rPr lang="en-US" dirty="0"/>
              <a:t>Internally, the bakery has limitations that reduce its ability to meet changing customer expectations. The business does not currently offer a delivery service. It also lacks an effective pre-order system, and as Basil is responsible for both baking and managing the business, he has limited capacity to answer customer enquiries, develop new services or focus on business growth.</a:t>
            </a:r>
          </a:p>
          <a:p>
            <a:pPr marL="0" indent="0">
              <a:buNone/>
            </a:pPr>
            <a:r>
              <a:rPr lang="en-US" dirty="0"/>
              <a:t>The scope of the problem extends beyond declining sales. If these issues remain unsolved, the bakery may experience falling profitability, customer satisfaction decline and ultimately long-term viability of the business if Basil fails to adapt his business model to changing market conditions and customer needs.</a:t>
            </a:r>
          </a:p>
        </p:txBody>
      </p:sp>
    </p:spTree>
    <p:extLst>
      <p:ext uri="{BB962C8B-B14F-4D97-AF65-F5344CB8AC3E}">
        <p14:creationId xmlns:p14="http://schemas.microsoft.com/office/powerpoint/2010/main" val="2501810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668D7-88CB-8EFF-2BAA-5ECC1B55876F}"/>
              </a:ext>
            </a:extLst>
          </p:cNvPr>
          <p:cNvSpPr>
            <a:spLocks noGrp="1"/>
          </p:cNvSpPr>
          <p:nvPr>
            <p:ph type="title"/>
          </p:nvPr>
        </p:nvSpPr>
        <p:spPr>
          <a:xfrm>
            <a:off x="142461" y="146466"/>
            <a:ext cx="10515600" cy="787814"/>
          </a:xfrm>
        </p:spPr>
        <p:txBody>
          <a:bodyPr/>
          <a:lstStyle/>
          <a:p>
            <a:r>
              <a:rPr lang="en-US" dirty="0"/>
              <a:t>5W2H ANALYSIS</a:t>
            </a:r>
          </a:p>
        </p:txBody>
      </p:sp>
      <p:sp>
        <p:nvSpPr>
          <p:cNvPr id="3" name="Content Placeholder 2">
            <a:extLst>
              <a:ext uri="{FF2B5EF4-FFF2-40B4-BE49-F238E27FC236}">
                <a16:creationId xmlns:a16="http://schemas.microsoft.com/office/drawing/2014/main" id="{E0B81CCB-4B3F-29AE-DEDB-DBD74FE028E3}"/>
              </a:ext>
            </a:extLst>
          </p:cNvPr>
          <p:cNvSpPr>
            <a:spLocks noGrp="1"/>
          </p:cNvSpPr>
          <p:nvPr>
            <p:ph idx="1"/>
          </p:nvPr>
        </p:nvSpPr>
        <p:spPr>
          <a:xfrm>
            <a:off x="142461" y="934280"/>
            <a:ext cx="11907078" cy="6062868"/>
          </a:xfrm>
        </p:spPr>
        <p:txBody>
          <a:bodyPr>
            <a:normAutofit fontScale="85000" lnSpcReduction="20000"/>
          </a:bodyPr>
          <a:lstStyle/>
          <a:p>
            <a:r>
              <a:rPr lang="en-US" b="1" u="sng" dirty="0"/>
              <a:t>What? </a:t>
            </a:r>
            <a:r>
              <a:rPr lang="en-US" dirty="0"/>
              <a:t>- Basil’s Bakery is experiencing a long-term decline in sales, with revenue remaining approximately 25% below 2019 levels. The business is also facing increasing operating costs and changing customer expectations, threatening its long-term profitability.</a:t>
            </a:r>
          </a:p>
          <a:p>
            <a:r>
              <a:rPr lang="en-US" b="1" u="sng" dirty="0"/>
              <a:t>Why? </a:t>
            </a:r>
            <a:r>
              <a:rPr lang="en-US" dirty="0"/>
              <a:t>- The decline has been caused by a combination of external and internal factors such as reduced footfall in the retail park, hybrid working patterns, shop closures, increased business costs, inflation, rising organic ingredient prices, and the lack of online ordering and delivery service.</a:t>
            </a:r>
          </a:p>
          <a:p>
            <a:r>
              <a:rPr lang="en-US" b="1" u="sng" dirty="0"/>
              <a:t>Where? </a:t>
            </a:r>
            <a:r>
              <a:rPr lang="en-US" dirty="0"/>
              <a:t>– The problem affects Basil’s Bakery, which is located in a shopping retail park in Coventry, UK.</a:t>
            </a:r>
          </a:p>
          <a:p>
            <a:r>
              <a:rPr lang="en-US" b="1" u="sng" dirty="0"/>
              <a:t>When? </a:t>
            </a:r>
            <a:r>
              <a:rPr lang="en-US" dirty="0"/>
              <a:t>- Sales began to decline during the COVID-19 lockdown in 2020.</a:t>
            </a:r>
          </a:p>
          <a:p>
            <a:r>
              <a:rPr lang="en-US" b="1" u="sng" dirty="0"/>
              <a:t>Who? </a:t>
            </a:r>
            <a:r>
              <a:rPr lang="en-US" dirty="0"/>
              <a:t>- The problem affects Basil, the owner, as well as the loyal customers, suppliers and the local community.</a:t>
            </a:r>
          </a:p>
          <a:p>
            <a:r>
              <a:rPr lang="en-US" b="1" u="sng" dirty="0"/>
              <a:t>How? </a:t>
            </a:r>
            <a:r>
              <a:rPr lang="en-US" dirty="0"/>
              <a:t>– Reduced customer numbers and limited business services have led to lower sales and missed revenue opportunities. At the same time, higher operating expenses have reduced profit margins, making it more difficult for the business to remain financially sustainable.</a:t>
            </a:r>
          </a:p>
          <a:p>
            <a:r>
              <a:rPr lang="en-US" b="1" u="sng" dirty="0"/>
              <a:t>How Much? </a:t>
            </a:r>
            <a:r>
              <a:rPr lang="en-US" dirty="0"/>
              <a:t>- Annual sales have stagnated at approximately 25% below 2019 levels. In addition, the bakery has experienced significant increases in business costs and stock prices.</a:t>
            </a:r>
          </a:p>
        </p:txBody>
      </p:sp>
    </p:spTree>
    <p:extLst>
      <p:ext uri="{BB962C8B-B14F-4D97-AF65-F5344CB8AC3E}">
        <p14:creationId xmlns:p14="http://schemas.microsoft.com/office/powerpoint/2010/main" val="3238700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57571-45BF-75E7-3057-59DE8926AB10}"/>
              </a:ext>
            </a:extLst>
          </p:cNvPr>
          <p:cNvSpPr>
            <a:spLocks noGrp="1"/>
          </p:cNvSpPr>
          <p:nvPr>
            <p:ph type="title"/>
          </p:nvPr>
        </p:nvSpPr>
        <p:spPr>
          <a:xfrm>
            <a:off x="838200" y="365126"/>
            <a:ext cx="10515600" cy="872004"/>
          </a:xfrm>
        </p:spPr>
        <p:txBody>
          <a:bodyPr/>
          <a:lstStyle/>
          <a:p>
            <a:r>
              <a:rPr lang="en-US" dirty="0"/>
              <a:t>PESTLE ANALYSIS: Basil’s Bakery </a:t>
            </a:r>
          </a:p>
        </p:txBody>
      </p:sp>
      <p:sp>
        <p:nvSpPr>
          <p:cNvPr id="3" name="Content Placeholder 2">
            <a:extLst>
              <a:ext uri="{FF2B5EF4-FFF2-40B4-BE49-F238E27FC236}">
                <a16:creationId xmlns:a16="http://schemas.microsoft.com/office/drawing/2014/main" id="{99A2BA5F-3BC5-872B-F1A7-A96D71AC91B5}"/>
              </a:ext>
            </a:extLst>
          </p:cNvPr>
          <p:cNvSpPr>
            <a:spLocks noGrp="1"/>
          </p:cNvSpPr>
          <p:nvPr>
            <p:ph idx="1"/>
          </p:nvPr>
        </p:nvSpPr>
        <p:spPr>
          <a:xfrm>
            <a:off x="838200" y="1237130"/>
            <a:ext cx="10515600" cy="5255744"/>
          </a:xfrm>
        </p:spPr>
        <p:txBody>
          <a:bodyPr>
            <a:normAutofit lnSpcReduction="10000"/>
          </a:bodyPr>
          <a:lstStyle/>
          <a:p>
            <a:r>
              <a:rPr lang="en-US" b="1" u="sng" dirty="0"/>
              <a:t>POLITICAL</a:t>
            </a:r>
          </a:p>
          <a:p>
            <a:pPr>
              <a:buFontTx/>
              <a:buChar char="-"/>
            </a:pPr>
            <a:r>
              <a:rPr lang="en-US" dirty="0"/>
              <a:t>Government policies affecting business rates</a:t>
            </a:r>
          </a:p>
          <a:p>
            <a:pPr>
              <a:buFontTx/>
              <a:buChar char="-"/>
            </a:pPr>
            <a:r>
              <a:rPr lang="en-US" dirty="0"/>
              <a:t>Tax policies</a:t>
            </a:r>
          </a:p>
          <a:p>
            <a:r>
              <a:rPr lang="en-US" b="1" u="sng" dirty="0"/>
              <a:t>ECONOMIC</a:t>
            </a:r>
          </a:p>
          <a:p>
            <a:pPr>
              <a:buFontTx/>
              <a:buChar char="-"/>
            </a:pPr>
            <a:r>
              <a:rPr lang="en-US" dirty="0"/>
              <a:t>High inflation increase the supplier costs</a:t>
            </a:r>
          </a:p>
          <a:p>
            <a:pPr>
              <a:buFontTx/>
              <a:buChar char="-"/>
            </a:pPr>
            <a:r>
              <a:rPr lang="en-US" dirty="0"/>
              <a:t>Fewer customers decrease the profit</a:t>
            </a:r>
          </a:p>
          <a:p>
            <a:r>
              <a:rPr lang="en-US" b="1" u="sng" dirty="0"/>
              <a:t>SOCIAL</a:t>
            </a:r>
            <a:r>
              <a:rPr lang="en-US" dirty="0"/>
              <a:t> </a:t>
            </a:r>
          </a:p>
          <a:p>
            <a:pPr>
              <a:buFontTx/>
              <a:buChar char="-"/>
            </a:pPr>
            <a:r>
              <a:rPr lang="en-US" dirty="0"/>
              <a:t>Costumers value convenience, delivery services and online ordering.</a:t>
            </a:r>
          </a:p>
          <a:p>
            <a:pPr>
              <a:buFontTx/>
              <a:buChar char="-"/>
            </a:pPr>
            <a:r>
              <a:rPr lang="en-US" dirty="0"/>
              <a:t>Hybrid working means fewer office workers purchase food near their workplace.</a:t>
            </a:r>
          </a:p>
        </p:txBody>
      </p:sp>
    </p:spTree>
    <p:extLst>
      <p:ext uri="{BB962C8B-B14F-4D97-AF65-F5344CB8AC3E}">
        <p14:creationId xmlns:p14="http://schemas.microsoft.com/office/powerpoint/2010/main" val="1052698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8FEC4-C030-70AA-E2FF-A0C6893B6CC9}"/>
              </a:ext>
            </a:extLst>
          </p:cNvPr>
          <p:cNvSpPr>
            <a:spLocks noGrp="1"/>
          </p:cNvSpPr>
          <p:nvPr>
            <p:ph type="title"/>
          </p:nvPr>
        </p:nvSpPr>
        <p:spPr>
          <a:xfrm>
            <a:off x="838200" y="365126"/>
            <a:ext cx="10515600" cy="893520"/>
          </a:xfrm>
        </p:spPr>
        <p:txBody>
          <a:bodyPr/>
          <a:lstStyle/>
          <a:p>
            <a:r>
              <a:rPr lang="en-US" dirty="0"/>
              <a:t>PESTLE ANALYSIS: Basil’s Bakery </a:t>
            </a:r>
          </a:p>
        </p:txBody>
      </p:sp>
      <p:sp>
        <p:nvSpPr>
          <p:cNvPr id="3" name="Content Placeholder 2">
            <a:extLst>
              <a:ext uri="{FF2B5EF4-FFF2-40B4-BE49-F238E27FC236}">
                <a16:creationId xmlns:a16="http://schemas.microsoft.com/office/drawing/2014/main" id="{CB054479-33A6-8AF2-FD40-C237D543F194}"/>
              </a:ext>
            </a:extLst>
          </p:cNvPr>
          <p:cNvSpPr>
            <a:spLocks noGrp="1"/>
          </p:cNvSpPr>
          <p:nvPr>
            <p:ph idx="1"/>
          </p:nvPr>
        </p:nvSpPr>
        <p:spPr>
          <a:xfrm>
            <a:off x="838200" y="1258646"/>
            <a:ext cx="10515600" cy="5325034"/>
          </a:xfrm>
        </p:spPr>
        <p:txBody>
          <a:bodyPr>
            <a:normAutofit lnSpcReduction="10000"/>
          </a:bodyPr>
          <a:lstStyle/>
          <a:p>
            <a:r>
              <a:rPr lang="en-US" b="1" u="sng" dirty="0"/>
              <a:t>TECHNOLOGICAL</a:t>
            </a:r>
          </a:p>
          <a:p>
            <a:pPr>
              <a:buFontTx/>
              <a:buChar char="-"/>
            </a:pPr>
            <a:r>
              <a:rPr lang="en-US" dirty="0"/>
              <a:t>Online ordering platforms provide opportunities to increase sales.</a:t>
            </a:r>
          </a:p>
          <a:p>
            <a:pPr>
              <a:buFontTx/>
              <a:buChar char="-"/>
            </a:pPr>
            <a:r>
              <a:rPr lang="en-US" dirty="0"/>
              <a:t>Marketing and promotion in social media increase the visibility of the business.</a:t>
            </a:r>
          </a:p>
          <a:p>
            <a:r>
              <a:rPr lang="en-US" b="1" u="sng" dirty="0"/>
              <a:t>LEGAL</a:t>
            </a:r>
          </a:p>
          <a:p>
            <a:pPr>
              <a:buFontTx/>
              <a:buChar char="-"/>
            </a:pPr>
            <a:r>
              <a:rPr lang="en-US" dirty="0"/>
              <a:t>Food hygiene regulations </a:t>
            </a:r>
          </a:p>
          <a:p>
            <a:pPr>
              <a:buFontTx/>
              <a:buChar char="-"/>
            </a:pPr>
            <a:r>
              <a:rPr lang="en-US" dirty="0"/>
              <a:t>Health and Safety requirements.</a:t>
            </a:r>
          </a:p>
          <a:p>
            <a:r>
              <a:rPr lang="en-US" b="1" u="sng" dirty="0"/>
              <a:t>ENVIRONMENTAL</a:t>
            </a:r>
          </a:p>
          <a:p>
            <a:pPr>
              <a:buFontTx/>
              <a:buChar char="-"/>
            </a:pPr>
            <a:r>
              <a:rPr lang="en-US" dirty="0"/>
              <a:t>Customers prefer environmentally friendly businesses.</a:t>
            </a:r>
          </a:p>
          <a:p>
            <a:pPr>
              <a:buFontTx/>
              <a:buChar char="-"/>
            </a:pPr>
            <a:r>
              <a:rPr lang="en-US" dirty="0"/>
              <a:t>The use of organic ingredients is an important competitive advantage.</a:t>
            </a:r>
          </a:p>
        </p:txBody>
      </p:sp>
    </p:spTree>
    <p:extLst>
      <p:ext uri="{BB962C8B-B14F-4D97-AF65-F5344CB8AC3E}">
        <p14:creationId xmlns:p14="http://schemas.microsoft.com/office/powerpoint/2010/main" val="2420419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E00C4-99D7-2113-511A-2EA1EDA8FC93}"/>
              </a:ext>
            </a:extLst>
          </p:cNvPr>
          <p:cNvSpPr>
            <a:spLocks noGrp="1"/>
          </p:cNvSpPr>
          <p:nvPr>
            <p:ph type="title"/>
          </p:nvPr>
        </p:nvSpPr>
        <p:spPr>
          <a:xfrm>
            <a:off x="360784" y="0"/>
            <a:ext cx="11831216" cy="939568"/>
          </a:xfrm>
        </p:spPr>
        <p:txBody>
          <a:bodyPr/>
          <a:lstStyle/>
          <a:p>
            <a:r>
              <a:rPr lang="en-US" dirty="0"/>
              <a:t>Cause and Effect Analysis (Fishbone Diagram)</a:t>
            </a:r>
          </a:p>
        </p:txBody>
      </p:sp>
      <p:pic>
        <p:nvPicPr>
          <p:cNvPr id="5" name="Content Placeholder 4">
            <a:extLst>
              <a:ext uri="{FF2B5EF4-FFF2-40B4-BE49-F238E27FC236}">
                <a16:creationId xmlns:a16="http://schemas.microsoft.com/office/drawing/2014/main" id="{5FC9A053-AC25-5748-BD4A-59007BB85302}"/>
              </a:ext>
            </a:extLst>
          </p:cNvPr>
          <p:cNvPicPr>
            <a:picLocks noGrp="1" noChangeAspect="1"/>
          </p:cNvPicPr>
          <p:nvPr>
            <p:ph idx="1"/>
          </p:nvPr>
        </p:nvPicPr>
        <p:blipFill>
          <a:blip r:embed="rId2"/>
          <a:stretch>
            <a:fillRect/>
          </a:stretch>
        </p:blipFill>
        <p:spPr>
          <a:xfrm>
            <a:off x="713102" y="769938"/>
            <a:ext cx="10765795" cy="6088062"/>
          </a:xfrm>
          <a:prstGeom prst="rect">
            <a:avLst/>
          </a:prstGeom>
        </p:spPr>
      </p:pic>
    </p:spTree>
    <p:extLst>
      <p:ext uri="{BB962C8B-B14F-4D97-AF65-F5344CB8AC3E}">
        <p14:creationId xmlns:p14="http://schemas.microsoft.com/office/powerpoint/2010/main" val="2458583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19757-BEFB-1B7F-A92E-95E59F3C4086}"/>
              </a:ext>
            </a:extLst>
          </p:cNvPr>
          <p:cNvSpPr>
            <a:spLocks noGrp="1"/>
          </p:cNvSpPr>
          <p:nvPr>
            <p:ph type="title"/>
          </p:nvPr>
        </p:nvSpPr>
        <p:spPr>
          <a:xfrm>
            <a:off x="838200" y="365125"/>
            <a:ext cx="10515600" cy="805753"/>
          </a:xfrm>
        </p:spPr>
        <p:txBody>
          <a:bodyPr/>
          <a:lstStyle/>
          <a:p>
            <a:r>
              <a:rPr lang="en-US" dirty="0"/>
              <a:t>Conclusion</a:t>
            </a:r>
          </a:p>
        </p:txBody>
      </p:sp>
      <p:sp>
        <p:nvSpPr>
          <p:cNvPr id="3" name="Content Placeholder 2">
            <a:extLst>
              <a:ext uri="{FF2B5EF4-FFF2-40B4-BE49-F238E27FC236}">
                <a16:creationId xmlns:a16="http://schemas.microsoft.com/office/drawing/2014/main" id="{4BE334E1-4F8E-8711-09E5-40BF76C0298C}"/>
              </a:ext>
            </a:extLst>
          </p:cNvPr>
          <p:cNvSpPr>
            <a:spLocks noGrp="1"/>
          </p:cNvSpPr>
          <p:nvPr>
            <p:ph idx="1"/>
          </p:nvPr>
        </p:nvSpPr>
        <p:spPr>
          <a:xfrm>
            <a:off x="838200" y="1170877"/>
            <a:ext cx="10515600" cy="5586762"/>
          </a:xfrm>
        </p:spPr>
        <p:txBody>
          <a:bodyPr>
            <a:normAutofit/>
          </a:bodyPr>
          <a:lstStyle/>
          <a:p>
            <a:pPr marL="0" indent="0">
              <a:buNone/>
            </a:pPr>
            <a:r>
              <a:rPr lang="en-US" dirty="0"/>
              <a:t>Basil’s Bakery faces several significant challenges, many of which are beyond owner’s control. Change in shopping habits, hybrid working, declining retail park activity and rising operating costs have all contributed to lower sales since the COVID-19 pandemic.</a:t>
            </a:r>
          </a:p>
          <a:p>
            <a:pPr marL="0" indent="0">
              <a:buNone/>
            </a:pPr>
            <a:r>
              <a:rPr lang="en-US" dirty="0"/>
              <a:t>However, the business also counts with considerable strengths, including a loyal customer base, excellent product quality and strong reputation for organic artisan baking.</a:t>
            </a:r>
          </a:p>
          <a:p>
            <a:pPr marL="0" indent="0">
              <a:buNone/>
            </a:pPr>
            <a:r>
              <a:rPr lang="en-US" dirty="0"/>
              <a:t>Research indicates that improving convenience through online ordering, delivery services and digital marketing could help recover lost customers while attracting new ones. With careful planning and the adoption of modern technology, Basil’s Bakery has the potential to increase sales, improve profitability and remain a successful independent business for many years. </a:t>
            </a:r>
          </a:p>
        </p:txBody>
      </p:sp>
    </p:spTree>
    <p:extLst>
      <p:ext uri="{BB962C8B-B14F-4D97-AF65-F5344CB8AC3E}">
        <p14:creationId xmlns:p14="http://schemas.microsoft.com/office/powerpoint/2010/main" val="2717954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EC5BA-8A88-D6FE-3342-56DD4FA3C761}"/>
              </a:ext>
            </a:extLst>
          </p:cNvPr>
          <p:cNvSpPr>
            <a:spLocks noGrp="1"/>
          </p:cNvSpPr>
          <p:nvPr>
            <p:ph type="title"/>
          </p:nvPr>
        </p:nvSpPr>
        <p:spPr>
          <a:xfrm>
            <a:off x="838200" y="365126"/>
            <a:ext cx="10515600" cy="850358"/>
          </a:xfrm>
        </p:spPr>
        <p:txBody>
          <a:bodyPr/>
          <a:lstStyle/>
          <a:p>
            <a:r>
              <a:rPr lang="en-US" dirty="0"/>
              <a:t>References</a:t>
            </a:r>
          </a:p>
        </p:txBody>
      </p:sp>
      <p:sp>
        <p:nvSpPr>
          <p:cNvPr id="3" name="Content Placeholder 2">
            <a:extLst>
              <a:ext uri="{FF2B5EF4-FFF2-40B4-BE49-F238E27FC236}">
                <a16:creationId xmlns:a16="http://schemas.microsoft.com/office/drawing/2014/main" id="{8C85B17D-D54C-8A54-C83F-92BEA446F65F}"/>
              </a:ext>
            </a:extLst>
          </p:cNvPr>
          <p:cNvSpPr>
            <a:spLocks noGrp="1"/>
          </p:cNvSpPr>
          <p:nvPr>
            <p:ph idx="1"/>
          </p:nvPr>
        </p:nvSpPr>
        <p:spPr>
          <a:xfrm>
            <a:off x="838200" y="1215485"/>
            <a:ext cx="10515600" cy="5277390"/>
          </a:xfrm>
        </p:spPr>
        <p:txBody>
          <a:bodyPr>
            <a:normAutofit fontScale="92500" lnSpcReduction="10000"/>
          </a:bodyPr>
          <a:lstStyle/>
          <a:p>
            <a:pPr marL="0" indent="0">
              <a:buNone/>
            </a:pPr>
            <a:r>
              <a:rPr lang="en-US" dirty="0">
                <a:hlinkClick r:id="rId2"/>
              </a:rPr>
              <a:t>https://www.modernanalyst.com/Resources/Articles/tabid/115/ID/7194/The-Missing-Link-How-Business-Analysis-Bridges-Strategy-and-Program-Execution.aspx</a:t>
            </a:r>
            <a:endParaRPr lang="en-US" dirty="0"/>
          </a:p>
          <a:p>
            <a:pPr marL="0" indent="0">
              <a:buNone/>
            </a:pPr>
            <a:endParaRPr lang="en-US" dirty="0"/>
          </a:p>
          <a:p>
            <a:pPr marL="0" indent="0">
              <a:buNone/>
            </a:pPr>
            <a:r>
              <a:rPr lang="en-US" dirty="0">
                <a:hlinkClick r:id="rId3"/>
              </a:rPr>
              <a:t>https://link.springer.com/article/10.1007/s44282-026-00451-1</a:t>
            </a:r>
            <a:endParaRPr lang="en-US" dirty="0"/>
          </a:p>
          <a:p>
            <a:pPr marL="0" indent="0">
              <a:buNone/>
            </a:pPr>
            <a:endParaRPr lang="en-US" dirty="0"/>
          </a:p>
          <a:p>
            <a:pPr marL="0" indent="0">
              <a:buNone/>
            </a:pPr>
            <a:r>
              <a:rPr lang="en-US" dirty="0">
                <a:hlinkClick r:id="rId4"/>
              </a:rPr>
              <a:t>https://www.sumup.com/en-gb/running-business/finance/financial-analysis/</a:t>
            </a:r>
            <a:endParaRPr lang="en-US" dirty="0"/>
          </a:p>
          <a:p>
            <a:pPr marL="0" indent="0">
              <a:buNone/>
            </a:pPr>
            <a:endParaRPr lang="en-US" dirty="0"/>
          </a:p>
          <a:p>
            <a:pPr marL="0" indent="0">
              <a:buNone/>
            </a:pPr>
            <a:r>
              <a:rPr lang="en-US" dirty="0">
                <a:hlinkClick r:id="rId5"/>
              </a:rPr>
              <a:t>https://assets.publishing.service.gov.uk/media/6915abc5db01ecfcf96fc8af/RPC_Case_Histories_-_SaMBA_Sept_2025.pdf</a:t>
            </a:r>
            <a:endParaRPr lang="en-US" dirty="0"/>
          </a:p>
          <a:p>
            <a:pPr marL="0" indent="0">
              <a:buNone/>
            </a:pPr>
            <a:endParaRPr lang="en-US" dirty="0"/>
          </a:p>
          <a:p>
            <a:pPr marL="0" indent="0">
              <a:buNone/>
            </a:pPr>
            <a:r>
              <a:rPr lang="en-US" dirty="0">
                <a:hlinkClick r:id="rId6"/>
              </a:rPr>
              <a:t>https://www.foundersplan.ai/en/articles/bakery-business-plan</a:t>
            </a:r>
            <a:endParaRPr lang="en-US" dirty="0"/>
          </a:p>
        </p:txBody>
      </p:sp>
    </p:spTree>
    <p:extLst>
      <p:ext uri="{BB962C8B-B14F-4D97-AF65-F5344CB8AC3E}">
        <p14:creationId xmlns:p14="http://schemas.microsoft.com/office/powerpoint/2010/main" val="1725953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19E63-ECA4-82EB-2D8F-CAAC05C3AC1C}"/>
              </a:ext>
            </a:extLst>
          </p:cNvPr>
          <p:cNvSpPr>
            <a:spLocks noGrp="1"/>
          </p:cNvSpPr>
          <p:nvPr>
            <p:ph type="title"/>
          </p:nvPr>
        </p:nvSpPr>
        <p:spPr/>
        <p:txBody>
          <a:bodyPr/>
          <a:lstStyle/>
          <a:p>
            <a:r>
              <a:rPr lang="en-US" dirty="0"/>
              <a:t>Q&amp;A</a:t>
            </a:r>
          </a:p>
        </p:txBody>
      </p:sp>
      <p:pic>
        <p:nvPicPr>
          <p:cNvPr id="4" name="Content Placeholder 3">
            <a:extLst>
              <a:ext uri="{FF2B5EF4-FFF2-40B4-BE49-F238E27FC236}">
                <a16:creationId xmlns:a16="http://schemas.microsoft.com/office/drawing/2014/main" id="{5128DECE-F9CA-241A-32CE-33A9CDBE942A}"/>
              </a:ext>
            </a:extLst>
          </p:cNvPr>
          <p:cNvPicPr>
            <a:picLocks noGrp="1" noChangeAspect="1"/>
          </p:cNvPicPr>
          <p:nvPr>
            <p:ph idx="1"/>
          </p:nvPr>
        </p:nvPicPr>
        <p:blipFill>
          <a:blip r:embed="rId2"/>
          <a:stretch>
            <a:fillRect/>
          </a:stretch>
        </p:blipFill>
        <p:spPr>
          <a:xfrm>
            <a:off x="2758281" y="91281"/>
            <a:ext cx="6675438" cy="6675438"/>
          </a:xfrm>
          <a:prstGeom prst="rect">
            <a:avLst/>
          </a:prstGeom>
        </p:spPr>
      </p:pic>
    </p:spTree>
    <p:extLst>
      <p:ext uri="{BB962C8B-B14F-4D97-AF65-F5344CB8AC3E}">
        <p14:creationId xmlns:p14="http://schemas.microsoft.com/office/powerpoint/2010/main" val="5391424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275</TotalTime>
  <Words>1005</Words>
  <Application>Microsoft Macintosh PowerPoint</Application>
  <PresentationFormat>Widescreen</PresentationFormat>
  <Paragraphs>65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PROBLEM SOLVING AND DECISION MAKING  LCLM4004_LON JONATHAN MUÑOZ 2442204 MUBASHIR QURASHI Assignment 1: Presentation</vt:lpstr>
      <vt:lpstr>OVERVIEW</vt:lpstr>
      <vt:lpstr>Introduction </vt:lpstr>
      <vt:lpstr>Company Background </vt:lpstr>
      <vt:lpstr>Problem: Nature and Scope</vt:lpstr>
      <vt:lpstr>5W2H ANALYSIS</vt:lpstr>
      <vt:lpstr>PESTLE ANALYSIS: Basil’s Bakery </vt:lpstr>
      <vt:lpstr>PESTLE ANALYSIS: Basil’s Bakery </vt:lpstr>
      <vt:lpstr>Cause and Effect Analysis (Fishbone Diagram)</vt:lpstr>
      <vt:lpstr>Conclusion</vt:lpstr>
      <vt:lpstr>References</vt:lpstr>
      <vt:lpstr>Q&amp;A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Muñoz Sarango (2442204)</dc:creator>
  <cp:lastModifiedBy>Jonathan Muñoz Sarango (2442204)</cp:lastModifiedBy>
  <cp:revision>3</cp:revision>
  <dcterms:created xsi:type="dcterms:W3CDTF">2026-07-10T14:39:58Z</dcterms:created>
  <dcterms:modified xsi:type="dcterms:W3CDTF">2026-07-13T00:42:19Z</dcterms:modified>
</cp:coreProperties>
</file>