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56" r:id="rId2"/>
    <p:sldId id="258" r:id="rId3"/>
    <p:sldId id="274" r:id="rId4"/>
    <p:sldId id="275" r:id="rId5"/>
    <p:sldId id="259" r:id="rId6"/>
    <p:sldId id="261" r:id="rId7"/>
    <p:sldId id="260" r:id="rId8"/>
    <p:sldId id="263" r:id="rId9"/>
    <p:sldId id="264" r:id="rId10"/>
    <p:sldId id="276" r:id="rId11"/>
    <p:sldId id="277" r:id="rId12"/>
    <p:sldId id="278" r:id="rId13"/>
    <p:sldId id="279" r:id="rId14"/>
    <p:sldId id="280" r:id="rId15"/>
    <p:sldId id="281" r:id="rId16"/>
    <p:sldId id="282" r:id="rId17"/>
    <p:sldId id="270" r:id="rId18"/>
    <p:sldId id="266" r:id="rId19"/>
    <p:sldId id="267" r:id="rId20"/>
    <p:sldId id="268" r:id="rId21"/>
    <p:sldId id="273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13124F-C55B-4396-B485-15978AD3DF95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A21038-3FEF-4754-BDD1-DC05CCCE69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2230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socio-ecological framework. Health </a:t>
            </a:r>
            <a:r>
              <a:rPr lang="en-GB" sz="1200" b="0" i="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behaviors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of the individual (inner oval) are influenced by interpersonal, organizational, community, and public policy domains represented by the progressively larger ovals. Many influencers span more than one domain.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A21038-3FEF-4754-BDD1-DC05CCCE693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19841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61A0B-A047-4AA6-BF00-38B58EA71A0A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55BD9-86EA-4035-B27A-9FFCEBA3A9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10951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61A0B-A047-4AA6-BF00-38B58EA71A0A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55BD9-86EA-4035-B27A-9FFCEBA3A9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59263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61A0B-A047-4AA6-BF00-38B58EA71A0A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55BD9-86EA-4035-B27A-9FFCEBA3A9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10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61A0B-A047-4AA6-BF00-38B58EA71A0A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55BD9-86EA-4035-B27A-9FFCEBA3A9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3024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61A0B-A047-4AA6-BF00-38B58EA71A0A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55BD9-86EA-4035-B27A-9FFCEBA3A9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26872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61A0B-A047-4AA6-BF00-38B58EA71A0A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55BD9-86EA-4035-B27A-9FFCEBA3A9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84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61A0B-A047-4AA6-BF00-38B58EA71A0A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55BD9-86EA-4035-B27A-9FFCEBA3A9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404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61A0B-A047-4AA6-BF00-38B58EA71A0A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55BD9-86EA-4035-B27A-9FFCEBA3A9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0388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61A0B-A047-4AA6-BF00-38B58EA71A0A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55BD9-86EA-4035-B27A-9FFCEBA3A9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1465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61A0B-A047-4AA6-BF00-38B58EA71A0A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55BD9-86EA-4035-B27A-9FFCEBA3A9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837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61A0B-A047-4AA6-BF00-38B58EA71A0A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55BD9-86EA-4035-B27A-9FFCEBA3A9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8969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961A0B-A047-4AA6-BF00-38B58EA71A0A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A55BD9-86EA-4035-B27A-9FFCEBA3A9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764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0040" y="1412776"/>
            <a:ext cx="7772400" cy="1470025"/>
          </a:xfrm>
        </p:spPr>
        <p:txBody>
          <a:bodyPr/>
          <a:lstStyle/>
          <a:p>
            <a:r>
              <a:rPr lang="en-GB" dirty="0"/>
              <a:t>Wales in the 21</a:t>
            </a:r>
            <a:r>
              <a:rPr lang="en-GB" baseline="30000" dirty="0"/>
              <a:t>st</a:t>
            </a:r>
            <a:r>
              <a:rPr lang="en-GB" dirty="0"/>
              <a:t> Century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640" y="3501008"/>
            <a:ext cx="6400800" cy="1752600"/>
          </a:xfrm>
        </p:spPr>
        <p:txBody>
          <a:bodyPr/>
          <a:lstStyle/>
          <a:p>
            <a:r>
              <a:rPr lang="en-GB" dirty="0"/>
              <a:t>The Health &amp; Social </a:t>
            </a:r>
            <a:r>
              <a:rPr lang="en-GB" dirty="0" smtClean="0"/>
              <a:t>Landscape: </a:t>
            </a:r>
          </a:p>
          <a:p>
            <a:r>
              <a:rPr lang="en-GB" dirty="0" smtClean="0"/>
              <a:t>Dr Ceri Phelps 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11560" y="332656"/>
            <a:ext cx="7920880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MSc Applied Social &amp; Health Psychology </a:t>
            </a:r>
          </a:p>
          <a:p>
            <a:pPr algn="ctr"/>
            <a:r>
              <a:rPr lang="en-GB" dirty="0"/>
              <a:t>Society </a:t>
            </a:r>
            <a:r>
              <a:rPr lang="en-GB"/>
              <a:t>&amp; Psychology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1781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Defining Health &amp; Wellbeing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Professional versus lay perspectives</a:t>
            </a:r>
          </a:p>
          <a:p>
            <a:endParaRPr lang="en-GB" dirty="0"/>
          </a:p>
          <a:p>
            <a:r>
              <a:rPr lang="en-GB" dirty="0"/>
              <a:t>“Health” versus “Illness”</a:t>
            </a:r>
          </a:p>
          <a:p>
            <a:endParaRPr lang="en-GB" dirty="0"/>
          </a:p>
          <a:p>
            <a:r>
              <a:rPr lang="en-GB" dirty="0"/>
              <a:t>“Health” versus “Wellbeing”</a:t>
            </a:r>
          </a:p>
          <a:p>
            <a:endParaRPr lang="en-GB" dirty="0"/>
          </a:p>
          <a:p>
            <a:r>
              <a:rPr lang="en-GB" dirty="0"/>
              <a:t>“Quality of life”</a:t>
            </a:r>
          </a:p>
        </p:txBody>
      </p:sp>
    </p:spTree>
    <p:extLst>
      <p:ext uri="{BB962C8B-B14F-4D97-AF65-F5344CB8AC3E}">
        <p14:creationId xmlns:p14="http://schemas.microsoft.com/office/powerpoint/2010/main" val="42404304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World Health Organisation (1984)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Health as “a complete state of physical, mental and social well-being, and not merely the absence of disease of infirmity”</a:t>
            </a:r>
          </a:p>
          <a:p>
            <a:endParaRPr lang="en-GB" dirty="0"/>
          </a:p>
          <a:p>
            <a:r>
              <a:rPr lang="en-GB" dirty="0"/>
              <a:t>Health as a basic human right </a:t>
            </a:r>
          </a:p>
          <a:p>
            <a:endParaRPr lang="en-GB" dirty="0"/>
          </a:p>
          <a:p>
            <a:r>
              <a:rPr lang="en-GB" dirty="0"/>
              <a:t>Equity and empowerment central </a:t>
            </a:r>
          </a:p>
        </p:txBody>
      </p:sp>
    </p:spTree>
    <p:extLst>
      <p:ext uri="{BB962C8B-B14F-4D97-AF65-F5344CB8AC3E}">
        <p14:creationId xmlns:p14="http://schemas.microsoft.com/office/powerpoint/2010/main" val="7222128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Health at a Global level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5050904" cy="4525963"/>
          </a:xfrm>
        </p:spPr>
        <p:txBody>
          <a:bodyPr/>
          <a:lstStyle/>
          <a:p>
            <a:r>
              <a:rPr lang="en-GB" dirty="0"/>
              <a:t>Public Health </a:t>
            </a:r>
          </a:p>
          <a:p>
            <a:endParaRPr lang="en-GB" dirty="0"/>
          </a:p>
          <a:p>
            <a:r>
              <a:rPr lang="en-GB" dirty="0"/>
              <a:t>Epidemics/Pandemics</a:t>
            </a:r>
          </a:p>
          <a:p>
            <a:endParaRPr lang="en-GB" dirty="0"/>
          </a:p>
          <a:p>
            <a:r>
              <a:rPr lang="en-GB" dirty="0"/>
              <a:t>Genomics </a:t>
            </a:r>
          </a:p>
        </p:txBody>
      </p:sp>
      <p:pic>
        <p:nvPicPr>
          <p:cNvPr id="1026" name="Picture 2" descr="C:\Users\Advent\AppData\Local\Microsoft\Windows\Temporary Internet Files\Content.IE5\30Y12YXX\man-thinking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700808"/>
            <a:ext cx="3295650" cy="3295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31962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229600" cy="1143000"/>
          </a:xfrm>
        </p:spPr>
        <p:txBody>
          <a:bodyPr/>
          <a:lstStyle/>
          <a:p>
            <a:r>
              <a:rPr lang="en-GB" dirty="0"/>
              <a:t>Changing perspectives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Traditional definitions – biopsychosocial focus</a:t>
            </a:r>
          </a:p>
          <a:p>
            <a:pPr lvl="1"/>
            <a:r>
              <a:rPr lang="en-GB" dirty="0"/>
              <a:t>Sociological</a:t>
            </a:r>
          </a:p>
          <a:p>
            <a:pPr lvl="1"/>
            <a:r>
              <a:rPr lang="en-GB" dirty="0"/>
              <a:t>Environmental</a:t>
            </a:r>
          </a:p>
          <a:p>
            <a:pPr lvl="1"/>
            <a:r>
              <a:rPr lang="en-GB" dirty="0"/>
              <a:t>Biological</a:t>
            </a:r>
          </a:p>
          <a:p>
            <a:pPr lvl="1"/>
            <a:r>
              <a:rPr lang="en-GB" dirty="0"/>
              <a:t>Cultural </a:t>
            </a:r>
          </a:p>
          <a:p>
            <a:pPr lvl="1"/>
            <a:endParaRPr lang="en-GB" dirty="0"/>
          </a:p>
          <a:p>
            <a:r>
              <a:rPr lang="en-GB" dirty="0"/>
              <a:t>Emphasis on the individual in an environment and the “agents of disease” (Wilson et al., 2015) </a:t>
            </a:r>
          </a:p>
        </p:txBody>
      </p:sp>
    </p:spTree>
    <p:extLst>
      <p:ext uri="{BB962C8B-B14F-4D97-AF65-F5344CB8AC3E}">
        <p14:creationId xmlns:p14="http://schemas.microsoft.com/office/powerpoint/2010/main" val="11472083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229600" cy="1143000"/>
          </a:xfrm>
        </p:spPr>
        <p:txBody>
          <a:bodyPr/>
          <a:lstStyle/>
          <a:p>
            <a:r>
              <a:rPr lang="en-GB" dirty="0"/>
              <a:t>Changing perspectives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525963"/>
          </a:xfrm>
        </p:spPr>
        <p:txBody>
          <a:bodyPr>
            <a:noAutofit/>
          </a:bodyPr>
          <a:lstStyle/>
          <a:p>
            <a:r>
              <a:rPr lang="en-GB" sz="2800" dirty="0"/>
              <a:t>Hippocrates – 400BC </a:t>
            </a:r>
          </a:p>
          <a:p>
            <a:pPr lvl="1"/>
            <a:r>
              <a:rPr lang="en-GB" sz="2400" dirty="0"/>
              <a:t>Health as the balance of the four humours</a:t>
            </a:r>
          </a:p>
          <a:p>
            <a:r>
              <a:rPr lang="en-GB" sz="2800" dirty="0"/>
              <a:t>Chinese definitions</a:t>
            </a:r>
          </a:p>
          <a:p>
            <a:pPr lvl="1"/>
            <a:r>
              <a:rPr lang="en-GB" sz="2400" dirty="0"/>
              <a:t>Harmony between man and environment</a:t>
            </a:r>
          </a:p>
          <a:p>
            <a:pPr lvl="1"/>
            <a:r>
              <a:rPr lang="en-GB" sz="2400" dirty="0"/>
              <a:t>TAI CHI</a:t>
            </a:r>
          </a:p>
          <a:p>
            <a:r>
              <a:rPr lang="en-GB" sz="2800" dirty="0"/>
              <a:t>Native American culture</a:t>
            </a:r>
          </a:p>
          <a:p>
            <a:pPr lvl="1"/>
            <a:r>
              <a:rPr lang="en-GB" sz="2400" dirty="0"/>
              <a:t>Holistic balance of spiritual, cultural and social environments </a:t>
            </a:r>
          </a:p>
          <a:p>
            <a:r>
              <a:rPr lang="en-GB" sz="2800" dirty="0"/>
              <a:t>Buddhism/Hinduism</a:t>
            </a:r>
          </a:p>
          <a:p>
            <a:pPr lvl="1"/>
            <a:r>
              <a:rPr lang="en-GB" sz="2400" dirty="0"/>
              <a:t>Necessity for man to living in harmony and undertake behaviours conductive to a fruitful life </a:t>
            </a:r>
          </a:p>
        </p:txBody>
      </p:sp>
    </p:spTree>
    <p:extLst>
      <p:ext uri="{BB962C8B-B14F-4D97-AF65-F5344CB8AC3E}">
        <p14:creationId xmlns:p14="http://schemas.microsoft.com/office/powerpoint/2010/main" val="30249738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Medical Model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Dominant approach of early 20</a:t>
            </a:r>
            <a:r>
              <a:rPr lang="en-GB" baseline="30000" dirty="0"/>
              <a:t>th</a:t>
            </a:r>
            <a:r>
              <a:rPr lang="en-GB" dirty="0"/>
              <a:t> century </a:t>
            </a:r>
          </a:p>
          <a:p>
            <a:r>
              <a:rPr lang="en-GB" dirty="0"/>
              <a:t>Health as the absence of disease </a:t>
            </a:r>
          </a:p>
          <a:p>
            <a:r>
              <a:rPr lang="en-GB" dirty="0"/>
              <a:t>All diseases having specific cause</a:t>
            </a:r>
          </a:p>
          <a:p>
            <a:r>
              <a:rPr lang="en-GB" dirty="0"/>
              <a:t>Focus on identification, treatment and prevention of all diseases </a:t>
            </a:r>
          </a:p>
        </p:txBody>
      </p:sp>
    </p:spTree>
    <p:extLst>
      <p:ext uri="{BB962C8B-B14F-4D97-AF65-F5344CB8AC3E}">
        <p14:creationId xmlns:p14="http://schemas.microsoft.com/office/powerpoint/2010/main" val="4923697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Measuring health &amp; wellbeing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Culturally and subjectively defined</a:t>
            </a:r>
          </a:p>
          <a:p>
            <a:endParaRPr lang="en-GB" dirty="0"/>
          </a:p>
          <a:p>
            <a:r>
              <a:rPr lang="en-GB" dirty="0"/>
              <a:t>Measurement of “disease” easier</a:t>
            </a:r>
          </a:p>
        </p:txBody>
      </p:sp>
    </p:spTree>
    <p:extLst>
      <p:ext uri="{BB962C8B-B14F-4D97-AF65-F5344CB8AC3E}">
        <p14:creationId xmlns:p14="http://schemas.microsoft.com/office/powerpoint/2010/main" val="1344634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World Health Organisation (1984)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Health as “a complete state of physical, mental and social well-being, and not merely the absence of disease </a:t>
            </a:r>
            <a:r>
              <a:rPr lang="en-GB"/>
              <a:t>of infirmity”</a:t>
            </a:r>
          </a:p>
        </p:txBody>
      </p:sp>
    </p:spTree>
    <p:extLst>
      <p:ext uri="{BB962C8B-B14F-4D97-AF65-F5344CB8AC3E}">
        <p14:creationId xmlns:p14="http://schemas.microsoft.com/office/powerpoint/2010/main" val="16517795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>
          <a:xfrm>
            <a:off x="428625" y="0"/>
            <a:ext cx="8229600" cy="1143000"/>
          </a:xfrm>
        </p:spPr>
        <p:txBody>
          <a:bodyPr/>
          <a:lstStyle/>
          <a:p>
            <a:r>
              <a:rPr lang="en-GB" altLang="en-US"/>
              <a:t>What is health?</a:t>
            </a:r>
          </a:p>
        </p:txBody>
      </p:sp>
      <p:sp>
        <p:nvSpPr>
          <p:cNvPr id="27651" name="Content Placeholder 2"/>
          <p:cNvSpPr>
            <a:spLocks noGrp="1"/>
          </p:cNvSpPr>
          <p:nvPr>
            <p:ph idx="1"/>
          </p:nvPr>
        </p:nvSpPr>
        <p:spPr>
          <a:xfrm>
            <a:off x="428625" y="1357313"/>
            <a:ext cx="8072438" cy="4929187"/>
          </a:xfrm>
        </p:spPr>
        <p:txBody>
          <a:bodyPr/>
          <a:lstStyle/>
          <a:p>
            <a:pPr>
              <a:buFontTx/>
              <a:buNone/>
            </a:pPr>
            <a:r>
              <a:rPr lang="en-GB" altLang="en-US" sz="2800"/>
              <a:t>WORLD HEALTH ORGANISATION (WHO): </a:t>
            </a:r>
          </a:p>
          <a:p>
            <a:pPr>
              <a:buFontTx/>
              <a:buNone/>
            </a:pPr>
            <a:endParaRPr lang="en-GB" altLang="en-US" sz="2800"/>
          </a:p>
          <a:p>
            <a:pPr>
              <a:buFontTx/>
              <a:buNone/>
            </a:pPr>
            <a:r>
              <a:rPr lang="en-GB" altLang="en-US" sz="2800"/>
              <a:t>Health needs to be measured on three dimensions</a:t>
            </a:r>
            <a:r>
              <a:rPr lang="en-GB" altLang="en-US"/>
              <a:t>: </a:t>
            </a:r>
          </a:p>
          <a:p>
            <a:pPr>
              <a:buFontTx/>
              <a:buNone/>
            </a:pPr>
            <a:endParaRPr lang="en-GB" altLang="en-US"/>
          </a:p>
          <a:p>
            <a:r>
              <a:rPr lang="en-GB" altLang="en-US"/>
              <a:t>Social </a:t>
            </a:r>
          </a:p>
          <a:p>
            <a:r>
              <a:rPr lang="en-GB" altLang="en-US"/>
              <a:t>Psychological  </a:t>
            </a:r>
          </a:p>
          <a:p>
            <a:r>
              <a:rPr lang="en-GB" altLang="en-US"/>
              <a:t>Physical wellbeing </a:t>
            </a:r>
          </a:p>
          <a:p>
            <a:pPr>
              <a:buFontTx/>
              <a:buNone/>
            </a:pPr>
            <a:endParaRPr lang="en-GB" altLang="en-US"/>
          </a:p>
          <a:p>
            <a:pPr>
              <a:buFontTx/>
              <a:buNone/>
            </a:pPr>
            <a:endParaRPr lang="en-GB" altLang="en-US"/>
          </a:p>
          <a:p>
            <a:endParaRPr lang="en-GB" altLang="en-US"/>
          </a:p>
          <a:p>
            <a:endParaRPr lang="en-GB" altLang="en-US"/>
          </a:p>
          <a:p>
            <a:pPr>
              <a:buFontTx/>
              <a:buNone/>
            </a:pPr>
            <a:endParaRPr lang="en-GB" altLang="en-US"/>
          </a:p>
          <a:p>
            <a:pPr lvl="1"/>
            <a:endParaRPr lang="en-GB" altLang="en-US"/>
          </a:p>
        </p:txBody>
      </p:sp>
      <p:sp>
        <p:nvSpPr>
          <p:cNvPr id="27652" name="TextBox 4"/>
          <p:cNvSpPr txBox="1">
            <a:spLocks noChangeArrowheads="1"/>
          </p:cNvSpPr>
          <p:nvPr/>
        </p:nvSpPr>
        <p:spPr bwMode="auto">
          <a:xfrm>
            <a:off x="4643438" y="3643313"/>
            <a:ext cx="3960812" cy="212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4400"/>
              <a:t> = QUALITY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4400"/>
              <a:t>     OF            LIFE</a:t>
            </a:r>
          </a:p>
        </p:txBody>
      </p:sp>
    </p:spTree>
    <p:extLst>
      <p:ext uri="{BB962C8B-B14F-4D97-AF65-F5344CB8AC3E}">
        <p14:creationId xmlns:p14="http://schemas.microsoft.com/office/powerpoint/2010/main" val="15360481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/>
          <p:cNvSpPr/>
          <p:nvPr/>
        </p:nvSpPr>
        <p:spPr>
          <a:xfrm>
            <a:off x="2428875" y="1857375"/>
            <a:ext cx="3000375" cy="170021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sz="3200" dirty="0">
                <a:solidFill>
                  <a:schemeClr val="tx1"/>
                </a:solidFill>
              </a:rPr>
              <a:t>What is Quality of Life?</a:t>
            </a:r>
          </a:p>
        </p:txBody>
      </p:sp>
      <p:cxnSp>
        <p:nvCxnSpPr>
          <p:cNvPr id="6" name="Straight Arrow Connector 5"/>
          <p:cNvCxnSpPr/>
          <p:nvPr/>
        </p:nvCxnSpPr>
        <p:spPr>
          <a:xfrm rot="5400000" flipH="1" flipV="1">
            <a:off x="4929188" y="1428750"/>
            <a:ext cx="857250" cy="8572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 rot="10800000">
            <a:off x="1785938" y="1428750"/>
            <a:ext cx="1500187" cy="9286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rot="10800000" flipV="1">
            <a:off x="1071563" y="2857500"/>
            <a:ext cx="1785937" cy="5715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5572125" y="2857500"/>
            <a:ext cx="1428750" cy="1428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4643438" y="3571875"/>
            <a:ext cx="1143000" cy="8572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rot="5400000">
            <a:off x="2250282" y="3750469"/>
            <a:ext cx="1214437" cy="7143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Action Button: Help 19">
            <a:hlinkClick r:id="" action="ppaction://noaction" highlightClick="1"/>
          </p:cNvPr>
          <p:cNvSpPr/>
          <p:nvPr/>
        </p:nvSpPr>
        <p:spPr>
          <a:xfrm>
            <a:off x="5500688" y="4500563"/>
            <a:ext cx="1042987" cy="1042987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  <p:sp>
        <p:nvSpPr>
          <p:cNvPr id="21" name="Action Button: Help 20">
            <a:hlinkClick r:id="" action="ppaction://noaction" highlightClick="1"/>
          </p:cNvPr>
          <p:cNvSpPr/>
          <p:nvPr/>
        </p:nvSpPr>
        <p:spPr>
          <a:xfrm>
            <a:off x="6143625" y="857250"/>
            <a:ext cx="1042988" cy="104298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  <p:sp>
        <p:nvSpPr>
          <p:cNvPr id="22" name="Action Button: Help 21">
            <a:hlinkClick r:id="" action="ppaction://noaction" highlightClick="1"/>
          </p:cNvPr>
          <p:cNvSpPr/>
          <p:nvPr/>
        </p:nvSpPr>
        <p:spPr>
          <a:xfrm>
            <a:off x="7286625" y="2643188"/>
            <a:ext cx="1042988" cy="1042987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  <p:sp>
        <p:nvSpPr>
          <p:cNvPr id="23" name="Action Button: Help 22">
            <a:hlinkClick r:id="" action="ppaction://noaction" highlightClick="1"/>
          </p:cNvPr>
          <p:cNvSpPr/>
          <p:nvPr/>
        </p:nvSpPr>
        <p:spPr>
          <a:xfrm>
            <a:off x="785813" y="285750"/>
            <a:ext cx="1042987" cy="104298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  <p:sp>
        <p:nvSpPr>
          <p:cNvPr id="24" name="Action Button: Help 23">
            <a:hlinkClick r:id="" action="ppaction://noaction" highlightClick="1"/>
          </p:cNvPr>
          <p:cNvSpPr/>
          <p:nvPr/>
        </p:nvSpPr>
        <p:spPr>
          <a:xfrm>
            <a:off x="357188" y="2928938"/>
            <a:ext cx="1042987" cy="1042987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  <p:sp>
        <p:nvSpPr>
          <p:cNvPr id="25" name="Action Button: Help 24">
            <a:hlinkClick r:id="" action="ppaction://noaction" highlightClick="1"/>
          </p:cNvPr>
          <p:cNvSpPr/>
          <p:nvPr/>
        </p:nvSpPr>
        <p:spPr>
          <a:xfrm>
            <a:off x="1571625" y="4857750"/>
            <a:ext cx="1042988" cy="1042988"/>
          </a:xfrm>
          <a:prstGeom prst="actionButtonHelp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07848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/>
          <p:cNvSpPr/>
          <p:nvPr/>
        </p:nvSpPr>
        <p:spPr>
          <a:xfrm>
            <a:off x="2428875" y="1857375"/>
            <a:ext cx="3000375" cy="170021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sz="3200" dirty="0">
                <a:solidFill>
                  <a:schemeClr val="tx1"/>
                </a:solidFill>
              </a:rPr>
              <a:t>What is Quality of Life?</a:t>
            </a:r>
          </a:p>
        </p:txBody>
      </p:sp>
      <p:cxnSp>
        <p:nvCxnSpPr>
          <p:cNvPr id="6" name="Straight Arrow Connector 5"/>
          <p:cNvCxnSpPr/>
          <p:nvPr/>
        </p:nvCxnSpPr>
        <p:spPr>
          <a:xfrm rot="5400000" flipH="1" flipV="1">
            <a:off x="4929188" y="1428750"/>
            <a:ext cx="857250" cy="8572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 rot="10800000">
            <a:off x="1785938" y="1428750"/>
            <a:ext cx="1500187" cy="9286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rot="10800000" flipV="1">
            <a:off x="1071563" y="2857500"/>
            <a:ext cx="1785937" cy="5715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5572125" y="2857500"/>
            <a:ext cx="1428750" cy="1428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4643438" y="3571875"/>
            <a:ext cx="1143000" cy="8572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rot="5400000">
            <a:off x="2250282" y="3750469"/>
            <a:ext cx="1214437" cy="71437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705" name="TextBox 14"/>
          <p:cNvSpPr txBox="1">
            <a:spLocks noChangeArrowheads="1"/>
          </p:cNvSpPr>
          <p:nvPr/>
        </p:nvSpPr>
        <p:spPr bwMode="auto">
          <a:xfrm>
            <a:off x="6000750" y="1071563"/>
            <a:ext cx="178593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800"/>
              <a:t>Anxiety</a:t>
            </a:r>
          </a:p>
        </p:txBody>
      </p:sp>
      <p:sp>
        <p:nvSpPr>
          <p:cNvPr id="29706" name="TextBox 16"/>
          <p:cNvSpPr txBox="1">
            <a:spLocks noChangeArrowheads="1"/>
          </p:cNvSpPr>
          <p:nvPr/>
        </p:nvSpPr>
        <p:spPr bwMode="auto">
          <a:xfrm>
            <a:off x="214313" y="3643313"/>
            <a:ext cx="248602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800"/>
              <a:t>Relationships</a:t>
            </a:r>
          </a:p>
        </p:txBody>
      </p:sp>
      <p:sp>
        <p:nvSpPr>
          <p:cNvPr id="29707" name="TextBox 17"/>
          <p:cNvSpPr txBox="1">
            <a:spLocks noChangeArrowheads="1"/>
          </p:cNvSpPr>
          <p:nvPr/>
        </p:nvSpPr>
        <p:spPr bwMode="auto">
          <a:xfrm>
            <a:off x="500063" y="571500"/>
            <a:ext cx="1785937" cy="1384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800"/>
              <a:t>Beliefs about illness</a:t>
            </a:r>
          </a:p>
        </p:txBody>
      </p:sp>
      <p:sp>
        <p:nvSpPr>
          <p:cNvPr id="29708" name="TextBox 18"/>
          <p:cNvSpPr txBox="1">
            <a:spLocks noChangeArrowheads="1"/>
          </p:cNvSpPr>
          <p:nvPr/>
        </p:nvSpPr>
        <p:spPr bwMode="auto">
          <a:xfrm>
            <a:off x="1285875" y="4857750"/>
            <a:ext cx="2493963" cy="95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800"/>
              <a:t>Occupational functioning </a:t>
            </a:r>
          </a:p>
        </p:txBody>
      </p:sp>
      <p:sp>
        <p:nvSpPr>
          <p:cNvPr id="29709" name="TextBox 25"/>
          <p:cNvSpPr txBox="1">
            <a:spLocks noChangeArrowheads="1"/>
          </p:cNvSpPr>
          <p:nvPr/>
        </p:nvSpPr>
        <p:spPr bwMode="auto">
          <a:xfrm>
            <a:off x="6429375" y="3071813"/>
            <a:ext cx="207168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800"/>
              <a:t>Depression </a:t>
            </a:r>
          </a:p>
        </p:txBody>
      </p:sp>
      <p:sp>
        <p:nvSpPr>
          <p:cNvPr id="29710" name="TextBox 26"/>
          <p:cNvSpPr txBox="1">
            <a:spLocks noChangeArrowheads="1"/>
          </p:cNvSpPr>
          <p:nvPr/>
        </p:nvSpPr>
        <p:spPr bwMode="auto">
          <a:xfrm>
            <a:off x="5143500" y="4643438"/>
            <a:ext cx="1785938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800"/>
              <a:t>Social Support</a:t>
            </a:r>
          </a:p>
        </p:txBody>
      </p:sp>
      <p:sp>
        <p:nvSpPr>
          <p:cNvPr id="29711" name="TextBox 27"/>
          <p:cNvSpPr txBox="1">
            <a:spLocks noChangeArrowheads="1"/>
          </p:cNvSpPr>
          <p:nvPr/>
        </p:nvSpPr>
        <p:spPr bwMode="auto">
          <a:xfrm>
            <a:off x="2714625" y="214313"/>
            <a:ext cx="2428875" cy="9540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800"/>
              <a:t>Physical functioning </a:t>
            </a:r>
          </a:p>
        </p:txBody>
      </p:sp>
      <p:cxnSp>
        <p:nvCxnSpPr>
          <p:cNvPr id="29" name="Straight Arrow Connector 28"/>
          <p:cNvCxnSpPr/>
          <p:nvPr/>
        </p:nvCxnSpPr>
        <p:spPr>
          <a:xfrm rot="16200000" flipV="1">
            <a:off x="3393281" y="1321594"/>
            <a:ext cx="1000125" cy="3571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713" name="TextBox 32"/>
          <p:cNvSpPr txBox="1">
            <a:spLocks noChangeArrowheads="1"/>
          </p:cNvSpPr>
          <p:nvPr/>
        </p:nvSpPr>
        <p:spPr bwMode="auto">
          <a:xfrm>
            <a:off x="6715125" y="4143375"/>
            <a:ext cx="178593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2800"/>
              <a:t>Pain</a:t>
            </a:r>
          </a:p>
        </p:txBody>
      </p:sp>
      <p:cxnSp>
        <p:nvCxnSpPr>
          <p:cNvPr id="34" name="Straight Arrow Connector 33"/>
          <p:cNvCxnSpPr>
            <a:endCxn id="29713" idx="1"/>
          </p:cNvCxnSpPr>
          <p:nvPr/>
        </p:nvCxnSpPr>
        <p:spPr>
          <a:xfrm>
            <a:off x="5143500" y="3286125"/>
            <a:ext cx="1571625" cy="11191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03191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Measuring Quality of Life (QoL) </a:t>
            </a:r>
          </a:p>
        </p:txBody>
      </p:sp>
      <p:sp>
        <p:nvSpPr>
          <p:cNvPr id="307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Reliable</a:t>
            </a:r>
          </a:p>
          <a:p>
            <a:r>
              <a:rPr lang="en-GB" altLang="en-US"/>
              <a:t>Valid</a:t>
            </a:r>
          </a:p>
          <a:p>
            <a:r>
              <a:rPr lang="en-GB" altLang="en-US"/>
              <a:t>Sensitive to change </a:t>
            </a:r>
          </a:p>
          <a:p>
            <a:endParaRPr lang="en-GB" altLang="en-US"/>
          </a:p>
          <a:p>
            <a:r>
              <a:rPr lang="en-GB" altLang="en-US"/>
              <a:t>General versus disease-specific measures of QoL</a:t>
            </a:r>
          </a:p>
        </p:txBody>
      </p:sp>
    </p:spTree>
    <p:extLst>
      <p:ext uri="{BB962C8B-B14F-4D97-AF65-F5344CB8AC3E}">
        <p14:creationId xmlns:p14="http://schemas.microsoft.com/office/powerpoint/2010/main" val="17121296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Measuring Quality of Life (QoL) </a:t>
            </a:r>
          </a:p>
        </p:txBody>
      </p:sp>
      <p:sp>
        <p:nvSpPr>
          <p:cNvPr id="3174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altLang="en-US" sz="2800"/>
              <a:t>WHOQOL Group (1998)</a:t>
            </a:r>
          </a:p>
          <a:p>
            <a:pPr>
              <a:buFontTx/>
              <a:buChar char="-"/>
            </a:pPr>
            <a:r>
              <a:rPr lang="en-GB" altLang="en-US" sz="2800"/>
              <a:t>individuals perceptions of their position in life in the context of the culture and value systems in which they live and in relation to their goals, expectations, standards and concerns. </a:t>
            </a:r>
          </a:p>
          <a:p>
            <a:pPr>
              <a:buFontTx/>
              <a:buChar char="-"/>
            </a:pPr>
            <a:endParaRPr lang="en-GB" altLang="en-US" sz="2800"/>
          </a:p>
          <a:p>
            <a:pPr>
              <a:buFontTx/>
              <a:buChar char="-"/>
            </a:pPr>
            <a:r>
              <a:rPr lang="en-GB" altLang="en-US" sz="2800"/>
              <a:t>i.e. the impact of any illness has to be considered across a number of life domains.</a:t>
            </a:r>
          </a:p>
        </p:txBody>
      </p:sp>
    </p:spTree>
    <p:extLst>
      <p:ext uri="{BB962C8B-B14F-4D97-AF65-F5344CB8AC3E}">
        <p14:creationId xmlns:p14="http://schemas.microsoft.com/office/powerpoint/2010/main" val="23640119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>
          <a:xfrm>
            <a:off x="500063" y="0"/>
            <a:ext cx="8229600" cy="1143000"/>
          </a:xfrm>
        </p:spPr>
        <p:txBody>
          <a:bodyPr/>
          <a:lstStyle/>
          <a:p>
            <a:r>
              <a:rPr lang="en-GB" altLang="en-US"/>
              <a:t>Measuring Quality of Life (QoL)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428625" y="1357313"/>
          <a:ext cx="8229600" cy="5090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>
                  <a:extLst>
                    <a:ext uri="{9D8B030D-6E8A-4147-A177-3AD203B41FA5}">
                      <a16:colId xmlns:a16="http://schemas.microsoft.com/office/drawing/2014/main" xmlns="" val="20000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xmlns="" val="20001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xmlns="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Sickness Impact Profile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Nottingham</a:t>
                      </a:r>
                      <a:r>
                        <a:rPr lang="en-GB" baseline="0" dirty="0"/>
                        <a:t> Health Profile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Short Form-36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Sleeping</a:t>
                      </a:r>
                      <a:r>
                        <a:rPr lang="en-GB" baseline="0" dirty="0"/>
                        <a:t> and rest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Sleep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Vitality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Alertness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Energy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Pain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Social</a:t>
                      </a:r>
                      <a:r>
                        <a:rPr lang="en-GB" baseline="0" dirty="0"/>
                        <a:t> interaction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Pain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Social functioning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Emotion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Social</a:t>
                      </a:r>
                      <a:r>
                        <a:rPr lang="en-GB" baseline="0" dirty="0"/>
                        <a:t> Isolation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Mental Health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Mobility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Emotional reaction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Physical</a:t>
                      </a:r>
                      <a:r>
                        <a:rPr lang="en-GB" baseline="0" dirty="0"/>
                        <a:t> functioning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Walking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Physical mobility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Perceive health</a:t>
                      </a:r>
                      <a:r>
                        <a:rPr lang="en-GB" baseline="0" dirty="0"/>
                        <a:t> changes over past year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/>
                        <a:t>Bodycare</a:t>
                      </a:r>
                      <a:r>
                        <a:rPr lang="en-GB" dirty="0"/>
                        <a:t> and movement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Eating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Housework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Recreation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Communication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11"/>
                  </a:ext>
                </a:extLst>
              </a:tr>
              <a:tr h="370840">
                <a:tc gridSpan="3">
                  <a:txBody>
                    <a:bodyPr/>
                    <a:lstStyle/>
                    <a:p>
                      <a:r>
                        <a:rPr lang="en-GB" sz="1400" dirty="0"/>
                        <a:t>Table 9.2, taken from Bennett</a:t>
                      </a:r>
                      <a:r>
                        <a:rPr lang="en-GB" sz="1400" baseline="0" dirty="0"/>
                        <a:t> (2000) page 168.</a:t>
                      </a:r>
                      <a:endParaRPr lang="en-GB" sz="1400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00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16866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>
          <a:xfrm>
            <a:off x="250825" y="576263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altLang="en-US"/>
              <a:t>How do our behaviours influence our health?</a:t>
            </a:r>
          </a:p>
        </p:txBody>
      </p:sp>
      <p:pic>
        <p:nvPicPr>
          <p:cNvPr id="33795" name="Picture 2" descr="C:\Users\Advent\AppData\Local\Microsoft\Windows\Temporary Internet Files\Content.IE5\30Y12YXX\man-thinking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0337" y="2133599"/>
            <a:ext cx="3300549" cy="33005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459227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Advent\Documents\Master's prep\Public Health Wales Strategy - click to download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04664"/>
            <a:ext cx="8287890" cy="5872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8394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vent\Documents\Master's prep\nationalwellbeingframework_tcm77-240743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43411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Advent\Documents\Master's prep\2571048_zdc0110872190002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548680"/>
            <a:ext cx="6984776" cy="4899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/>
          <p:cNvSpPr/>
          <p:nvPr/>
        </p:nvSpPr>
        <p:spPr>
          <a:xfrm>
            <a:off x="395536" y="5949280"/>
            <a:ext cx="561662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The socio-ecological framework of public health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305609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Advent\Documents\Master's prep\IMTP booklet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32656"/>
            <a:ext cx="4499640" cy="6191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39920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060848"/>
            <a:ext cx="4070945" cy="40709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408712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635328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511</Words>
  <Application>Microsoft Office PowerPoint</Application>
  <PresentationFormat>On-screen Show (4:3)</PresentationFormat>
  <Paragraphs>121</Paragraphs>
  <Slides>21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Office Theme</vt:lpstr>
      <vt:lpstr>Wales in the 21st Century </vt:lpstr>
      <vt:lpstr>Defining Health &amp; Wellbeing </vt:lpstr>
      <vt:lpstr>World Health Organisation (1984)</vt:lpstr>
      <vt:lpstr>Health at a Global level </vt:lpstr>
      <vt:lpstr>Changing perspectives </vt:lpstr>
      <vt:lpstr>Changing perspectives </vt:lpstr>
      <vt:lpstr>Medical Model </vt:lpstr>
      <vt:lpstr>Measuring health &amp; wellbeing </vt:lpstr>
      <vt:lpstr>World Health Organisation (1984)</vt:lpstr>
      <vt:lpstr>What is health?</vt:lpstr>
      <vt:lpstr>PowerPoint Presentation</vt:lpstr>
      <vt:lpstr>PowerPoint Presentation</vt:lpstr>
      <vt:lpstr>Measuring Quality of Life (QoL) </vt:lpstr>
      <vt:lpstr>Measuring Quality of Life (QoL) </vt:lpstr>
      <vt:lpstr>Measuring Quality of Life (QoL) </vt:lpstr>
      <vt:lpstr>How do our behaviours influence our health?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Wales in the 21st Century</dc:title>
  <dc:creator>Cez</dc:creator>
  <cp:lastModifiedBy>Cez</cp:lastModifiedBy>
  <cp:revision>14</cp:revision>
  <dcterms:created xsi:type="dcterms:W3CDTF">2015-10-17T12:50:25Z</dcterms:created>
  <dcterms:modified xsi:type="dcterms:W3CDTF">2018-11-05T14:37:06Z</dcterms:modified>
</cp:coreProperties>
</file>