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6"/>
  </p:notesMasterIdLst>
  <p:sldIdLst>
    <p:sldId id="256" r:id="rId5"/>
    <p:sldId id="263" r:id="rId6"/>
    <p:sldId id="266" r:id="rId7"/>
    <p:sldId id="299" r:id="rId8"/>
    <p:sldId id="286" r:id="rId9"/>
    <p:sldId id="290" r:id="rId10"/>
    <p:sldId id="291" r:id="rId11"/>
    <p:sldId id="292" r:id="rId12"/>
    <p:sldId id="287" r:id="rId13"/>
    <p:sldId id="288" r:id="rId14"/>
    <p:sldId id="270" r:id="rId15"/>
    <p:sldId id="293" r:id="rId16"/>
    <p:sldId id="294" r:id="rId17"/>
    <p:sldId id="281" r:id="rId18"/>
    <p:sldId id="295" r:id="rId19"/>
    <p:sldId id="296" r:id="rId20"/>
    <p:sldId id="297" r:id="rId21"/>
    <p:sldId id="298" r:id="rId22"/>
    <p:sldId id="283" r:id="rId23"/>
    <p:sldId id="289" r:id="rId24"/>
    <p:sldId id="285"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16" autoAdjust="0"/>
    <p:restoredTop sz="65418" autoAdjust="0"/>
  </p:normalViewPr>
  <p:slideViewPr>
    <p:cSldViewPr snapToGrid="0">
      <p:cViewPr varScale="1">
        <p:scale>
          <a:sx n="45" d="100"/>
          <a:sy n="45" d="100"/>
        </p:scale>
        <p:origin x="675" y="39"/>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presProps" Target="presProps.xml"/><Relationship Id="rId3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7406F12-1C08-4C73-8A83-8F933C884EC2}" type="datetimeFigureOut">
              <a:rPr lang="en-GB" smtClean="0"/>
              <a:t>03/11/2023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57C3FFD-C94A-472B-BBD7-6BEFE55F3E13}" type="slidenum">
              <a:rPr lang="en-GB" smtClean="0"/>
              <a:t>‹#›</a:t>
            </a:fld>
            <a:endParaRPr lang="en-GB"/>
          </a:p>
        </p:txBody>
      </p:sp>
    </p:spTree>
    <p:extLst>
      <p:ext uri="{BB962C8B-B14F-4D97-AF65-F5344CB8AC3E}">
        <p14:creationId xmlns:p14="http://schemas.microsoft.com/office/powerpoint/2010/main" val="32901204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57C3FFD-C94A-472B-BBD7-6BEFE55F3E13}" type="slidenum">
              <a:rPr lang="en-GB" smtClean="0"/>
              <a:t>1</a:t>
            </a:fld>
            <a:endParaRPr lang="en-GB"/>
          </a:p>
        </p:txBody>
      </p:sp>
    </p:spTree>
    <p:extLst>
      <p:ext uri="{BB962C8B-B14F-4D97-AF65-F5344CB8AC3E}">
        <p14:creationId xmlns:p14="http://schemas.microsoft.com/office/powerpoint/2010/main" val="26133691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a:t>
            </a:r>
            <a:r>
              <a:rPr lang="en-GB" baseline="0" dirty="0"/>
              <a:t> is also reflected in the definition we have here from Reid – he also draws attention to aspects such a link-making and searching for gaps, but he also goes on to set out some useful aspects which can aid us when we think about the structure of our LR.</a:t>
            </a:r>
          </a:p>
          <a:p>
            <a:endParaRPr lang="en-GB" baseline="0" dirty="0"/>
          </a:p>
          <a:p>
            <a:r>
              <a:rPr lang="en-GB" baseline="0" dirty="0"/>
              <a:t> Reid suggests that…. </a:t>
            </a:r>
          </a:p>
          <a:p>
            <a:endParaRPr lang="en-GB" baseline="0" dirty="0"/>
          </a:p>
          <a:p>
            <a:r>
              <a:rPr lang="en-GB" baseline="0" dirty="0"/>
              <a:t>This is a useful approach – it can also be a way of adding cohesion to the structure of your </a:t>
            </a:r>
            <a:r>
              <a:rPr lang="en-GB" baseline="0" dirty="0" err="1"/>
              <a:t>Diss</a:t>
            </a:r>
            <a:r>
              <a:rPr lang="en-GB" baseline="0" dirty="0"/>
              <a:t> as a whole, as the themes explored in the lit review are echoed in later stages when approaching your data analysis, for example. </a:t>
            </a:r>
            <a:endParaRPr lang="en-GB" dirty="0"/>
          </a:p>
        </p:txBody>
      </p:sp>
      <p:sp>
        <p:nvSpPr>
          <p:cNvPr id="4" name="Slide Number Placeholder 3"/>
          <p:cNvSpPr>
            <a:spLocks noGrp="1"/>
          </p:cNvSpPr>
          <p:nvPr>
            <p:ph type="sldNum" sz="quarter" idx="10"/>
          </p:nvPr>
        </p:nvSpPr>
        <p:spPr/>
        <p:txBody>
          <a:bodyPr/>
          <a:lstStyle/>
          <a:p>
            <a:fld id="{D57C3FFD-C94A-472B-BBD7-6BEFE55F3E13}" type="slidenum">
              <a:rPr lang="en-GB" smtClean="0"/>
              <a:t>2</a:t>
            </a:fld>
            <a:endParaRPr lang="en-GB"/>
          </a:p>
        </p:txBody>
      </p:sp>
    </p:spTree>
    <p:extLst>
      <p:ext uri="{BB962C8B-B14F-4D97-AF65-F5344CB8AC3E}">
        <p14:creationId xmlns:p14="http://schemas.microsoft.com/office/powerpoint/2010/main" val="38114004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Stress the importance therefore of critical analysis</a:t>
            </a:r>
            <a:r>
              <a:rPr lang="en-GB" baseline="0" dirty="0"/>
              <a:t> as a skill. Spend some time discussing what students think the word critical analysis means, and how this would apply to their own academic work. </a:t>
            </a:r>
            <a:endParaRPr lang="en-GB" dirty="0"/>
          </a:p>
        </p:txBody>
      </p:sp>
      <p:sp>
        <p:nvSpPr>
          <p:cNvPr id="4" name="Slide Number Placeholder 3"/>
          <p:cNvSpPr>
            <a:spLocks noGrp="1"/>
          </p:cNvSpPr>
          <p:nvPr>
            <p:ph type="sldNum" sz="quarter" idx="10"/>
          </p:nvPr>
        </p:nvSpPr>
        <p:spPr/>
        <p:txBody>
          <a:bodyPr/>
          <a:lstStyle/>
          <a:p>
            <a:fld id="{DF15635F-7922-4899-BB0F-D71FA1819B9E}" type="slidenum">
              <a:rPr lang="en-GB" smtClean="0"/>
              <a:t>3</a:t>
            </a:fld>
            <a:endParaRPr lang="en-GB"/>
          </a:p>
        </p:txBody>
      </p:sp>
    </p:spTree>
    <p:extLst>
      <p:ext uri="{BB962C8B-B14F-4D97-AF65-F5344CB8AC3E}">
        <p14:creationId xmlns:p14="http://schemas.microsoft.com/office/powerpoint/2010/main" val="313458135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57C3FFD-C94A-472B-BBD7-6BEFE55F3E13}" type="slidenum">
              <a:rPr lang="en-GB" smtClean="0"/>
              <a:t>4</a:t>
            </a:fld>
            <a:endParaRPr lang="en-GB"/>
          </a:p>
        </p:txBody>
      </p:sp>
    </p:spTree>
    <p:extLst>
      <p:ext uri="{BB962C8B-B14F-4D97-AF65-F5344CB8AC3E}">
        <p14:creationId xmlns:p14="http://schemas.microsoft.com/office/powerpoint/2010/main" val="109688060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57C3FFD-C94A-472B-BBD7-6BEFE55F3E13}" type="slidenum">
              <a:rPr lang="en-GB" smtClean="0"/>
              <a:t>5</a:t>
            </a:fld>
            <a:endParaRPr lang="en-GB"/>
          </a:p>
        </p:txBody>
      </p:sp>
    </p:spTree>
    <p:extLst>
      <p:ext uri="{BB962C8B-B14F-4D97-AF65-F5344CB8AC3E}">
        <p14:creationId xmlns:p14="http://schemas.microsoft.com/office/powerpoint/2010/main" val="326801045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57C3FFD-C94A-472B-BBD7-6BEFE55F3E13}" type="slidenum">
              <a:rPr lang="en-GB" smtClean="0"/>
              <a:t>7</a:t>
            </a:fld>
            <a:endParaRPr lang="en-GB"/>
          </a:p>
        </p:txBody>
      </p:sp>
    </p:spTree>
    <p:extLst>
      <p:ext uri="{BB962C8B-B14F-4D97-AF65-F5344CB8AC3E}">
        <p14:creationId xmlns:p14="http://schemas.microsoft.com/office/powerpoint/2010/main" val="328170494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a:t>
            </a:r>
            <a:r>
              <a:rPr lang="en-GB" baseline="0" dirty="0"/>
              <a:t> can also be applied in a way which offers a possible structure for your literature review. So, you are likely to identify a number of ‘themes’ relating to your topic, which may be written using subheadings, in your dissertation and these themes can also be organised in this way. </a:t>
            </a:r>
          </a:p>
          <a:p>
            <a:endParaRPr lang="en-GB" baseline="0" dirty="0"/>
          </a:p>
          <a:p>
            <a:r>
              <a:rPr lang="en-GB" baseline="0" dirty="0"/>
              <a:t>When approach the vast amounts of reading you need to do for this, when considering the </a:t>
            </a:r>
            <a:r>
              <a:rPr lang="en-GB" baseline="0" dirty="0" err="1"/>
              <a:t>thid</a:t>
            </a:r>
            <a:r>
              <a:rPr lang="en-GB" baseline="0" dirty="0"/>
              <a:t> point, that is where you can be careful in your approach. Read the abstract, intro and conclusion first, before reading the whole paper, to decided if this is relevant to you. </a:t>
            </a:r>
            <a:endParaRPr lang="en-GB" dirty="0"/>
          </a:p>
        </p:txBody>
      </p:sp>
      <p:sp>
        <p:nvSpPr>
          <p:cNvPr id="4" name="Slide Number Placeholder 3"/>
          <p:cNvSpPr>
            <a:spLocks noGrp="1"/>
          </p:cNvSpPr>
          <p:nvPr>
            <p:ph type="sldNum" sz="quarter" idx="10"/>
          </p:nvPr>
        </p:nvSpPr>
        <p:spPr/>
        <p:txBody>
          <a:bodyPr/>
          <a:lstStyle/>
          <a:p>
            <a:fld id="{DF15635F-7922-4899-BB0F-D71FA1819B9E}" type="slidenum">
              <a:rPr lang="en-GB" smtClean="0"/>
              <a:t>11</a:t>
            </a:fld>
            <a:endParaRPr lang="en-GB"/>
          </a:p>
        </p:txBody>
      </p:sp>
    </p:spTree>
    <p:extLst>
      <p:ext uri="{BB962C8B-B14F-4D97-AF65-F5344CB8AC3E}">
        <p14:creationId xmlns:p14="http://schemas.microsoft.com/office/powerpoint/2010/main" val="237591586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57C3FFD-C94A-472B-BBD7-6BEFE55F3E13}" type="slidenum">
              <a:rPr lang="en-GB" smtClean="0"/>
              <a:t>18</a:t>
            </a:fld>
            <a:endParaRPr lang="en-GB"/>
          </a:p>
        </p:txBody>
      </p:sp>
    </p:spTree>
    <p:extLst>
      <p:ext uri="{BB962C8B-B14F-4D97-AF65-F5344CB8AC3E}">
        <p14:creationId xmlns:p14="http://schemas.microsoft.com/office/powerpoint/2010/main" val="293301793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57C3FFD-C94A-472B-BBD7-6BEFE55F3E13}" type="slidenum">
              <a:rPr lang="en-GB" smtClean="0"/>
              <a:t>21</a:t>
            </a:fld>
            <a:endParaRPr lang="en-GB"/>
          </a:p>
        </p:txBody>
      </p:sp>
    </p:spTree>
    <p:extLst>
      <p:ext uri="{BB962C8B-B14F-4D97-AF65-F5344CB8AC3E}">
        <p14:creationId xmlns:p14="http://schemas.microsoft.com/office/powerpoint/2010/main" val="293823505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69CB0D46-CB9B-4E5A-9FD6-BC3CB2D254CD}" type="datetimeFigureOut">
              <a:rPr lang="en-GB" smtClean="0"/>
              <a:t>03/11/2023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DB4A7C8-B503-4018-915D-8BC30901AF3E}" type="slidenum">
              <a:rPr lang="en-GB" smtClean="0"/>
              <a:t>‹#›</a:t>
            </a:fld>
            <a:endParaRPr lang="en-GB"/>
          </a:p>
        </p:txBody>
      </p:sp>
    </p:spTree>
    <p:extLst>
      <p:ext uri="{BB962C8B-B14F-4D97-AF65-F5344CB8AC3E}">
        <p14:creationId xmlns:p14="http://schemas.microsoft.com/office/powerpoint/2010/main" val="14391778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9CB0D46-CB9B-4E5A-9FD6-BC3CB2D254CD}" type="datetimeFigureOut">
              <a:rPr lang="en-GB" smtClean="0"/>
              <a:t>03/11/2023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DB4A7C8-B503-4018-915D-8BC30901AF3E}" type="slidenum">
              <a:rPr lang="en-GB" smtClean="0"/>
              <a:t>‹#›</a:t>
            </a:fld>
            <a:endParaRPr lang="en-GB"/>
          </a:p>
        </p:txBody>
      </p:sp>
    </p:spTree>
    <p:extLst>
      <p:ext uri="{BB962C8B-B14F-4D97-AF65-F5344CB8AC3E}">
        <p14:creationId xmlns:p14="http://schemas.microsoft.com/office/powerpoint/2010/main" val="37505902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9CB0D46-CB9B-4E5A-9FD6-BC3CB2D254CD}" type="datetimeFigureOut">
              <a:rPr lang="en-GB" smtClean="0"/>
              <a:t>03/11/2023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DB4A7C8-B503-4018-915D-8BC30901AF3E}" type="slidenum">
              <a:rPr lang="en-GB" smtClean="0"/>
              <a:t>‹#›</a:t>
            </a:fld>
            <a:endParaRPr lang="en-GB"/>
          </a:p>
        </p:txBody>
      </p:sp>
    </p:spTree>
    <p:extLst>
      <p:ext uri="{BB962C8B-B14F-4D97-AF65-F5344CB8AC3E}">
        <p14:creationId xmlns:p14="http://schemas.microsoft.com/office/powerpoint/2010/main" val="30440697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69CB0D46-CB9B-4E5A-9FD6-BC3CB2D254CD}" type="datetimeFigureOut">
              <a:rPr lang="en-GB" smtClean="0"/>
              <a:t>03/11/2023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DB4A7C8-B503-4018-915D-8BC30901AF3E}" type="slidenum">
              <a:rPr lang="en-GB" smtClean="0"/>
              <a:t>‹#›</a:t>
            </a:fld>
            <a:endParaRPr lang="en-GB"/>
          </a:p>
        </p:txBody>
      </p:sp>
    </p:spTree>
    <p:extLst>
      <p:ext uri="{BB962C8B-B14F-4D97-AF65-F5344CB8AC3E}">
        <p14:creationId xmlns:p14="http://schemas.microsoft.com/office/powerpoint/2010/main" val="34885087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69CB0D46-CB9B-4E5A-9FD6-BC3CB2D254CD}" type="datetimeFigureOut">
              <a:rPr lang="en-GB" smtClean="0"/>
              <a:t>03/11/2023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DB4A7C8-B503-4018-915D-8BC30901AF3E}" type="slidenum">
              <a:rPr lang="en-GB" smtClean="0"/>
              <a:t>‹#›</a:t>
            </a:fld>
            <a:endParaRPr lang="en-GB"/>
          </a:p>
        </p:txBody>
      </p:sp>
    </p:spTree>
    <p:extLst>
      <p:ext uri="{BB962C8B-B14F-4D97-AF65-F5344CB8AC3E}">
        <p14:creationId xmlns:p14="http://schemas.microsoft.com/office/powerpoint/2010/main" val="8943356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69CB0D46-CB9B-4E5A-9FD6-BC3CB2D254CD}" type="datetimeFigureOut">
              <a:rPr lang="en-GB" smtClean="0"/>
              <a:t>03/11/2023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DB4A7C8-B503-4018-915D-8BC30901AF3E}" type="slidenum">
              <a:rPr lang="en-GB" smtClean="0"/>
              <a:t>‹#›</a:t>
            </a:fld>
            <a:endParaRPr lang="en-GB"/>
          </a:p>
        </p:txBody>
      </p:sp>
    </p:spTree>
    <p:extLst>
      <p:ext uri="{BB962C8B-B14F-4D97-AF65-F5344CB8AC3E}">
        <p14:creationId xmlns:p14="http://schemas.microsoft.com/office/powerpoint/2010/main" val="37403666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9CB0D46-CB9B-4E5A-9FD6-BC3CB2D254CD}" type="datetimeFigureOut">
              <a:rPr lang="en-GB" smtClean="0"/>
              <a:t>03/11/2023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DB4A7C8-B503-4018-915D-8BC30901AF3E}" type="slidenum">
              <a:rPr lang="en-GB" smtClean="0"/>
              <a:t>‹#›</a:t>
            </a:fld>
            <a:endParaRPr lang="en-GB"/>
          </a:p>
        </p:txBody>
      </p:sp>
    </p:spTree>
    <p:extLst>
      <p:ext uri="{BB962C8B-B14F-4D97-AF65-F5344CB8AC3E}">
        <p14:creationId xmlns:p14="http://schemas.microsoft.com/office/powerpoint/2010/main" val="21347561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9CB0D46-CB9B-4E5A-9FD6-BC3CB2D254CD}" type="datetimeFigureOut">
              <a:rPr lang="en-GB" smtClean="0"/>
              <a:t>03/11/2023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DB4A7C8-B503-4018-915D-8BC30901AF3E}" type="slidenum">
              <a:rPr lang="en-GB" smtClean="0"/>
              <a:t>‹#›</a:t>
            </a:fld>
            <a:endParaRPr lang="en-GB"/>
          </a:p>
        </p:txBody>
      </p:sp>
    </p:spTree>
    <p:extLst>
      <p:ext uri="{BB962C8B-B14F-4D97-AF65-F5344CB8AC3E}">
        <p14:creationId xmlns:p14="http://schemas.microsoft.com/office/powerpoint/2010/main" val="443044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9CB0D46-CB9B-4E5A-9FD6-BC3CB2D254CD}" type="datetimeFigureOut">
              <a:rPr lang="en-GB" smtClean="0"/>
              <a:t>03/11/2023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DB4A7C8-B503-4018-915D-8BC30901AF3E}" type="slidenum">
              <a:rPr lang="en-GB" smtClean="0"/>
              <a:t>‹#›</a:t>
            </a:fld>
            <a:endParaRPr lang="en-GB"/>
          </a:p>
        </p:txBody>
      </p:sp>
    </p:spTree>
    <p:extLst>
      <p:ext uri="{BB962C8B-B14F-4D97-AF65-F5344CB8AC3E}">
        <p14:creationId xmlns:p14="http://schemas.microsoft.com/office/powerpoint/2010/main" val="15135610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9CB0D46-CB9B-4E5A-9FD6-BC3CB2D254CD}" type="datetimeFigureOut">
              <a:rPr lang="en-GB" smtClean="0"/>
              <a:t>03/11/2023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DB4A7C8-B503-4018-915D-8BC30901AF3E}" type="slidenum">
              <a:rPr lang="en-GB" smtClean="0"/>
              <a:t>‹#›</a:t>
            </a:fld>
            <a:endParaRPr lang="en-GB"/>
          </a:p>
        </p:txBody>
      </p:sp>
    </p:spTree>
    <p:extLst>
      <p:ext uri="{BB962C8B-B14F-4D97-AF65-F5344CB8AC3E}">
        <p14:creationId xmlns:p14="http://schemas.microsoft.com/office/powerpoint/2010/main" val="30965007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9CB0D46-CB9B-4E5A-9FD6-BC3CB2D254CD}" type="datetimeFigureOut">
              <a:rPr lang="en-GB" smtClean="0"/>
              <a:t>03/11/2023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DB4A7C8-B503-4018-915D-8BC30901AF3E}" type="slidenum">
              <a:rPr lang="en-GB" smtClean="0"/>
              <a:t>‹#›</a:t>
            </a:fld>
            <a:endParaRPr lang="en-GB"/>
          </a:p>
        </p:txBody>
      </p:sp>
    </p:spTree>
    <p:extLst>
      <p:ext uri="{BB962C8B-B14F-4D97-AF65-F5344CB8AC3E}">
        <p14:creationId xmlns:p14="http://schemas.microsoft.com/office/powerpoint/2010/main" val="38390990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9CB0D46-CB9B-4E5A-9FD6-BC3CB2D254CD}" type="datetimeFigureOut">
              <a:rPr lang="en-GB" smtClean="0"/>
              <a:t>03/11/2023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DB4A7C8-B503-4018-915D-8BC30901AF3E}" type="slidenum">
              <a:rPr lang="en-GB" smtClean="0"/>
              <a:t>‹#›</a:t>
            </a:fld>
            <a:endParaRPr lang="en-GB"/>
          </a:p>
        </p:txBody>
      </p:sp>
    </p:spTree>
    <p:extLst>
      <p:ext uri="{BB962C8B-B14F-4D97-AF65-F5344CB8AC3E}">
        <p14:creationId xmlns:p14="http://schemas.microsoft.com/office/powerpoint/2010/main" val="274662132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library.bcu.ac.uk/learner/writingguides/1.04.htm"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www.google.co.uk/url?sa=i&amp;rct=j&amp;q=&amp;esrc=s&amp;source=images&amp;cd=&amp;cad=rja&amp;uact=8&amp;ved=0CAcQjRw&amp;url=http://www.hvillarosa.com/dissertation-literature-review-introduction-example/&amp;ei=PuqaVfGYNeXl7gbiiqfgAg&amp;psig=AFQjCNHyxqZgL8vZPNk20tVC9jZxXg4aYw&amp;ust=1436302235572391"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p:cNvPicPr>
            <a:picLocks noChangeAspect="1"/>
          </p:cNvPicPr>
          <p:nvPr/>
        </p:nvPicPr>
        <p:blipFill rotWithShape="1">
          <a:blip r:embed="rId3"/>
          <a:srcRect t="20658" r="-1" b="-1"/>
          <a:stretch/>
        </p:blipFill>
        <p:spPr>
          <a:xfrm>
            <a:off x="3523488" y="10"/>
            <a:ext cx="8668512" cy="6857990"/>
          </a:xfrm>
          <a:prstGeom prst="rect">
            <a:avLst/>
          </a:prstGeom>
        </p:spPr>
      </p:pic>
      <p:sp>
        <p:nvSpPr>
          <p:cNvPr id="11" name="Rectangle 10">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477981" y="1122363"/>
            <a:ext cx="4023360" cy="3204134"/>
          </a:xfrm>
        </p:spPr>
        <p:txBody>
          <a:bodyPr anchor="b">
            <a:normAutofit/>
          </a:bodyPr>
          <a:lstStyle/>
          <a:p>
            <a:pPr algn="l"/>
            <a:r>
              <a:rPr lang="en-GB" sz="4800">
                <a:solidFill>
                  <a:schemeClr val="bg1"/>
                </a:solidFill>
              </a:rPr>
              <a:t>Writing a Literature Review</a:t>
            </a:r>
          </a:p>
        </p:txBody>
      </p:sp>
      <p:sp>
        <p:nvSpPr>
          <p:cNvPr id="3" name="Subtitle 2"/>
          <p:cNvSpPr>
            <a:spLocks noGrp="1"/>
          </p:cNvSpPr>
          <p:nvPr>
            <p:ph type="subTitle" idx="1"/>
          </p:nvPr>
        </p:nvSpPr>
        <p:spPr>
          <a:xfrm>
            <a:off x="477980" y="4872922"/>
            <a:ext cx="4023359" cy="1208141"/>
          </a:xfrm>
        </p:spPr>
        <p:txBody>
          <a:bodyPr>
            <a:normAutofit/>
          </a:bodyPr>
          <a:lstStyle/>
          <a:p>
            <a:pPr algn="l"/>
            <a:r>
              <a:rPr lang="en-GB" sz="3600" dirty="0">
                <a:solidFill>
                  <a:schemeClr val="bg1"/>
                </a:solidFill>
              </a:rPr>
              <a:t>Reading, Thinking, Writing</a:t>
            </a:r>
          </a:p>
        </p:txBody>
      </p:sp>
      <p:sp>
        <p:nvSpPr>
          <p:cNvPr id="13" name="Rectangle 1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35496188"/>
      </p:ext>
    </p:extLst>
  </p:cSld>
  <p:clrMapOvr>
    <a:masterClrMapping/>
  </p:clrMapOvr>
  <p:transition spd="slow">
    <p:pull/>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53208" y="441513"/>
            <a:ext cx="8229600" cy="1143000"/>
          </a:xfrm>
        </p:spPr>
        <p:txBody>
          <a:bodyPr>
            <a:normAutofit fontScale="90000"/>
          </a:bodyPr>
          <a:lstStyle/>
          <a:p>
            <a:pPr algn="ctr"/>
            <a:r>
              <a:rPr lang="en-GB" b="1" dirty="0"/>
              <a:t>Literature Review</a:t>
            </a:r>
            <a:br>
              <a:rPr lang="en-GB" dirty="0"/>
            </a:br>
            <a:r>
              <a:rPr lang="en-GB" sz="3100" dirty="0"/>
              <a:t>(Or… what did you learn about this topic?) </a:t>
            </a:r>
            <a:br>
              <a:rPr lang="en-GB" sz="3100" dirty="0"/>
            </a:br>
            <a:endParaRPr lang="en-GB" dirty="0"/>
          </a:p>
        </p:txBody>
      </p:sp>
      <p:sp>
        <p:nvSpPr>
          <p:cNvPr id="3" name="Content Placeholder 2"/>
          <p:cNvSpPr>
            <a:spLocks noGrp="1"/>
          </p:cNvSpPr>
          <p:nvPr>
            <p:ph idx="1"/>
          </p:nvPr>
        </p:nvSpPr>
        <p:spPr>
          <a:xfrm>
            <a:off x="6600056" y="3789041"/>
            <a:ext cx="3682752" cy="2839045"/>
          </a:xfrm>
        </p:spPr>
        <p:txBody>
          <a:bodyPr>
            <a:normAutofit fontScale="92500"/>
          </a:bodyPr>
          <a:lstStyle/>
          <a:p>
            <a:r>
              <a:rPr lang="en-GB" dirty="0"/>
              <a:t>It is not…</a:t>
            </a:r>
          </a:p>
          <a:p>
            <a:pPr lvl="1"/>
            <a:r>
              <a:rPr lang="en-GB" dirty="0"/>
              <a:t>a straightforward summary of everything you have read on the topic </a:t>
            </a:r>
          </a:p>
          <a:p>
            <a:pPr lvl="1"/>
            <a:r>
              <a:rPr lang="en-GB" dirty="0"/>
              <a:t>a chronological description of what was discovered in your field</a:t>
            </a:r>
          </a:p>
        </p:txBody>
      </p:sp>
      <p:sp>
        <p:nvSpPr>
          <p:cNvPr id="4" name="Cloud 3"/>
          <p:cNvSpPr/>
          <p:nvPr/>
        </p:nvSpPr>
        <p:spPr>
          <a:xfrm>
            <a:off x="6600056" y="1584513"/>
            <a:ext cx="3744416" cy="2016224"/>
          </a:xfrm>
          <a:prstGeom prst="cloud">
            <a:avLst/>
          </a:prstGeom>
        </p:spPr>
        <p:style>
          <a:lnRef idx="1">
            <a:schemeClr val="accent6"/>
          </a:lnRef>
          <a:fillRef idx="2">
            <a:schemeClr val="accent6"/>
          </a:fillRef>
          <a:effectRef idx="1">
            <a:schemeClr val="accent6"/>
          </a:effectRef>
          <a:fontRef idx="minor">
            <a:schemeClr val="dk1"/>
          </a:fontRef>
        </p:style>
        <p:txBody>
          <a:bodyPr rtlCol="0" anchor="ctr"/>
          <a:lstStyle/>
          <a:p>
            <a:pPr algn="ctr"/>
            <a:r>
              <a:rPr lang="en-GB" sz="2800" dirty="0">
                <a:hlinkClick r:id="rId3"/>
              </a:rPr>
              <a:t>What is a literature review?</a:t>
            </a:r>
            <a:endParaRPr lang="en-GB" sz="2800" dirty="0"/>
          </a:p>
        </p:txBody>
      </p:sp>
      <p:sp>
        <p:nvSpPr>
          <p:cNvPr id="5" name="Rectangle 4"/>
          <p:cNvSpPr/>
          <p:nvPr/>
        </p:nvSpPr>
        <p:spPr>
          <a:xfrm>
            <a:off x="841455" y="1584513"/>
            <a:ext cx="4572000" cy="4555093"/>
          </a:xfrm>
          <a:prstGeom prst="rect">
            <a:avLst/>
          </a:prstGeom>
        </p:spPr>
        <p:txBody>
          <a:bodyPr>
            <a:spAutoFit/>
          </a:bodyPr>
          <a:lstStyle/>
          <a:p>
            <a:r>
              <a:rPr lang="en-GB" dirty="0"/>
              <a:t>A literature review is a </a:t>
            </a:r>
            <a:r>
              <a:rPr lang="en-GB" sz="2000" b="1" dirty="0"/>
              <a:t>select analysis of existing research</a:t>
            </a:r>
            <a:r>
              <a:rPr lang="en-GB" dirty="0"/>
              <a:t> which is relevant to your topic, showing how it relates to your investigation. It </a:t>
            </a:r>
            <a:r>
              <a:rPr lang="en-GB" sz="2000" b="1" dirty="0"/>
              <a:t>explains</a:t>
            </a:r>
            <a:r>
              <a:rPr lang="en-GB" dirty="0"/>
              <a:t> and </a:t>
            </a:r>
            <a:r>
              <a:rPr lang="en-GB" sz="2000" b="1" dirty="0"/>
              <a:t>justifies</a:t>
            </a:r>
            <a:r>
              <a:rPr lang="en-GB" dirty="0"/>
              <a:t> how your investigation </a:t>
            </a:r>
            <a:r>
              <a:rPr lang="en-GB" sz="2000" b="1" dirty="0"/>
              <a:t>may help answer </a:t>
            </a:r>
            <a:r>
              <a:rPr lang="en-GB" dirty="0"/>
              <a:t>some of the questions or gaps in this area of research.</a:t>
            </a:r>
          </a:p>
          <a:p>
            <a:endParaRPr lang="en-GB" dirty="0"/>
          </a:p>
          <a:p>
            <a:r>
              <a:rPr lang="en-GB" dirty="0"/>
              <a:t>A longer literature review </a:t>
            </a:r>
            <a:r>
              <a:rPr lang="en-GB" sz="2000" b="1" dirty="0"/>
              <a:t>may have headings </a:t>
            </a:r>
            <a:r>
              <a:rPr lang="en-GB" dirty="0"/>
              <a:t>to help group the relevant research into </a:t>
            </a:r>
            <a:r>
              <a:rPr lang="en-GB" sz="2000" b="1" dirty="0"/>
              <a:t>themes</a:t>
            </a:r>
            <a:r>
              <a:rPr lang="en-GB" dirty="0"/>
              <a:t> or </a:t>
            </a:r>
            <a:r>
              <a:rPr lang="en-GB" sz="2000" b="1" dirty="0"/>
              <a:t>topics</a:t>
            </a:r>
            <a:r>
              <a:rPr lang="en-GB" dirty="0"/>
              <a:t>. This gives a focus to your </a:t>
            </a:r>
            <a:r>
              <a:rPr lang="en-GB" sz="2000" b="1" dirty="0"/>
              <a:t>analysis</a:t>
            </a:r>
            <a:r>
              <a:rPr lang="en-GB" dirty="0"/>
              <a:t>, as you can group similar studies together and </a:t>
            </a:r>
            <a:r>
              <a:rPr lang="en-GB" sz="2000" b="1" dirty="0"/>
              <a:t>compare and contrast </a:t>
            </a:r>
            <a:r>
              <a:rPr lang="en-GB" dirty="0"/>
              <a:t>their approaches, any </a:t>
            </a:r>
            <a:r>
              <a:rPr lang="en-GB" sz="2000" b="1" dirty="0"/>
              <a:t>weaknesses or strengths</a:t>
            </a:r>
            <a:r>
              <a:rPr lang="en-GB" dirty="0"/>
              <a:t> in their methods, and their findings.</a:t>
            </a:r>
          </a:p>
          <a:p>
            <a:r>
              <a:rPr lang="en-GB" dirty="0"/>
              <a:t>			(Reid et al, 2012)</a:t>
            </a:r>
          </a:p>
        </p:txBody>
      </p:sp>
    </p:spTree>
    <p:extLst>
      <p:ext uri="{BB962C8B-B14F-4D97-AF65-F5344CB8AC3E}">
        <p14:creationId xmlns:p14="http://schemas.microsoft.com/office/powerpoint/2010/main" val="1429098616"/>
      </p:ext>
    </p:extLst>
  </p:cSld>
  <p:clrMapOvr>
    <a:masterClrMapping/>
  </p:clrMapOvr>
  <p:transition spd="slow">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par>
                                <p:cTn id="15" presetID="2" presetClass="entr" presetSubtype="4" fill="hold" grpId="0" nodeType="with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 calcmode="lin" valueType="num">
                                      <p:cBhvr additive="base">
                                        <p:cTn id="2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61803" y="350196"/>
            <a:ext cx="4646904" cy="1624520"/>
          </a:xfrm>
        </p:spPr>
        <p:txBody>
          <a:bodyPr anchor="ctr">
            <a:normAutofit/>
          </a:bodyPr>
          <a:lstStyle/>
          <a:p>
            <a:r>
              <a:rPr lang="en-GB" sz="4000"/>
              <a:t>Critical Review of Literature </a:t>
            </a:r>
          </a:p>
        </p:txBody>
      </p:sp>
      <p:sp>
        <p:nvSpPr>
          <p:cNvPr id="3" name="Content Placeholder 2"/>
          <p:cNvSpPr>
            <a:spLocks noGrp="1"/>
          </p:cNvSpPr>
          <p:nvPr>
            <p:ph idx="1"/>
          </p:nvPr>
        </p:nvSpPr>
        <p:spPr>
          <a:xfrm>
            <a:off x="761802" y="2743200"/>
            <a:ext cx="4646905" cy="3613149"/>
          </a:xfrm>
        </p:spPr>
        <p:txBody>
          <a:bodyPr anchor="ctr">
            <a:normAutofit/>
          </a:bodyPr>
          <a:lstStyle/>
          <a:p>
            <a:endParaRPr lang="en-GB" sz="2000" dirty="0"/>
          </a:p>
          <a:p>
            <a:endParaRPr lang="en-GB" sz="2000" dirty="0"/>
          </a:p>
          <a:p>
            <a:endParaRPr lang="en-GB" sz="2000" dirty="0"/>
          </a:p>
          <a:p>
            <a:pPr marL="0" indent="0">
              <a:buNone/>
            </a:pPr>
            <a:r>
              <a:rPr lang="en-GB" sz="3200" dirty="0"/>
              <a:t>At Masters’ Level, provides the reader with a picture of the state of knowledge and of major questions in the subject</a:t>
            </a:r>
            <a:r>
              <a:rPr lang="en-GB" sz="2000" dirty="0"/>
              <a:t>. </a:t>
            </a:r>
          </a:p>
          <a:p>
            <a:pPr marL="0" indent="0">
              <a:buNone/>
            </a:pPr>
            <a:endParaRPr lang="en-GB" sz="2000" dirty="0"/>
          </a:p>
        </p:txBody>
      </p:sp>
      <p:pic>
        <p:nvPicPr>
          <p:cNvPr id="5" name="Picture 4" descr="Question mark on green pastel background">
            <a:extLst>
              <a:ext uri="{FF2B5EF4-FFF2-40B4-BE49-F238E27FC236}">
                <a16:creationId xmlns:a16="http://schemas.microsoft.com/office/drawing/2014/main" id="{69646FBF-DF4F-41EF-FFEB-8BB6375EE157}"/>
              </a:ext>
            </a:extLst>
          </p:cNvPr>
          <p:cNvPicPr>
            <a:picLocks noChangeAspect="1"/>
          </p:cNvPicPr>
          <p:nvPr/>
        </p:nvPicPr>
        <p:blipFill rotWithShape="1">
          <a:blip r:embed="rId3"/>
          <a:srcRect l="33259"/>
          <a:stretch/>
        </p:blipFill>
        <p:spPr>
          <a:xfrm>
            <a:off x="6096000" y="1"/>
            <a:ext cx="6102825" cy="6858000"/>
          </a:xfrm>
          <a:prstGeom prst="rect">
            <a:avLst/>
          </a:prstGeom>
        </p:spPr>
      </p:pic>
    </p:spTree>
    <p:extLst>
      <p:ext uri="{BB962C8B-B14F-4D97-AF65-F5344CB8AC3E}">
        <p14:creationId xmlns:p14="http://schemas.microsoft.com/office/powerpoint/2010/main" val="2232587189"/>
      </p:ext>
    </p:extLst>
  </p:cSld>
  <p:clrMapOvr>
    <a:masterClrMapping/>
  </p:clrMapOvr>
  <p:transition spd="slow">
    <p:pull/>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37954" y="233917"/>
            <a:ext cx="5718458" cy="642775"/>
          </a:xfrm>
        </p:spPr>
        <p:txBody>
          <a:bodyPr anchor="b">
            <a:normAutofit/>
          </a:bodyPr>
          <a:lstStyle/>
          <a:p>
            <a:r>
              <a:rPr lang="en-GB" sz="3200" dirty="0"/>
              <a:t>Purpose of a Literature Review</a:t>
            </a:r>
          </a:p>
        </p:txBody>
      </p:sp>
      <p:sp>
        <p:nvSpPr>
          <p:cNvPr id="3" name="Content Placeholder 2"/>
          <p:cNvSpPr>
            <a:spLocks noGrp="1"/>
          </p:cNvSpPr>
          <p:nvPr>
            <p:ph idx="1"/>
          </p:nvPr>
        </p:nvSpPr>
        <p:spPr>
          <a:xfrm>
            <a:off x="212652" y="1180215"/>
            <a:ext cx="6751674" cy="5443868"/>
          </a:xfrm>
        </p:spPr>
        <p:txBody>
          <a:bodyPr anchor="t">
            <a:normAutofit/>
          </a:bodyPr>
          <a:lstStyle/>
          <a:p>
            <a:r>
              <a:rPr lang="en-US" sz="3600" dirty="0">
                <a:cs typeface="Arial"/>
              </a:rPr>
              <a:t>Integrate and </a:t>
            </a:r>
            <a:r>
              <a:rPr lang="en-US" sz="3600" dirty="0" err="1">
                <a:cs typeface="Arial"/>
              </a:rPr>
              <a:t>summarise</a:t>
            </a:r>
            <a:r>
              <a:rPr lang="en-US" sz="3600" dirty="0">
                <a:cs typeface="Arial"/>
              </a:rPr>
              <a:t> the empirical evidence about a research question</a:t>
            </a:r>
            <a:endParaRPr lang="en-GB" sz="3600" dirty="0">
              <a:cs typeface="Arial"/>
            </a:endParaRPr>
          </a:p>
          <a:p>
            <a:r>
              <a:rPr lang="en-US" sz="3600" dirty="0">
                <a:cs typeface="Arial"/>
              </a:rPr>
              <a:t>Assess critically the overall state of knowledge on this topic, and the theoretical and conceptual tools that have been or can be used to explore it</a:t>
            </a:r>
          </a:p>
          <a:p>
            <a:r>
              <a:rPr lang="en-US" sz="3600" dirty="0">
                <a:cs typeface="Arial"/>
              </a:rPr>
              <a:t>Locate your study in relation to the literature</a:t>
            </a:r>
            <a:r>
              <a:rPr lang="en-GB" sz="3600" dirty="0">
                <a:cs typeface="Arial"/>
              </a:rPr>
              <a:t> </a:t>
            </a:r>
            <a:endParaRPr lang="en-US" sz="3600" dirty="0">
              <a:cs typeface="Arial"/>
            </a:endParaRPr>
          </a:p>
          <a:p>
            <a:endParaRPr lang="en-GB" sz="2000" dirty="0"/>
          </a:p>
        </p:txBody>
      </p:sp>
      <p:pic>
        <p:nvPicPr>
          <p:cNvPr id="5" name="Picture 4" descr="Cluster of books">
            <a:extLst>
              <a:ext uri="{FF2B5EF4-FFF2-40B4-BE49-F238E27FC236}">
                <a16:creationId xmlns:a16="http://schemas.microsoft.com/office/drawing/2014/main" id="{08FC875E-C8DC-49B5-0520-828F65D32086}"/>
              </a:ext>
            </a:extLst>
          </p:cNvPr>
          <p:cNvPicPr>
            <a:picLocks noChangeAspect="1"/>
          </p:cNvPicPr>
          <p:nvPr/>
        </p:nvPicPr>
        <p:blipFill rotWithShape="1">
          <a:blip r:embed="rId3"/>
          <a:srcRect l="29224" r="25568" b="-1"/>
          <a:stretch/>
        </p:blipFill>
        <p:spPr>
          <a:xfrm>
            <a:off x="7270812" y="10"/>
            <a:ext cx="4921187" cy="6857990"/>
          </a:xfrm>
          <a:prstGeom prst="rect">
            <a:avLst/>
          </a:prstGeom>
        </p:spPr>
      </p:pic>
      <p:grpSp>
        <p:nvGrpSpPr>
          <p:cNvPr id="16" name="Group 15">
            <a:extLst>
              <a:ext uri="{FF2B5EF4-FFF2-40B4-BE49-F238E27FC236}">
                <a16:creationId xmlns:a16="http://schemas.microsoft.com/office/drawing/2014/main" id="{8CE57D37-C2D0-066B-1AE3-6F4244344F2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2068638" y="0"/>
            <a:ext cx="123362" cy="6858000"/>
            <a:chOff x="12068638" y="0"/>
            <a:chExt cx="123362" cy="6858000"/>
          </a:xfrm>
        </p:grpSpPr>
        <p:sp>
          <p:nvSpPr>
            <p:cNvPr id="17" name="Rectangle 16">
              <a:extLst>
                <a:ext uri="{FF2B5EF4-FFF2-40B4-BE49-F238E27FC236}">
                  <a16:creationId xmlns:a16="http://schemas.microsoft.com/office/drawing/2014/main" id="{A24DCA44-89CF-872A-903F-96C50780EA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4B0CC4F5-AC85-FFFA-7EB5-33C4FCE90A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3527553"/>
              <a:ext cx="123362" cy="3330447"/>
            </a:xfrm>
            <a:prstGeom prst="rect">
              <a:avLst/>
            </a:prstGeom>
            <a:gradFill>
              <a:gsLst>
                <a:gs pos="19000">
                  <a:schemeClr val="accent5">
                    <a:lumMod val="60000"/>
                    <a:lumOff val="40000"/>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3064497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719208"/>
          </a:xfrm>
        </p:spPr>
        <p:txBody>
          <a:bodyPr/>
          <a:lstStyle/>
          <a:p>
            <a:r>
              <a:rPr lang="en-GB" dirty="0"/>
              <a:t>Literature reviews:</a:t>
            </a:r>
          </a:p>
        </p:txBody>
      </p:sp>
      <p:sp>
        <p:nvSpPr>
          <p:cNvPr id="3" name="Content Placeholder 2"/>
          <p:cNvSpPr>
            <a:spLocks noGrp="1"/>
          </p:cNvSpPr>
          <p:nvPr>
            <p:ph idx="1"/>
          </p:nvPr>
        </p:nvSpPr>
        <p:spPr>
          <a:xfrm>
            <a:off x="155575" y="1383738"/>
            <a:ext cx="11747809" cy="5251731"/>
          </a:xfrm>
        </p:spPr>
        <p:txBody>
          <a:bodyPr>
            <a:normAutofit lnSpcReduction="10000"/>
          </a:bodyPr>
          <a:lstStyle/>
          <a:p>
            <a:r>
              <a:rPr lang="en-GB" dirty="0"/>
              <a:t>are an integral part of graduate studies to help you become fully conversant with a topic area</a:t>
            </a:r>
          </a:p>
          <a:p>
            <a:r>
              <a:rPr lang="en-GB" dirty="0"/>
              <a:t>may be a stand alone paper or part of a research paper or proposal</a:t>
            </a:r>
          </a:p>
          <a:p>
            <a:r>
              <a:rPr lang="en-GB" dirty="0"/>
              <a:t>present a survey of scholarly articles, books and other sources that provides a summary, synthesis and critical evaluation of key ideas and work on a topic area. </a:t>
            </a:r>
          </a:p>
          <a:p>
            <a:r>
              <a:rPr lang="en-GB" dirty="0"/>
              <a:t>present a big picture or overview of significant work done on a topic </a:t>
            </a:r>
          </a:p>
          <a:p>
            <a:r>
              <a:rPr lang="en-GB" dirty="0"/>
              <a:t>enable you to gain deep understanding and insight by standing on the shoulders of giants </a:t>
            </a:r>
          </a:p>
          <a:p>
            <a:r>
              <a:rPr lang="en-GB" dirty="0"/>
              <a:t>help you prepare for further original research by analysis of the current state of research on a topic </a:t>
            </a:r>
          </a:p>
          <a:p>
            <a:r>
              <a:rPr lang="en-GB" dirty="0"/>
              <a:t>take time, patience, a clear mind and good organizational skills </a:t>
            </a:r>
          </a:p>
        </p:txBody>
      </p:sp>
      <p:sp>
        <p:nvSpPr>
          <p:cNvPr id="4" name="AutoShape 2" descr="Image result for threa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38243221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775852"/>
          </a:xfrm>
        </p:spPr>
        <p:txBody>
          <a:bodyPr/>
          <a:lstStyle/>
          <a:p>
            <a:r>
              <a:rPr lang="en-GB" dirty="0"/>
              <a:t>A good literature review demonstrates:</a:t>
            </a:r>
          </a:p>
        </p:txBody>
      </p:sp>
      <p:sp>
        <p:nvSpPr>
          <p:cNvPr id="3" name="Content Placeholder 2"/>
          <p:cNvSpPr>
            <a:spLocks noGrp="1"/>
          </p:cNvSpPr>
          <p:nvPr>
            <p:ph idx="1"/>
          </p:nvPr>
        </p:nvSpPr>
        <p:spPr>
          <a:xfrm>
            <a:off x="291313" y="1294726"/>
            <a:ext cx="11579703" cy="5397387"/>
          </a:xfrm>
        </p:spPr>
        <p:txBody>
          <a:bodyPr>
            <a:normAutofit/>
          </a:bodyPr>
          <a:lstStyle/>
          <a:p>
            <a:r>
              <a:rPr lang="en-GB" dirty="0"/>
              <a:t>THOROUGHNESS – you have looked at key scholars and studies, current and classic research, you have explored key aspects of the topic. skills: search, note taking, analysis, organization </a:t>
            </a:r>
          </a:p>
          <a:p>
            <a:r>
              <a:rPr lang="en-GB" dirty="0"/>
              <a:t>QUALITY &amp; RELIABILITY – articles are mostly from peer-reviewed journals, accuracy of citations. skills: search, note-taking,  cross-checking , organization </a:t>
            </a:r>
          </a:p>
          <a:p>
            <a:r>
              <a:rPr lang="en-GB" dirty="0"/>
              <a:t>SYNTHESIS – you can connect research studies and ideas to each other and use them to elaborate and support your thesis. skills: analysis, synthesis, interpretation, noticing patterns, organization, writing </a:t>
            </a:r>
          </a:p>
          <a:p>
            <a:r>
              <a:rPr lang="en-GB" dirty="0"/>
              <a:t>OBJECTIVITY – you show no bias in selecting, interpreting the research you have reviewed; you consider all aspects of a topic and not just those that support your thesis. skills: analysis, synthesis, interpretation, making comparisons, working with contradictions, organization, writing. </a:t>
            </a:r>
          </a:p>
        </p:txBody>
      </p:sp>
    </p:spTree>
    <p:extLst>
      <p:ext uri="{BB962C8B-B14F-4D97-AF65-F5344CB8AC3E}">
        <p14:creationId xmlns:p14="http://schemas.microsoft.com/office/powerpoint/2010/main" val="38841311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2 stages of a literature review </a:t>
            </a:r>
          </a:p>
        </p:txBody>
      </p:sp>
      <p:sp>
        <p:nvSpPr>
          <p:cNvPr id="3" name="Content Placeholder 2"/>
          <p:cNvSpPr>
            <a:spLocks noGrp="1"/>
          </p:cNvSpPr>
          <p:nvPr>
            <p:ph idx="1"/>
          </p:nvPr>
        </p:nvSpPr>
        <p:spPr>
          <a:xfrm>
            <a:off x="396510" y="1626499"/>
            <a:ext cx="11377402" cy="4936142"/>
          </a:xfrm>
        </p:spPr>
        <p:txBody>
          <a:bodyPr/>
          <a:lstStyle/>
          <a:p>
            <a:r>
              <a:rPr lang="en-GB" sz="3200" dirty="0"/>
              <a:t>STEP 1: The research process </a:t>
            </a:r>
          </a:p>
          <a:p>
            <a:pPr lvl="1"/>
            <a:r>
              <a:rPr lang="en-GB" sz="2800" dirty="0"/>
              <a:t>SELECT - focus the topic area </a:t>
            </a:r>
          </a:p>
          <a:p>
            <a:pPr lvl="1"/>
            <a:r>
              <a:rPr lang="en-GB" sz="2800" dirty="0"/>
              <a:t>SEARCH - find articles </a:t>
            </a:r>
          </a:p>
          <a:p>
            <a:pPr lvl="1"/>
            <a:r>
              <a:rPr lang="en-GB" sz="2800" dirty="0"/>
              <a:t>SCAN - summarise • analyse • synthesize • find patterns </a:t>
            </a:r>
          </a:p>
          <a:p>
            <a:pPr lvl="1"/>
            <a:endParaRPr lang="en-GB" dirty="0"/>
          </a:p>
          <a:p>
            <a:r>
              <a:rPr lang="en-GB" sz="3200" dirty="0"/>
              <a:t>STEP 2: The writing process </a:t>
            </a:r>
          </a:p>
          <a:p>
            <a:pPr lvl="1"/>
            <a:r>
              <a:rPr lang="en-GB" sz="3200" dirty="0"/>
              <a:t>WRITE - draft introduction • body • conclusion </a:t>
            </a:r>
          </a:p>
          <a:p>
            <a:pPr lvl="1"/>
            <a:r>
              <a:rPr lang="en-GB" sz="3200" dirty="0"/>
              <a:t>CITE - keep track of references</a:t>
            </a:r>
          </a:p>
          <a:p>
            <a:pPr lvl="1"/>
            <a:r>
              <a:rPr lang="en-GB" sz="3200" dirty="0"/>
              <a:t>REVISE - coherence, accuracy, clarity, grammar, academic conventions </a:t>
            </a:r>
          </a:p>
        </p:txBody>
      </p:sp>
    </p:spTree>
    <p:extLst>
      <p:ext uri="{BB962C8B-B14F-4D97-AF65-F5344CB8AC3E}">
        <p14:creationId xmlns:p14="http://schemas.microsoft.com/office/powerpoint/2010/main" val="31839597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63825" y="420787"/>
            <a:ext cx="10515600" cy="671638"/>
          </a:xfrm>
        </p:spPr>
        <p:txBody>
          <a:bodyPr>
            <a:normAutofit fontScale="90000"/>
          </a:bodyPr>
          <a:lstStyle/>
          <a:p>
            <a:r>
              <a:rPr lang="en-GB" dirty="0"/>
              <a:t>The Research Process - A. FINDING A TOPIC </a:t>
            </a:r>
            <a:br>
              <a:rPr lang="en-GB" dirty="0"/>
            </a:br>
            <a:endParaRPr lang="en-GB" dirty="0"/>
          </a:p>
        </p:txBody>
      </p:sp>
      <p:sp>
        <p:nvSpPr>
          <p:cNvPr id="3" name="Content Placeholder 2"/>
          <p:cNvSpPr>
            <a:spLocks noGrp="1"/>
          </p:cNvSpPr>
          <p:nvPr>
            <p:ph idx="1"/>
          </p:nvPr>
        </p:nvSpPr>
        <p:spPr>
          <a:xfrm>
            <a:off x="445062" y="1238082"/>
            <a:ext cx="11353126" cy="5486400"/>
          </a:xfrm>
        </p:spPr>
        <p:txBody>
          <a:bodyPr>
            <a:normAutofit/>
          </a:bodyPr>
          <a:lstStyle/>
          <a:p>
            <a:r>
              <a:rPr lang="en-GB" sz="3200" dirty="0"/>
              <a:t>FOCUSING </a:t>
            </a:r>
            <a:r>
              <a:rPr lang="en-GB" dirty="0"/>
              <a:t>Focus the topic – not so broad there is too much to cover, nor so narrow there isn’t enough material. </a:t>
            </a:r>
          </a:p>
          <a:p>
            <a:pPr lvl="1"/>
            <a:r>
              <a:rPr lang="en-GB" sz="2800" dirty="0"/>
              <a:t>Brainstorm - mind map aspects of the topic </a:t>
            </a:r>
          </a:p>
          <a:p>
            <a:pPr lvl="1"/>
            <a:r>
              <a:rPr lang="en-GB" sz="2800" dirty="0"/>
              <a:t>Preliminary database search - quick overview of related issues</a:t>
            </a:r>
          </a:p>
          <a:p>
            <a:pPr lvl="1"/>
            <a:r>
              <a:rPr lang="en-GB" sz="2800" dirty="0"/>
              <a:t> Write a research topic statement - an encapsulation of the scope of your literature review. </a:t>
            </a:r>
          </a:p>
          <a:p>
            <a:pPr lvl="1"/>
            <a:r>
              <a:rPr lang="en-GB" sz="2800" dirty="0"/>
              <a:t>Revise this as you search the library and scan articles. </a:t>
            </a:r>
          </a:p>
          <a:p>
            <a:pPr marL="457200" lvl="1" indent="0">
              <a:buNone/>
            </a:pPr>
            <a:endParaRPr lang="en-GB" dirty="0"/>
          </a:p>
          <a:p>
            <a:r>
              <a:rPr lang="en-GB" dirty="0"/>
              <a:t>Expect this process to be cyclical – as you scan articles you will expand your mind map and refocus your topic. This will give you leads for better keyword searches and more relevant articles, which will help you further refine your topic</a:t>
            </a:r>
          </a:p>
        </p:txBody>
      </p:sp>
    </p:spTree>
    <p:extLst>
      <p:ext uri="{BB962C8B-B14F-4D97-AF65-F5344CB8AC3E}">
        <p14:creationId xmlns:p14="http://schemas.microsoft.com/office/powerpoint/2010/main" val="360467976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250825"/>
            <a:ext cx="10515600" cy="739775"/>
          </a:xfrm>
        </p:spPr>
        <p:txBody>
          <a:bodyPr/>
          <a:lstStyle/>
          <a:p>
            <a:r>
              <a:rPr lang="en-GB" dirty="0"/>
              <a:t>Tips:</a:t>
            </a:r>
          </a:p>
        </p:txBody>
      </p:sp>
      <p:sp>
        <p:nvSpPr>
          <p:cNvPr id="3" name="Content Placeholder 2"/>
          <p:cNvSpPr>
            <a:spLocks noGrp="1"/>
          </p:cNvSpPr>
          <p:nvPr>
            <p:ph idx="1"/>
          </p:nvPr>
        </p:nvSpPr>
        <p:spPr>
          <a:xfrm>
            <a:off x="838200" y="1117600"/>
            <a:ext cx="10515600" cy="5499100"/>
          </a:xfrm>
        </p:spPr>
        <p:txBody>
          <a:bodyPr>
            <a:normAutofit fontScale="92500" lnSpcReduction="20000"/>
          </a:bodyPr>
          <a:lstStyle/>
          <a:p>
            <a:endParaRPr lang="en-GB" dirty="0"/>
          </a:p>
          <a:p>
            <a:r>
              <a:rPr lang="en-GB" dirty="0"/>
              <a:t>1. </a:t>
            </a:r>
            <a:r>
              <a:rPr lang="en-GB" b="1" dirty="0"/>
              <a:t>Talk to a Subject Specialist </a:t>
            </a:r>
            <a:r>
              <a:rPr lang="en-GB" dirty="0"/>
              <a:t>at the library to develop your mind-map and get help to do effective searches. </a:t>
            </a:r>
          </a:p>
          <a:p>
            <a:r>
              <a:rPr lang="en-GB" dirty="0"/>
              <a:t>2. </a:t>
            </a:r>
            <a:r>
              <a:rPr lang="en-GB" b="1" dirty="0"/>
              <a:t>Use keywords from abstracts and descriptors </a:t>
            </a:r>
            <a:r>
              <a:rPr lang="en-GB" dirty="0"/>
              <a:t>from search results to expand your search. </a:t>
            </a:r>
          </a:p>
          <a:p>
            <a:r>
              <a:rPr lang="en-GB" dirty="0"/>
              <a:t>3. </a:t>
            </a:r>
            <a:r>
              <a:rPr lang="en-GB" b="1" dirty="0"/>
              <a:t>Become best friends with relevant databases</a:t>
            </a:r>
            <a:r>
              <a:rPr lang="en-GB" dirty="0"/>
              <a:t>. A library specialist will help you identify databases and journals that are most relevant to your topic area. Browse these to find out how they are set-up, and what search functions they offer. </a:t>
            </a:r>
          </a:p>
          <a:p>
            <a:r>
              <a:rPr lang="en-GB" dirty="0"/>
              <a:t>4. </a:t>
            </a:r>
            <a:r>
              <a:rPr lang="en-GB" b="1" dirty="0"/>
              <a:t>Try different databases</a:t>
            </a:r>
            <a:r>
              <a:rPr lang="en-GB" dirty="0"/>
              <a:t>. </a:t>
            </a:r>
          </a:p>
          <a:p>
            <a:r>
              <a:rPr lang="en-GB" dirty="0"/>
              <a:t>5. </a:t>
            </a:r>
            <a:r>
              <a:rPr lang="en-GB" b="1" dirty="0"/>
              <a:t>Begin with the most current research</a:t>
            </a:r>
            <a:r>
              <a:rPr lang="en-GB" dirty="0"/>
              <a:t>. These will give you the latest perspectives on a topic, and will point you to key studies you ought to read. </a:t>
            </a:r>
          </a:p>
          <a:p>
            <a:r>
              <a:rPr lang="en-GB" dirty="0"/>
              <a:t>6. </a:t>
            </a:r>
            <a:r>
              <a:rPr lang="en-GB" b="1" dirty="0"/>
              <a:t>Explore bibliographies </a:t>
            </a:r>
            <a:r>
              <a:rPr lang="en-GB" dirty="0"/>
              <a:t>of books and articles you read – what works and scholars are often cites? This gives you a good idea of who and what is relevant and important in the field. </a:t>
            </a:r>
          </a:p>
          <a:p>
            <a:endParaRPr lang="en-GB" dirty="0"/>
          </a:p>
          <a:p>
            <a:endParaRPr lang="en-GB" dirty="0"/>
          </a:p>
        </p:txBody>
      </p:sp>
    </p:spTree>
    <p:extLst>
      <p:ext uri="{BB962C8B-B14F-4D97-AF65-F5344CB8AC3E}">
        <p14:creationId xmlns:p14="http://schemas.microsoft.com/office/powerpoint/2010/main" val="322300424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85800" y="330200"/>
            <a:ext cx="10515600" cy="6007100"/>
          </a:xfrm>
        </p:spPr>
        <p:txBody>
          <a:bodyPr>
            <a:normAutofit fontScale="92500" lnSpcReduction="20000"/>
          </a:bodyPr>
          <a:lstStyle/>
          <a:p>
            <a:endParaRPr lang="en-GB" dirty="0"/>
          </a:p>
          <a:p>
            <a:r>
              <a:rPr lang="en-GB" dirty="0"/>
              <a:t>7. </a:t>
            </a:r>
            <a:r>
              <a:rPr lang="en-GB" b="1" dirty="0"/>
              <a:t>Look for review articles </a:t>
            </a:r>
            <a:r>
              <a:rPr lang="en-GB" dirty="0"/>
              <a:t>as they will have done a lot of reading and synthesis for you – there is no need to invent the wheel; use your time better to analyse, trace patterns, find new insights and add to these reviews with later studies. </a:t>
            </a:r>
          </a:p>
          <a:p>
            <a:r>
              <a:rPr lang="en-GB" dirty="0"/>
              <a:t>8. </a:t>
            </a:r>
            <a:r>
              <a:rPr lang="en-GB" b="1" dirty="0"/>
              <a:t>Identify landmarks </a:t>
            </a:r>
            <a:r>
              <a:rPr lang="en-GB" dirty="0"/>
              <a:t>– are you getting a sense of who are the key scholars, how they are aligned with respect to each other in the positions they take on the topic? What are the main theories relevant to this topic, what are the key studies everyone refers to? What are the current debates? </a:t>
            </a:r>
          </a:p>
          <a:p>
            <a:r>
              <a:rPr lang="en-GB" dirty="0"/>
              <a:t>9. </a:t>
            </a:r>
            <a:r>
              <a:rPr lang="en-GB" b="1" dirty="0"/>
              <a:t>Peer-reviewed journals </a:t>
            </a:r>
            <a:r>
              <a:rPr lang="en-GB" dirty="0"/>
              <a:t>contain articles reviewed by experts in the field before they are accepted for publication. Avoid newspapers, magazines and non-peer reviewed journals unless your subject area requires it; e.g. media studies, journalism, performance art. </a:t>
            </a:r>
          </a:p>
          <a:p>
            <a:r>
              <a:rPr lang="en-GB" dirty="0"/>
              <a:t>10. </a:t>
            </a:r>
            <a:r>
              <a:rPr lang="en-GB" b="1" dirty="0"/>
              <a:t>Wikipedia </a:t>
            </a:r>
            <a:r>
              <a:rPr lang="en-GB" dirty="0"/>
              <a:t>is not a reliable reference, although it can be a handy reference for ideas of what to search for in more reliable sources. </a:t>
            </a:r>
          </a:p>
          <a:p>
            <a:r>
              <a:rPr lang="en-GB" dirty="0"/>
              <a:t>11. </a:t>
            </a:r>
            <a:r>
              <a:rPr lang="en-GB" b="1" dirty="0"/>
              <a:t>Work in Stages </a:t>
            </a:r>
            <a:endParaRPr lang="en-GB" dirty="0"/>
          </a:p>
          <a:p>
            <a:pPr marL="0" indent="0">
              <a:buNone/>
            </a:pPr>
            <a:endParaRPr lang="en-GB" dirty="0"/>
          </a:p>
        </p:txBody>
      </p:sp>
    </p:spTree>
    <p:extLst>
      <p:ext uri="{BB962C8B-B14F-4D97-AF65-F5344CB8AC3E}">
        <p14:creationId xmlns:p14="http://schemas.microsoft.com/office/powerpoint/2010/main" val="16878465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75939"/>
            <a:ext cx="10515600" cy="1325563"/>
          </a:xfrm>
        </p:spPr>
        <p:txBody>
          <a:bodyPr/>
          <a:lstStyle/>
          <a:p>
            <a:pPr algn="ctr"/>
            <a:br>
              <a:rPr lang="en-GB" dirty="0">
                <a:solidFill>
                  <a:schemeClr val="accent6"/>
                </a:solidFill>
              </a:rPr>
            </a:br>
            <a:r>
              <a:rPr lang="en-GB" dirty="0"/>
              <a:t>The Inverted Triangle Approach</a:t>
            </a:r>
          </a:p>
        </p:txBody>
      </p:sp>
      <p:sp>
        <p:nvSpPr>
          <p:cNvPr id="3" name="Content Placeholder 2"/>
          <p:cNvSpPr>
            <a:spLocks noGrp="1"/>
          </p:cNvSpPr>
          <p:nvPr>
            <p:ph idx="1"/>
          </p:nvPr>
        </p:nvSpPr>
        <p:spPr>
          <a:xfrm>
            <a:off x="6387040" y="1788833"/>
            <a:ext cx="5374036" cy="4927278"/>
          </a:xfrm>
        </p:spPr>
        <p:txBody>
          <a:bodyPr>
            <a:normAutofit fontScale="92500" lnSpcReduction="10000"/>
          </a:bodyPr>
          <a:lstStyle/>
          <a:p>
            <a:r>
              <a:rPr lang="en-GB" dirty="0"/>
              <a:t>Explain the broad issues related to your investigation.</a:t>
            </a:r>
          </a:p>
          <a:p>
            <a:pPr marL="0" indent="0">
              <a:buNone/>
            </a:pPr>
            <a:endParaRPr lang="en-GB" dirty="0"/>
          </a:p>
          <a:p>
            <a:r>
              <a:rPr lang="en-GB" dirty="0"/>
              <a:t>Narrow your focus to deal with the studies that overlap with your research.</a:t>
            </a:r>
          </a:p>
          <a:p>
            <a:pPr marL="0" indent="0">
              <a:buNone/>
            </a:pPr>
            <a:endParaRPr lang="en-GB" dirty="0"/>
          </a:p>
          <a:p>
            <a:r>
              <a:rPr lang="en-GB" dirty="0"/>
              <a:t>Hone in on any research which is directly related to your specific investigation. Proportionally you spend most time discussing those studies which have most direct relevance to your research.</a:t>
            </a:r>
          </a:p>
          <a:p>
            <a:endParaRPr lang="en-GB" dirty="0"/>
          </a:p>
          <a:p>
            <a:endParaRPr lang="en-GB" dirty="0"/>
          </a:p>
        </p:txBody>
      </p:sp>
      <p:pic>
        <p:nvPicPr>
          <p:cNvPr id="4" name="Picture 2" descr="http://www.reading.ac.uk/web/MultimediaFiles/starting_lit_review_diagram_b.jpg">
            <a:hlinkClick r:id="rId3"/>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478290" y="2420888"/>
            <a:ext cx="3545769" cy="30243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34562724"/>
      </p:ext>
    </p:extLst>
  </p:cSld>
  <p:clrMapOvr>
    <a:masterClrMapping/>
  </p:clrMapOvr>
  <p:transition spd="slow">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54384" y="122364"/>
            <a:ext cx="10515600" cy="662563"/>
          </a:xfrm>
        </p:spPr>
        <p:txBody>
          <a:bodyPr>
            <a:normAutofit fontScale="90000"/>
          </a:bodyPr>
          <a:lstStyle/>
          <a:p>
            <a:r>
              <a:rPr lang="en-GB" dirty="0"/>
              <a:t> B. READING • ANALYSIS • SYNTHESIS </a:t>
            </a:r>
          </a:p>
        </p:txBody>
      </p:sp>
      <p:sp>
        <p:nvSpPr>
          <p:cNvPr id="3" name="Content Placeholder 2"/>
          <p:cNvSpPr>
            <a:spLocks noGrp="1"/>
          </p:cNvSpPr>
          <p:nvPr>
            <p:ph idx="1"/>
          </p:nvPr>
        </p:nvSpPr>
        <p:spPr>
          <a:xfrm>
            <a:off x="178025" y="1140977"/>
            <a:ext cx="11353126" cy="5373112"/>
          </a:xfrm>
        </p:spPr>
        <p:txBody>
          <a:bodyPr>
            <a:normAutofit lnSpcReduction="10000"/>
          </a:bodyPr>
          <a:lstStyle/>
          <a:p>
            <a:r>
              <a:rPr lang="en-GB" dirty="0"/>
              <a:t>Make notes as you read </a:t>
            </a:r>
          </a:p>
          <a:p>
            <a:r>
              <a:rPr lang="en-GB" dirty="0"/>
              <a:t>Scan articles for an overview - check out abstract</a:t>
            </a:r>
          </a:p>
          <a:p>
            <a:r>
              <a:rPr lang="en-GB" dirty="0"/>
              <a:t>Group articles in categories - theories, methodology, topic aspects </a:t>
            </a:r>
          </a:p>
          <a:p>
            <a:pPr lvl="1"/>
            <a:r>
              <a:rPr lang="en-GB" b="1" dirty="0"/>
              <a:t>make a note of the citation </a:t>
            </a:r>
          </a:p>
          <a:p>
            <a:pPr lvl="1"/>
            <a:r>
              <a:rPr lang="en-GB" dirty="0"/>
              <a:t>main point\s</a:t>
            </a:r>
          </a:p>
          <a:p>
            <a:pPr lvl="1"/>
            <a:r>
              <a:rPr lang="en-GB" dirty="0"/>
              <a:t>definitions</a:t>
            </a:r>
          </a:p>
          <a:p>
            <a:pPr lvl="1"/>
            <a:r>
              <a:rPr lang="en-GB" dirty="0"/>
              <a:t> key terms </a:t>
            </a:r>
          </a:p>
          <a:p>
            <a:pPr lvl="1"/>
            <a:r>
              <a:rPr lang="en-GB" dirty="0"/>
              <a:t>theoretical framework </a:t>
            </a:r>
          </a:p>
          <a:p>
            <a:pPr lvl="1"/>
            <a:r>
              <a:rPr lang="en-GB" dirty="0"/>
              <a:t>methodology – quantitative, qualitative </a:t>
            </a:r>
            <a:r>
              <a:rPr lang="en-GB" dirty="0" err="1"/>
              <a:t>etc</a:t>
            </a:r>
            <a:r>
              <a:rPr lang="en-GB" dirty="0"/>
              <a:t>, basic profile of study </a:t>
            </a:r>
          </a:p>
          <a:p>
            <a:pPr lvl="1"/>
            <a:r>
              <a:rPr lang="en-GB" dirty="0"/>
              <a:t>key findings &amp; position - note any important statistics </a:t>
            </a:r>
          </a:p>
          <a:p>
            <a:pPr lvl="1"/>
            <a:r>
              <a:rPr lang="en-GB" dirty="0"/>
              <a:t>notable points - landmark study, flaws, gaps </a:t>
            </a:r>
          </a:p>
          <a:p>
            <a:pPr lvl="1"/>
            <a:r>
              <a:rPr lang="en-GB" dirty="0"/>
              <a:t>links to other articles  </a:t>
            </a:r>
          </a:p>
          <a:p>
            <a:pPr lvl="1"/>
            <a:r>
              <a:rPr lang="en-GB" dirty="0"/>
              <a:t>questions that come up as you read</a:t>
            </a:r>
          </a:p>
          <a:p>
            <a:pPr lvl="1"/>
            <a:r>
              <a:rPr lang="en-GB" dirty="0"/>
              <a:t>quotations you might use – only brief ones. </a:t>
            </a:r>
          </a:p>
        </p:txBody>
      </p:sp>
    </p:spTree>
    <p:extLst>
      <p:ext uri="{BB962C8B-B14F-4D97-AF65-F5344CB8AC3E}">
        <p14:creationId xmlns:p14="http://schemas.microsoft.com/office/powerpoint/2010/main" val="109112916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5372" y="162825"/>
            <a:ext cx="10515600" cy="727300"/>
          </a:xfrm>
        </p:spPr>
        <p:txBody>
          <a:bodyPr/>
          <a:lstStyle/>
          <a:p>
            <a:r>
              <a:rPr lang="en-GB" dirty="0"/>
              <a:t>Evaluate what you read </a:t>
            </a:r>
          </a:p>
        </p:txBody>
      </p:sp>
      <p:sp>
        <p:nvSpPr>
          <p:cNvPr id="3" name="Content Placeholder 2"/>
          <p:cNvSpPr>
            <a:spLocks noGrp="1"/>
          </p:cNvSpPr>
          <p:nvPr>
            <p:ph idx="1"/>
          </p:nvPr>
        </p:nvSpPr>
        <p:spPr>
          <a:xfrm>
            <a:off x="412694" y="1359462"/>
            <a:ext cx="11498782" cy="5332651"/>
          </a:xfrm>
        </p:spPr>
        <p:txBody>
          <a:bodyPr>
            <a:normAutofit/>
          </a:bodyPr>
          <a:lstStyle/>
          <a:p>
            <a:r>
              <a:rPr lang="en-GB" dirty="0"/>
              <a:t>Are there alternative explanations for results? </a:t>
            </a:r>
          </a:p>
          <a:p>
            <a:r>
              <a:rPr lang="en-GB" dirty="0"/>
              <a:t>Do researchers make unwarranted assumptions? </a:t>
            </a:r>
          </a:p>
          <a:p>
            <a:r>
              <a:rPr lang="en-GB" dirty="0"/>
              <a:t>Do they ignore certain results? (e.g., usually those that do not support their hypothesis) </a:t>
            </a:r>
          </a:p>
          <a:p>
            <a:r>
              <a:rPr lang="en-GB" dirty="0"/>
              <a:t>Do they inappropriately interpret results? </a:t>
            </a:r>
          </a:p>
          <a:p>
            <a:r>
              <a:rPr lang="en-GB" dirty="0"/>
              <a:t>What is especially relevant or innovative? </a:t>
            </a:r>
          </a:p>
          <a:p>
            <a:r>
              <a:rPr lang="en-GB" dirty="0"/>
              <a:t>How is this study useful or important?  </a:t>
            </a:r>
          </a:p>
          <a:p>
            <a:endParaRPr lang="en-GB" dirty="0"/>
          </a:p>
          <a:p>
            <a:pPr marL="0" indent="0">
              <a:buNone/>
            </a:pPr>
            <a:r>
              <a:rPr lang="en-GB" dirty="0"/>
              <a:t>HINT: Authors often discuss limitations, unexplored issues, and suggestions for future research in their Discussion section</a:t>
            </a:r>
          </a:p>
        </p:txBody>
      </p:sp>
    </p:spTree>
    <p:extLst>
      <p:ext uri="{BB962C8B-B14F-4D97-AF65-F5344CB8AC3E}">
        <p14:creationId xmlns:p14="http://schemas.microsoft.com/office/powerpoint/2010/main" val="84254464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dirty="0">
                <a:latin typeface="+mn-lt"/>
                <a:cs typeface="Arial"/>
              </a:rPr>
              <a:t>Being Critical</a:t>
            </a:r>
          </a:p>
        </p:txBody>
      </p:sp>
      <p:sp>
        <p:nvSpPr>
          <p:cNvPr id="5" name="Content Placeholder 4"/>
          <p:cNvSpPr>
            <a:spLocks noGrp="1"/>
          </p:cNvSpPr>
          <p:nvPr>
            <p:ph idx="1"/>
          </p:nvPr>
        </p:nvSpPr>
        <p:spPr/>
        <p:txBody>
          <a:bodyPr>
            <a:noAutofit/>
          </a:bodyPr>
          <a:lstStyle/>
          <a:p>
            <a:pPr marL="0" indent="0">
              <a:buNone/>
            </a:pPr>
            <a:r>
              <a:rPr lang="en-US" sz="3200" dirty="0">
                <a:cs typeface="Arial"/>
              </a:rPr>
              <a:t>Wallace and Poulson (2018) define being critical to mean:</a:t>
            </a:r>
            <a:endParaRPr lang="en-GB" sz="3200" dirty="0">
              <a:cs typeface="Arial"/>
            </a:endParaRPr>
          </a:p>
          <a:p>
            <a:pPr lvl="1" fontAlgn="base"/>
            <a:r>
              <a:rPr lang="en-US" sz="2800" dirty="0">
                <a:cs typeface="Arial"/>
              </a:rPr>
              <a:t>adopting an attitude of </a:t>
            </a:r>
            <a:r>
              <a:rPr lang="en-US" sz="2800" dirty="0" err="1">
                <a:cs typeface="Arial"/>
              </a:rPr>
              <a:t>scepticism</a:t>
            </a:r>
            <a:r>
              <a:rPr lang="en-US" sz="2800" dirty="0">
                <a:cs typeface="Arial"/>
              </a:rPr>
              <a:t> or reasoned doubt;</a:t>
            </a:r>
            <a:endParaRPr lang="en-GB" sz="2800" dirty="0">
              <a:cs typeface="Arial"/>
            </a:endParaRPr>
          </a:p>
          <a:p>
            <a:pPr lvl="1" fontAlgn="base"/>
            <a:r>
              <a:rPr lang="en-US" sz="2800" dirty="0">
                <a:cs typeface="Arial"/>
              </a:rPr>
              <a:t>habitually questioning the quality of claims to knowledge;</a:t>
            </a:r>
            <a:endParaRPr lang="en-GB" sz="2800" dirty="0">
              <a:cs typeface="Arial"/>
            </a:endParaRPr>
          </a:p>
          <a:p>
            <a:pPr lvl="1" fontAlgn="base"/>
            <a:r>
              <a:rPr lang="en-US" sz="2800" dirty="0">
                <a:cs typeface="Arial"/>
              </a:rPr>
              <a:t>scrutinizing claims to see how far they are convincing and consistent;</a:t>
            </a:r>
            <a:endParaRPr lang="en-GB" sz="2800" dirty="0">
              <a:cs typeface="Arial"/>
            </a:endParaRPr>
          </a:p>
          <a:p>
            <a:pPr lvl="1" fontAlgn="base"/>
            <a:r>
              <a:rPr lang="en-US" sz="2800" dirty="0">
                <a:cs typeface="Arial"/>
              </a:rPr>
              <a:t>respecting others as people at all times;</a:t>
            </a:r>
            <a:endParaRPr lang="en-GB" sz="2800" dirty="0">
              <a:cs typeface="Arial"/>
            </a:endParaRPr>
          </a:p>
          <a:p>
            <a:pPr lvl="1" fontAlgn="base"/>
            <a:r>
              <a:rPr lang="en-US" sz="2800" dirty="0">
                <a:cs typeface="Arial"/>
              </a:rPr>
              <a:t>being open-minded;</a:t>
            </a:r>
            <a:endParaRPr lang="en-GB" sz="2800" dirty="0">
              <a:cs typeface="Arial"/>
            </a:endParaRPr>
          </a:p>
          <a:p>
            <a:pPr lvl="1" fontAlgn="base"/>
            <a:r>
              <a:rPr lang="en-US" sz="2800" dirty="0">
                <a:cs typeface="Arial"/>
              </a:rPr>
              <a:t>being constructive.</a:t>
            </a:r>
            <a:endParaRPr lang="en-GB" sz="2800" dirty="0">
              <a:cs typeface="Arial"/>
            </a:endParaRPr>
          </a:p>
          <a:p>
            <a:pPr lvl="1"/>
            <a:endParaRPr lang="en-GB" sz="2800" dirty="0"/>
          </a:p>
        </p:txBody>
      </p:sp>
      <p:sp>
        <p:nvSpPr>
          <p:cNvPr id="4" name="Footer Placeholder 3"/>
          <p:cNvSpPr>
            <a:spLocks noGrp="1"/>
          </p:cNvSpPr>
          <p:nvPr>
            <p:ph type="ftr" sz="quarter" idx="11"/>
          </p:nvPr>
        </p:nvSpPr>
        <p:spPr/>
        <p:txBody>
          <a:bodyPr/>
          <a:lstStyle/>
          <a:p>
            <a:r>
              <a:rPr lang="en-US" dirty="0"/>
              <a:t>(c) Punch and Oancea, 2014</a:t>
            </a:r>
          </a:p>
        </p:txBody>
      </p:sp>
    </p:spTree>
    <p:extLst>
      <p:ext uri="{BB962C8B-B14F-4D97-AF65-F5344CB8AC3E}">
        <p14:creationId xmlns:p14="http://schemas.microsoft.com/office/powerpoint/2010/main" val="907992089"/>
      </p:ext>
    </p:extLst>
  </p:cSld>
  <p:clrMapOvr>
    <a:masterClrMapping/>
  </p:clrMapOvr>
  <p:transition spd="slow">
    <p:pull/>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0920" y="284205"/>
            <a:ext cx="11887200" cy="1018613"/>
          </a:xfrm>
        </p:spPr>
        <p:txBody>
          <a:bodyPr>
            <a:normAutofit fontScale="90000"/>
          </a:bodyPr>
          <a:lstStyle/>
          <a:p>
            <a:r>
              <a:rPr lang="en-GB" dirty="0"/>
              <a:t> WRITING PROCESS - A. WRITING YOUR INTRODUCTION </a:t>
            </a:r>
            <a:br>
              <a:rPr lang="en-GB" dirty="0"/>
            </a:br>
            <a:endParaRPr lang="en-GB" dirty="0"/>
          </a:p>
        </p:txBody>
      </p:sp>
      <p:sp>
        <p:nvSpPr>
          <p:cNvPr id="3" name="Content Placeholder 2"/>
          <p:cNvSpPr>
            <a:spLocks noGrp="1"/>
          </p:cNvSpPr>
          <p:nvPr>
            <p:ph idx="1"/>
          </p:nvPr>
        </p:nvSpPr>
        <p:spPr>
          <a:xfrm>
            <a:off x="331773" y="1189529"/>
            <a:ext cx="11636347" cy="5389296"/>
          </a:xfrm>
        </p:spPr>
        <p:txBody>
          <a:bodyPr>
            <a:normAutofit/>
          </a:bodyPr>
          <a:lstStyle/>
          <a:p>
            <a:pPr marL="0" indent="0">
              <a:buNone/>
            </a:pPr>
            <a:r>
              <a:rPr lang="en-GB" dirty="0"/>
              <a:t>Keep your introduction brief and to the point. Your aim is to orient the reader to the topic area, your specific question and the direction and structure of your review. Here are the main aspects to cover: </a:t>
            </a:r>
          </a:p>
          <a:p>
            <a:r>
              <a:rPr lang="en-GB" dirty="0"/>
              <a:t>CONTEXT - Present relevant background information. This helps the reader understand the topic area its relation to its field, and helps locate your theme in relation to the field as well. </a:t>
            </a:r>
          </a:p>
          <a:p>
            <a:r>
              <a:rPr lang="en-GB" dirty="0"/>
              <a:t>PURPOSE - Present your topic/question. </a:t>
            </a:r>
          </a:p>
          <a:p>
            <a:r>
              <a:rPr lang="en-GB" dirty="0"/>
              <a:t>JUSTIFICATION - Explain why we need to address this issue; give an overview of the main debates and perspectives to justify the point of view in your work </a:t>
            </a:r>
          </a:p>
          <a:p>
            <a:r>
              <a:rPr lang="en-GB" dirty="0"/>
              <a:t>SCOPE - Present range &amp; limitations of the review. </a:t>
            </a:r>
          </a:p>
          <a:p>
            <a:r>
              <a:rPr lang="en-GB" dirty="0"/>
              <a:t>STRUCTURE - outline the organization of the paper </a:t>
            </a:r>
          </a:p>
        </p:txBody>
      </p:sp>
    </p:spTree>
    <p:extLst>
      <p:ext uri="{BB962C8B-B14F-4D97-AF65-F5344CB8AC3E}">
        <p14:creationId xmlns:p14="http://schemas.microsoft.com/office/powerpoint/2010/main" val="334786157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15273" y="187102"/>
            <a:ext cx="10515600" cy="670656"/>
          </a:xfrm>
        </p:spPr>
        <p:txBody>
          <a:bodyPr>
            <a:normAutofit fontScale="90000"/>
          </a:bodyPr>
          <a:lstStyle/>
          <a:p>
            <a:r>
              <a:rPr lang="en-GB" dirty="0"/>
              <a:t>B. THE BODY </a:t>
            </a:r>
          </a:p>
        </p:txBody>
      </p:sp>
      <p:sp>
        <p:nvSpPr>
          <p:cNvPr id="3" name="Content Placeholder 2"/>
          <p:cNvSpPr>
            <a:spLocks noGrp="1"/>
          </p:cNvSpPr>
          <p:nvPr>
            <p:ph idx="1"/>
          </p:nvPr>
        </p:nvSpPr>
        <p:spPr>
          <a:xfrm>
            <a:off x="356050" y="1804524"/>
            <a:ext cx="11434046" cy="4661012"/>
          </a:xfrm>
        </p:spPr>
        <p:txBody>
          <a:bodyPr/>
          <a:lstStyle/>
          <a:p>
            <a:r>
              <a:rPr lang="en-GB" sz="3200" dirty="0"/>
              <a:t>OUTLINE - each section covers a different aspect of the topic, what is my organization pattern, how many sub-headings? </a:t>
            </a:r>
          </a:p>
          <a:p>
            <a:endParaRPr lang="en-GB" sz="3200" dirty="0"/>
          </a:p>
          <a:p>
            <a:r>
              <a:rPr lang="en-GB" sz="3200" dirty="0"/>
              <a:t>ORGANIZE - select notes to use in each section, arrange according to types of literature (reviews, journal articles, empirical studies etc.), methodologies, main findings, contrasting perspectives etc. This will help you summarize and synthesize the information you are presenting. </a:t>
            </a:r>
          </a:p>
          <a:p>
            <a:endParaRPr lang="en-GB" dirty="0"/>
          </a:p>
          <a:p>
            <a:pPr marL="0" indent="0">
              <a:buNone/>
            </a:pPr>
            <a:endParaRPr lang="en-GB" dirty="0"/>
          </a:p>
        </p:txBody>
      </p:sp>
    </p:spTree>
    <p:extLst>
      <p:ext uri="{BB962C8B-B14F-4D97-AF65-F5344CB8AC3E}">
        <p14:creationId xmlns:p14="http://schemas.microsoft.com/office/powerpoint/2010/main" val="388803138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759668"/>
          </a:xfrm>
        </p:spPr>
        <p:txBody>
          <a:bodyPr/>
          <a:lstStyle/>
          <a:p>
            <a:r>
              <a:rPr lang="en-GB" dirty="0"/>
              <a:t>Writing tips</a:t>
            </a:r>
          </a:p>
        </p:txBody>
      </p:sp>
      <p:sp>
        <p:nvSpPr>
          <p:cNvPr id="3" name="Content Placeholder 2"/>
          <p:cNvSpPr>
            <a:spLocks noGrp="1"/>
          </p:cNvSpPr>
          <p:nvPr>
            <p:ph idx="1"/>
          </p:nvPr>
        </p:nvSpPr>
        <p:spPr>
          <a:xfrm>
            <a:off x="364141" y="1238080"/>
            <a:ext cx="11523059" cy="5445941"/>
          </a:xfrm>
        </p:spPr>
        <p:txBody>
          <a:bodyPr>
            <a:normAutofit lnSpcReduction="10000"/>
          </a:bodyPr>
          <a:lstStyle/>
          <a:p>
            <a:r>
              <a:rPr lang="en-GB" dirty="0"/>
              <a:t>Signposting - use clear topic sentences and transitions to help the reader follow ideas. </a:t>
            </a:r>
          </a:p>
          <a:p>
            <a:r>
              <a:rPr lang="en-GB" dirty="0"/>
              <a:t>Use summary sentences in each section that underscores the significance of what you have synthesized, i.e. it should answer a ‘so what’ question in response to your point (i.e. implications). </a:t>
            </a:r>
          </a:p>
          <a:p>
            <a:r>
              <a:rPr lang="en-GB" dirty="0"/>
              <a:t>Evidence - use in-text citations </a:t>
            </a:r>
          </a:p>
          <a:p>
            <a:r>
              <a:rPr lang="en-GB" dirty="0"/>
              <a:t>Quotes - only if you must, to emphasize a point. Keep quotes very brief and incorporate them into your sentences using quote marks to indicate them.</a:t>
            </a:r>
          </a:p>
          <a:p>
            <a:r>
              <a:rPr lang="en-GB" dirty="0"/>
              <a:t> Selectivity – present only points directly relevant to the review’s focus </a:t>
            </a:r>
          </a:p>
          <a:p>
            <a:r>
              <a:rPr lang="en-GB" dirty="0"/>
              <a:t>Paraphrase - use your own words to avoid plagiarism discussion of the studies you have read – this can be organized chronologically, thematically or methodologically. Your choice of what organizational pattern to follow depends on the topic. </a:t>
            </a:r>
          </a:p>
        </p:txBody>
      </p:sp>
    </p:spTree>
    <p:extLst>
      <p:ext uri="{BB962C8B-B14F-4D97-AF65-F5344CB8AC3E}">
        <p14:creationId xmlns:p14="http://schemas.microsoft.com/office/powerpoint/2010/main" val="162521398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 CONCLUSION </a:t>
            </a:r>
          </a:p>
        </p:txBody>
      </p:sp>
      <p:sp>
        <p:nvSpPr>
          <p:cNvPr id="3" name="Content Placeholder 2"/>
          <p:cNvSpPr>
            <a:spLocks noGrp="1"/>
          </p:cNvSpPr>
          <p:nvPr>
            <p:ph idx="1"/>
          </p:nvPr>
        </p:nvSpPr>
        <p:spPr>
          <a:xfrm>
            <a:off x="765372" y="2052202"/>
            <a:ext cx="10515600" cy="4351338"/>
          </a:xfrm>
        </p:spPr>
        <p:txBody>
          <a:bodyPr>
            <a:normAutofit/>
          </a:bodyPr>
          <a:lstStyle/>
          <a:p>
            <a:r>
              <a:rPr lang="en-GB" sz="3600" dirty="0"/>
              <a:t>RESTATE - summarize main points to clarify. Point out existing gaps and directions for future research </a:t>
            </a:r>
          </a:p>
          <a:p>
            <a:r>
              <a:rPr lang="en-GB" sz="3600" dirty="0"/>
              <a:t>REFOCUS - show that the question has been answered; what insights have been gained about the topic in relation to the larger field?</a:t>
            </a:r>
          </a:p>
        </p:txBody>
      </p:sp>
    </p:spTree>
    <p:extLst>
      <p:ext uri="{BB962C8B-B14F-4D97-AF65-F5344CB8AC3E}">
        <p14:creationId xmlns:p14="http://schemas.microsoft.com/office/powerpoint/2010/main" val="10739522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650875"/>
          </a:xfrm>
        </p:spPr>
        <p:txBody>
          <a:bodyPr>
            <a:normAutofit/>
          </a:bodyPr>
          <a:lstStyle/>
          <a:p>
            <a:pPr algn="ctr"/>
            <a:r>
              <a:rPr lang="en-US" sz="3600" dirty="0">
                <a:latin typeface="Arial"/>
                <a:cs typeface="Arial"/>
              </a:rPr>
              <a:t>Literature review DON’Ts</a:t>
            </a:r>
          </a:p>
        </p:txBody>
      </p:sp>
      <p:sp>
        <p:nvSpPr>
          <p:cNvPr id="5" name="Content Placeholder 4"/>
          <p:cNvSpPr>
            <a:spLocks noGrp="1"/>
          </p:cNvSpPr>
          <p:nvPr>
            <p:ph sz="half" idx="2"/>
          </p:nvPr>
        </p:nvSpPr>
        <p:spPr>
          <a:xfrm>
            <a:off x="582627" y="1346200"/>
            <a:ext cx="10771173" cy="5375275"/>
          </a:xfrm>
        </p:spPr>
        <p:style>
          <a:lnRef idx="2">
            <a:schemeClr val="dk1"/>
          </a:lnRef>
          <a:fillRef idx="1">
            <a:schemeClr val="lt1"/>
          </a:fillRef>
          <a:effectRef idx="0">
            <a:schemeClr val="dk1"/>
          </a:effectRef>
          <a:fontRef idx="minor">
            <a:schemeClr val="dk1"/>
          </a:fontRef>
        </p:style>
        <p:txBody>
          <a:bodyPr>
            <a:normAutofit fontScale="77500" lnSpcReduction="20000"/>
          </a:bodyPr>
          <a:lstStyle/>
          <a:p>
            <a:endParaRPr lang="en-US" sz="4100" dirty="0">
              <a:cs typeface="Arial"/>
            </a:endParaRPr>
          </a:p>
          <a:p>
            <a:r>
              <a:rPr lang="en-US" sz="4100" dirty="0">
                <a:cs typeface="Arial"/>
              </a:rPr>
              <a:t>Fail to explain the grounds for selecting the literature reviewed</a:t>
            </a:r>
          </a:p>
          <a:p>
            <a:r>
              <a:rPr lang="en-US" sz="4100" dirty="0">
                <a:cs typeface="Arial"/>
              </a:rPr>
              <a:t>Give in to the temptation to include and report everything you know or have read</a:t>
            </a:r>
            <a:endParaRPr lang="en-GB" sz="4100" dirty="0">
              <a:cs typeface="Arial"/>
            </a:endParaRPr>
          </a:p>
          <a:p>
            <a:r>
              <a:rPr lang="en-US" sz="4100" dirty="0">
                <a:cs typeface="Arial"/>
              </a:rPr>
              <a:t>Just claim that there is no relevant literature for your research question(s)</a:t>
            </a:r>
          </a:p>
          <a:p>
            <a:r>
              <a:rPr lang="en-US" sz="4100" dirty="0">
                <a:cs typeface="Arial"/>
              </a:rPr>
              <a:t>Quote in excess – (rather, evaluate what has been said to demonstrate your understanding and critical skills)</a:t>
            </a:r>
          </a:p>
          <a:p>
            <a:r>
              <a:rPr lang="en-US" sz="4100" dirty="0">
                <a:cs typeface="Arial"/>
              </a:rPr>
              <a:t>Rely too much on secondary sources</a:t>
            </a:r>
            <a:r>
              <a:rPr lang="en-GB" sz="4100" dirty="0">
                <a:cs typeface="Arial"/>
              </a:rPr>
              <a:t> </a:t>
            </a:r>
          </a:p>
          <a:p>
            <a:r>
              <a:rPr lang="en-US" sz="4100" dirty="0">
                <a:cs typeface="Arial"/>
              </a:rPr>
              <a:t>Neglect practitioner-oriented literature</a:t>
            </a:r>
            <a:r>
              <a:rPr lang="en-GB" sz="4100" dirty="0">
                <a:cs typeface="Arial"/>
              </a:rPr>
              <a:t> </a:t>
            </a:r>
          </a:p>
          <a:p>
            <a:r>
              <a:rPr lang="en-US" sz="4100" dirty="0">
                <a:cs typeface="Arial"/>
              </a:rPr>
              <a:t>Rely too much on ‘old’ literature</a:t>
            </a:r>
            <a:r>
              <a:rPr lang="en-GB" sz="4100" dirty="0">
                <a:cs typeface="Arial"/>
              </a:rPr>
              <a:t> </a:t>
            </a:r>
          </a:p>
          <a:p>
            <a:r>
              <a:rPr lang="en-US" sz="4100" dirty="0">
                <a:cs typeface="Arial"/>
              </a:rPr>
              <a:t>Fail to properly reference ideas taken from the literature</a:t>
            </a:r>
            <a:r>
              <a:rPr lang="en-GB" sz="4100" dirty="0">
                <a:cs typeface="Arial"/>
              </a:rPr>
              <a:t> </a:t>
            </a:r>
            <a:endParaRPr lang="en-US" sz="4100" dirty="0">
              <a:cs typeface="Arial"/>
            </a:endParaRPr>
          </a:p>
          <a:p>
            <a:endParaRPr lang="en-GB" dirty="0"/>
          </a:p>
        </p:txBody>
      </p:sp>
      <p:sp>
        <p:nvSpPr>
          <p:cNvPr id="4" name="Footer Placeholder 3"/>
          <p:cNvSpPr>
            <a:spLocks noGrp="1"/>
          </p:cNvSpPr>
          <p:nvPr>
            <p:ph type="ftr" sz="quarter" idx="11"/>
          </p:nvPr>
        </p:nvSpPr>
        <p:spPr/>
        <p:txBody>
          <a:bodyPr/>
          <a:lstStyle/>
          <a:p>
            <a:r>
              <a:rPr lang="en-US" dirty="0"/>
              <a:t>(c) Punch and Oancea, 2014</a:t>
            </a:r>
          </a:p>
        </p:txBody>
      </p:sp>
    </p:spTree>
    <p:extLst>
      <p:ext uri="{BB962C8B-B14F-4D97-AF65-F5344CB8AC3E}">
        <p14:creationId xmlns:p14="http://schemas.microsoft.com/office/powerpoint/2010/main" val="75559435"/>
      </p:ext>
    </p:extLst>
  </p:cSld>
  <p:clrMapOvr>
    <a:masterClrMapping/>
  </p:clrMapOvr>
  <p:transition spd="slow">
    <p:pull/>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DON’T FORGET!</a:t>
            </a:r>
          </a:p>
        </p:txBody>
      </p:sp>
      <p:sp>
        <p:nvSpPr>
          <p:cNvPr id="3" name="Content Placeholder 2"/>
          <p:cNvSpPr>
            <a:spLocks noGrp="1"/>
          </p:cNvSpPr>
          <p:nvPr>
            <p:ph idx="1"/>
          </p:nvPr>
        </p:nvSpPr>
        <p:spPr/>
        <p:txBody>
          <a:bodyPr>
            <a:normAutofit/>
          </a:bodyPr>
          <a:lstStyle/>
          <a:p>
            <a:r>
              <a:rPr lang="en-GB" sz="3600" dirty="0"/>
              <a:t>Keep a list of all your secondary sources as you go along:</a:t>
            </a:r>
          </a:p>
          <a:p>
            <a:pPr lvl="1"/>
            <a:r>
              <a:rPr lang="en-GB" sz="3600" dirty="0"/>
              <a:t>Author</a:t>
            </a:r>
          </a:p>
          <a:p>
            <a:pPr lvl="1"/>
            <a:r>
              <a:rPr lang="en-GB" sz="3600" dirty="0"/>
              <a:t>Date</a:t>
            </a:r>
          </a:p>
          <a:p>
            <a:pPr lvl="1"/>
            <a:r>
              <a:rPr lang="en-GB" sz="3600" dirty="0"/>
              <a:t>Title</a:t>
            </a:r>
          </a:p>
          <a:p>
            <a:pPr lvl="1"/>
            <a:r>
              <a:rPr lang="en-GB" sz="3600" dirty="0"/>
              <a:t>Publisher and location</a:t>
            </a:r>
          </a:p>
          <a:p>
            <a:pPr lvl="1"/>
            <a:r>
              <a:rPr lang="en-GB" sz="3600" dirty="0"/>
              <a:t>PAGE NUMBER</a:t>
            </a:r>
          </a:p>
        </p:txBody>
      </p:sp>
    </p:spTree>
    <p:extLst>
      <p:ext uri="{BB962C8B-B14F-4D97-AF65-F5344CB8AC3E}">
        <p14:creationId xmlns:p14="http://schemas.microsoft.com/office/powerpoint/2010/main" val="77265075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pPr algn="ctr"/>
            <a:r>
              <a:rPr lang="en-GB" dirty="0"/>
              <a:t>Bibliography</a:t>
            </a:r>
          </a:p>
        </p:txBody>
      </p:sp>
      <p:sp>
        <p:nvSpPr>
          <p:cNvPr id="4" name="Content Placeholder 3"/>
          <p:cNvSpPr>
            <a:spLocks noGrp="1"/>
          </p:cNvSpPr>
          <p:nvPr>
            <p:ph idx="1"/>
          </p:nvPr>
        </p:nvSpPr>
        <p:spPr/>
        <p:txBody>
          <a:bodyPr>
            <a:normAutofit fontScale="92500" lnSpcReduction="20000"/>
          </a:bodyPr>
          <a:lstStyle/>
          <a:p>
            <a:r>
              <a:rPr lang="en-GB" dirty="0"/>
              <a:t>Bell, J. (2009) </a:t>
            </a:r>
            <a:r>
              <a:rPr lang="en-GB" i="1" dirty="0"/>
              <a:t>Doing your Research Project. </a:t>
            </a:r>
            <a:r>
              <a:rPr lang="en-GB" dirty="0"/>
              <a:t>4</a:t>
            </a:r>
            <a:r>
              <a:rPr lang="en-GB" baseline="30000" dirty="0"/>
              <a:t>th</a:t>
            </a:r>
            <a:r>
              <a:rPr lang="en-GB" dirty="0"/>
              <a:t> Ed. England: Open University Press. </a:t>
            </a:r>
          </a:p>
          <a:p>
            <a:r>
              <a:rPr lang="en-GB" dirty="0"/>
              <a:t>Dawson, C. (2009) </a:t>
            </a:r>
            <a:r>
              <a:rPr lang="en-GB" i="1" dirty="0"/>
              <a:t>Introduction to Research Methods. </a:t>
            </a:r>
            <a:r>
              <a:rPr lang="en-GB" dirty="0"/>
              <a:t>4</a:t>
            </a:r>
            <a:r>
              <a:rPr lang="en-GB" baseline="30000" dirty="0"/>
              <a:t>th</a:t>
            </a:r>
            <a:r>
              <a:rPr lang="en-GB" dirty="0"/>
              <a:t> Ed. Oxford: How to Books Ltd. </a:t>
            </a:r>
          </a:p>
          <a:p>
            <a:r>
              <a:rPr lang="en-GB" dirty="0"/>
              <a:t>Kumar, R. (2014) </a:t>
            </a:r>
            <a:r>
              <a:rPr lang="en-GB" i="1" dirty="0"/>
              <a:t>Research Methodology: A Step by Step Guide. </a:t>
            </a:r>
            <a:r>
              <a:rPr lang="en-GB" dirty="0"/>
              <a:t>4</a:t>
            </a:r>
            <a:r>
              <a:rPr lang="en-GB" baseline="30000" dirty="0"/>
              <a:t>th</a:t>
            </a:r>
            <a:r>
              <a:rPr lang="en-GB" dirty="0"/>
              <a:t> Ed. London: Sage Publications Ltd. </a:t>
            </a:r>
          </a:p>
          <a:p>
            <a:r>
              <a:rPr lang="en-GB" dirty="0"/>
              <a:t>Matthews, B. &amp; Ross, L. (2010) </a:t>
            </a:r>
            <a:r>
              <a:rPr lang="en-GB" i="1" dirty="0"/>
              <a:t>Research Methods. </a:t>
            </a:r>
            <a:r>
              <a:rPr lang="en-GB" dirty="0"/>
              <a:t>England: Pearson Education Ltd. </a:t>
            </a:r>
          </a:p>
          <a:p>
            <a:r>
              <a:rPr lang="en-GB" altLang="en-US" dirty="0"/>
              <a:t>Miles, M.  &amp; Huberman, M. (1994) </a:t>
            </a:r>
            <a:r>
              <a:rPr lang="en-GB" altLang="en-US" i="1" dirty="0"/>
              <a:t>Qualitative Data Analysis: An Expanded Sourcebook. </a:t>
            </a:r>
            <a:r>
              <a:rPr lang="en-GB" altLang="en-US" dirty="0"/>
              <a:t>2</a:t>
            </a:r>
            <a:r>
              <a:rPr lang="en-GB" altLang="en-US" baseline="30000" dirty="0"/>
              <a:t>nd</a:t>
            </a:r>
            <a:r>
              <a:rPr lang="en-GB" altLang="en-US" dirty="0"/>
              <a:t> Ed. Beverley Hills, Sage.</a:t>
            </a:r>
            <a:endParaRPr lang="en-GB" dirty="0"/>
          </a:p>
          <a:p>
            <a:r>
              <a:rPr lang="en-GB" dirty="0"/>
              <a:t>Punch, K. &amp; </a:t>
            </a:r>
            <a:r>
              <a:rPr lang="en-GB" dirty="0" err="1"/>
              <a:t>Oancea</a:t>
            </a:r>
            <a:r>
              <a:rPr lang="en-GB" dirty="0"/>
              <a:t>, A. (2014) </a:t>
            </a:r>
            <a:r>
              <a:rPr lang="en-GB" i="1" dirty="0"/>
              <a:t>Introduction to Research Methods in Education </a:t>
            </a:r>
            <a:r>
              <a:rPr lang="en-GB" dirty="0"/>
              <a:t>London: Sage Publications Ltd. </a:t>
            </a:r>
          </a:p>
          <a:p>
            <a:endParaRPr lang="en-GB" dirty="0"/>
          </a:p>
        </p:txBody>
      </p:sp>
    </p:spTree>
    <p:extLst>
      <p:ext uri="{BB962C8B-B14F-4D97-AF65-F5344CB8AC3E}">
        <p14:creationId xmlns:p14="http://schemas.microsoft.com/office/powerpoint/2010/main" val="4124184335"/>
      </p:ext>
    </p:extLst>
  </p:cSld>
  <p:clrMapOvr>
    <a:masterClrMapping/>
  </p:clrMapOvr>
  <p:transition spd="slow">
    <p:pull/>
  </p:transition>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B438F96E705D6469403A46F42FBE3CB" ma:contentTypeVersion="11" ma:contentTypeDescription="Create a new document." ma:contentTypeScope="" ma:versionID="6ef7e53f373b8946349d3d57b7aafbe4">
  <xsd:schema xmlns:xsd="http://www.w3.org/2001/XMLSchema" xmlns:xs="http://www.w3.org/2001/XMLSchema" xmlns:p="http://schemas.microsoft.com/office/2006/metadata/properties" xmlns:ns3="a3276f14-397d-4ed7-b8c7-ece791485ff1" xmlns:ns4="bf13d2f1-3fb4-4d24-806f-713eb38c1b0e" targetNamespace="http://schemas.microsoft.com/office/2006/metadata/properties" ma:root="true" ma:fieldsID="41def346d64abab1939ea5dd64d96984" ns3:_="" ns4:_="">
    <xsd:import namespace="a3276f14-397d-4ed7-b8c7-ece791485ff1"/>
    <xsd:import namespace="bf13d2f1-3fb4-4d24-806f-713eb38c1b0e"/>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Tags" minOccurs="0"/>
                <xsd:element ref="ns4:MediaServiceOCR" minOccurs="0"/>
                <xsd:element ref="ns4:MediaServiceDateTaken" minOccurs="0"/>
                <xsd:element ref="ns4:MediaServiceLocation" minOccurs="0"/>
                <xsd:element ref="ns4:MediaServiceGenerationTime" minOccurs="0"/>
                <xsd:element ref="ns4: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3276f14-397d-4ed7-b8c7-ece791485ff1"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bf13d2f1-3fb4-4d24-806f-713eb38c1b0e"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AutoTags" ma:index="13" nillable="true" ma:displayName="MediaServiceAutoTags" ma:internalName="MediaServiceAutoTags" ma:readOnly="true">
      <xsd:simpleType>
        <xsd:restriction base="dms:Text"/>
      </xsd:simpleType>
    </xsd:element>
    <xsd:element name="MediaServiceOCR" ma:index="14" nillable="true" ma:displayName="MediaServiceOCR" ma:internalName="MediaServiceOCR"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element name="MediaServiceLocation" ma:index="16" nillable="true" ma:displayName="MediaServiceLocation" ma:internalName="MediaServiceLocatio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E66AED64-193C-46D0-9BE9-87586FDBBBD1}">
  <ds:schemaRefs>
    <ds:schemaRef ds:uri="http://purl.org/dc/elements/1.1/"/>
    <ds:schemaRef ds:uri="http://schemas.microsoft.com/office/2006/metadata/properties"/>
    <ds:schemaRef ds:uri="http://purl.org/dc/terms/"/>
    <ds:schemaRef ds:uri="http://schemas.openxmlformats.org/package/2006/metadata/core-properties"/>
    <ds:schemaRef ds:uri="http://purl.org/dc/dcmitype/"/>
    <ds:schemaRef ds:uri="http://schemas.microsoft.com/office/infopath/2007/PartnerControls"/>
    <ds:schemaRef ds:uri="http://schemas.microsoft.com/office/2006/documentManagement/types"/>
    <ds:schemaRef ds:uri="a3276f14-397d-4ed7-b8c7-ece791485ff1"/>
    <ds:schemaRef ds:uri="bf13d2f1-3fb4-4d24-806f-713eb38c1b0e"/>
    <ds:schemaRef ds:uri="http://www.w3.org/XML/1998/namespace"/>
  </ds:schemaRefs>
</ds:datastoreItem>
</file>

<file path=customXml/itemProps2.xml><?xml version="1.0" encoding="utf-8"?>
<ds:datastoreItem xmlns:ds="http://schemas.openxmlformats.org/officeDocument/2006/customXml" ds:itemID="{9C628CA2-0E05-4271-804A-6DB05FD6DE76}">
  <ds:schemaRefs>
    <ds:schemaRef ds:uri="http://schemas.microsoft.com/sharepoint/v3/contenttype/forms"/>
  </ds:schemaRefs>
</ds:datastoreItem>
</file>

<file path=customXml/itemProps3.xml><?xml version="1.0" encoding="utf-8"?>
<ds:datastoreItem xmlns:ds="http://schemas.openxmlformats.org/officeDocument/2006/customXml" ds:itemID="{F0547962-D0BE-4E2D-9A90-E81F91B8FCE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3276f14-397d-4ed7-b8c7-ece791485ff1"/>
    <ds:schemaRef ds:uri="bf13d2f1-3fb4-4d24-806f-713eb38c1b0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443</TotalTime>
  <Words>2279</Words>
  <Application>Microsoft Office PowerPoint</Application>
  <PresentationFormat>Widescreen</PresentationFormat>
  <Paragraphs>168</Paragraphs>
  <Slides>21</Slides>
  <Notes>9</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21</vt:i4>
      </vt:variant>
    </vt:vector>
  </HeadingPairs>
  <TitlesOfParts>
    <vt:vector size="25" baseType="lpstr">
      <vt:lpstr>Arial</vt:lpstr>
      <vt:lpstr>Calibri</vt:lpstr>
      <vt:lpstr>Calibri Light</vt:lpstr>
      <vt:lpstr>Office Theme</vt:lpstr>
      <vt:lpstr>Writing a Literature Review</vt:lpstr>
      <vt:lpstr>Literature Review (Or… what did you learn about this topic?)  </vt:lpstr>
      <vt:lpstr>Critical Review of Literature </vt:lpstr>
      <vt:lpstr>Purpose of a Literature Review</vt:lpstr>
      <vt:lpstr>Literature reviews:</vt:lpstr>
      <vt:lpstr>A good literature review demonstrates:</vt:lpstr>
      <vt:lpstr>The 2 stages of a literature review </vt:lpstr>
      <vt:lpstr>The Research Process - A. FINDING A TOPIC  </vt:lpstr>
      <vt:lpstr>Tips:</vt:lpstr>
      <vt:lpstr>PowerPoint Presentation</vt:lpstr>
      <vt:lpstr> The Inverted Triangle Approach</vt:lpstr>
      <vt:lpstr> B. READING • ANALYSIS • SYNTHESIS </vt:lpstr>
      <vt:lpstr>Evaluate what you read </vt:lpstr>
      <vt:lpstr>Being Critical</vt:lpstr>
      <vt:lpstr> WRITING PROCESS - A. WRITING YOUR INTRODUCTION  </vt:lpstr>
      <vt:lpstr>B. THE BODY </vt:lpstr>
      <vt:lpstr>Writing tips</vt:lpstr>
      <vt:lpstr>C. CONCLUSION </vt:lpstr>
      <vt:lpstr>Literature review DON’Ts</vt:lpstr>
      <vt:lpstr>DON’T FORGET!</vt:lpstr>
      <vt:lpstr>Bibliography</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Sarah Stewart</dc:creator>
  <cp:lastModifiedBy>Beverly Cole</cp:lastModifiedBy>
  <cp:revision>64</cp:revision>
  <dcterms:created xsi:type="dcterms:W3CDTF">2016-10-17T15:36:14Z</dcterms:created>
  <dcterms:modified xsi:type="dcterms:W3CDTF">2023-11-03T07:55:47Z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0x010100AB438F96E705D6469403A46F42FBE3CB</vt:lpwstr>
  </property>
</Properties>
</file>