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sldIdLst>
    <p:sldId id="256" r:id="rId2"/>
    <p:sldId id="280" r:id="rId3"/>
    <p:sldId id="294" r:id="rId4"/>
    <p:sldId id="281" r:id="rId5"/>
    <p:sldId id="295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729" autoAdjust="0"/>
  </p:normalViewPr>
  <p:slideViewPr>
    <p:cSldViewPr snapToGrid="0" snapToObjects="1">
      <p:cViewPr varScale="1">
        <p:scale>
          <a:sx n="130" d="100"/>
          <a:sy n="130" d="100"/>
        </p:scale>
        <p:origin x="-104" y="-1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13, 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13, 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latin typeface="+mn-lt"/>
              </a:rPr>
              <a:t>Academic Writing</a:t>
            </a:r>
            <a:endParaRPr lang="en-US" dirty="0">
              <a:latin typeface="+mn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zh-CN" dirty="0">
                <a:latin typeface="+mn-lt"/>
              </a:rPr>
              <a:t>John Apps/Rhian Pole/Jamie </a:t>
            </a:r>
            <a:r>
              <a:rPr lang="en-GB" altLang="zh-CN" dirty="0" err="1" smtClean="0">
                <a:latin typeface="+mn-lt"/>
              </a:rPr>
              <a:t>Tavender</a:t>
            </a:r>
            <a:endParaRPr lang="en-GB" altLang="zh-CN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46720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think </a:t>
            </a:r>
            <a:r>
              <a:rPr lang="ja-JP" altLang="en-GB" dirty="0"/>
              <a:t>‘</a:t>
            </a:r>
            <a:r>
              <a:rPr lang="en-GB" dirty="0"/>
              <a:t>Academic Writing</a:t>
            </a:r>
            <a:r>
              <a:rPr lang="ja-JP" altLang="en-GB" dirty="0"/>
              <a:t>’</a:t>
            </a:r>
            <a:r>
              <a:rPr lang="en-GB" dirty="0"/>
              <a:t> means?</a:t>
            </a:r>
          </a:p>
          <a:p>
            <a:endParaRPr lang="en-GB" dirty="0"/>
          </a:p>
          <a:p>
            <a:r>
              <a:rPr lang="en-GB" dirty="0" smtClean="0"/>
              <a:t>What </a:t>
            </a:r>
            <a:r>
              <a:rPr lang="en-GB" dirty="0"/>
              <a:t>is the difference between writing </a:t>
            </a:r>
            <a:r>
              <a:rPr lang="ja-JP" altLang="en-GB" dirty="0"/>
              <a:t>‘</a:t>
            </a:r>
            <a:r>
              <a:rPr lang="en-GB" dirty="0"/>
              <a:t>academically</a:t>
            </a:r>
            <a:r>
              <a:rPr lang="ja-JP" altLang="en-GB" dirty="0"/>
              <a:t>’</a:t>
            </a:r>
            <a:r>
              <a:rPr lang="en-GB" dirty="0"/>
              <a:t> and writing ordinarily?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447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Academic Writing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In academic writing it </a:t>
            </a:r>
            <a:r>
              <a:rPr lang="en-GB" dirty="0" smtClean="0"/>
              <a:t>is important </a:t>
            </a:r>
            <a:r>
              <a:rPr lang="en-GB" dirty="0"/>
              <a:t>to</a:t>
            </a:r>
            <a:r>
              <a:rPr lang="en-GB" dirty="0" smtClean="0"/>
              <a:t>:</a:t>
            </a:r>
            <a:endParaRPr lang="en-GB" dirty="0"/>
          </a:p>
          <a:p>
            <a:pPr marL="7029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dirty="0"/>
              <a:t>Use formal </a:t>
            </a:r>
            <a:r>
              <a:rPr lang="en-GB" dirty="0" smtClean="0"/>
              <a:t>English</a:t>
            </a:r>
          </a:p>
          <a:p>
            <a:pPr marL="7029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dirty="0" smtClean="0"/>
              <a:t>Use references</a:t>
            </a:r>
          </a:p>
          <a:p>
            <a:pPr marL="7029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dirty="0" smtClean="0"/>
              <a:t>Have </a:t>
            </a:r>
            <a:r>
              <a:rPr lang="en-GB" dirty="0"/>
              <a:t>evidence to support your claims </a:t>
            </a:r>
            <a:endParaRPr lang="en-GB" dirty="0" smtClean="0"/>
          </a:p>
          <a:p>
            <a:pPr marL="7029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dirty="0" smtClean="0"/>
              <a:t>Write </a:t>
            </a:r>
            <a:r>
              <a:rPr lang="en-GB" dirty="0"/>
              <a:t>in the third person </a:t>
            </a:r>
            <a:endParaRPr lang="en-GB" dirty="0" smtClean="0"/>
          </a:p>
          <a:p>
            <a:pPr marL="180000" indent="-36000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Avoid </a:t>
            </a:r>
            <a:r>
              <a:rPr lang="en-GB" dirty="0"/>
              <a:t>using informal words and phrases: </a:t>
            </a:r>
            <a:endParaRPr lang="en-GB" dirty="0" smtClean="0"/>
          </a:p>
          <a:p>
            <a:pPr marL="720000" indent="-3600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dirty="0" smtClean="0"/>
              <a:t>‘The </a:t>
            </a:r>
            <a:r>
              <a:rPr lang="en-GB" dirty="0"/>
              <a:t>writer is </a:t>
            </a:r>
            <a:r>
              <a:rPr lang="en-GB" i="1" dirty="0"/>
              <a:t>out of order</a:t>
            </a:r>
            <a:r>
              <a:rPr lang="en-GB" dirty="0"/>
              <a:t> when he says …</a:t>
            </a:r>
            <a:r>
              <a:rPr lang="ja-JP" altLang="en-GB" dirty="0"/>
              <a:t>’</a:t>
            </a:r>
            <a:endParaRPr lang="en-GB" dirty="0"/>
          </a:p>
          <a:p>
            <a:pPr marL="720000" indent="-3600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dirty="0" smtClean="0"/>
              <a:t>‘The </a:t>
            </a:r>
            <a:r>
              <a:rPr lang="en-GB" dirty="0"/>
              <a:t>new plans are </a:t>
            </a:r>
            <a:r>
              <a:rPr lang="en-GB" i="1" dirty="0"/>
              <a:t>just the stuff</a:t>
            </a:r>
            <a:r>
              <a:rPr lang="ja-JP" altLang="en-GB" i="1" dirty="0"/>
              <a:t>’</a:t>
            </a:r>
            <a:endParaRPr lang="en-GB" dirty="0"/>
          </a:p>
          <a:p>
            <a:pPr marL="720000" indent="-3600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altLang="ja-JP" dirty="0" smtClean="0"/>
              <a:t>‘</a:t>
            </a:r>
            <a:r>
              <a:rPr lang="en-GB" dirty="0" smtClean="0"/>
              <a:t>These </a:t>
            </a:r>
            <a:r>
              <a:rPr lang="en-GB" dirty="0"/>
              <a:t>findings need to be </a:t>
            </a:r>
            <a:r>
              <a:rPr lang="en-GB" i="1" dirty="0"/>
              <a:t>taken with a pinch of salt</a:t>
            </a:r>
            <a:r>
              <a:rPr lang="ja-JP" altLang="en-GB" dirty="0"/>
              <a:t>’</a:t>
            </a:r>
            <a:endParaRPr lang="en-GB" dirty="0"/>
          </a:p>
          <a:p>
            <a:pPr marL="720000" indent="-360000">
              <a:lnSpc>
                <a:spcPct val="120000"/>
              </a:lnSpc>
              <a:spcBef>
                <a:spcPts val="600"/>
              </a:spcBef>
              <a:buClr>
                <a:schemeClr val="accent2"/>
              </a:buClr>
              <a:buFont typeface="Wingdings" charset="2"/>
              <a:buChar char="§"/>
            </a:pPr>
            <a:r>
              <a:rPr lang="en-GB" dirty="0" smtClean="0"/>
              <a:t>‘The </a:t>
            </a:r>
            <a:r>
              <a:rPr lang="en-GB" dirty="0"/>
              <a:t>argument is </a:t>
            </a:r>
            <a:r>
              <a:rPr lang="en-GB" i="1" dirty="0"/>
              <a:t>a bit over the top</a:t>
            </a:r>
            <a:r>
              <a:rPr lang="ja-JP" altLang="en-GB" dirty="0"/>
              <a:t>’</a:t>
            </a:r>
            <a:r>
              <a:rPr lang="en-GB" dirty="0"/>
              <a:t>.</a:t>
            </a:r>
          </a:p>
          <a:p>
            <a:pPr marL="180000" indent="-36000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608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Academic Writing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Avoid abbreviations and contractions</a:t>
            </a:r>
          </a:p>
          <a:p>
            <a:pPr marL="360000" indent="0">
              <a:lnSpc>
                <a:spcPct val="120000"/>
              </a:lnSpc>
              <a:spcBef>
                <a:spcPts val="0"/>
              </a:spcBef>
            </a:pPr>
            <a:r>
              <a:rPr lang="ja-JP" altLang="en-GB" sz="1800" dirty="0"/>
              <a:t>‘</a:t>
            </a:r>
            <a:r>
              <a:rPr lang="en-GB" sz="1800" dirty="0"/>
              <a:t>dept.</a:t>
            </a:r>
            <a:r>
              <a:rPr lang="ja-JP" altLang="en-GB" sz="1800" dirty="0"/>
              <a:t>’</a:t>
            </a:r>
            <a:endParaRPr lang="en-GB" sz="1800" dirty="0"/>
          </a:p>
          <a:p>
            <a:pPr marL="360000" indent="0">
              <a:lnSpc>
                <a:spcPct val="120000"/>
              </a:lnSpc>
              <a:spcBef>
                <a:spcPts val="0"/>
              </a:spcBef>
            </a:pPr>
            <a:r>
              <a:rPr lang="ja-JP" altLang="en-GB" sz="1800" dirty="0"/>
              <a:t>‘</a:t>
            </a:r>
            <a:r>
              <a:rPr lang="en-GB" sz="1800" dirty="0"/>
              <a:t>e.g.</a:t>
            </a:r>
            <a:r>
              <a:rPr lang="ja-JP" altLang="en-GB" sz="1800" dirty="0"/>
              <a:t>’</a:t>
            </a:r>
            <a:endParaRPr lang="en-GB" sz="1800" dirty="0"/>
          </a:p>
          <a:p>
            <a:pPr marL="360000" indent="0">
              <a:lnSpc>
                <a:spcPct val="120000"/>
              </a:lnSpc>
              <a:spcBef>
                <a:spcPts val="0"/>
              </a:spcBef>
            </a:pPr>
            <a:r>
              <a:rPr lang="ja-JP" altLang="en-GB" sz="1800" dirty="0"/>
              <a:t>‘</a:t>
            </a:r>
            <a:r>
              <a:rPr lang="en-GB" sz="1800" dirty="0" smtClean="0"/>
              <a:t>didn’t</a:t>
            </a:r>
            <a:r>
              <a:rPr lang="ja-JP" altLang="en-GB" sz="1800" dirty="0"/>
              <a:t>’</a:t>
            </a:r>
            <a:endParaRPr lang="en-GB" sz="1800" dirty="0"/>
          </a:p>
          <a:p>
            <a:pPr marL="360000" indent="0">
              <a:lnSpc>
                <a:spcPct val="120000"/>
              </a:lnSpc>
              <a:spcBef>
                <a:spcPts val="0"/>
              </a:spcBef>
            </a:pPr>
            <a:r>
              <a:rPr lang="ja-JP" altLang="en-GB" sz="1800" dirty="0"/>
              <a:t>‘</a:t>
            </a:r>
            <a:r>
              <a:rPr lang="en-GB" sz="1800" dirty="0" smtClean="0"/>
              <a:t>They’re</a:t>
            </a:r>
            <a:r>
              <a:rPr lang="ja-JP" altLang="en-GB" sz="1800" dirty="0"/>
              <a:t>’</a:t>
            </a:r>
            <a:endParaRPr lang="en-GB" sz="1800" dirty="0"/>
          </a:p>
          <a:p>
            <a:pPr marL="360000" indent="0">
              <a:lnSpc>
                <a:spcPct val="120000"/>
              </a:lnSpc>
              <a:spcBef>
                <a:spcPts val="0"/>
              </a:spcBef>
            </a:pPr>
            <a:r>
              <a:rPr lang="ja-JP" altLang="en-GB" sz="1800" dirty="0"/>
              <a:t>‘</a:t>
            </a:r>
            <a:r>
              <a:rPr lang="en-GB" sz="1800" dirty="0" smtClean="0"/>
              <a:t>isn’t</a:t>
            </a:r>
            <a:r>
              <a:rPr lang="ja-JP" altLang="en-GB" sz="1800" dirty="0" smtClean="0"/>
              <a:t>‘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182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Academic Writing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 smtClean="0"/>
              <a:t>Be </a:t>
            </a:r>
            <a:r>
              <a:rPr lang="en-GB" sz="1800" dirty="0"/>
              <a:t>impersonal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/>
              <a:t>Avoid pronouns such as </a:t>
            </a:r>
            <a:r>
              <a:rPr lang="ja-JP" altLang="en-GB" sz="1800" dirty="0"/>
              <a:t>‘</a:t>
            </a:r>
            <a:r>
              <a:rPr lang="en-GB" sz="1800" dirty="0"/>
              <a:t>I</a:t>
            </a:r>
            <a:r>
              <a:rPr lang="ja-JP" altLang="en-GB" sz="1800" dirty="0"/>
              <a:t>’</a:t>
            </a:r>
            <a:r>
              <a:rPr lang="en-GB" sz="1800" dirty="0"/>
              <a:t>, </a:t>
            </a:r>
            <a:r>
              <a:rPr lang="ja-JP" altLang="en-GB" sz="1800" dirty="0"/>
              <a:t>‘</a:t>
            </a:r>
            <a:r>
              <a:rPr lang="en-GB" sz="1800" dirty="0"/>
              <a:t>We</a:t>
            </a:r>
            <a:r>
              <a:rPr lang="ja-JP" altLang="en-GB" sz="1800" dirty="0"/>
              <a:t>’</a:t>
            </a:r>
            <a:r>
              <a:rPr lang="en-GB" sz="1800" dirty="0"/>
              <a:t> and </a:t>
            </a:r>
            <a:r>
              <a:rPr lang="ja-JP" altLang="en-GB" sz="1800" dirty="0"/>
              <a:t>‘</a:t>
            </a:r>
            <a:r>
              <a:rPr lang="en-GB" sz="1800" dirty="0"/>
              <a:t>You</a:t>
            </a:r>
            <a:r>
              <a:rPr lang="ja-JP" altLang="en-GB" sz="1800" dirty="0"/>
              <a:t>’</a:t>
            </a:r>
            <a:endParaRPr lang="en-GB" sz="1800" dirty="0"/>
          </a:p>
          <a:p>
            <a:pPr marL="36000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ja-JP" altLang="en-GB" sz="1800" dirty="0" smtClean="0"/>
              <a:t>‘</a:t>
            </a:r>
            <a:r>
              <a:rPr lang="en-GB" sz="1800" dirty="0"/>
              <a:t>It can be seen that …</a:t>
            </a:r>
            <a:r>
              <a:rPr lang="ja-JP" altLang="en-GB" sz="1800" dirty="0"/>
              <a:t>’</a:t>
            </a:r>
            <a:endParaRPr lang="en-GB" sz="1800" dirty="0"/>
          </a:p>
          <a:p>
            <a:pPr marL="36000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ja-JP" altLang="en-GB" sz="1800" dirty="0"/>
              <a:t>‘</a:t>
            </a:r>
            <a:r>
              <a:rPr lang="en-GB" sz="1800" dirty="0"/>
              <a:t>There are a number of …</a:t>
            </a:r>
            <a:r>
              <a:rPr lang="ja-JP" altLang="en-GB" sz="1800" dirty="0"/>
              <a:t>’</a:t>
            </a:r>
            <a:endParaRPr lang="en-GB" sz="1800" dirty="0"/>
          </a:p>
          <a:p>
            <a:pPr marL="36000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ja-JP" altLang="en-GB" sz="1800" dirty="0"/>
              <a:t>‘</a:t>
            </a:r>
            <a:r>
              <a:rPr lang="en-GB" sz="1800" dirty="0"/>
              <a:t>It has been found that …</a:t>
            </a:r>
            <a:r>
              <a:rPr lang="ja-JP" altLang="en-GB" sz="1800" dirty="0" smtClean="0"/>
              <a:t>’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246819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cautious – i.e. nothing is completely certain!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0000" indent="0">
              <a:spcBef>
                <a:spcPts val="0"/>
              </a:spcBef>
            </a:pPr>
            <a:r>
              <a:rPr lang="en-GB" dirty="0"/>
              <a:t>appears to 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seems </a:t>
            </a:r>
            <a:r>
              <a:rPr lang="en-GB" dirty="0"/>
              <a:t>to 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tends </a:t>
            </a:r>
            <a:r>
              <a:rPr lang="en-GB" dirty="0"/>
              <a:t>to 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may </a:t>
            </a:r>
            <a:r>
              <a:rPr lang="en-GB" dirty="0"/>
              <a:t>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might </a:t>
            </a:r>
            <a:r>
              <a:rPr lang="en-GB" dirty="0"/>
              <a:t>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possibly </a:t>
            </a:r>
            <a:r>
              <a:rPr lang="en-GB" dirty="0"/>
              <a:t>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probably </a:t>
            </a:r>
            <a:r>
              <a:rPr lang="en-GB" dirty="0"/>
              <a:t>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apparently </a:t>
            </a:r>
            <a:r>
              <a:rPr lang="en-GB" dirty="0"/>
              <a:t>…</a:t>
            </a:r>
          </a:p>
          <a:p>
            <a:pPr marL="360000" indent="0">
              <a:spcBef>
                <a:spcPts val="0"/>
              </a:spcBef>
            </a:pPr>
            <a:r>
              <a:rPr lang="en-GB" dirty="0" smtClean="0"/>
              <a:t>generally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6499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Objective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Avoid </a:t>
            </a:r>
            <a:r>
              <a:rPr lang="en-GB" dirty="0"/>
              <a:t>words such </a:t>
            </a:r>
            <a:r>
              <a:rPr lang="en-GB" dirty="0" smtClean="0"/>
              <a:t>as;</a:t>
            </a:r>
          </a:p>
          <a:p>
            <a:pPr marL="360000" indent="-360000"/>
            <a:r>
              <a:rPr lang="en-GB" dirty="0" smtClean="0"/>
              <a:t>	‘nice</a:t>
            </a:r>
            <a:r>
              <a:rPr lang="ja-JP" altLang="en-GB" dirty="0"/>
              <a:t>’</a:t>
            </a:r>
            <a:r>
              <a:rPr lang="en-GB" dirty="0"/>
              <a:t>, </a:t>
            </a:r>
            <a:r>
              <a:rPr lang="ja-JP" altLang="en-GB" dirty="0"/>
              <a:t>‘</a:t>
            </a:r>
            <a:r>
              <a:rPr lang="en-GB" dirty="0"/>
              <a:t>wonderful</a:t>
            </a:r>
            <a:r>
              <a:rPr lang="ja-JP" altLang="en-GB" dirty="0"/>
              <a:t>’</a:t>
            </a:r>
            <a:r>
              <a:rPr lang="en-GB" dirty="0"/>
              <a:t>, </a:t>
            </a:r>
            <a:r>
              <a:rPr lang="ja-JP" altLang="en-GB" dirty="0"/>
              <a:t>‘</a:t>
            </a:r>
            <a:r>
              <a:rPr lang="en-GB" dirty="0"/>
              <a:t>worthwhile</a:t>
            </a:r>
            <a:r>
              <a:rPr lang="ja-JP" altLang="en-GB" dirty="0"/>
              <a:t>’</a:t>
            </a:r>
            <a:r>
              <a:rPr lang="en-GB" dirty="0"/>
              <a:t>, usual</a:t>
            </a:r>
            <a:r>
              <a:rPr lang="ja-JP" altLang="en-GB" dirty="0"/>
              <a:t>’</a:t>
            </a:r>
            <a:r>
              <a:rPr lang="en-GB" dirty="0"/>
              <a:t>, or </a:t>
            </a:r>
            <a:r>
              <a:rPr lang="ja-JP" altLang="en-GB" dirty="0"/>
              <a:t>‘</a:t>
            </a:r>
            <a:r>
              <a:rPr lang="en-GB" dirty="0"/>
              <a:t>natural</a:t>
            </a:r>
            <a:r>
              <a:rPr lang="ja-JP" altLang="en-GB" dirty="0"/>
              <a:t>’</a:t>
            </a:r>
            <a:r>
              <a:rPr lang="en-GB" dirty="0"/>
              <a:t> </a:t>
            </a:r>
          </a:p>
          <a:p>
            <a:r>
              <a:rPr lang="en-GB" dirty="0"/>
              <a:t>The reader</a:t>
            </a:r>
            <a:r>
              <a:rPr lang="ja-JP" altLang="en-GB" dirty="0"/>
              <a:t>’</a:t>
            </a:r>
            <a:r>
              <a:rPr lang="en-GB" dirty="0"/>
              <a:t>s understanding may be different than yours.</a:t>
            </a:r>
          </a:p>
          <a:p>
            <a:endParaRPr lang="en-GB" dirty="0"/>
          </a:p>
          <a:p>
            <a:r>
              <a:rPr lang="en-GB" dirty="0"/>
              <a:t>Avoid apologies</a:t>
            </a:r>
          </a:p>
          <a:p>
            <a:r>
              <a:rPr lang="en-GB" dirty="0"/>
              <a:t>	Don</a:t>
            </a:r>
            <a:r>
              <a:rPr lang="ja-JP" altLang="en-GB" dirty="0"/>
              <a:t>’</a:t>
            </a:r>
            <a:r>
              <a:rPr lang="en-GB" dirty="0"/>
              <a:t>t apologise for the weaknesses in your work – stress the strengths.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055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 Not Address The Reader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Avoid </a:t>
            </a:r>
            <a:r>
              <a:rPr lang="en-GB" dirty="0"/>
              <a:t>asking questions or telling them what to think</a:t>
            </a:r>
          </a:p>
          <a:p>
            <a:endParaRPr lang="en-GB" dirty="0" smtClean="0"/>
          </a:p>
          <a:p>
            <a:r>
              <a:rPr lang="en-GB" dirty="0" smtClean="0"/>
              <a:t>	‘We </a:t>
            </a:r>
            <a:r>
              <a:rPr lang="en-GB" dirty="0"/>
              <a:t>should all be more aware of this and try to incorporate it into our daily lives.</a:t>
            </a:r>
            <a:r>
              <a:rPr lang="ja-JP" altLang="en-GB" dirty="0"/>
              <a:t>’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017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Precise/</a:t>
            </a:r>
            <a:r>
              <a:rPr lang="en-US" dirty="0" err="1" smtClean="0"/>
              <a:t>ConCise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Edit </a:t>
            </a:r>
            <a:r>
              <a:rPr lang="en-GB" dirty="0"/>
              <a:t>out unnecessary words:</a:t>
            </a:r>
          </a:p>
          <a:p>
            <a:r>
              <a:rPr lang="en-GB" dirty="0"/>
              <a:t>	</a:t>
            </a:r>
            <a:r>
              <a:rPr lang="ja-JP" altLang="en-GB" dirty="0"/>
              <a:t>’</a:t>
            </a:r>
            <a:r>
              <a:rPr lang="en-GB" dirty="0"/>
              <a:t>A man called George Jones wrote a book called Welsh Pathways and he says …</a:t>
            </a:r>
            <a:r>
              <a:rPr lang="ja-JP" altLang="en-GB" dirty="0"/>
              <a:t>’</a:t>
            </a:r>
            <a:endParaRPr lang="en-GB" dirty="0"/>
          </a:p>
          <a:p>
            <a:r>
              <a:rPr lang="en-GB" dirty="0"/>
              <a:t>	</a:t>
            </a:r>
            <a:r>
              <a:rPr lang="ja-JP" altLang="en-GB" dirty="0"/>
              <a:t>‘</a:t>
            </a:r>
            <a:r>
              <a:rPr lang="en-GB" dirty="0"/>
              <a:t>Jones (2008) observes that</a:t>
            </a:r>
            <a:r>
              <a:rPr lang="en-GB" i="1" dirty="0"/>
              <a:t> …</a:t>
            </a:r>
            <a:r>
              <a:rPr lang="ja-JP" altLang="en-GB" dirty="0"/>
              <a:t>’</a:t>
            </a:r>
            <a:endParaRPr lang="en-GB" dirty="0"/>
          </a:p>
          <a:p>
            <a:endParaRPr lang="en-GB" dirty="0"/>
          </a:p>
          <a:p>
            <a:r>
              <a:rPr lang="en-GB" dirty="0"/>
              <a:t>Use continuous </a:t>
            </a:r>
            <a:r>
              <a:rPr lang="en-GB" dirty="0" smtClean="0"/>
              <a:t>prose:</a:t>
            </a:r>
            <a:endParaRPr lang="en-GB" dirty="0"/>
          </a:p>
          <a:p>
            <a:r>
              <a:rPr lang="en-GB" dirty="0"/>
              <a:t>	Write in full sentences and paragraphs.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079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Styles of Academic 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/>
            <a:r>
              <a:rPr lang="en-GB" dirty="0"/>
              <a:t>The main styles of academic writing are:  </a:t>
            </a:r>
          </a:p>
          <a:p>
            <a:pPr marL="720000" lvl="1" indent="-360000">
              <a:spcBef>
                <a:spcPts val="600"/>
              </a:spcBef>
              <a:spcAft>
                <a:spcPts val="600"/>
              </a:spcAft>
              <a:buFontTx/>
              <a:buAutoNum type="arabicPeriod"/>
            </a:pPr>
            <a:r>
              <a:rPr lang="en-GB" dirty="0" smtClean="0"/>
              <a:t>Descriptive </a:t>
            </a:r>
            <a:r>
              <a:rPr lang="en-GB" dirty="0"/>
              <a:t>Writing</a:t>
            </a:r>
          </a:p>
          <a:p>
            <a:pPr marL="720000" lvl="1" indent="-360000">
              <a:spcBef>
                <a:spcPts val="600"/>
              </a:spcBef>
              <a:spcAft>
                <a:spcPts val="600"/>
              </a:spcAft>
              <a:buFontTx/>
              <a:buAutoNum type="arabicPeriod"/>
            </a:pPr>
            <a:r>
              <a:rPr lang="en-GB" dirty="0"/>
              <a:t>Argumentative/Analytical Writing</a:t>
            </a:r>
          </a:p>
          <a:p>
            <a:pPr marL="720000" lvl="1" indent="-360000">
              <a:spcBef>
                <a:spcPts val="600"/>
              </a:spcBef>
              <a:spcAft>
                <a:spcPts val="600"/>
              </a:spcAft>
              <a:buFontTx/>
              <a:buAutoNum type="arabicPeriod"/>
            </a:pPr>
            <a:r>
              <a:rPr lang="en-GB" dirty="0"/>
              <a:t>Evaluative/Analytical Writing</a:t>
            </a:r>
          </a:p>
          <a:p>
            <a:pPr marL="720000" lvl="1" indent="-360000">
              <a:spcBef>
                <a:spcPts val="600"/>
              </a:spcBef>
              <a:spcAft>
                <a:spcPts val="600"/>
              </a:spcAft>
              <a:buFontTx/>
              <a:buAutoNum type="arabicPeriod"/>
            </a:pPr>
            <a:r>
              <a:rPr lang="en-GB" dirty="0"/>
              <a:t>Using Personal Experience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346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Descriptive 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In a descriptive piece of writing, the writer: 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Describes what happened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Describes the main features or functions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Summarises the main points of  a theory or article.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309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Argumentative/Analytical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an argumentative or analytical piece of writing, the writer:</a:t>
            </a:r>
          </a:p>
          <a:p>
            <a:pPr marL="720000" lvl="4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Provides a clear line of reasoning</a:t>
            </a:r>
          </a:p>
          <a:p>
            <a:pPr marL="720000" lvl="4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Offers evidence or examples to support argument</a:t>
            </a:r>
          </a:p>
          <a:p>
            <a:pPr marL="720000" lvl="4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Shows that evidence is reliable</a:t>
            </a:r>
          </a:p>
          <a:p>
            <a:pPr marL="720000" lvl="4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Shows all sides to the argument</a:t>
            </a:r>
          </a:p>
          <a:p>
            <a:pPr marL="720000" lvl="4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Demonstrates why the line of reasoning originally presented is the best.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536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Evaluative/Analytical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0000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In this type of academic writing you need to: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Compare similarities and differences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Contrast opposing points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Evaluate the significance of the similarities and differences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Make a judgement, giving reasons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Show evidence used to arrive at judgement</a:t>
            </a:r>
          </a:p>
          <a:p>
            <a:pPr marL="720000" lvl="2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Get the balance right.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194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Personal Experience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In </a:t>
            </a:r>
            <a:r>
              <a:rPr lang="en-GB" dirty="0"/>
              <a:t>some subjects you may be asked to relate you personal experience to the subject matter being analysed and/or evaluated.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</a:pPr>
            <a:endParaRPr lang="en-GB" dirty="0" smtClean="0"/>
          </a:p>
          <a:p>
            <a:pPr marL="0" indent="0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Remember </a:t>
            </a:r>
            <a:r>
              <a:rPr lang="en-GB" dirty="0"/>
              <a:t>to continue to write in the third person</a:t>
            </a:r>
          </a:p>
          <a:p>
            <a:pPr marL="360000" indent="-36000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	</a:t>
            </a:r>
            <a:r>
              <a:rPr lang="ja-JP" altLang="en-GB" dirty="0"/>
              <a:t>‘</a:t>
            </a:r>
            <a:r>
              <a:rPr lang="en-GB" dirty="0"/>
              <a:t>The author has found that …</a:t>
            </a:r>
            <a:r>
              <a:rPr lang="ja-JP" altLang="en-GB" dirty="0" smtClean="0"/>
              <a:t>’</a:t>
            </a:r>
            <a:endParaRPr lang="en-GB" altLang="ja-JP" dirty="0" smtClean="0"/>
          </a:p>
          <a:p>
            <a:pPr marL="360000" indent="-360000">
              <a:spcBef>
                <a:spcPts val="600"/>
              </a:spcBef>
              <a:spcAft>
                <a:spcPts val="600"/>
              </a:spcAft>
            </a:pPr>
            <a:r>
              <a:rPr lang="en-GB" altLang="ja-JP" dirty="0" smtClean="0"/>
              <a:t>	</a:t>
            </a:r>
            <a:r>
              <a:rPr lang="ja-JP" altLang="en-GB" dirty="0" smtClean="0"/>
              <a:t>‘</a:t>
            </a:r>
            <a:r>
              <a:rPr lang="en-GB" dirty="0"/>
              <a:t>The author </a:t>
            </a:r>
            <a:r>
              <a:rPr lang="en-GB" dirty="0" smtClean="0"/>
              <a:t>believes that </a:t>
            </a:r>
            <a:r>
              <a:rPr lang="en-GB" dirty="0"/>
              <a:t>…</a:t>
            </a:r>
            <a:r>
              <a:rPr lang="ja-JP" altLang="en-GB" dirty="0"/>
              <a:t>’</a:t>
            </a:r>
            <a:endParaRPr lang="en-GB" dirty="0"/>
          </a:p>
          <a:p>
            <a:pPr marL="360000" indent="-360000"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0285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Personal vs. Academic Writing 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842936"/>
              </p:ext>
            </p:extLst>
          </p:nvPr>
        </p:nvGraphicFramePr>
        <p:xfrm>
          <a:off x="822325" y="1100138"/>
          <a:ext cx="7521576" cy="23825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0788"/>
                <a:gridCol w="3760788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Personal Writing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Academic Writing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eaLnBrk="1" hangingPunct="1">
                        <a:buFontTx/>
                        <a:buNone/>
                      </a:pPr>
                      <a:r>
                        <a:rPr lang="en-GB" b="1" dirty="0" smtClean="0">
                          <a:latin typeface="+mn-lt"/>
                        </a:rPr>
                        <a:t>Personal Writing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Emotional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Can be intuitive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Active voice: </a:t>
                      </a:r>
                      <a:r>
                        <a:rPr lang="ja-JP" altLang="en-GB" dirty="0" smtClean="0">
                          <a:latin typeface="+mn-lt"/>
                        </a:rPr>
                        <a:t>‘</a:t>
                      </a:r>
                      <a:r>
                        <a:rPr lang="en-GB" dirty="0" smtClean="0">
                          <a:latin typeface="+mn-lt"/>
                        </a:rPr>
                        <a:t>I find that …</a:t>
                      </a:r>
                      <a:r>
                        <a:rPr lang="ja-JP" altLang="en-GB" dirty="0" smtClean="0">
                          <a:latin typeface="+mn-lt"/>
                        </a:rPr>
                        <a:t>’</a:t>
                      </a:r>
                      <a:endParaRPr lang="en-GB" dirty="0" smtClean="0">
                        <a:latin typeface="+mn-lt"/>
                      </a:endParaRP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Anecdotal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Data from one person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Subjective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eaLnBrk="1" hangingPunct="1">
                        <a:buFontTx/>
                        <a:buNone/>
                      </a:pPr>
                      <a:r>
                        <a:rPr lang="en-GB" b="1" dirty="0" smtClean="0">
                          <a:latin typeface="+mn-lt"/>
                        </a:rPr>
                        <a:t>Academic writing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Logical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Uses reasoning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Passive voice: </a:t>
                      </a:r>
                      <a:r>
                        <a:rPr lang="ja-JP" altLang="en-GB" dirty="0" smtClean="0">
                          <a:latin typeface="+mn-lt"/>
                        </a:rPr>
                        <a:t>‘</a:t>
                      </a:r>
                      <a:r>
                        <a:rPr lang="en-GB" dirty="0" smtClean="0">
                          <a:latin typeface="+mn-lt"/>
                        </a:rPr>
                        <a:t>It was found that …</a:t>
                      </a:r>
                      <a:r>
                        <a:rPr lang="ja-JP" altLang="en-GB" dirty="0" smtClean="0">
                          <a:latin typeface="+mn-lt"/>
                        </a:rPr>
                        <a:t>’</a:t>
                      </a:r>
                      <a:endParaRPr lang="en-GB" dirty="0" smtClean="0">
                        <a:latin typeface="+mn-lt"/>
                      </a:endParaRP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Uses evidence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Wider database</a:t>
                      </a:r>
                    </a:p>
                    <a:p>
                      <a:pPr eaLnBrk="1" hangingPunct="1"/>
                      <a:r>
                        <a:rPr lang="en-GB" dirty="0" smtClean="0">
                          <a:latin typeface="+mn-lt"/>
                        </a:rPr>
                        <a:t>Objective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5019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Academic Keywords - Activity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Working in groups review </a:t>
            </a:r>
            <a:r>
              <a:rPr lang="en-GB" dirty="0"/>
              <a:t>the list of </a:t>
            </a:r>
            <a:r>
              <a:rPr lang="ja-JP" altLang="en-GB" dirty="0"/>
              <a:t>‘</a:t>
            </a:r>
            <a:r>
              <a:rPr lang="en-GB" dirty="0"/>
              <a:t>Academic key Words</a:t>
            </a:r>
            <a:r>
              <a:rPr lang="ja-JP" altLang="en-GB" dirty="0"/>
              <a:t>’</a:t>
            </a:r>
            <a:r>
              <a:rPr lang="en-GB" dirty="0"/>
              <a:t> you have been given.</a:t>
            </a:r>
          </a:p>
          <a:p>
            <a:pPr marL="0"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	</a:t>
            </a:r>
          </a:p>
          <a:p>
            <a:pPr marL="0">
              <a:spcBef>
                <a:spcPts val="600"/>
              </a:spcBef>
              <a:spcAft>
                <a:spcPts val="600"/>
              </a:spcAft>
            </a:pPr>
            <a:r>
              <a:rPr lang="en-GB" dirty="0" smtClean="0"/>
              <a:t>Try </a:t>
            </a:r>
            <a:r>
              <a:rPr lang="en-GB" dirty="0"/>
              <a:t>to define what </a:t>
            </a:r>
            <a:r>
              <a:rPr lang="en-GB" dirty="0" smtClean="0"/>
              <a:t>you think each of the academic key words means, that is, what your </a:t>
            </a:r>
            <a:r>
              <a:rPr lang="en-GB" dirty="0"/>
              <a:t>lecturer will be expecting </a:t>
            </a:r>
            <a:r>
              <a:rPr lang="en-GB" dirty="0" smtClean="0"/>
              <a:t>you to ‘do’ for </a:t>
            </a:r>
            <a:r>
              <a:rPr lang="en-GB" dirty="0"/>
              <a:t>each of them.</a:t>
            </a:r>
          </a:p>
          <a:p>
            <a:pPr marL="0">
              <a:spcBef>
                <a:spcPts val="600"/>
              </a:spcBef>
              <a:spcAft>
                <a:spcPts val="60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9627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Academic Keywords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u="sng" dirty="0" smtClean="0"/>
              <a:t>Analyse</a:t>
            </a:r>
            <a:r>
              <a:rPr lang="en-GB" dirty="0" smtClean="0"/>
              <a:t>	Examine </a:t>
            </a:r>
            <a:r>
              <a:rPr lang="en-GB" dirty="0"/>
              <a:t>in very close detail; identify important points and chief features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u="sng" dirty="0" smtClean="0"/>
              <a:t>Compare</a:t>
            </a:r>
            <a:r>
              <a:rPr lang="en-GB" dirty="0"/>
              <a:t>	</a:t>
            </a:r>
            <a:r>
              <a:rPr lang="en-GB" dirty="0" smtClean="0"/>
              <a:t>Show </a:t>
            </a:r>
            <a:r>
              <a:rPr lang="en-GB" dirty="0"/>
              <a:t>how two or more things are similar; Indicate the relevance or consequences of these </a:t>
            </a:r>
            <a:r>
              <a:rPr lang="en-GB" dirty="0" smtClean="0"/>
              <a:t>	similarities.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u="sng" dirty="0" smtClean="0"/>
              <a:t>Contrast</a:t>
            </a:r>
            <a:r>
              <a:rPr lang="en-GB" dirty="0" smtClean="0"/>
              <a:t>	Set </a:t>
            </a:r>
            <a:r>
              <a:rPr lang="en-GB" dirty="0"/>
              <a:t>two or more items or arguments in opposition so as to draw out differences. 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dirty="0"/>
              <a:t>	Indicate whether the differences are significant.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dirty="0"/>
              <a:t>	If appropriate, give reasons why one item or argument may be preferable</a:t>
            </a:r>
            <a:r>
              <a:rPr lang="en-GB" dirty="0" smtClean="0"/>
              <a:t>.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u="sng" dirty="0" smtClean="0"/>
              <a:t>Evaluate</a:t>
            </a:r>
            <a:r>
              <a:rPr lang="en-GB" dirty="0" smtClean="0"/>
              <a:t>	Assess </a:t>
            </a:r>
            <a:r>
              <a:rPr lang="en-GB" dirty="0"/>
              <a:t>the worth, importance or usefulness of something, using evidence.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dirty="0"/>
              <a:t>	There will probably be cases to be made both </a:t>
            </a:r>
            <a:r>
              <a:rPr lang="en-GB" i="1" dirty="0"/>
              <a:t>for</a:t>
            </a:r>
            <a:r>
              <a:rPr lang="en-GB" dirty="0"/>
              <a:t> and </a:t>
            </a:r>
            <a:r>
              <a:rPr lang="en-GB" i="1" dirty="0"/>
              <a:t>against</a:t>
            </a:r>
            <a:r>
              <a:rPr lang="en-GB" dirty="0" smtClean="0"/>
              <a:t>.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u="sng" dirty="0"/>
              <a:t>Critically </a:t>
            </a:r>
            <a:r>
              <a:rPr lang="en-GB" u="sng" dirty="0" smtClean="0"/>
              <a:t>Evaluate</a:t>
            </a:r>
            <a:r>
              <a:rPr lang="en-GB" dirty="0" smtClean="0"/>
              <a:t>	Weigh </a:t>
            </a:r>
            <a:r>
              <a:rPr lang="en-GB" dirty="0"/>
              <a:t>arguments for and against something, assessing the strength of the evidence on both </a:t>
            </a:r>
            <a:r>
              <a:rPr lang="en-GB" dirty="0" smtClean="0"/>
              <a:t>	sides</a:t>
            </a:r>
            <a:r>
              <a:rPr lang="en-GB" dirty="0"/>
              <a:t>.</a:t>
            </a:r>
          </a:p>
          <a:p>
            <a:pPr marL="0" indent="-3600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tabLst>
                <a:tab pos="1255713" algn="l"/>
              </a:tabLst>
            </a:pPr>
            <a:r>
              <a:rPr lang="en-GB" dirty="0"/>
              <a:t>	Use criteria to guide your assessment of which opinions, theories, models or items are </a:t>
            </a:r>
            <a:r>
              <a:rPr lang="en-GB" dirty="0" smtClean="0"/>
              <a:t>	preferable.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0398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华文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Angles.thmx</Template>
  <TotalTime>50</TotalTime>
  <Words>500</Words>
  <Application>Microsoft Macintosh PowerPoint</Application>
  <PresentationFormat>On-screen Show (4:3)</PresentationFormat>
  <Paragraphs>121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Angles</vt:lpstr>
      <vt:lpstr>Academic Writing</vt:lpstr>
      <vt:lpstr>Questions</vt:lpstr>
      <vt:lpstr>Academic Writing</vt:lpstr>
      <vt:lpstr>Academic Writing</vt:lpstr>
      <vt:lpstr>Academic Writing</vt:lpstr>
      <vt:lpstr>Be cautious – i.e. nothing is completely certain!</vt:lpstr>
      <vt:lpstr>Be Objective</vt:lpstr>
      <vt:lpstr>Do Not Address The Reader</vt:lpstr>
      <vt:lpstr>Be Precise/ConCise</vt:lpstr>
      <vt:lpstr>Styles of Academic Writing</vt:lpstr>
      <vt:lpstr>Descriptive Writing</vt:lpstr>
      <vt:lpstr>Argumentative/Analytical</vt:lpstr>
      <vt:lpstr>Evaluative/Analytical</vt:lpstr>
      <vt:lpstr>Personal Experience</vt:lpstr>
      <vt:lpstr>Personal vs. Academic Writing </vt:lpstr>
      <vt:lpstr>Academic Keywords - Activity</vt:lpstr>
      <vt:lpstr>Academic Keywords</vt:lpstr>
    </vt:vector>
  </TitlesOfParts>
  <Company>Mark &amp; Rhian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Rhian Pole</dc:creator>
  <cp:lastModifiedBy>Rhian Pole</cp:lastModifiedBy>
  <cp:revision>10</cp:revision>
  <dcterms:created xsi:type="dcterms:W3CDTF">2012-10-13T22:16:48Z</dcterms:created>
  <dcterms:modified xsi:type="dcterms:W3CDTF">2012-10-13T23:06:56Z</dcterms:modified>
</cp:coreProperties>
</file>