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notesSlides/notesSlide2.xml" ContentType="application/vnd.openxmlformats-officedocument.presentationml.notesSlide+xml"/>
  <Override PartName="/ppt/charts/chart2.xml" ContentType="application/vnd.openxmlformats-officedocument.drawingml.chart+xml"/>
  <Override PartName="/ppt/theme/themeOverride1.xml" ContentType="application/vnd.openxmlformats-officedocument.themeOverride+xml"/>
  <Override PartName="/ppt/charts/chart3.xml" ContentType="application/vnd.openxmlformats-officedocument.drawingml.chart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8" r:id="rId3"/>
    <p:sldId id="259" r:id="rId4"/>
    <p:sldId id="291" r:id="rId5"/>
    <p:sldId id="261" r:id="rId6"/>
    <p:sldId id="292" r:id="rId7"/>
    <p:sldId id="293" r:id="rId8"/>
    <p:sldId id="262" r:id="rId9"/>
    <p:sldId id="288" r:id="rId10"/>
    <p:sldId id="287" r:id="rId11"/>
    <p:sldId id="263" r:id="rId12"/>
    <p:sldId id="265" r:id="rId13"/>
    <p:sldId id="264" r:id="rId14"/>
    <p:sldId id="266" r:id="rId15"/>
    <p:sldId id="289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F:\UWTSD%20work\2016_2017\Sustainability\Scrapped%20and%20recycling%20data.xlsx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.xlsx"/><Relationship Id="rId1" Type="http://schemas.openxmlformats.org/officeDocument/2006/relationships/themeOverride" Target="../theme/themeOverride1.xm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.xlsx"/><Relationship Id="rId1" Type="http://schemas.openxmlformats.org/officeDocument/2006/relationships/themeOverride" Target="../theme/themeOverrid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Number of cars scrapped annually</a:t>
            </a:r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13329402088829886"/>
          <c:y val="0.12128598297682425"/>
          <c:w val="0.76858742851502859"/>
          <c:h val="0.7484631323918518"/>
        </c:manualLayout>
      </c:layout>
      <c:barChart>
        <c:barDir val="col"/>
        <c:grouping val="clustered"/>
        <c:varyColors val="0"/>
        <c:ser>
          <c:idx val="0"/>
          <c:order val="0"/>
          <c:invertIfNegative val="0"/>
          <c:cat>
            <c:numRef>
              <c:f>Sheet1!$C$10:$C$20</c:f>
              <c:numCache>
                <c:formatCode>General</c:formatCode>
                <c:ptCount val="11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</c:numCache>
            </c:numRef>
          </c:cat>
          <c:val>
            <c:numRef>
              <c:f>Sheet1!$C$10:$C$20</c:f>
              <c:numCache>
                <c:formatCode>General</c:formatCode>
                <c:ptCount val="11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465-477E-A450-D850C7910C31}"/>
            </c:ext>
          </c:extLst>
        </c:ser>
        <c:ser>
          <c:idx val="1"/>
          <c:order val="1"/>
          <c:invertIfNegative val="0"/>
          <c:cat>
            <c:numRef>
              <c:f>Sheet1!$C$10:$C$20</c:f>
              <c:numCache>
                <c:formatCode>General</c:formatCode>
                <c:ptCount val="11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  <c:pt idx="9">
                  <c:v>2015</c:v>
                </c:pt>
                <c:pt idx="10">
                  <c:v>2016</c:v>
                </c:pt>
              </c:numCache>
            </c:numRef>
          </c:cat>
          <c:val>
            <c:numRef>
              <c:f>Sheet1!$D$10:$D$20</c:f>
              <c:numCache>
                <c:formatCode>General</c:formatCode>
                <c:ptCount val="11"/>
                <c:pt idx="0">
                  <c:v>995496</c:v>
                </c:pt>
                <c:pt idx="1">
                  <c:v>1138496</c:v>
                </c:pt>
                <c:pt idx="2">
                  <c:v>1210294</c:v>
                </c:pt>
                <c:pt idx="3">
                  <c:v>1329517</c:v>
                </c:pt>
                <c:pt idx="4">
                  <c:v>1157438</c:v>
                </c:pt>
                <c:pt idx="5">
                  <c:v>1220873</c:v>
                </c:pt>
                <c:pt idx="6">
                  <c:v>1163123</c:v>
                </c:pt>
                <c:pt idx="7">
                  <c:v>1149459</c:v>
                </c:pt>
                <c:pt idx="8">
                  <c:v>1106846</c:v>
                </c:pt>
                <c:pt idx="9">
                  <c:v>995527</c:v>
                </c:pt>
                <c:pt idx="10">
                  <c:v>1103050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465-477E-A450-D850C7910C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81878936"/>
        <c:axId val="181879320"/>
      </c:barChart>
      <c:catAx>
        <c:axId val="18187893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Year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81879320"/>
        <c:crossesAt val="850000"/>
        <c:auto val="1"/>
        <c:lblAlgn val="ctr"/>
        <c:lblOffset val="100"/>
        <c:noMultiLvlLbl val="0"/>
      </c:catAx>
      <c:valAx>
        <c:axId val="181879320"/>
        <c:scaling>
          <c:orientation val="minMax"/>
          <c:min val="850000"/>
        </c:scaling>
        <c:delete val="0"/>
        <c:axPos val="l"/>
        <c:majorGridlines/>
        <c:title>
          <c:tx>
            <c:rich>
              <a:bodyPr/>
              <a:lstStyle/>
              <a:p>
                <a:pPr algn="ctr">
                  <a:defRPr/>
                </a:pPr>
                <a:r>
                  <a:rPr lang="en-GB"/>
                  <a:t>Number</a:t>
                </a:r>
                <a:r>
                  <a:rPr lang="en-GB" baseline="0"/>
                  <a:t> of Vehicles scrapped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9.0118960485493691E-4"/>
              <c:y val="0.32634278002699058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181878936"/>
        <c:crosses val="autoZero"/>
        <c:crossBetween val="between"/>
        <c:majorUnit val="150000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GB"/>
              <a:t>New Car</a:t>
            </a:r>
            <a:r>
              <a:rPr lang="en-GB" baseline="0"/>
              <a:t> Sales Projected as ELVs</a:t>
            </a:r>
            <a:endParaRPr lang="en-GB"/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16187581322351741"/>
          <c:y val="0.14562045465439033"/>
          <c:w val="0.65833925784830571"/>
          <c:h val="0.7398041552465654"/>
        </c:manualLayout>
      </c:layout>
      <c:lineChart>
        <c:grouping val="standard"/>
        <c:varyColors val="0"/>
        <c:ser>
          <c:idx val="0"/>
          <c:order val="0"/>
          <c:tx>
            <c:strRef>
              <c:f>Sheet2!$D$4</c:f>
              <c:strCache>
                <c:ptCount val="1"/>
                <c:pt idx="0">
                  <c:v>New Car Sales</c:v>
                </c:pt>
              </c:strCache>
            </c:strRef>
          </c:tx>
          <c:marker>
            <c:symbol val="none"/>
          </c:marker>
          <c:cat>
            <c:numRef>
              <c:f>Sheet2!$C$5:$C$41</c:f>
              <c:numCache>
                <c:formatCode>General</c:formatCode>
                <c:ptCount val="37"/>
                <c:pt idx="0">
                  <c:v>1992</c:v>
                </c:pt>
                <c:pt idx="1">
                  <c:v>1993</c:v>
                </c:pt>
                <c:pt idx="2">
                  <c:v>1994</c:v>
                </c:pt>
                <c:pt idx="3">
                  <c:v>1995</c:v>
                </c:pt>
                <c:pt idx="4">
                  <c:v>1996</c:v>
                </c:pt>
                <c:pt idx="5">
                  <c:v>1997</c:v>
                </c:pt>
                <c:pt idx="6">
                  <c:v>1998</c:v>
                </c:pt>
                <c:pt idx="7">
                  <c:v>1999</c:v>
                </c:pt>
                <c:pt idx="8">
                  <c:v>2000</c:v>
                </c:pt>
                <c:pt idx="9">
                  <c:v>2001</c:v>
                </c:pt>
                <c:pt idx="10">
                  <c:v>2002</c:v>
                </c:pt>
                <c:pt idx="11">
                  <c:v>2003</c:v>
                </c:pt>
                <c:pt idx="12">
                  <c:v>2004</c:v>
                </c:pt>
                <c:pt idx="13">
                  <c:v>2005</c:v>
                </c:pt>
                <c:pt idx="14">
                  <c:v>2006</c:v>
                </c:pt>
                <c:pt idx="15">
                  <c:v>2007</c:v>
                </c:pt>
                <c:pt idx="16">
                  <c:v>2008</c:v>
                </c:pt>
                <c:pt idx="17">
                  <c:v>2009</c:v>
                </c:pt>
                <c:pt idx="18">
                  <c:v>2010</c:v>
                </c:pt>
                <c:pt idx="19">
                  <c:v>2011</c:v>
                </c:pt>
                <c:pt idx="20">
                  <c:v>2012</c:v>
                </c:pt>
                <c:pt idx="21">
                  <c:v>2013</c:v>
                </c:pt>
                <c:pt idx="22">
                  <c:v>2014</c:v>
                </c:pt>
                <c:pt idx="23">
                  <c:v>2015</c:v>
                </c:pt>
                <c:pt idx="24">
                  <c:v>2016</c:v>
                </c:pt>
                <c:pt idx="25">
                  <c:v>2017</c:v>
                </c:pt>
                <c:pt idx="26">
                  <c:v>2018</c:v>
                </c:pt>
                <c:pt idx="27">
                  <c:v>2019</c:v>
                </c:pt>
                <c:pt idx="28">
                  <c:v>2020</c:v>
                </c:pt>
                <c:pt idx="29">
                  <c:v>2021</c:v>
                </c:pt>
                <c:pt idx="30">
                  <c:v>2022</c:v>
                </c:pt>
                <c:pt idx="31">
                  <c:v>2023</c:v>
                </c:pt>
                <c:pt idx="32">
                  <c:v>2024</c:v>
                </c:pt>
                <c:pt idx="33">
                  <c:v>2025</c:v>
                </c:pt>
                <c:pt idx="34">
                  <c:v>2026</c:v>
                </c:pt>
                <c:pt idx="35">
                  <c:v>2027</c:v>
                </c:pt>
                <c:pt idx="36">
                  <c:v>2028</c:v>
                </c:pt>
              </c:numCache>
            </c:numRef>
          </c:cat>
          <c:val>
            <c:numRef>
              <c:f>Sheet2!$D$5:$D$41</c:f>
              <c:numCache>
                <c:formatCode>General</c:formatCode>
                <c:ptCount val="37"/>
                <c:pt idx="0">
                  <c:v>1593601</c:v>
                </c:pt>
                <c:pt idx="1">
                  <c:v>1778426</c:v>
                </c:pt>
                <c:pt idx="2">
                  <c:v>1910933</c:v>
                </c:pt>
                <c:pt idx="3">
                  <c:v>1945366</c:v>
                </c:pt>
                <c:pt idx="4">
                  <c:v>2025447</c:v>
                </c:pt>
                <c:pt idx="5">
                  <c:v>2170725</c:v>
                </c:pt>
                <c:pt idx="6">
                  <c:v>2247402</c:v>
                </c:pt>
                <c:pt idx="7">
                  <c:v>2197615</c:v>
                </c:pt>
                <c:pt idx="8">
                  <c:v>2221647</c:v>
                </c:pt>
                <c:pt idx="9">
                  <c:v>2458769</c:v>
                </c:pt>
                <c:pt idx="10">
                  <c:v>2563631</c:v>
                </c:pt>
                <c:pt idx="11">
                  <c:v>2579050</c:v>
                </c:pt>
                <c:pt idx="12">
                  <c:v>2567269</c:v>
                </c:pt>
                <c:pt idx="13">
                  <c:v>2439717</c:v>
                </c:pt>
                <c:pt idx="14">
                  <c:v>2344864</c:v>
                </c:pt>
                <c:pt idx="15">
                  <c:v>2404007</c:v>
                </c:pt>
                <c:pt idx="16">
                  <c:v>2131795</c:v>
                </c:pt>
                <c:pt idx="17">
                  <c:v>1994999</c:v>
                </c:pt>
                <c:pt idx="18">
                  <c:v>2030846</c:v>
                </c:pt>
                <c:pt idx="19">
                  <c:v>1941253</c:v>
                </c:pt>
                <c:pt idx="20">
                  <c:v>2044609</c:v>
                </c:pt>
                <c:pt idx="21">
                  <c:v>2264737</c:v>
                </c:pt>
                <c:pt idx="22">
                  <c:v>2476435</c:v>
                </c:pt>
                <c:pt idx="23">
                  <c:v>2633503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BD8-49F3-9BE8-908EC43C3A5A}"/>
            </c:ext>
          </c:extLst>
        </c:ser>
        <c:ser>
          <c:idx val="1"/>
          <c:order val="1"/>
          <c:tx>
            <c:strRef>
              <c:f>Sheet2!$E$4</c:f>
              <c:strCache>
                <c:ptCount val="1"/>
                <c:pt idx="0">
                  <c:v>Expected as ELVs</c:v>
                </c:pt>
              </c:strCache>
            </c:strRef>
          </c:tx>
          <c:marker>
            <c:symbol val="none"/>
          </c:marker>
          <c:cat>
            <c:numRef>
              <c:f>Sheet2!$C$5:$C$41</c:f>
              <c:numCache>
                <c:formatCode>General</c:formatCode>
                <c:ptCount val="37"/>
                <c:pt idx="0">
                  <c:v>1992</c:v>
                </c:pt>
                <c:pt idx="1">
                  <c:v>1993</c:v>
                </c:pt>
                <c:pt idx="2">
                  <c:v>1994</c:v>
                </c:pt>
                <c:pt idx="3">
                  <c:v>1995</c:v>
                </c:pt>
                <c:pt idx="4">
                  <c:v>1996</c:v>
                </c:pt>
                <c:pt idx="5">
                  <c:v>1997</c:v>
                </c:pt>
                <c:pt idx="6">
                  <c:v>1998</c:v>
                </c:pt>
                <c:pt idx="7">
                  <c:v>1999</c:v>
                </c:pt>
                <c:pt idx="8">
                  <c:v>2000</c:v>
                </c:pt>
                <c:pt idx="9">
                  <c:v>2001</c:v>
                </c:pt>
                <c:pt idx="10">
                  <c:v>2002</c:v>
                </c:pt>
                <c:pt idx="11">
                  <c:v>2003</c:v>
                </c:pt>
                <c:pt idx="12">
                  <c:v>2004</c:v>
                </c:pt>
                <c:pt idx="13">
                  <c:v>2005</c:v>
                </c:pt>
                <c:pt idx="14">
                  <c:v>2006</c:v>
                </c:pt>
                <c:pt idx="15">
                  <c:v>2007</c:v>
                </c:pt>
                <c:pt idx="16">
                  <c:v>2008</c:v>
                </c:pt>
                <c:pt idx="17">
                  <c:v>2009</c:v>
                </c:pt>
                <c:pt idx="18">
                  <c:v>2010</c:v>
                </c:pt>
                <c:pt idx="19">
                  <c:v>2011</c:v>
                </c:pt>
                <c:pt idx="20">
                  <c:v>2012</c:v>
                </c:pt>
                <c:pt idx="21">
                  <c:v>2013</c:v>
                </c:pt>
                <c:pt idx="22">
                  <c:v>2014</c:v>
                </c:pt>
                <c:pt idx="23">
                  <c:v>2015</c:v>
                </c:pt>
                <c:pt idx="24">
                  <c:v>2016</c:v>
                </c:pt>
                <c:pt idx="25">
                  <c:v>2017</c:v>
                </c:pt>
                <c:pt idx="26">
                  <c:v>2018</c:v>
                </c:pt>
                <c:pt idx="27">
                  <c:v>2019</c:v>
                </c:pt>
                <c:pt idx="28">
                  <c:v>2020</c:v>
                </c:pt>
                <c:pt idx="29">
                  <c:v>2021</c:v>
                </c:pt>
                <c:pt idx="30">
                  <c:v>2022</c:v>
                </c:pt>
                <c:pt idx="31">
                  <c:v>2023</c:v>
                </c:pt>
                <c:pt idx="32">
                  <c:v>2024</c:v>
                </c:pt>
                <c:pt idx="33">
                  <c:v>2025</c:v>
                </c:pt>
                <c:pt idx="34">
                  <c:v>2026</c:v>
                </c:pt>
                <c:pt idx="35">
                  <c:v>2027</c:v>
                </c:pt>
                <c:pt idx="36">
                  <c:v>2028</c:v>
                </c:pt>
              </c:numCache>
            </c:numRef>
          </c:cat>
          <c:val>
            <c:numRef>
              <c:f>Sheet2!$E$5:$E$41</c:f>
              <c:numCache>
                <c:formatCode>General</c:formatCode>
                <c:ptCount val="37"/>
                <c:pt idx="13">
                  <c:v>1593601</c:v>
                </c:pt>
                <c:pt idx="14">
                  <c:v>1778426</c:v>
                </c:pt>
                <c:pt idx="15">
                  <c:v>1910933</c:v>
                </c:pt>
                <c:pt idx="16">
                  <c:v>1945366</c:v>
                </c:pt>
                <c:pt idx="17">
                  <c:v>2025447</c:v>
                </c:pt>
                <c:pt idx="18">
                  <c:v>2170725</c:v>
                </c:pt>
                <c:pt idx="19">
                  <c:v>2247402</c:v>
                </c:pt>
                <c:pt idx="20">
                  <c:v>2197615</c:v>
                </c:pt>
                <c:pt idx="21">
                  <c:v>2221647</c:v>
                </c:pt>
                <c:pt idx="22">
                  <c:v>2458769</c:v>
                </c:pt>
                <c:pt idx="23">
                  <c:v>2563631</c:v>
                </c:pt>
                <c:pt idx="24">
                  <c:v>2579050</c:v>
                </c:pt>
                <c:pt idx="25">
                  <c:v>2567269</c:v>
                </c:pt>
                <c:pt idx="26">
                  <c:v>2439717</c:v>
                </c:pt>
                <c:pt idx="27">
                  <c:v>2344864</c:v>
                </c:pt>
                <c:pt idx="28">
                  <c:v>2404007</c:v>
                </c:pt>
                <c:pt idx="29">
                  <c:v>2131795</c:v>
                </c:pt>
                <c:pt idx="30">
                  <c:v>1994999</c:v>
                </c:pt>
                <c:pt idx="31">
                  <c:v>2030846</c:v>
                </c:pt>
                <c:pt idx="32">
                  <c:v>1941253</c:v>
                </c:pt>
                <c:pt idx="33">
                  <c:v>2044609</c:v>
                </c:pt>
                <c:pt idx="34">
                  <c:v>2264737</c:v>
                </c:pt>
                <c:pt idx="35">
                  <c:v>2476435</c:v>
                </c:pt>
                <c:pt idx="36">
                  <c:v>2633503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3BD8-49F3-9BE8-908EC43C3A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60867200"/>
        <c:axId val="160867592"/>
      </c:lineChart>
      <c:catAx>
        <c:axId val="16086720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smtClean="0"/>
                  <a:t>Year</a:t>
                </a:r>
                <a:endParaRPr lang="en-GB" dirty="0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60867592"/>
        <c:crosses val="autoZero"/>
        <c:auto val="1"/>
        <c:lblAlgn val="ctr"/>
        <c:lblOffset val="100"/>
        <c:noMultiLvlLbl val="0"/>
      </c:catAx>
      <c:valAx>
        <c:axId val="160867592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smtClean="0"/>
                  <a:t>Number of Vehicles</a:t>
                </a:r>
                <a:endParaRPr lang="en-GB" dirty="0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6086720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83611512785774011"/>
          <c:y val="0.43745642568618653"/>
          <c:w val="0.15025625204004525"/>
          <c:h val="0.29110528425703619"/>
        </c:manualLayout>
      </c:layout>
      <c:overlay val="0"/>
    </c:legend>
    <c:plotVisOnly val="1"/>
    <c:dispBlanksAs val="gap"/>
    <c:showDLblsOverMax val="0"/>
  </c:chart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GB"/>
              <a:t>Comparison</a:t>
            </a:r>
            <a:r>
              <a:rPr lang="en-GB" baseline="0"/>
              <a:t> of Actual End of Life Volumes against Predicted Volumes</a:t>
            </a:r>
            <a:endParaRPr lang="en-GB"/>
          </a:p>
        </c:rich>
      </c:tx>
      <c:layout/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Sheet4!$D$4</c:f>
              <c:strCache>
                <c:ptCount val="1"/>
                <c:pt idx="0">
                  <c:v>Offical ELV</c:v>
                </c:pt>
              </c:strCache>
            </c:strRef>
          </c:tx>
          <c:marker>
            <c:symbol val="none"/>
          </c:marker>
          <c:cat>
            <c:numRef>
              <c:f>Sheet4!$C$5:$C$13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cat>
          <c:val>
            <c:numRef>
              <c:f>Sheet4!$D$5:$D$13</c:f>
              <c:numCache>
                <c:formatCode>General</c:formatCode>
                <c:ptCount val="9"/>
                <c:pt idx="0">
                  <c:v>995496</c:v>
                </c:pt>
                <c:pt idx="1">
                  <c:v>1138496</c:v>
                </c:pt>
                <c:pt idx="2">
                  <c:v>1210294</c:v>
                </c:pt>
                <c:pt idx="3">
                  <c:v>1329517</c:v>
                </c:pt>
                <c:pt idx="4">
                  <c:v>1157438</c:v>
                </c:pt>
                <c:pt idx="5">
                  <c:v>1220873</c:v>
                </c:pt>
                <c:pt idx="6">
                  <c:v>1163123</c:v>
                </c:pt>
                <c:pt idx="7">
                  <c:v>1149459</c:v>
                </c:pt>
                <c:pt idx="8">
                  <c:v>1106846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6ED-4E87-9567-830550D79ED8}"/>
            </c:ext>
          </c:extLst>
        </c:ser>
        <c:ser>
          <c:idx val="1"/>
          <c:order val="1"/>
          <c:tx>
            <c:strRef>
              <c:f>Sheet4!$E$4</c:f>
              <c:strCache>
                <c:ptCount val="1"/>
                <c:pt idx="0">
                  <c:v>Method 1 predicted</c:v>
                </c:pt>
              </c:strCache>
            </c:strRef>
          </c:tx>
          <c:marker>
            <c:symbol val="none"/>
          </c:marker>
          <c:cat>
            <c:numRef>
              <c:f>Sheet4!$C$5:$C$13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cat>
          <c:val>
            <c:numRef>
              <c:f>Sheet4!$E$5:$E$13</c:f>
              <c:numCache>
                <c:formatCode>General</c:formatCode>
                <c:ptCount val="9"/>
                <c:pt idx="0">
                  <c:v>2344864</c:v>
                </c:pt>
                <c:pt idx="1">
                  <c:v>2404007</c:v>
                </c:pt>
                <c:pt idx="2">
                  <c:v>2131795</c:v>
                </c:pt>
                <c:pt idx="3">
                  <c:v>1994999</c:v>
                </c:pt>
                <c:pt idx="4">
                  <c:v>2030846</c:v>
                </c:pt>
                <c:pt idx="5">
                  <c:v>1941253</c:v>
                </c:pt>
                <c:pt idx="6">
                  <c:v>2044609</c:v>
                </c:pt>
                <c:pt idx="7">
                  <c:v>2264737</c:v>
                </c:pt>
                <c:pt idx="8">
                  <c:v>2476435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6ED-4E87-9567-830550D79ED8}"/>
            </c:ext>
          </c:extLst>
        </c:ser>
        <c:ser>
          <c:idx val="2"/>
          <c:order val="2"/>
          <c:tx>
            <c:strRef>
              <c:f>Sheet4!$F$4</c:f>
              <c:strCache>
                <c:ptCount val="1"/>
                <c:pt idx="0">
                  <c:v>Method 2 predicted</c:v>
                </c:pt>
              </c:strCache>
            </c:strRef>
          </c:tx>
          <c:marker>
            <c:symbol val="none"/>
          </c:marker>
          <c:cat>
            <c:numRef>
              <c:f>Sheet4!$C$5:$C$13</c:f>
              <c:numCache>
                <c:formatCode>General</c:formatCode>
                <c:ptCount val="9"/>
                <c:pt idx="0">
                  <c:v>2006</c:v>
                </c:pt>
                <c:pt idx="1">
                  <c:v>2007</c:v>
                </c:pt>
                <c:pt idx="2">
                  <c:v>2008</c:v>
                </c:pt>
                <c:pt idx="3">
                  <c:v>2009</c:v>
                </c:pt>
                <c:pt idx="4">
                  <c:v>2010</c:v>
                </c:pt>
                <c:pt idx="5">
                  <c:v>2011</c:v>
                </c:pt>
                <c:pt idx="6">
                  <c:v>2012</c:v>
                </c:pt>
                <c:pt idx="7">
                  <c:v>2013</c:v>
                </c:pt>
                <c:pt idx="8">
                  <c:v>2014</c:v>
                </c:pt>
              </c:numCache>
            </c:numRef>
          </c:cat>
          <c:val>
            <c:numRef>
              <c:f>Sheet4!$F$5:$F$13</c:f>
              <c:numCache>
                <c:formatCode>General</c:formatCode>
                <c:ptCount val="9"/>
                <c:pt idx="0">
                  <c:v>1778426</c:v>
                </c:pt>
                <c:pt idx="1">
                  <c:v>1910933</c:v>
                </c:pt>
                <c:pt idx="2">
                  <c:v>1945366</c:v>
                </c:pt>
                <c:pt idx="3">
                  <c:v>2025447</c:v>
                </c:pt>
                <c:pt idx="4">
                  <c:v>2170725</c:v>
                </c:pt>
                <c:pt idx="5">
                  <c:v>2247402</c:v>
                </c:pt>
                <c:pt idx="6">
                  <c:v>2197615</c:v>
                </c:pt>
                <c:pt idx="7">
                  <c:v>2221647</c:v>
                </c:pt>
                <c:pt idx="8">
                  <c:v>2458769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6ED-4E87-9567-830550D79E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79047184"/>
        <c:axId val="379047576"/>
      </c:lineChart>
      <c:catAx>
        <c:axId val="37904718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Year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79047576"/>
        <c:crosses val="autoZero"/>
        <c:auto val="1"/>
        <c:lblAlgn val="ctr"/>
        <c:lblOffset val="100"/>
        <c:noMultiLvlLbl val="0"/>
      </c:catAx>
      <c:valAx>
        <c:axId val="37904757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Number</a:t>
                </a:r>
                <a:r>
                  <a:rPr lang="en-GB" baseline="0"/>
                  <a:t> of Vehicles</a:t>
                </a:r>
                <a:endParaRPr lang="en-GB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79047184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2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01451-53BA-494E-B9F2-B3205F16FB98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51CB24-CE68-4C7B-B526-28A64A88B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750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F4EC9-0C14-4CB8-BA73-4823BF3FF7D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2765B-B056-4AC3-B8C1-07692ADDA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804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 happened</a:t>
            </a:r>
            <a:r>
              <a:rPr lang="en-GB" baseline="0" dirty="0" smtClean="0"/>
              <a:t> in 2009?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72765B-B056-4AC3-B8C1-07692ADDA79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0814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Method</a:t>
            </a:r>
            <a:r>
              <a:rPr lang="en-GB" baseline="0" dirty="0" smtClean="0"/>
              <a:t> 1 – creates a relationship between scrapped cars and new vehicles – like for like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72765B-B056-4AC3-B8C1-07692ADDA79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680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smmt.co.uk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smmt.co.uk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smmt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smmt.co.uk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smmt.co.uk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c.europa.eu/eurostat/statistics-explained/index.php/End-of-life_vehicle_statistic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hyperlink" Target="http://www.car-recycling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mt.co.uk/" TargetMode="External"/><Relationship Id="rId2" Type="http://schemas.openxmlformats.org/officeDocument/2006/relationships/hyperlink" Target="http://www.car-recycling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3.xml"/><Relationship Id="rId4" Type="http://schemas.openxmlformats.org/officeDocument/2006/relationships/hyperlink" Target="http://ec.europa.eu/eurostat/statistics-explained/index.php/End-of-life_vehicle_statistics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Motor Industry and End of Life Directive</a:t>
            </a:r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168" y="116632"/>
            <a:ext cx="8363272" cy="1143000"/>
          </a:xfrm>
        </p:spPr>
        <p:txBody>
          <a:bodyPr/>
          <a:lstStyle/>
          <a:p>
            <a:r>
              <a:rPr lang="en-GB" dirty="0" smtClean="0"/>
              <a:t>UK Automotive Industry at a Glance 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6093296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2018)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2018’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2"/>
              </a:rPr>
              <a:t>www.smmt.co.uk</a:t>
            </a:r>
            <a:r>
              <a:rPr lang="en-GB" sz="1200" dirty="0" smtClean="0"/>
              <a:t> [Accessed </a:t>
            </a:r>
            <a:r>
              <a:rPr lang="en-GB" sz="1200" dirty="0" smtClean="0"/>
              <a:t>20/02/2019]</a:t>
            </a:r>
            <a:endParaRPr lang="en-GB" sz="1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6528" y="1290901"/>
            <a:ext cx="4968552" cy="4774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07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 Automotive Manufacturing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6108104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2018)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2018’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2"/>
              </a:rPr>
              <a:t>www.smmt.co.uk</a:t>
            </a:r>
            <a:r>
              <a:rPr lang="en-GB" sz="1200" dirty="0" smtClean="0"/>
              <a:t> [Accessed </a:t>
            </a:r>
            <a:r>
              <a:rPr lang="en-GB" sz="1200" dirty="0" smtClean="0"/>
              <a:t>20/02/2019]</a:t>
            </a:r>
            <a:endParaRPr lang="en-GB" sz="1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1" y="1388366"/>
            <a:ext cx="8621287" cy="3408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067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Automotive Manufacturing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772816"/>
            <a:ext cx="8558881" cy="331236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3528" y="6108104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2018)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2018’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3"/>
              </a:rPr>
              <a:t>www.smmt.co.uk</a:t>
            </a:r>
            <a:r>
              <a:rPr lang="en-GB" sz="1200" dirty="0" smtClean="0"/>
              <a:t> [Accessed </a:t>
            </a:r>
            <a:r>
              <a:rPr lang="en-GB" sz="1200" dirty="0" smtClean="0"/>
              <a:t>20/02/2019]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16383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7467600" cy="1143000"/>
          </a:xfrm>
        </p:spPr>
        <p:txBody>
          <a:bodyPr/>
          <a:lstStyle/>
          <a:p>
            <a:r>
              <a:rPr lang="en-GB" dirty="0" smtClean="0"/>
              <a:t>Registrations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6247309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2018)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2018’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2"/>
              </a:rPr>
              <a:t>www.smmt.co.uk</a:t>
            </a:r>
            <a:r>
              <a:rPr lang="en-GB" sz="1200" dirty="0" smtClean="0"/>
              <a:t> [</a:t>
            </a:r>
            <a:r>
              <a:rPr lang="en-GB" sz="1200" dirty="0" smtClean="0"/>
              <a:t>Accessed 20/02/2019]</a:t>
            </a:r>
            <a:endParaRPr lang="en-GB" sz="1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1268760"/>
            <a:ext cx="4076700" cy="46767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9319" y="1648223"/>
            <a:ext cx="4657730" cy="409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464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Registrations by Sales Type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418309"/>
            <a:ext cx="8365894" cy="438473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3528" y="6247309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2018)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2018’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3"/>
              </a:rPr>
              <a:t>www.smmt.co.uk</a:t>
            </a:r>
            <a:r>
              <a:rPr lang="en-GB" sz="1200" dirty="0" smtClean="0"/>
              <a:t> [</a:t>
            </a:r>
            <a:r>
              <a:rPr lang="en-GB" sz="1200" dirty="0" smtClean="0"/>
              <a:t>Accessed 20/02/2019]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85650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Automotive Aftermarket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489" y="1439451"/>
            <a:ext cx="8311926" cy="352556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3528" y="6247309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2018)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2018’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3"/>
              </a:rPr>
              <a:t>www.smmt.co.uk</a:t>
            </a:r>
            <a:r>
              <a:rPr lang="en-GB" sz="1200" dirty="0" smtClean="0"/>
              <a:t> [</a:t>
            </a:r>
            <a:r>
              <a:rPr lang="en-GB" sz="1200" dirty="0" smtClean="0"/>
              <a:t>Accessed 20/02/2019]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95860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160" y="-315416"/>
            <a:ext cx="7467600" cy="1143000"/>
          </a:xfrm>
        </p:spPr>
        <p:txBody>
          <a:bodyPr/>
          <a:lstStyle/>
          <a:p>
            <a:r>
              <a:rPr lang="en-GB" dirty="0" smtClean="0"/>
              <a:t>Environment – CO</a:t>
            </a:r>
            <a:r>
              <a:rPr lang="en-GB" baseline="-25000" dirty="0" smtClean="0"/>
              <a:t>2</a:t>
            </a:r>
            <a:endParaRPr lang="en-GB" baseline="-25000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623731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2018)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2018’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2"/>
              </a:rPr>
              <a:t>www.smmt.co.uk</a:t>
            </a:r>
            <a:r>
              <a:rPr lang="en-GB" sz="1200" dirty="0" smtClean="0"/>
              <a:t> [Accessed </a:t>
            </a:r>
            <a:r>
              <a:rPr lang="en-GB" sz="1200" dirty="0" smtClean="0"/>
              <a:t>20/02/2019]</a:t>
            </a:r>
            <a:endParaRPr lang="en-GB" sz="1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980728"/>
            <a:ext cx="8752854" cy="34628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99710" y="4596715"/>
            <a:ext cx="837674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- New </a:t>
            </a:r>
            <a:r>
              <a:rPr lang="en-GB" dirty="0"/>
              <a:t>cars emit 12.6% less CO</a:t>
            </a:r>
            <a:r>
              <a:rPr lang="en-GB" baseline="-25000" dirty="0"/>
              <a:t>2</a:t>
            </a:r>
            <a:r>
              <a:rPr lang="en-GB" dirty="0"/>
              <a:t> than equivalent older models but average UK new car CO</a:t>
            </a:r>
            <a:r>
              <a:rPr lang="en-GB" baseline="-25000" dirty="0"/>
              <a:t>2</a:t>
            </a:r>
            <a:r>
              <a:rPr lang="en-GB" dirty="0"/>
              <a:t> rises 0.8</a:t>
            </a:r>
            <a:r>
              <a:rPr lang="en-GB" dirty="0" smtClean="0"/>
              <a:t>%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- Due </a:t>
            </a:r>
            <a:r>
              <a:rPr lang="en-GB" dirty="0"/>
              <a:t>to the 17.1% decline in new diesel regulations (they use less fuel than petrol equivalents)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39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 Emissions Testing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6369992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</a:t>
            </a:r>
            <a:r>
              <a:rPr lang="en-GB" sz="1200" dirty="0" smtClean="0"/>
              <a:t>2018) </a:t>
            </a:r>
            <a:r>
              <a:rPr lang="en-GB" sz="1200" dirty="0" smtClean="0"/>
              <a:t>‘Motor Industry Facts </a:t>
            </a:r>
            <a:r>
              <a:rPr lang="en-GB" sz="1200" dirty="0" smtClean="0"/>
              <a:t>2018’ </a:t>
            </a:r>
            <a:r>
              <a:rPr lang="en-GB" sz="1200" dirty="0" smtClean="0"/>
              <a:t>The Society of Motor Manufacturers and Traders, </a:t>
            </a:r>
            <a:r>
              <a:rPr lang="en-GB" sz="1200" dirty="0" smtClean="0">
                <a:hlinkClick r:id="rId2"/>
              </a:rPr>
              <a:t>www.smmt.co.uk</a:t>
            </a:r>
            <a:r>
              <a:rPr lang="en-GB" sz="1200" dirty="0" smtClean="0"/>
              <a:t> [Accessed </a:t>
            </a:r>
            <a:r>
              <a:rPr lang="en-GB" sz="1200" dirty="0" smtClean="0"/>
              <a:t>20</a:t>
            </a:r>
            <a:r>
              <a:rPr lang="en-GB" sz="1200" dirty="0" smtClean="0"/>
              <a:t>/02/2019</a:t>
            </a:r>
          </a:p>
          <a:p>
            <a:r>
              <a:rPr lang="en-GB" sz="1200" dirty="0" smtClean="0"/>
              <a:t>]</a:t>
            </a:r>
            <a:endParaRPr lang="en-GB" sz="1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1772816"/>
            <a:ext cx="8729042" cy="3501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6081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Connected Vehicles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772816"/>
            <a:ext cx="8496944" cy="347119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3528" y="623731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SMMT (2017) ‘Motor Industry Facts 2017’ The Society of Motor Manufacturers and Traders, </a:t>
            </a:r>
            <a:r>
              <a:rPr lang="en-GB" sz="1200" dirty="0" smtClean="0">
                <a:hlinkClick r:id="rId3"/>
              </a:rPr>
              <a:t>www.smmt.co.uk</a:t>
            </a:r>
            <a:r>
              <a:rPr lang="en-GB" sz="1200" dirty="0" smtClean="0"/>
              <a:t> [Accessed 27/02/2018]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74278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7467600" cy="1143000"/>
          </a:xfrm>
        </p:spPr>
        <p:txBody>
          <a:bodyPr/>
          <a:lstStyle/>
          <a:p>
            <a:r>
              <a:rPr lang="en-GB" dirty="0" smtClean="0"/>
              <a:t>Scrapped Vehicles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57200" y="6309319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EuroStat</a:t>
            </a:r>
            <a:r>
              <a:rPr lang="en-GB" sz="1200" dirty="0" smtClean="0"/>
              <a:t> </a:t>
            </a:r>
            <a:r>
              <a:rPr lang="en-GB" sz="1200" smtClean="0"/>
              <a:t>(</a:t>
            </a:r>
            <a:r>
              <a:rPr lang="en-GB" sz="1200" smtClean="0"/>
              <a:t>201) </a:t>
            </a:r>
            <a:r>
              <a:rPr lang="en-GB" sz="1200" dirty="0" smtClean="0"/>
              <a:t>‘</a:t>
            </a:r>
            <a:r>
              <a:rPr lang="en-GB" sz="1200" dirty="0" err="1" smtClean="0"/>
              <a:t>EuroStat</a:t>
            </a:r>
            <a:r>
              <a:rPr lang="en-GB" sz="1200" dirty="0" smtClean="0"/>
              <a:t> Statistics Explained’ </a:t>
            </a:r>
            <a:r>
              <a:rPr lang="en-GB" sz="1200" dirty="0"/>
              <a:t>European Commission </a:t>
            </a:r>
            <a:r>
              <a:rPr lang="en-GB" sz="1200" dirty="0">
                <a:hlinkClick r:id="rId3"/>
              </a:rPr>
              <a:t>http://</a:t>
            </a:r>
            <a:r>
              <a:rPr lang="en-GB" sz="1200" dirty="0" smtClean="0">
                <a:hlinkClick r:id="rId3"/>
              </a:rPr>
              <a:t>ec.europa.eu/eurostat/statistics-explained/index.php/End-of-life_vehicle_statistics</a:t>
            </a:r>
            <a:r>
              <a:rPr lang="en-GB" sz="1200" dirty="0" smtClean="0"/>
              <a:t> [Accessed </a:t>
            </a:r>
            <a:r>
              <a:rPr lang="en-GB" sz="1200" dirty="0" smtClean="0"/>
              <a:t>20/02/2019] </a:t>
            </a:r>
            <a:endParaRPr lang="en-GB" sz="1200" dirty="0"/>
          </a:p>
        </p:txBody>
      </p:sp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00553700"/>
              </p:ext>
            </p:extLst>
          </p:nvPr>
        </p:nvGraphicFramePr>
        <p:xfrm>
          <a:off x="611560" y="967144"/>
          <a:ext cx="7560840" cy="53421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45346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Scrapped Vehicles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Two Methods</a:t>
            </a:r>
          </a:p>
          <a:p>
            <a:endParaRPr lang="en-GB" dirty="0"/>
          </a:p>
          <a:p>
            <a:r>
              <a:rPr lang="en-GB" dirty="0" smtClean="0"/>
              <a:t>Method 1 – Proportionally related to the number of new vehicles sold</a:t>
            </a:r>
          </a:p>
          <a:p>
            <a:endParaRPr lang="en-GB" dirty="0"/>
          </a:p>
          <a:p>
            <a:r>
              <a:rPr lang="en-GB" dirty="0" smtClean="0"/>
              <a:t>Method 2 – Assume average age of ELV vehicle is 13 years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678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Scrapped Vehicles – Method </a:t>
            </a:r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6263722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Car Recycling (2012) ‘Car Recycling in the United Kingdom’ </a:t>
            </a:r>
            <a:r>
              <a:rPr lang="en-GB" sz="1200" dirty="0" smtClean="0">
                <a:hlinkClick r:id="rId2"/>
              </a:rPr>
              <a:t>www.car-recycling.org.uk</a:t>
            </a:r>
            <a:r>
              <a:rPr lang="en-GB" sz="1200" dirty="0" smtClean="0"/>
              <a:t> [Accessed 24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Oct 2014] </a:t>
            </a:r>
          </a:p>
          <a:p>
            <a:r>
              <a:rPr lang="en-GB" sz="1200" dirty="0"/>
              <a:t>SMMT (2016) ‘Motor Industry Facts 2016’ The Society of Motor Manufacturers and Traders, </a:t>
            </a:r>
            <a:r>
              <a:rPr lang="en-GB" sz="1200" dirty="0">
                <a:hlinkClick r:id="rId3"/>
              </a:rPr>
              <a:t>www.smmt.co.uk</a:t>
            </a:r>
            <a:r>
              <a:rPr lang="en-GB" sz="1200" dirty="0"/>
              <a:t> [Accessed 07/03/2017]</a:t>
            </a:r>
          </a:p>
          <a:p>
            <a:endParaRPr lang="en-GB" sz="1200" dirty="0"/>
          </a:p>
        </p:txBody>
      </p:sp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80120689"/>
              </p:ext>
            </p:extLst>
          </p:nvPr>
        </p:nvGraphicFramePr>
        <p:xfrm>
          <a:off x="457200" y="1417638"/>
          <a:ext cx="7617743" cy="48196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108575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the two methods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58552" y="5917070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Car Recycling (2012) ‘Car Recycling in the United Kingdom’ </a:t>
            </a:r>
            <a:r>
              <a:rPr lang="en-GB" sz="1200" dirty="0" smtClean="0">
                <a:hlinkClick r:id="rId2"/>
              </a:rPr>
              <a:t>www.car-recycling.org.uk</a:t>
            </a:r>
            <a:r>
              <a:rPr lang="en-GB" sz="1200" dirty="0" smtClean="0"/>
              <a:t> [Accessed 24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Oct 2014] </a:t>
            </a:r>
          </a:p>
          <a:p>
            <a:r>
              <a:rPr lang="en-GB" sz="1200" dirty="0"/>
              <a:t>SMMT (2016) ‘Motor Industry Facts 2016’ The Society of Motor Manufacturers and Traders, </a:t>
            </a:r>
            <a:r>
              <a:rPr lang="en-GB" sz="1200" dirty="0">
                <a:hlinkClick r:id="rId3"/>
              </a:rPr>
              <a:t>www.smmt.co.uk</a:t>
            </a:r>
            <a:r>
              <a:rPr lang="en-GB" sz="1200" dirty="0"/>
              <a:t> [Accessed 07/03/2017</a:t>
            </a:r>
            <a:r>
              <a:rPr lang="en-GB" sz="1200" dirty="0" smtClean="0"/>
              <a:t>]</a:t>
            </a:r>
          </a:p>
          <a:p>
            <a:r>
              <a:rPr lang="en-GB" sz="1200" dirty="0" err="1"/>
              <a:t>EuroStat</a:t>
            </a:r>
            <a:r>
              <a:rPr lang="en-GB" sz="1200" dirty="0"/>
              <a:t> (2017) ‘</a:t>
            </a:r>
            <a:r>
              <a:rPr lang="en-GB" sz="1200" dirty="0" err="1"/>
              <a:t>EuroStat</a:t>
            </a:r>
            <a:r>
              <a:rPr lang="en-GB" sz="1200" dirty="0"/>
              <a:t> Statistics Explained’ European Commission </a:t>
            </a:r>
            <a:r>
              <a:rPr lang="en-GB" sz="1200" dirty="0">
                <a:hlinkClick r:id="rId4"/>
              </a:rPr>
              <a:t>http://ec.europa.eu/eurostat/statistics-explained/index.php/End-of-life_vehicle_statistics</a:t>
            </a:r>
            <a:r>
              <a:rPr lang="en-GB" sz="1200" dirty="0"/>
              <a:t> [Accessed 14/03/2017] </a:t>
            </a:r>
          </a:p>
          <a:p>
            <a:endParaRPr lang="en-GB" sz="1200" dirty="0"/>
          </a:p>
          <a:p>
            <a:endParaRPr lang="en-GB" sz="1200" dirty="0"/>
          </a:p>
        </p:txBody>
      </p:sp>
      <p:graphicFrame>
        <p:nvGraphicFramePr>
          <p:cNvPr id="9" name="Chart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96033154"/>
              </p:ext>
            </p:extLst>
          </p:nvPr>
        </p:nvGraphicFramePr>
        <p:xfrm>
          <a:off x="669429" y="1340768"/>
          <a:ext cx="7373094" cy="46085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20699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90023"/>
            <a:ext cx="7467600" cy="20203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Sustainability of the Industry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591040"/>
            <a:ext cx="6037486" cy="6165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7300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 panose="020F03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 panose="020F0502020204030204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895</TotalTime>
  <Words>510</Words>
  <Application>Microsoft Office PowerPoint</Application>
  <PresentationFormat>On-screen Show (4:3)</PresentationFormat>
  <Paragraphs>53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Century Schoolbook</vt:lpstr>
      <vt:lpstr>Wingdings</vt:lpstr>
      <vt:lpstr>Wingdings 2</vt:lpstr>
      <vt:lpstr>Oriel</vt:lpstr>
      <vt:lpstr>Sustainability through Technology</vt:lpstr>
      <vt:lpstr>UK Automotive Industry at a Glance  </vt:lpstr>
      <vt:lpstr>Global Automotive Manufacturing</vt:lpstr>
      <vt:lpstr>UK Automotive Manufacturing</vt:lpstr>
      <vt:lpstr>Registrations</vt:lpstr>
      <vt:lpstr>Registrations by Sales Type</vt:lpstr>
      <vt:lpstr>UK Automotive Aftermarket</vt:lpstr>
      <vt:lpstr>Environment – CO2</vt:lpstr>
      <vt:lpstr>Car Emissions Testing</vt:lpstr>
      <vt:lpstr>Connected Vehicles</vt:lpstr>
      <vt:lpstr>Scrapped Vehicles</vt:lpstr>
      <vt:lpstr>Calculating Scrapped Vehicles  </vt:lpstr>
      <vt:lpstr>Calculating Scrapped Vehicles – Method 2</vt:lpstr>
      <vt:lpstr>Comparing the two methods</vt:lpstr>
      <vt:lpstr>Sustainability of the Industry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57</cp:revision>
  <cp:lastPrinted>2017-03-09T16:05:26Z</cp:lastPrinted>
  <dcterms:created xsi:type="dcterms:W3CDTF">2014-10-10T09:37:13Z</dcterms:created>
  <dcterms:modified xsi:type="dcterms:W3CDTF">2019-02-20T11:24:39Z</dcterms:modified>
</cp:coreProperties>
</file>