
<file path=[Content_Types].xml><?xml version="1.0" encoding="utf-8"?>
<Types xmlns="http://schemas.openxmlformats.org/package/2006/content-types">
  <Default ContentType="image/jpg" Extension="jpg"/>
  <Default ContentType="application/xml" Extension="xml"/>
  <Default ContentType="application/vnd.openxmlformats-package.relationships+xml" Extension="rels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1.xml"/>
  <Override ContentType="application/vnd.openxmlformats-officedocument.theme+xml" PartName="/ppt/theme/theme1.xml"/>
  <Override ContentType="application/vnd.openxmlformats-officedocument.presentationml.viewProps+xml" PartName="/ppt/viewProps1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y="10693400" cx="7556500"/>
  <p:notesSz cx="7556500" cy="10693400"/>
  <p:extLst>
    <p:ext uri="{EFAFB233-063F-42B5-8137-9DF3F51BA10A}">
      <p15:sldGuideLst>
        <p15:guide id="1" orient="horz" pos="2880">
          <p15:clr>
            <a:srgbClr val="000000"/>
          </p15:clr>
        </p15:guide>
        <p15:guide id="2" pos="2160">
          <p15:clr>
            <a:srgbClr val="000000"/>
          </p15:clr>
        </p15:guide>
      </p15:sldGuideLst>
    </p:ext>
  </p:extLst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1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880" orient="horz"/>
        <p:guide pos="216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viewProps" Target="viewProps1.xml"/><Relationship Id="rId3" Type="http://schemas.openxmlformats.org/officeDocument/2006/relationships/presProps" Target="presProps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jp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jp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jp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jp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jp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jp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jp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jp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jp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5.jp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5581903"/>
            <a:ext cx="5729605" cy="412877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ctr" marL="22225">
              <a:lnSpc>
                <a:spcPct val="100000"/>
              </a:lnSpc>
              <a:spcBef>
                <a:spcPts val="95"/>
              </a:spcBef>
            </a:pPr>
            <a:r>
              <a:rPr dirty="0" sz="1900" spc="-5">
                <a:latin typeface="Calibri"/>
                <a:cs typeface="Calibri"/>
              </a:rPr>
              <a:t>Leadership</a:t>
            </a:r>
            <a:r>
              <a:rPr dirty="0" sz="190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style</a:t>
            </a:r>
            <a:r>
              <a:rPr dirty="0" sz="1900" spc="-1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of</a:t>
            </a:r>
            <a:r>
              <a:rPr dirty="0" sz="1900" spc="-1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Jack </a:t>
            </a:r>
            <a:r>
              <a:rPr dirty="0" sz="1900">
                <a:latin typeface="Calibri"/>
                <a:cs typeface="Calibri"/>
              </a:rPr>
              <a:t>Welch, </a:t>
            </a:r>
            <a:r>
              <a:rPr dirty="0" sz="1900" spc="-5">
                <a:latin typeface="Calibri"/>
                <a:cs typeface="Calibri"/>
              </a:rPr>
              <a:t>CEO</a:t>
            </a:r>
            <a:r>
              <a:rPr dirty="0" sz="1900" spc="-1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of</a:t>
            </a:r>
            <a:r>
              <a:rPr dirty="0" sz="1900" spc="-1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GE</a:t>
            </a:r>
            <a:endParaRPr sz="19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650">
              <a:latin typeface="Calibri"/>
              <a:cs typeface="Calibri"/>
            </a:endParaRPr>
          </a:p>
          <a:p>
            <a:pPr algn="ctr" marL="24765">
              <a:lnSpc>
                <a:spcPct val="100000"/>
              </a:lnSpc>
              <a:spcBef>
                <a:spcPts val="5"/>
              </a:spcBef>
            </a:pPr>
            <a:r>
              <a:rPr dirty="0" sz="1900" spc="-5">
                <a:latin typeface="Calibri"/>
                <a:cs typeface="Calibri"/>
              </a:rPr>
              <a:t>By</a:t>
            </a:r>
            <a:endParaRPr sz="1900">
              <a:latin typeface="Calibri"/>
              <a:cs typeface="Calibri"/>
            </a:endParaRPr>
          </a:p>
          <a:p>
            <a:pPr marL="12700" marR="27305">
              <a:lnSpc>
                <a:spcPct val="110600"/>
              </a:lnSpc>
              <a:spcBef>
                <a:spcPts val="740"/>
              </a:spcBef>
            </a:pPr>
            <a:r>
              <a:rPr dirty="0" sz="1900">
                <a:latin typeface="Calibri"/>
                <a:cs typeface="Calibri"/>
              </a:rPr>
              <a:t>Vanya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Nikolova</a:t>
            </a:r>
            <a:r>
              <a:rPr dirty="0" sz="1900" spc="1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1920484(</a:t>
            </a:r>
            <a:r>
              <a:rPr dirty="0" sz="1900" spc="-5">
                <a:latin typeface="Calibri"/>
                <a:cs typeface="Calibri"/>
              </a:rPr>
              <a:t> Introduction; Leadership</a:t>
            </a:r>
            <a:r>
              <a:rPr dirty="0" sz="1900" spc="-1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of</a:t>
            </a:r>
            <a:r>
              <a:rPr dirty="0" sz="1900" spc="-5">
                <a:latin typeface="Calibri"/>
                <a:cs typeface="Calibri"/>
              </a:rPr>
              <a:t> Jack </a:t>
            </a:r>
            <a:r>
              <a:rPr dirty="0" sz="1900" spc="-41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Welch,</a:t>
            </a:r>
            <a:r>
              <a:rPr dirty="0" sz="190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CEO </a:t>
            </a:r>
            <a:r>
              <a:rPr dirty="0" sz="1900">
                <a:latin typeface="Calibri"/>
                <a:cs typeface="Calibri"/>
              </a:rPr>
              <a:t>of </a:t>
            </a:r>
            <a:r>
              <a:rPr dirty="0" sz="1900" spc="-5">
                <a:latin typeface="Calibri"/>
                <a:cs typeface="Calibri"/>
              </a:rPr>
              <a:t>GE</a:t>
            </a:r>
            <a:r>
              <a:rPr dirty="0" sz="1900" spc="15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;</a:t>
            </a:r>
            <a:r>
              <a:rPr dirty="0" sz="1900" spc="2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Leadership</a:t>
            </a:r>
            <a:r>
              <a:rPr dirty="0" sz="1900" spc="2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theories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10">
                <a:latin typeface="Calibri"/>
                <a:cs typeface="Calibri"/>
              </a:rPr>
              <a:t> perspectives; </a:t>
            </a:r>
            <a:r>
              <a:rPr dirty="0" sz="1900" spc="-5">
                <a:latin typeface="Calibri"/>
                <a:cs typeface="Calibri"/>
              </a:rPr>
              <a:t> Conclusion)</a:t>
            </a:r>
            <a:endParaRPr sz="19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dirty="0" sz="1900" spc="-5">
                <a:latin typeface="Calibri"/>
                <a:cs typeface="Calibri"/>
              </a:rPr>
              <a:t>Ivan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Medarev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1920485</a:t>
            </a:r>
            <a:r>
              <a:rPr dirty="0" sz="1900" spc="1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(Contd.</a:t>
            </a:r>
            <a:r>
              <a:rPr dirty="0" sz="190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;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Merits</a:t>
            </a:r>
            <a:r>
              <a:rPr dirty="0" sz="1900">
                <a:latin typeface="Calibri"/>
                <a:cs typeface="Calibri"/>
              </a:rPr>
              <a:t> of</a:t>
            </a:r>
            <a:r>
              <a:rPr dirty="0" sz="1900" spc="-5">
                <a:latin typeface="Calibri"/>
                <a:cs typeface="Calibri"/>
              </a:rPr>
              <a:t> Leadership</a:t>
            </a:r>
            <a:endParaRPr sz="1900">
              <a:latin typeface="Calibri"/>
              <a:cs typeface="Calibri"/>
            </a:endParaRPr>
          </a:p>
          <a:p>
            <a:pPr marL="12700" marR="5080">
              <a:lnSpc>
                <a:spcPct val="110500"/>
              </a:lnSpc>
            </a:pPr>
            <a:r>
              <a:rPr dirty="0" sz="1900" spc="-10">
                <a:latin typeface="Calibri"/>
                <a:cs typeface="Calibri"/>
              </a:rPr>
              <a:t>style;</a:t>
            </a:r>
            <a:r>
              <a:rPr dirty="0" sz="190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Demerits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of</a:t>
            </a:r>
            <a:r>
              <a:rPr dirty="0" sz="1900" spc="-5">
                <a:latin typeface="Calibri"/>
                <a:cs typeface="Calibri"/>
              </a:rPr>
              <a:t> Leadership</a:t>
            </a:r>
            <a:r>
              <a:rPr dirty="0" sz="1900" spc="1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style;</a:t>
            </a:r>
            <a:r>
              <a:rPr dirty="0" sz="1900" spc="25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Qualities</a:t>
            </a:r>
            <a:r>
              <a:rPr dirty="0" sz="1900" spc="1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of</a:t>
            </a:r>
            <a:r>
              <a:rPr dirty="0" sz="1900" spc="-5">
                <a:latin typeface="Calibri"/>
                <a:cs typeface="Calibri"/>
              </a:rPr>
              <a:t> the CEO</a:t>
            </a:r>
            <a:r>
              <a:rPr dirty="0" sz="1900" spc="-1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of </a:t>
            </a:r>
            <a:r>
              <a:rPr dirty="0" sz="1900" spc="-41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GE,</a:t>
            </a:r>
            <a:r>
              <a:rPr dirty="0" sz="1900" spc="-5">
                <a:latin typeface="Calibri"/>
                <a:cs typeface="Calibri"/>
              </a:rPr>
              <a:t> Jack</a:t>
            </a:r>
            <a:r>
              <a:rPr dirty="0" sz="190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Welch)</a:t>
            </a:r>
            <a:endParaRPr sz="19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dirty="0" sz="1900">
                <a:latin typeface="Calibri"/>
                <a:cs typeface="Calibri"/>
              </a:rPr>
              <a:t>Diyana</a:t>
            </a:r>
            <a:r>
              <a:rPr dirty="0" sz="1900" spc="-1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Shapshalova</a:t>
            </a:r>
            <a:r>
              <a:rPr dirty="0" sz="1900" spc="-1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1907713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(Effectiveness</a:t>
            </a:r>
            <a:r>
              <a:rPr dirty="0" sz="1900" spc="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endParaRPr sz="19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4"/>
              </a:spcBef>
            </a:pPr>
            <a:r>
              <a:rPr dirty="0" sz="1900" spc="-10">
                <a:latin typeface="Calibri"/>
                <a:cs typeface="Calibri"/>
              </a:rPr>
              <a:t>Ineffectiveness</a:t>
            </a:r>
            <a:r>
              <a:rPr dirty="0" sz="1900">
                <a:latin typeface="Calibri"/>
                <a:cs typeface="Calibri"/>
              </a:rPr>
              <a:t> of</a:t>
            </a:r>
            <a:r>
              <a:rPr dirty="0" sz="1900" spc="-1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Jack</a:t>
            </a:r>
            <a:r>
              <a:rPr dirty="0" sz="1900" spc="2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Welch’s</a:t>
            </a:r>
            <a:r>
              <a:rPr dirty="0" sz="1900" spc="-5">
                <a:latin typeface="Calibri"/>
                <a:cs typeface="Calibri"/>
              </a:rPr>
              <a:t> Leadership</a:t>
            </a:r>
            <a:r>
              <a:rPr dirty="0" sz="1900">
                <a:latin typeface="Calibri"/>
                <a:cs typeface="Calibri"/>
              </a:rPr>
              <a:t> </a:t>
            </a:r>
            <a:r>
              <a:rPr dirty="0" sz="1900" spc="-5">
                <a:latin typeface="Calibri"/>
                <a:cs typeface="Calibri"/>
              </a:rPr>
              <a:t>qualities)</a:t>
            </a:r>
            <a:endParaRPr sz="1900">
              <a:latin typeface="Calibri"/>
              <a:cs typeface="Calibri"/>
            </a:endParaRPr>
          </a:p>
          <a:p>
            <a:pPr algn="ctr" marL="24765">
              <a:lnSpc>
                <a:spcPct val="100000"/>
              </a:lnSpc>
              <a:spcBef>
                <a:spcPts val="1030"/>
              </a:spcBef>
            </a:pPr>
            <a:r>
              <a:rPr dirty="0" sz="1900" spc="-5">
                <a:latin typeface="Calibri"/>
                <a:cs typeface="Calibri"/>
              </a:rPr>
              <a:t>LCBB6003</a:t>
            </a:r>
            <a:endParaRPr sz="19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1734438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2</a:t>
            </a:r>
            <a:endParaRPr sz="11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2468879"/>
            <a:ext cx="4572635" cy="342887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45260" y="5584951"/>
            <a:ext cx="5466715" cy="95250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12065" marR="5080" indent="-1270">
              <a:lnSpc>
                <a:spcPct val="101699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involves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setting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attaining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objectives,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tackling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competitions,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solving </a:t>
            </a:r>
            <a:r>
              <a:rPr dirty="0" sz="1200" spc="-5">
                <a:latin typeface="Calibri"/>
                <a:cs typeface="Calibri"/>
              </a:rPr>
              <a:t> issues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conclusively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rapidly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(Adler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Laasch,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</a:t>
            </a:r>
            <a:r>
              <a:rPr dirty="0" sz="1200">
                <a:latin typeface="Calibri"/>
                <a:cs typeface="Calibri"/>
              </a:rPr>
              <a:t> Jack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CEO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GE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offer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broader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variety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product </a:t>
            </a:r>
            <a:r>
              <a:rPr dirty="0" sz="1200" spc="5">
                <a:latin typeface="Calibri"/>
                <a:cs typeface="Calibri"/>
              </a:rPr>
              <a:t>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service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from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aircraft</a:t>
            </a:r>
            <a:r>
              <a:rPr dirty="0" sz="1200" spc="-5">
                <a:latin typeface="Calibri"/>
                <a:cs typeface="Calibri"/>
              </a:rPr>
              <a:t> engine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10">
                <a:latin typeface="Calibri"/>
                <a:cs typeface="Calibri"/>
              </a:rPr>
              <a:t>system,</a:t>
            </a:r>
            <a:endParaRPr sz="1200">
              <a:latin typeface="Calibri"/>
              <a:cs typeface="Calibri"/>
            </a:endParaRPr>
          </a:p>
          <a:p>
            <a:pPr algn="ctr" marL="106680" marR="103505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healthcare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system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 pharmaceutical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diagnostic,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power</a:t>
            </a:r>
            <a:r>
              <a:rPr dirty="0" sz="1200" spc="-10">
                <a:latin typeface="Calibri"/>
                <a:cs typeface="Calibri"/>
              </a:rPr>
              <a:t> generation,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oil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gas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production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equipment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medicinal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imaging,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funding </a:t>
            </a:r>
            <a:r>
              <a:rPr dirty="0" sz="1200" spc="-10">
                <a:latin typeface="Calibri"/>
                <a:cs typeface="Calibri"/>
              </a:rPr>
              <a:t>plus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business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goods.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4196" y="5584951"/>
            <a:ext cx="5730875" cy="169989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12700" marR="5080">
              <a:lnSpc>
                <a:spcPct val="101800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Getting</a:t>
            </a:r>
            <a:r>
              <a:rPr dirty="0" sz="1200" spc="-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imperious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work </a:t>
            </a:r>
            <a:r>
              <a:rPr dirty="0" sz="1200" spc="5">
                <a:latin typeface="Calibri"/>
                <a:cs typeface="Calibri"/>
              </a:rPr>
              <a:t>all </a:t>
            </a:r>
            <a:r>
              <a:rPr dirty="0" sz="1200" spc="-5">
                <a:latin typeface="Calibri"/>
                <a:cs typeface="Calibri"/>
              </a:rPr>
              <a:t>together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</a:t>
            </a:r>
            <a:r>
              <a:rPr dirty="0" sz="1200" spc="-10">
                <a:latin typeface="Calibri"/>
                <a:cs typeface="Calibri"/>
              </a:rPr>
              <a:t>growing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while espousal</a:t>
            </a:r>
            <a:r>
              <a:rPr dirty="0" sz="1200">
                <a:latin typeface="Calibri"/>
                <a:cs typeface="Calibri"/>
              </a:rPr>
              <a:t> changes.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 can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 leader's</a:t>
            </a:r>
            <a:endParaRPr sz="1200">
              <a:latin typeface="Calibri"/>
              <a:cs typeface="Calibri"/>
            </a:endParaRPr>
          </a:p>
          <a:p>
            <a:pPr algn="ctr" marL="24765" marR="20955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technique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give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directions,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execute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plans,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motivate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people.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Several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authors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had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proposed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figuring</a:t>
            </a:r>
            <a:r>
              <a:rPr dirty="0" sz="1200">
                <a:latin typeface="Calibri"/>
                <a:cs typeface="Calibri"/>
              </a:rPr>
              <a:t> out</a:t>
            </a:r>
            <a:r>
              <a:rPr dirty="0" sz="1200" spc="-5">
                <a:latin typeface="Calibri"/>
                <a:cs typeface="Calibri"/>
              </a:rPr>
              <a:t> 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varied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10">
                <a:latin typeface="Calibri"/>
                <a:cs typeface="Calibri"/>
              </a:rPr>
              <a:t>as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shown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political,</a:t>
            </a:r>
            <a:endParaRPr sz="1200">
              <a:latin typeface="Calibri"/>
              <a:cs typeface="Calibri"/>
            </a:endParaRPr>
          </a:p>
          <a:p>
            <a:pPr algn="ctr" marL="36830" marR="32384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business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other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domains.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refers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behavioural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approach</a:t>
            </a:r>
            <a:r>
              <a:rPr dirty="0" sz="1200" spc="-10">
                <a:latin typeface="Calibri"/>
                <a:cs typeface="Calibri"/>
              </a:rPr>
              <a:t> executed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motivate,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direct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follower.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sets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execute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plan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 </a:t>
            </a:r>
            <a:r>
              <a:rPr dirty="0" sz="1200" spc="-10">
                <a:latin typeface="Calibri"/>
                <a:cs typeface="Calibri"/>
              </a:rPr>
              <a:t>strategy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attain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goals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state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while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accounting</a:t>
            </a:r>
            <a:endParaRPr sz="1200">
              <a:latin typeface="Calibri"/>
              <a:cs typeface="Calibri"/>
            </a:endParaRPr>
          </a:p>
          <a:p>
            <a:pPr algn="ctr" marL="18415" marR="13970">
              <a:lnSpc>
                <a:spcPct val="101699"/>
              </a:lnSpc>
              <a:spcBef>
                <a:spcPts val="25"/>
              </a:spcBef>
            </a:pPr>
            <a:r>
              <a:rPr dirty="0" sz="1200" spc="-15">
                <a:latin typeface="Calibri"/>
                <a:cs typeface="Calibri"/>
              </a:rPr>
              <a:t>for </a:t>
            </a:r>
            <a:r>
              <a:rPr dirty="0" sz="1200" spc="-10">
                <a:latin typeface="Calibri"/>
                <a:cs typeface="Calibri"/>
              </a:rPr>
              <a:t>stakeholders'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expectations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along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well-being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soundness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(Purwanto,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5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4196" y="5584951"/>
            <a:ext cx="5730875" cy="3001645"/>
          </a:xfrm>
          <a:prstGeom prst="rect">
            <a:avLst/>
          </a:prstGeom>
        </p:spPr>
        <p:txBody>
          <a:bodyPr wrap="square" lIns="0" tIns="8890" rIns="0" bIns="0" rtlCol="0" vert="horz">
            <a:spAutoFit/>
          </a:bodyPr>
          <a:lstStyle/>
          <a:p>
            <a:pPr algn="ctr" marL="36830" marR="27305" indent="635">
              <a:lnSpc>
                <a:spcPct val="101899"/>
              </a:lnSpc>
              <a:spcBef>
                <a:spcPts val="70"/>
              </a:spcBef>
            </a:pPr>
            <a:r>
              <a:rPr dirty="0" sz="1200" spc="-10">
                <a:latin typeface="Calibri"/>
                <a:cs typeface="Calibri"/>
              </a:rPr>
              <a:t>Democratic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participant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leadership,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>
                <a:latin typeface="Calibri"/>
                <a:cs typeface="Calibri"/>
              </a:rPr>
              <a:t> seen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3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 style which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group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members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take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more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interactive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role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decision-making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process.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Workforce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attains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explain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resolve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problems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through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giving</a:t>
            </a:r>
            <a:r>
              <a:rPr dirty="0" sz="1200" spc="4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everyone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similar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chance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contribute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democratic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too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participative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because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every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one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firm's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members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equal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say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administrative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decisions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life.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makes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value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affirmations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collaboration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members</a:t>
            </a:r>
            <a:r>
              <a:rPr dirty="0" sz="1200">
                <a:latin typeface="Calibri"/>
                <a:cs typeface="Calibri"/>
              </a:rPr>
              <a:t> 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candidate.</a:t>
            </a:r>
            <a:r>
              <a:rPr dirty="0" sz="1200">
                <a:latin typeface="Calibri"/>
                <a:cs typeface="Calibri"/>
              </a:rPr>
              <a:t> A</a:t>
            </a:r>
            <a:r>
              <a:rPr dirty="0" sz="1200" spc="-5">
                <a:latin typeface="Calibri"/>
                <a:cs typeface="Calibri"/>
              </a:rPr>
              <a:t> democratic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takes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role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decision-making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process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however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involve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others.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“The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Definition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Illustration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 </a:t>
            </a:r>
            <a:r>
              <a:rPr dirty="0" sz="1200" spc="-5">
                <a:latin typeface="Calibri"/>
                <a:cs typeface="Calibri"/>
              </a:rPr>
              <a:t>Leadership,” </a:t>
            </a:r>
            <a:r>
              <a:rPr dirty="0" sz="1200">
                <a:latin typeface="Calibri"/>
                <a:cs typeface="Calibri"/>
              </a:rPr>
              <a:t>John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Gastill,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Distinguished </a:t>
            </a:r>
            <a:r>
              <a:rPr dirty="0" sz="1200" spc="-10">
                <a:latin typeface="Calibri"/>
                <a:cs typeface="Calibri"/>
              </a:rPr>
              <a:t>Professor </a:t>
            </a:r>
            <a:r>
              <a:rPr dirty="0" sz="1200">
                <a:latin typeface="Calibri"/>
                <a:cs typeface="Calibri"/>
              </a:rPr>
              <a:t>at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Penn State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University,</a:t>
            </a:r>
            <a:r>
              <a:rPr dirty="0" sz="1200" spc="-10">
                <a:latin typeface="Calibri"/>
                <a:cs typeface="Calibri"/>
              </a:rPr>
              <a:t> explains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democratic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endParaRPr sz="1200">
              <a:latin typeface="Calibri"/>
              <a:cs typeface="Calibri"/>
            </a:endParaRPr>
          </a:p>
          <a:p>
            <a:pPr algn="ctr" marL="12700" marR="5080" indent="-3810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function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given</a:t>
            </a:r>
            <a:r>
              <a:rPr dirty="0" sz="1200" spc="-15">
                <a:latin typeface="Calibri"/>
                <a:cs typeface="Calibri"/>
              </a:rPr>
              <a:t> core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functions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namely;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distribute</a:t>
            </a:r>
            <a:r>
              <a:rPr dirty="0" sz="1200" spc="-5">
                <a:latin typeface="Calibri"/>
                <a:cs typeface="Calibri"/>
              </a:rPr>
              <a:t> 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responsibility</a:t>
            </a:r>
            <a:r>
              <a:rPr dirty="0" sz="1200">
                <a:latin typeface="Calibri"/>
                <a:cs typeface="Calibri"/>
              </a:rPr>
              <a:t> between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memberships, </a:t>
            </a:r>
            <a:r>
              <a:rPr dirty="0" sz="1200" spc="-5">
                <a:latin typeface="Calibri"/>
                <a:cs typeface="Calibri"/>
              </a:rPr>
              <a:t>empowering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groups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member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help</a:t>
            </a:r>
            <a:r>
              <a:rPr dirty="0" sz="1200" spc="-5">
                <a:latin typeface="Calibri"/>
                <a:cs typeface="Calibri"/>
              </a:rPr>
              <a:t> 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group’s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decision-making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processes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(Porfírio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et </a:t>
            </a:r>
            <a:r>
              <a:rPr dirty="0" sz="1200" spc="-5">
                <a:latin typeface="Calibri"/>
                <a:cs typeface="Calibri"/>
              </a:rPr>
              <a:t>al.,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2021).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main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functions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mentored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combination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principles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 which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-5">
                <a:latin typeface="Calibri"/>
                <a:cs typeface="Calibri"/>
              </a:rPr>
              <a:t> made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grounds</a:t>
            </a:r>
            <a:r>
              <a:rPr dirty="0" sz="1200" spc="5">
                <a:latin typeface="Calibri"/>
                <a:cs typeface="Calibri"/>
              </a:rPr>
              <a:t> 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consensus,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connections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-5">
                <a:latin typeface="Calibri"/>
                <a:cs typeface="Calibri"/>
              </a:rPr>
              <a:t> made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mutual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respect</a:t>
            </a:r>
            <a:r>
              <a:rPr dirty="0" sz="1200">
                <a:latin typeface="Calibri"/>
                <a:cs typeface="Calibri"/>
              </a:rPr>
              <a:t> 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coordination.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Similarly,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common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responsibility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assisted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delegation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 regular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consultations.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6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8100" y="5584951"/>
            <a:ext cx="5743575" cy="2071370"/>
          </a:xfrm>
          <a:prstGeom prst="rect">
            <a:avLst/>
          </a:prstGeom>
        </p:spPr>
        <p:txBody>
          <a:bodyPr wrap="square" lIns="0" tIns="8890" rIns="0" bIns="0" rtlCol="0" vert="horz">
            <a:spAutoFit/>
          </a:bodyPr>
          <a:lstStyle/>
          <a:p>
            <a:pPr algn="ctr" marL="12700" marR="5080" indent="-1270">
              <a:lnSpc>
                <a:spcPct val="102000"/>
              </a:lnSpc>
              <a:spcBef>
                <a:spcPts val="70"/>
              </a:spcBef>
            </a:pPr>
            <a:r>
              <a:rPr dirty="0" sz="1200" spc="-10">
                <a:latin typeface="Calibri"/>
                <a:cs typeface="Calibri"/>
              </a:rPr>
              <a:t>Democratic leadership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relies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upon 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combination of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principles</a:t>
            </a:r>
            <a:r>
              <a:rPr dirty="0" sz="1200" b="1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that</a:t>
            </a:r>
            <a:r>
              <a:rPr dirty="0" sz="1200" spc="-10" b="1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allows</a:t>
            </a:r>
            <a:r>
              <a:rPr dirty="0" sz="1200" spc="15" b="1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General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Electric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to make </a:t>
            </a:r>
            <a:r>
              <a:rPr dirty="0" sz="1200" b="1">
                <a:latin typeface="Calibri"/>
                <a:cs typeface="Calibri"/>
              </a:rPr>
              <a:t>a </a:t>
            </a:r>
            <a:r>
              <a:rPr dirty="0" sz="1200" spc="-10" b="1">
                <a:latin typeface="Calibri"/>
                <a:cs typeface="Calibri"/>
              </a:rPr>
              <a:t>robust </a:t>
            </a:r>
            <a:r>
              <a:rPr dirty="0" sz="1200" spc="-5" b="1">
                <a:latin typeface="Calibri"/>
                <a:cs typeface="Calibri"/>
              </a:rPr>
              <a:t>culture</a:t>
            </a:r>
            <a:r>
              <a:rPr dirty="0" sz="1200" spc="-5">
                <a:latin typeface="Calibri"/>
                <a:cs typeface="Calibri"/>
              </a:rPr>
              <a:t>. </a:t>
            </a:r>
            <a:r>
              <a:rPr dirty="0" sz="1200">
                <a:latin typeface="Calibri"/>
                <a:cs typeface="Calibri"/>
              </a:rPr>
              <a:t>When Jack </a:t>
            </a:r>
            <a:r>
              <a:rPr dirty="0" sz="1200" spc="-15">
                <a:latin typeface="Calibri"/>
                <a:cs typeface="Calibri"/>
              </a:rPr>
              <a:t>Welch </a:t>
            </a:r>
            <a:r>
              <a:rPr dirty="0" sz="1200" spc="-5">
                <a:latin typeface="Calibri"/>
                <a:cs typeface="Calibri"/>
              </a:rPr>
              <a:t>uses </a:t>
            </a:r>
            <a:r>
              <a:rPr dirty="0" sz="1200" spc="-1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empower </a:t>
            </a:r>
            <a:r>
              <a:rPr dirty="0" sz="1200" spc="-10">
                <a:latin typeface="Calibri"/>
                <a:cs typeface="Calibri"/>
              </a:rPr>
              <a:t>members </a:t>
            </a:r>
            <a:r>
              <a:rPr dirty="0" sz="1200" spc="5">
                <a:latin typeface="Calibri"/>
                <a:cs typeface="Calibri"/>
              </a:rPr>
              <a:t>of </a:t>
            </a:r>
            <a:r>
              <a:rPr dirty="0" sz="1200" spc="-5">
                <a:latin typeface="Calibri"/>
                <a:cs typeface="Calibri"/>
              </a:rPr>
              <a:t>the team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be </a:t>
            </a:r>
            <a:r>
              <a:rPr dirty="0" sz="1200">
                <a:latin typeface="Calibri"/>
                <a:cs typeface="Calibri"/>
              </a:rPr>
              <a:t>an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element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decision-making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process,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leader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strengthens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engagement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among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workforce. </a:t>
            </a:r>
            <a:r>
              <a:rPr dirty="0" sz="1200" spc="-5">
                <a:latin typeface="Calibri"/>
                <a:cs typeface="Calibri"/>
              </a:rPr>
              <a:t>This hence led </a:t>
            </a:r>
            <a:r>
              <a:rPr dirty="0" sz="1200">
                <a:latin typeface="Calibri"/>
                <a:cs typeface="Calibri"/>
              </a:rPr>
              <a:t>to a higher </a:t>
            </a:r>
            <a:r>
              <a:rPr dirty="0" sz="1200" spc="-10">
                <a:latin typeface="Calibri"/>
                <a:cs typeface="Calibri"/>
              </a:rPr>
              <a:t>degree </a:t>
            </a:r>
            <a:r>
              <a:rPr dirty="0" sz="1200" spc="-5">
                <a:latin typeface="Calibri"/>
                <a:cs typeface="Calibri"/>
              </a:rPr>
              <a:t>of </a:t>
            </a:r>
            <a:r>
              <a:rPr dirty="0" sz="1200" spc="10">
                <a:latin typeface="Calibri"/>
                <a:cs typeface="Calibri"/>
              </a:rPr>
              <a:t>job </a:t>
            </a:r>
            <a:r>
              <a:rPr dirty="0" sz="1200" spc="-5">
                <a:latin typeface="Calibri"/>
                <a:cs typeface="Calibri"/>
              </a:rPr>
              <a:t>satisfaction. Besides the engagement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along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coordinative </a:t>
            </a:r>
            <a:r>
              <a:rPr dirty="0" sz="1200" spc="-10">
                <a:latin typeface="Calibri"/>
                <a:cs typeface="Calibri"/>
              </a:rPr>
              <a:t>approach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democratic</a:t>
            </a:r>
            <a:r>
              <a:rPr dirty="0" sz="1200" spc="-10">
                <a:latin typeface="Calibri"/>
                <a:cs typeface="Calibri"/>
              </a:rPr>
              <a:t> 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style,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figures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the</a:t>
            </a:r>
            <a:r>
              <a:rPr dirty="0" sz="1200" spc="15" b="1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leader</a:t>
            </a:r>
            <a:r>
              <a:rPr dirty="0" sz="1200" b="1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who</a:t>
            </a:r>
            <a:r>
              <a:rPr dirty="0" sz="1200" spc="5" b="1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“de-emphasised social</a:t>
            </a:r>
            <a:r>
              <a:rPr dirty="0" sz="1200" spc="5" b="1">
                <a:latin typeface="Calibri"/>
                <a:cs typeface="Calibri"/>
              </a:rPr>
              <a:t> </a:t>
            </a:r>
            <a:r>
              <a:rPr dirty="0" sz="1200" spc="-5" b="1">
                <a:latin typeface="Calibri"/>
                <a:cs typeface="Calibri"/>
              </a:rPr>
              <a:t>distances”</a:t>
            </a:r>
            <a:r>
              <a:rPr dirty="0" sz="1200" b="1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(borrowings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word</a:t>
            </a:r>
            <a:r>
              <a:rPr dirty="0" sz="1200" spc="-10">
                <a:latin typeface="Calibri"/>
                <a:cs typeface="Calibri"/>
              </a:rPr>
              <a:t> from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organisational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psychologist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Bernard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Bass)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aids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much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matter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assistance</a:t>
            </a:r>
            <a:r>
              <a:rPr dirty="0" sz="1200">
                <a:latin typeface="Calibri"/>
                <a:cs typeface="Calibri"/>
              </a:rPr>
              <a:t> as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empathy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</a:t>
            </a:r>
            <a:r>
              <a:rPr dirty="0" sz="1200" spc="-10">
                <a:latin typeface="Calibri"/>
                <a:cs typeface="Calibri"/>
              </a:rPr>
              <a:t>remote</a:t>
            </a:r>
            <a:r>
              <a:rPr dirty="0" sz="1200" spc="-5">
                <a:latin typeface="Calibri"/>
                <a:cs typeface="Calibri"/>
              </a:rPr>
              <a:t> employees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expect from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20">
                <a:latin typeface="Calibri"/>
                <a:cs typeface="Calibri"/>
              </a:rPr>
              <a:t>manager.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 of</a:t>
            </a:r>
            <a:endParaRPr sz="1200">
              <a:latin typeface="Calibri"/>
              <a:cs typeface="Calibri"/>
            </a:endParaRPr>
          </a:p>
          <a:p>
            <a:pPr algn="ctr" marL="48895" marR="41910">
              <a:lnSpc>
                <a:spcPct val="101699"/>
              </a:lnSpc>
            </a:pP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Shared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leadership</a:t>
            </a:r>
            <a:r>
              <a:rPr dirty="0" sz="1200" spc="-10">
                <a:latin typeface="Calibri"/>
                <a:cs typeface="Calibri"/>
              </a:rPr>
              <a:t> motivating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employees'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engagement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input,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two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aspects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</a:t>
            </a:r>
            <a:r>
              <a:rPr dirty="0" sz="1200" spc="-10">
                <a:latin typeface="Calibri"/>
                <a:cs typeface="Calibri"/>
              </a:rPr>
              <a:t>entailed levelling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employee’s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morale</a:t>
            </a:r>
            <a:r>
              <a:rPr dirty="0" sz="1200">
                <a:latin typeface="Calibri"/>
                <a:cs typeface="Calibri"/>
              </a:rPr>
              <a:t> 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performance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(Dastane,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7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1148" y="5584951"/>
            <a:ext cx="5730240" cy="355981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33655" marR="26034">
              <a:lnSpc>
                <a:spcPct val="101699"/>
              </a:lnSpc>
              <a:spcBef>
                <a:spcPts val="75"/>
              </a:spcBef>
            </a:pPr>
            <a:r>
              <a:rPr dirty="0" sz="1200" spc="-20">
                <a:latin typeface="Calibri"/>
                <a:cs typeface="Calibri"/>
              </a:rPr>
              <a:t>Workers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highly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likely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understand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opinion</a:t>
            </a:r>
            <a:r>
              <a:rPr dirty="0" sz="1200" spc="-10">
                <a:latin typeface="Calibri"/>
                <a:cs typeface="Calibri"/>
              </a:rPr>
              <a:t> matter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highly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likely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go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far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above.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</a:t>
            </a:r>
            <a:r>
              <a:rPr dirty="0" sz="1200">
                <a:latin typeface="Calibri"/>
                <a:cs typeface="Calibri"/>
              </a:rPr>
              <a:t> will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free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consult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others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>
                <a:latin typeface="Calibri"/>
                <a:cs typeface="Calibri"/>
              </a:rPr>
              <a:t> as </a:t>
            </a:r>
            <a:r>
              <a:rPr dirty="0" sz="1200" spc="-5">
                <a:latin typeface="Calibri"/>
                <a:cs typeface="Calibri"/>
              </a:rPr>
              <a:t>everyone.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When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input</a:t>
            </a:r>
            <a:r>
              <a:rPr dirty="0" sz="1200">
                <a:latin typeface="Calibri"/>
                <a:cs typeface="Calibri"/>
              </a:rPr>
              <a:t> comes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from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frontline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workers,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seniors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better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opportunity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</a:t>
            </a:r>
            <a:r>
              <a:rPr dirty="0" sz="1200" spc="-5">
                <a:latin typeface="Calibri"/>
                <a:cs typeface="Calibri"/>
              </a:rPr>
              <a:t> 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appropriate</a:t>
            </a:r>
            <a:r>
              <a:rPr dirty="0" sz="1200" spc="-5">
                <a:latin typeface="Calibri"/>
                <a:cs typeface="Calibri"/>
              </a:rPr>
              <a:t> decision.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raises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likelihood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</a:t>
            </a:r>
            <a:r>
              <a:rPr dirty="0" sz="1200" spc="-10">
                <a:latin typeface="Calibri"/>
                <a:cs typeface="Calibri"/>
              </a:rPr>
              <a:t>democratic </a:t>
            </a:r>
            <a:r>
              <a:rPr dirty="0" sz="1200">
                <a:latin typeface="Calibri"/>
                <a:cs typeface="Calibri"/>
              </a:rPr>
              <a:t>leader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endParaRPr sz="1200">
              <a:latin typeface="Calibri"/>
              <a:cs typeface="Calibri"/>
            </a:endParaRPr>
          </a:p>
          <a:p>
            <a:pPr algn="ctr" marL="85725" marR="70485" indent="-5080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make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benefits</a:t>
            </a:r>
            <a:r>
              <a:rPr dirty="0" sz="1200">
                <a:latin typeface="Calibri"/>
                <a:cs typeface="Calibri"/>
              </a:rPr>
              <a:t> 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several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members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General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Electric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possible.</a:t>
            </a:r>
            <a:r>
              <a:rPr dirty="0" sz="1200">
                <a:latin typeface="Calibri"/>
                <a:cs typeface="Calibri"/>
              </a:rPr>
              <a:t> Mutual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respect </a:t>
            </a:r>
            <a:r>
              <a:rPr dirty="0" sz="1200" spc="-10">
                <a:latin typeface="Calibri"/>
                <a:cs typeface="Calibri"/>
              </a:rPr>
              <a:t>makes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able 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members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coordinate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develop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fresh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new</a:t>
            </a:r>
            <a:r>
              <a:rPr dirty="0" sz="1200">
                <a:latin typeface="Calibri"/>
                <a:cs typeface="Calibri"/>
              </a:rPr>
              <a:t> ideas.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Hence,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5">
                <a:latin typeface="Calibri"/>
                <a:cs typeface="Calibri"/>
              </a:rPr>
              <a:t>usage</a:t>
            </a:r>
            <a:r>
              <a:rPr dirty="0" sz="1200" spc="-5">
                <a:latin typeface="Calibri"/>
                <a:cs typeface="Calibri"/>
              </a:rPr>
              <a:t> of</a:t>
            </a:r>
            <a:r>
              <a:rPr dirty="0" sz="1200" spc="-10">
                <a:latin typeface="Calibri"/>
                <a:cs typeface="Calibri"/>
              </a:rPr>
              <a:t> innovative</a:t>
            </a:r>
            <a:r>
              <a:rPr dirty="0" sz="1200" spc="-5">
                <a:latin typeface="Calibri"/>
                <a:cs typeface="Calibri"/>
              </a:rPr>
              <a:t> ideas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use </a:t>
            </a:r>
            <a:r>
              <a:rPr dirty="0" sz="1200">
                <a:latin typeface="Calibri"/>
                <a:cs typeface="Calibri"/>
              </a:rPr>
              <a:t>to</a:t>
            </a:r>
            <a:endParaRPr sz="1200">
              <a:latin typeface="Calibri"/>
              <a:cs typeface="Calibri"/>
            </a:endParaRPr>
          </a:p>
          <a:p>
            <a:pPr algn="ctr" marL="125095" marR="114935">
              <a:lnSpc>
                <a:spcPct val="101699"/>
              </a:lnSpc>
              <a:spcBef>
                <a:spcPts val="25"/>
              </a:spcBef>
            </a:pPr>
            <a:r>
              <a:rPr dirty="0" sz="1200">
                <a:latin typeface="Calibri"/>
                <a:cs typeface="Calibri"/>
              </a:rPr>
              <a:t>give</a:t>
            </a:r>
            <a:r>
              <a:rPr dirty="0" sz="1200" spc="-5">
                <a:latin typeface="Calibri"/>
                <a:cs typeface="Calibri"/>
              </a:rPr>
              <a:t> the </a:t>
            </a:r>
            <a:r>
              <a:rPr dirty="0" sz="1200" spc="-10">
                <a:latin typeface="Calibri"/>
                <a:cs typeface="Calibri"/>
              </a:rPr>
              <a:t>wanted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business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outcomes.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Since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would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 </a:t>
            </a:r>
            <a:r>
              <a:rPr dirty="0" sz="1200" spc="-5">
                <a:latin typeface="Calibri"/>
                <a:cs typeface="Calibri"/>
              </a:rPr>
              <a:t>altogether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certain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tasks,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 </a:t>
            </a:r>
            <a:r>
              <a:rPr dirty="0" sz="1200" spc="-10">
                <a:latin typeface="Calibri"/>
                <a:cs typeface="Calibri"/>
              </a:rPr>
              <a:t>would </a:t>
            </a:r>
            <a:r>
              <a:rPr dirty="0" sz="1200" spc="-5">
                <a:latin typeface="Calibri"/>
                <a:cs typeface="Calibri"/>
              </a:rPr>
              <a:t>spend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10">
                <a:latin typeface="Calibri"/>
                <a:cs typeface="Calibri"/>
              </a:rPr>
              <a:t>lot </a:t>
            </a:r>
            <a:r>
              <a:rPr dirty="0" sz="1200" spc="5">
                <a:latin typeface="Calibri"/>
                <a:cs typeface="Calibri"/>
              </a:rPr>
              <a:t>of </a:t>
            </a:r>
            <a:r>
              <a:rPr dirty="0" sz="1200" spc="-5">
                <a:latin typeface="Calibri"/>
                <a:cs typeface="Calibri"/>
              </a:rPr>
              <a:t>time making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10">
                <a:latin typeface="Calibri"/>
                <a:cs typeface="Calibri"/>
              </a:rPr>
              <a:t>strong </a:t>
            </a:r>
            <a:r>
              <a:rPr dirty="0" sz="1200">
                <a:latin typeface="Calibri"/>
                <a:cs typeface="Calibri"/>
              </a:rPr>
              <a:t>team. </a:t>
            </a:r>
            <a:r>
              <a:rPr dirty="0" sz="1200" spc="-5">
                <a:latin typeface="Calibri"/>
                <a:cs typeface="Calibri"/>
              </a:rPr>
              <a:t>They </a:t>
            </a:r>
            <a:r>
              <a:rPr dirty="0" sz="1200" spc="-10">
                <a:latin typeface="Calibri"/>
                <a:cs typeface="Calibri"/>
              </a:rPr>
              <a:t>would </a:t>
            </a:r>
            <a:r>
              <a:rPr dirty="0" sz="1200">
                <a:latin typeface="Calibri"/>
                <a:cs typeface="Calibri"/>
              </a:rPr>
              <a:t>get to </a:t>
            </a:r>
            <a:r>
              <a:rPr dirty="0" sz="1200" spc="-5">
                <a:latin typeface="Calibri"/>
                <a:cs typeface="Calibri"/>
              </a:rPr>
              <a:t>know 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significance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teamwork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along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garner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trust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admirations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having</a:t>
            </a:r>
            <a:endParaRPr sz="1200">
              <a:latin typeface="Calibri"/>
              <a:cs typeface="Calibri"/>
            </a:endParaRPr>
          </a:p>
          <a:p>
            <a:pPr algn="ctr" marL="12700" marR="5080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mutual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respect.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further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executes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a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not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biased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shows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sign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favouritism.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choice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made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relied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upon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level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outcomes</a:t>
            </a:r>
            <a:endParaRPr sz="1200">
              <a:latin typeface="Calibri"/>
              <a:cs typeface="Calibri"/>
            </a:endParaRPr>
          </a:p>
          <a:p>
            <a:pPr algn="ctr" marL="2540">
              <a:lnSpc>
                <a:spcPct val="100000"/>
              </a:lnSpc>
              <a:spcBef>
                <a:spcPts val="25"/>
              </a:spcBef>
            </a:pPr>
            <a:r>
              <a:rPr dirty="0" sz="1200" spc="-10">
                <a:latin typeface="Calibri"/>
                <a:cs typeface="Calibri"/>
              </a:rPr>
              <a:t>delivered.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5">
                <a:latin typeface="Calibri"/>
                <a:cs typeface="Calibri"/>
              </a:rPr>
              <a:t>To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heard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main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influence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10">
                <a:latin typeface="Calibri"/>
                <a:cs typeface="Calibri"/>
              </a:rPr>
              <a:t>job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satisfaction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enhances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job</a:t>
            </a:r>
            <a:endParaRPr sz="1200">
              <a:latin typeface="Calibri"/>
              <a:cs typeface="Calibri"/>
            </a:endParaRPr>
          </a:p>
          <a:p>
            <a:pPr algn="ctr" marL="18415" marR="8890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performance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(Mansaray, </a:t>
            </a:r>
            <a:r>
              <a:rPr dirty="0" sz="1200" spc="-5">
                <a:latin typeface="Calibri"/>
                <a:cs typeface="Calibri"/>
              </a:rPr>
              <a:t>2019).</a:t>
            </a:r>
            <a:r>
              <a:rPr dirty="0" sz="1200">
                <a:latin typeface="Calibri"/>
                <a:cs typeface="Calibri"/>
              </a:rPr>
              <a:t> Jack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listens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workforce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issues.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When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hears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out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worker,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leverages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employee’s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morale.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too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explains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happy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 </a:t>
            </a:r>
            <a:r>
              <a:rPr dirty="0" sz="1200">
                <a:latin typeface="Calibri"/>
                <a:cs typeface="Calibri"/>
              </a:rPr>
              <a:t> as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contributing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workers.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When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there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democratic</a:t>
            </a:r>
            <a:r>
              <a:rPr dirty="0" sz="1200" spc="-10">
                <a:latin typeface="Calibri"/>
                <a:cs typeface="Calibri"/>
              </a:rPr>
              <a:t> leadership </a:t>
            </a:r>
            <a:r>
              <a:rPr dirty="0" sz="1200">
                <a:latin typeface="Calibri"/>
                <a:cs typeface="Calibri"/>
              </a:rPr>
              <a:t>at</a:t>
            </a:r>
            <a:r>
              <a:rPr dirty="0" sz="1200" spc="-5">
                <a:latin typeface="Calibri"/>
                <a:cs typeface="Calibri"/>
              </a:rPr>
              <a:t> 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firm,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whole</a:t>
            </a:r>
            <a:endParaRPr sz="1200">
              <a:latin typeface="Calibri"/>
              <a:cs typeface="Calibri"/>
            </a:endParaRPr>
          </a:p>
          <a:p>
            <a:pPr algn="ctr" marL="40005" marR="27305" indent="5715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personnel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reflects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commitments.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Additionally,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shares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progress,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visions,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mission,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objectives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firm’s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members.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Therefore,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every </a:t>
            </a:r>
            <a:r>
              <a:rPr dirty="0" sz="1200" spc="-5">
                <a:latin typeface="Calibri"/>
                <a:cs typeface="Calibri"/>
              </a:rPr>
              <a:t>personnel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member</a:t>
            </a:r>
            <a:endParaRPr sz="1200">
              <a:latin typeface="Calibri"/>
              <a:cs typeface="Calibri"/>
            </a:endParaRPr>
          </a:p>
          <a:p>
            <a:pPr algn="ctr" marL="5080">
              <a:lnSpc>
                <a:spcPct val="100000"/>
              </a:lnSpc>
              <a:spcBef>
                <a:spcPts val="25"/>
              </a:spcBef>
            </a:pP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firm’s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vision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progress;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where</a:t>
            </a:r>
            <a:r>
              <a:rPr dirty="0" sz="1200" spc="-5">
                <a:latin typeface="Calibri"/>
                <a:cs typeface="Calibri"/>
              </a:rPr>
              <a:t> the</a:t>
            </a:r>
            <a:r>
              <a:rPr dirty="0" sz="1200">
                <a:latin typeface="Calibri"/>
                <a:cs typeface="Calibri"/>
              </a:rPr>
              <a:t> idea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shared.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8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20292" y="5584951"/>
            <a:ext cx="5721350" cy="262953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70485" marR="5080" indent="-58419">
              <a:lnSpc>
                <a:spcPct val="101699"/>
              </a:lnSpc>
              <a:spcBef>
                <a:spcPts val="75"/>
              </a:spcBef>
            </a:pPr>
            <a:r>
              <a:rPr dirty="0" sz="1200" spc="-20">
                <a:latin typeface="Calibri"/>
                <a:cs typeface="Calibri"/>
              </a:rPr>
              <a:t>However,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entails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stronger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communication skills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two</a:t>
            </a:r>
            <a:r>
              <a:rPr dirty="0" sz="1200" spc="-10">
                <a:latin typeface="Calibri"/>
                <a:cs typeface="Calibri"/>
              </a:rPr>
              <a:t> fronts.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first,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leader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aware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set </a:t>
            </a:r>
            <a:r>
              <a:rPr dirty="0" sz="1200" spc="-10">
                <a:latin typeface="Calibri"/>
                <a:cs typeface="Calibri"/>
              </a:rPr>
              <a:t>expectations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boundary,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 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communicate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values,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inspire.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second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place,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attaining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like</a:t>
            </a:r>
            <a:r>
              <a:rPr dirty="0" sz="1200">
                <a:latin typeface="Calibri"/>
                <a:cs typeface="Calibri"/>
              </a:rPr>
              <a:t> Jack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circumnavigate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challenging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communication </a:t>
            </a:r>
            <a:r>
              <a:rPr dirty="0" sz="1200" spc="-5">
                <a:latin typeface="Calibri"/>
                <a:cs typeface="Calibri"/>
              </a:rPr>
              <a:t>situation, </a:t>
            </a:r>
            <a:r>
              <a:rPr dirty="0" sz="1200" spc="-15">
                <a:latin typeface="Calibri"/>
                <a:cs typeface="Calibri"/>
              </a:rPr>
              <a:t>like </a:t>
            </a:r>
            <a:r>
              <a:rPr dirty="0" sz="1200" spc="-5">
                <a:latin typeface="Calibri"/>
                <a:cs typeface="Calibri"/>
              </a:rPr>
              <a:t>when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5">
                <a:latin typeface="Calibri"/>
                <a:cs typeface="Calibri"/>
              </a:rPr>
              <a:t>team </a:t>
            </a:r>
            <a:r>
              <a:rPr dirty="0" sz="1200">
                <a:latin typeface="Calibri"/>
                <a:cs typeface="Calibri"/>
              </a:rPr>
              <a:t>member </a:t>
            </a:r>
            <a:r>
              <a:rPr dirty="0" sz="1200" spc="5">
                <a:latin typeface="Calibri"/>
                <a:cs typeface="Calibri"/>
              </a:rPr>
              <a:t>go </a:t>
            </a:r>
            <a:r>
              <a:rPr dirty="0" sz="1200" spc="-15">
                <a:latin typeface="Calibri"/>
                <a:cs typeface="Calibri"/>
              </a:rPr>
              <a:t>off-topic </a:t>
            </a:r>
            <a:r>
              <a:rPr dirty="0" sz="1200" spc="5">
                <a:latin typeface="Calibri"/>
                <a:cs typeface="Calibri"/>
              </a:rPr>
              <a:t>or </a:t>
            </a:r>
            <a:r>
              <a:rPr dirty="0" sz="1200" spc="-5">
                <a:latin typeface="Calibri"/>
                <a:cs typeface="Calibri"/>
              </a:rPr>
              <a:t>the team </a:t>
            </a:r>
            <a:r>
              <a:rPr dirty="0" sz="1200">
                <a:latin typeface="Calibri"/>
                <a:cs typeface="Calibri"/>
              </a:rPr>
              <a:t>member </a:t>
            </a:r>
            <a:r>
              <a:rPr dirty="0" sz="1200" spc="5">
                <a:latin typeface="Calibri"/>
                <a:cs typeface="Calibri"/>
              </a:rPr>
              <a:t>do 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contribute.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consuming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 </a:t>
            </a:r>
            <a:r>
              <a:rPr dirty="0" sz="1200" spc="-10">
                <a:latin typeface="Calibri"/>
                <a:cs typeface="Calibri"/>
              </a:rPr>
              <a:t>large.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 </a:t>
            </a:r>
            <a:r>
              <a:rPr dirty="0" sz="1200" spc="-5">
                <a:latin typeface="Calibri"/>
                <a:cs typeface="Calibri"/>
              </a:rPr>
              <a:t>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if</a:t>
            </a:r>
            <a:endParaRPr sz="1200">
              <a:latin typeface="Calibri"/>
              <a:cs typeface="Calibri"/>
            </a:endParaRPr>
          </a:p>
          <a:p>
            <a:pPr marL="18415" marR="17145" indent="137160">
              <a:lnSpc>
                <a:spcPts val="1490"/>
              </a:lnSpc>
              <a:spcBef>
                <a:spcPts val="30"/>
              </a:spcBef>
            </a:pPr>
            <a:r>
              <a:rPr dirty="0" sz="1200" spc="-5">
                <a:latin typeface="Calibri"/>
                <a:cs typeface="Calibri"/>
              </a:rPr>
              <a:t>everyone </a:t>
            </a:r>
            <a:r>
              <a:rPr dirty="0" sz="1200" spc="-10">
                <a:latin typeface="Calibri"/>
                <a:cs typeface="Calibri"/>
              </a:rPr>
              <a:t>understands</a:t>
            </a:r>
            <a:r>
              <a:rPr dirty="0" sz="1200">
                <a:latin typeface="Calibri"/>
                <a:cs typeface="Calibri"/>
              </a:rPr>
              <a:t> at GE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accountable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certain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work,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what 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person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aim,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expectation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discussion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is- </a:t>
            </a:r>
            <a:r>
              <a:rPr dirty="0" sz="1200" spc="-20">
                <a:latin typeface="Calibri"/>
                <a:cs typeface="Calibri"/>
              </a:rPr>
              <a:t>like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what 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shall</a:t>
            </a:r>
            <a:endParaRPr sz="1200">
              <a:latin typeface="Calibri"/>
              <a:cs typeface="Calibri"/>
            </a:endParaRPr>
          </a:p>
          <a:p>
            <a:pPr marL="283845">
              <a:lnSpc>
                <a:spcPts val="1405"/>
              </a:lnSpc>
            </a:pPr>
            <a:r>
              <a:rPr dirty="0" sz="1200" spc="-10">
                <a:latin typeface="Calibri"/>
                <a:cs typeface="Calibri"/>
              </a:rPr>
              <a:t>make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certain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duration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(Ufua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al.,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 </a:t>
            </a:r>
            <a:r>
              <a:rPr dirty="0" sz="1200">
                <a:latin typeface="Calibri"/>
                <a:cs typeface="Calibri"/>
              </a:rPr>
              <a:t>In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absence 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information,</a:t>
            </a:r>
            <a:endParaRPr sz="1200">
              <a:latin typeface="Calibri"/>
              <a:cs typeface="Calibri"/>
            </a:endParaRPr>
          </a:p>
          <a:p>
            <a:pPr marL="15240" marR="17145" indent="109220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discussion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inappropriate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ineffective.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truly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democratic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discussions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entail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GE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every </a:t>
            </a:r>
            <a:r>
              <a:rPr dirty="0" sz="1200" spc="-5">
                <a:latin typeface="Calibri"/>
                <a:cs typeface="Calibri"/>
              </a:rPr>
              <a:t>piece 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puzzle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exchanged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ahead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time.</a:t>
            </a:r>
            <a:r>
              <a:rPr dirty="0" sz="1200">
                <a:latin typeface="Calibri"/>
                <a:cs typeface="Calibri"/>
              </a:rPr>
              <a:t> If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 </a:t>
            </a:r>
            <a:r>
              <a:rPr dirty="0" sz="1200">
                <a:latin typeface="Calibri"/>
                <a:cs typeface="Calibri"/>
              </a:rPr>
              <a:t>held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varied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band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endParaRPr sz="1200">
              <a:latin typeface="Calibri"/>
              <a:cs typeface="Calibri"/>
            </a:endParaRPr>
          </a:p>
          <a:p>
            <a:pPr algn="ctr" marL="70485" marR="71120" indent="3175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personnel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task </a:t>
            </a:r>
            <a:r>
              <a:rPr dirty="0" sz="1200" spc="-15">
                <a:latin typeface="Calibri"/>
                <a:cs typeface="Calibri"/>
              </a:rPr>
              <a:t>force,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 </a:t>
            </a:r>
            <a:r>
              <a:rPr dirty="0" sz="1200" spc="-5">
                <a:latin typeface="Calibri"/>
                <a:cs typeface="Calibri"/>
              </a:rPr>
              <a:t>chance </a:t>
            </a:r>
            <a:r>
              <a:rPr dirty="0" sz="1200">
                <a:latin typeface="Calibri"/>
                <a:cs typeface="Calibri"/>
              </a:rPr>
              <a:t>manager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degree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clearance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specific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information,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exchanging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another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member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-10">
                <a:latin typeface="Calibri"/>
                <a:cs typeface="Calibri"/>
              </a:rPr>
              <a:t> make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security issue.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delay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9367" y="895857"/>
            <a:ext cx="40132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>
                <a:latin typeface="Calibri"/>
                <a:cs typeface="Calibri"/>
              </a:rPr>
              <a:t>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5052" y="5584951"/>
            <a:ext cx="5748655" cy="1885314"/>
          </a:xfrm>
          <a:prstGeom prst="rect">
            <a:avLst/>
          </a:prstGeom>
        </p:spPr>
        <p:txBody>
          <a:bodyPr wrap="square" lIns="0" tIns="8890" rIns="0" bIns="0" rtlCol="0" vert="horz">
            <a:spAutoFit/>
          </a:bodyPr>
          <a:lstStyle/>
          <a:p>
            <a:pPr algn="ctr" marL="12700" marR="5080" indent="-5715">
              <a:lnSpc>
                <a:spcPct val="101899"/>
              </a:lnSpc>
              <a:spcBef>
                <a:spcPts val="70"/>
              </a:spcBef>
            </a:pPr>
            <a:r>
              <a:rPr dirty="0" sz="1200" spc="-10">
                <a:latin typeface="Calibri"/>
                <a:cs typeface="Calibri"/>
              </a:rPr>
              <a:t>Democratic leadership celebrate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variedness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thoughts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But,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thought,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skill </a:t>
            </a:r>
            <a:r>
              <a:rPr dirty="0" sz="1200">
                <a:latin typeface="Calibri"/>
                <a:cs typeface="Calibri"/>
              </a:rPr>
              <a:t>set </a:t>
            </a:r>
            <a:r>
              <a:rPr dirty="0" sz="1200" spc="-5">
                <a:latin typeface="Calibri"/>
                <a:cs typeface="Calibri"/>
              </a:rPr>
              <a:t>behind the thought, has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be </a:t>
            </a:r>
            <a:r>
              <a:rPr dirty="0" sz="1200" spc="-10">
                <a:latin typeface="Calibri"/>
                <a:cs typeface="Calibri"/>
              </a:rPr>
              <a:t>related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tasks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place. </a:t>
            </a:r>
            <a:r>
              <a:rPr dirty="0" sz="1200">
                <a:latin typeface="Calibri"/>
                <a:cs typeface="Calibri"/>
              </a:rPr>
              <a:t>If </a:t>
            </a:r>
            <a:r>
              <a:rPr dirty="0" sz="1200" spc="-10">
                <a:latin typeface="Calibri"/>
                <a:cs typeface="Calibri"/>
              </a:rPr>
              <a:t>it is </a:t>
            </a:r>
            <a:r>
              <a:rPr dirty="0" sz="1200" spc="-5">
                <a:latin typeface="Calibri"/>
                <a:cs typeface="Calibri"/>
              </a:rPr>
              <a:t>not, </a:t>
            </a:r>
            <a:r>
              <a:rPr dirty="0" sz="1200">
                <a:latin typeface="Calibri"/>
                <a:cs typeface="Calibri"/>
              </a:rPr>
              <a:t>two aspects </a:t>
            </a:r>
            <a:r>
              <a:rPr dirty="0" sz="1200" spc="-5">
                <a:latin typeface="Calibri"/>
                <a:cs typeface="Calibri"/>
              </a:rPr>
              <a:t>could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30">
                <a:latin typeface="Calibri"/>
                <a:cs typeface="Calibri"/>
              </a:rPr>
              <a:t>occur.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democratic</a:t>
            </a:r>
            <a:r>
              <a:rPr dirty="0" sz="1200" spc="-10">
                <a:latin typeface="Calibri"/>
                <a:cs typeface="Calibri"/>
              </a:rPr>
              <a:t> 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Welch </a:t>
            </a:r>
            <a:r>
              <a:rPr dirty="0" sz="1200" spc="-5">
                <a:latin typeface="Calibri"/>
                <a:cs typeface="Calibri"/>
              </a:rPr>
              <a:t>does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solicit </a:t>
            </a:r>
            <a:r>
              <a:rPr dirty="0" sz="1200" spc="-5">
                <a:latin typeface="Calibri"/>
                <a:cs typeface="Calibri"/>
              </a:rPr>
              <a:t>opinion,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perspective,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experience.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 </a:t>
            </a:r>
            <a:r>
              <a:rPr dirty="0" sz="1200" spc="-10">
                <a:latin typeface="Calibri"/>
                <a:cs typeface="Calibri"/>
              </a:rPr>
              <a:t>would </a:t>
            </a:r>
            <a:r>
              <a:rPr dirty="0" sz="1200" spc="-5">
                <a:latin typeface="Calibri"/>
                <a:cs typeface="Calibri"/>
              </a:rPr>
              <a:t>too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explain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team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member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stronger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creative </a:t>
            </a:r>
            <a:r>
              <a:rPr dirty="0" sz="1200" spc="-5">
                <a:latin typeface="Calibri"/>
                <a:cs typeface="Calibri"/>
              </a:rPr>
              <a:t> skill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along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not.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 when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one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team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member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uniformly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idea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executed,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other </a:t>
            </a:r>
            <a:r>
              <a:rPr dirty="0" sz="1200" spc="-5">
                <a:latin typeface="Calibri"/>
                <a:cs typeface="Calibri"/>
              </a:rPr>
              <a:t>team </a:t>
            </a:r>
            <a:r>
              <a:rPr dirty="0" sz="1200">
                <a:latin typeface="Calibri"/>
                <a:cs typeface="Calibri"/>
              </a:rPr>
              <a:t>member at GE </a:t>
            </a:r>
            <a:r>
              <a:rPr dirty="0" sz="1200" spc="-5">
                <a:latin typeface="Calibri"/>
                <a:cs typeface="Calibri"/>
              </a:rPr>
              <a:t>could be indignant about the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5">
                <a:latin typeface="Calibri"/>
                <a:cs typeface="Calibri"/>
              </a:rPr>
              <a:t>of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CEO.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Conflict</a:t>
            </a:r>
            <a:r>
              <a:rPr dirty="0" sz="1200" spc="-5">
                <a:latin typeface="Calibri"/>
                <a:cs typeface="Calibri"/>
              </a:rPr>
              <a:t> can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taken </a:t>
            </a:r>
            <a:r>
              <a:rPr dirty="0" sz="1200">
                <a:latin typeface="Calibri"/>
                <a:cs typeface="Calibri"/>
              </a:rPr>
              <a:t>place.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It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them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feel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viewpoints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not</a:t>
            </a:r>
            <a:r>
              <a:rPr dirty="0" sz="1200" spc="-5">
                <a:latin typeface="Calibri"/>
                <a:cs typeface="Calibri"/>
              </a:rPr>
              <a:t> been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taken </a:t>
            </a:r>
            <a:r>
              <a:rPr dirty="0" sz="1200" spc="-10">
                <a:latin typeface="Calibri"/>
                <a:cs typeface="Calibri"/>
              </a:rPr>
              <a:t> care </a:t>
            </a:r>
            <a:r>
              <a:rPr dirty="0" sz="1200" spc="-5">
                <a:latin typeface="Calibri"/>
                <a:cs typeface="Calibri"/>
              </a:rPr>
              <a:t>of and respected, </a:t>
            </a:r>
            <a:r>
              <a:rPr dirty="0" sz="1200">
                <a:latin typeface="Calibri"/>
                <a:cs typeface="Calibri"/>
              </a:rPr>
              <a:t>which </a:t>
            </a:r>
            <a:r>
              <a:rPr dirty="0" sz="1200" spc="-5">
                <a:latin typeface="Calibri"/>
                <a:cs typeface="Calibri"/>
              </a:rPr>
              <a:t>would lead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causing them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skip engaging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the procedure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(Hartwell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Devinney, </a:t>
            </a:r>
            <a:r>
              <a:rPr dirty="0" sz="1200" spc="-5">
                <a:latin typeface="Calibri"/>
                <a:cs typeface="Calibri"/>
              </a:rPr>
              <a:t>2021). </a:t>
            </a:r>
            <a:r>
              <a:rPr dirty="0" sz="1200">
                <a:latin typeface="Calibri"/>
                <a:cs typeface="Calibri"/>
              </a:rPr>
              <a:t>Unless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adverse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emotion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managed,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could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often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lower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productivity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rather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leverage</a:t>
            </a:r>
            <a:r>
              <a:rPr dirty="0" sz="1200" spc="-5">
                <a:latin typeface="Calibri"/>
                <a:cs typeface="Calibri"/>
              </a:rPr>
              <a:t> it.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45585" y="895857"/>
            <a:ext cx="47117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 spc="-10">
                <a:latin typeface="Calibri"/>
                <a:cs typeface="Calibri"/>
              </a:rPr>
              <a:t>1</a:t>
            </a:r>
            <a:r>
              <a:rPr dirty="0" sz="1100">
                <a:latin typeface="Calibri"/>
                <a:cs typeface="Calibri"/>
              </a:rPr>
              <a:t>0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1148" y="5584951"/>
            <a:ext cx="5735320" cy="113855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45720" marR="34925" indent="167640">
              <a:lnSpc>
                <a:spcPct val="101699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qualities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CEO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-10">
                <a:latin typeface="Calibri"/>
                <a:cs typeface="Calibri"/>
              </a:rPr>
              <a:t> involve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</a:t>
            </a:r>
            <a:r>
              <a:rPr dirty="0" sz="1200" spc="-10">
                <a:latin typeface="Calibri"/>
                <a:cs typeface="Calibri"/>
              </a:rPr>
              <a:t>person </a:t>
            </a:r>
            <a:r>
              <a:rPr dirty="0" sz="1200" spc="-5">
                <a:latin typeface="Calibri"/>
                <a:cs typeface="Calibri"/>
              </a:rPr>
              <a:t>being</a:t>
            </a:r>
            <a:r>
              <a:rPr dirty="0" sz="1200">
                <a:latin typeface="Calibri"/>
                <a:cs typeface="Calibri"/>
              </a:rPr>
              <a:t> a</a:t>
            </a:r>
            <a:r>
              <a:rPr dirty="0" sz="1200" spc="-5">
                <a:latin typeface="Calibri"/>
                <a:cs typeface="Calibri"/>
              </a:rPr>
              <a:t> charismatic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demanding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leader.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CEO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always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pushes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employees.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-10">
                <a:latin typeface="Calibri"/>
                <a:cs typeface="Calibri"/>
              </a:rPr>
              <a:t> motivates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risk</a:t>
            </a:r>
            <a:r>
              <a:rPr dirty="0" sz="1200" spc="-5">
                <a:latin typeface="Calibri"/>
                <a:cs typeface="Calibri"/>
              </a:rPr>
              <a:t> and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decentralise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their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power.</a:t>
            </a:r>
            <a:r>
              <a:rPr dirty="0" sz="1200">
                <a:latin typeface="Calibri"/>
                <a:cs typeface="Calibri"/>
              </a:rPr>
              <a:t> Jack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quality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uniqueness. Jack</a:t>
            </a:r>
            <a:endParaRPr sz="1200">
              <a:latin typeface="Calibri"/>
              <a:cs typeface="Calibri"/>
            </a:endParaRPr>
          </a:p>
          <a:p>
            <a:pPr algn="ctr" marL="12700" marR="5080">
              <a:lnSpc>
                <a:spcPct val="101699"/>
              </a:lnSpc>
            </a:pP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quality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innovation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creativity.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affect</a:t>
            </a:r>
            <a:r>
              <a:rPr dirty="0" sz="1200">
                <a:latin typeface="Calibri"/>
                <a:cs typeface="Calibri"/>
              </a:rPr>
              <a:t> their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productivity.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5">
                <a:latin typeface="Calibri"/>
                <a:cs typeface="Calibri"/>
              </a:rPr>
              <a:t> crucial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element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long-term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success.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45585" y="895857"/>
            <a:ext cx="47117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 spc="-10">
                <a:latin typeface="Calibri"/>
                <a:cs typeface="Calibri"/>
              </a:rPr>
              <a:t>1</a:t>
            </a:r>
            <a:r>
              <a:rPr dirty="0" sz="1100">
                <a:latin typeface="Calibri"/>
                <a:cs typeface="Calibri"/>
              </a:rPr>
              <a:t>1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8100" y="5584951"/>
            <a:ext cx="5740400" cy="411734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33655" marR="27940" indent="3175">
              <a:lnSpc>
                <a:spcPct val="101800"/>
              </a:lnSpc>
              <a:spcBef>
                <a:spcPts val="75"/>
              </a:spcBef>
            </a:pP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definition,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charismatic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 spc="4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oral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nonverbal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communication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attract,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affect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encourages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members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team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aid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them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attaining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mandates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see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thing</a:t>
            </a:r>
            <a:r>
              <a:rPr dirty="0" sz="1200">
                <a:latin typeface="Calibri"/>
                <a:cs typeface="Calibri"/>
              </a:rPr>
              <a:t> as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do.</a:t>
            </a:r>
            <a:r>
              <a:rPr dirty="0" sz="1200">
                <a:latin typeface="Calibri"/>
                <a:cs typeface="Calibri"/>
              </a:rPr>
              <a:t> Jack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Welch's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kind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leader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quality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made those encompassing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them </a:t>
            </a:r>
            <a:r>
              <a:rPr dirty="0" sz="1200" spc="-10">
                <a:latin typeface="Calibri"/>
                <a:cs typeface="Calibri"/>
              </a:rPr>
              <a:t>understand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could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attain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objective or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milestone.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 spc="3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build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courage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for </a:t>
            </a:r>
            <a:r>
              <a:rPr dirty="0" sz="1200" spc="-10">
                <a:latin typeface="Calibri"/>
                <a:cs typeface="Calibri"/>
              </a:rPr>
              <a:t> convictions.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stand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person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10">
                <a:latin typeface="Calibri"/>
                <a:cs typeface="Calibri"/>
              </a:rPr>
              <a:t>who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holds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varied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opinion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society 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GE. Charismatic leader </a:t>
            </a:r>
            <a:r>
              <a:rPr dirty="0" sz="1200" spc="-10">
                <a:latin typeface="Calibri"/>
                <a:cs typeface="Calibri"/>
              </a:rPr>
              <a:t>fills </a:t>
            </a:r>
            <a:r>
              <a:rPr dirty="0" sz="1200" spc="-5">
                <a:latin typeface="Calibri"/>
                <a:cs typeface="Calibri"/>
              </a:rPr>
              <a:t>the communication gap </a:t>
            </a:r>
            <a:r>
              <a:rPr dirty="0" sz="1200">
                <a:latin typeface="Calibri"/>
                <a:cs typeface="Calibri"/>
              </a:rPr>
              <a:t>between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GE </a:t>
            </a:r>
            <a:r>
              <a:rPr dirty="0" sz="1200" spc="-5">
                <a:latin typeface="Calibri"/>
                <a:cs typeface="Calibri"/>
              </a:rPr>
              <a:t>and the personnel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(Tovmasyan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Minasyan,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highly </a:t>
            </a:r>
            <a:r>
              <a:rPr dirty="0" sz="1200" spc="-15">
                <a:latin typeface="Calibri"/>
                <a:cs typeface="Calibri"/>
              </a:rPr>
              <a:t>likely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possess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quality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 </a:t>
            </a:r>
            <a:r>
              <a:rPr dirty="0" sz="1200" spc="-5">
                <a:latin typeface="Calibri"/>
                <a:cs typeface="Calibri"/>
              </a:rPr>
              <a:t> the vision </a:t>
            </a:r>
            <a:r>
              <a:rPr dirty="0" sz="1200">
                <a:latin typeface="Calibri"/>
                <a:cs typeface="Calibri"/>
              </a:rPr>
              <a:t>also </a:t>
            </a:r>
            <a:r>
              <a:rPr dirty="0" sz="1200" spc="-5">
                <a:latin typeface="Calibri"/>
                <a:cs typeface="Calibri"/>
              </a:rPr>
              <a:t>used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inspire those they drive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15">
                <a:latin typeface="Calibri"/>
                <a:cs typeface="Calibri"/>
              </a:rPr>
              <a:t>attain </a:t>
            </a:r>
            <a:r>
              <a:rPr dirty="0" sz="1200" spc="-5">
                <a:latin typeface="Calibri"/>
                <a:cs typeface="Calibri"/>
              </a:rPr>
              <a:t>it.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10">
                <a:latin typeface="Calibri"/>
                <a:cs typeface="Calibri"/>
              </a:rPr>
              <a:t>motivated workforce </a:t>
            </a:r>
            <a:r>
              <a:rPr dirty="0" sz="1200">
                <a:latin typeface="Calibri"/>
                <a:cs typeface="Calibri"/>
              </a:rPr>
              <a:t>at GE </a:t>
            </a:r>
            <a:r>
              <a:rPr dirty="0" sz="1200" spc="-10">
                <a:latin typeface="Calibri"/>
                <a:cs typeface="Calibri"/>
              </a:rPr>
              <a:t>is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highly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likely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attain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job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affirmatively,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highly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participated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reflect</a:t>
            </a:r>
            <a:r>
              <a:rPr dirty="0" sz="1200">
                <a:latin typeface="Calibri"/>
                <a:cs typeface="Calibri"/>
              </a:rPr>
              <a:t> a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higher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productivity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quality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>
                <a:latin typeface="Calibri"/>
                <a:cs typeface="Calibri"/>
              </a:rPr>
              <a:t> Jack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helps</a:t>
            </a:r>
            <a:r>
              <a:rPr dirty="0" sz="1200">
                <a:latin typeface="Calibri"/>
                <a:cs typeface="Calibri"/>
              </a:rPr>
              <a:t> GE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willingness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personnel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work,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hence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raising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effectiveness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Motivation</a:t>
            </a:r>
            <a:r>
              <a:rPr dirty="0" sz="1200" spc="-5">
                <a:latin typeface="Calibri"/>
                <a:cs typeface="Calibri"/>
              </a:rPr>
              <a:t> on </a:t>
            </a:r>
            <a:r>
              <a:rPr dirty="0" sz="1200" spc="-10">
                <a:latin typeface="Calibri"/>
                <a:cs typeface="Calibri"/>
              </a:rPr>
              <a:t>Employee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Productivity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involves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Motivated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workforce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being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aligned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highly</a:t>
            </a:r>
            <a:r>
              <a:rPr dirty="0" sz="1200" spc="-5">
                <a:latin typeface="Calibri"/>
                <a:cs typeface="Calibri"/>
              </a:rPr>
              <a:t> productive </a:t>
            </a:r>
            <a:r>
              <a:rPr dirty="0" sz="1200" spc="-10">
                <a:latin typeface="Calibri"/>
                <a:cs typeface="Calibri"/>
              </a:rPr>
              <a:t>compared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non-motivated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workforce.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endParaRPr sz="1200">
              <a:latin typeface="Calibri"/>
              <a:cs typeface="Calibri"/>
            </a:endParaRPr>
          </a:p>
          <a:p>
            <a:pPr algn="ctr" marL="12700" marR="5080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appropriate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decision-making,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 be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highly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likely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have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potential for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effectiveness;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one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</a:t>
            </a:r>
            <a:r>
              <a:rPr dirty="0" sz="1200" spc="-5">
                <a:latin typeface="Calibri"/>
                <a:cs typeface="Calibri"/>
              </a:rPr>
              <a:t> levels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merit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20">
                <a:latin typeface="Calibri"/>
                <a:cs typeface="Calibri"/>
              </a:rPr>
              <a:t> take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risk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involved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 spc="-5">
                <a:latin typeface="Calibri"/>
                <a:cs typeface="Calibri"/>
              </a:rPr>
              <a:t> opens</a:t>
            </a:r>
            <a:r>
              <a:rPr dirty="0" sz="1200" spc="5">
                <a:latin typeface="Calibri"/>
                <a:cs typeface="Calibri"/>
              </a:rPr>
              <a:t> up 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5">
                <a:latin typeface="Calibri"/>
                <a:cs typeface="Calibri"/>
              </a:rPr>
              <a:t>favourability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new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chances.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Although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there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uncertainty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making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risky</a:t>
            </a:r>
            <a:endParaRPr sz="1200">
              <a:latin typeface="Calibri"/>
              <a:cs typeface="Calibri"/>
            </a:endParaRPr>
          </a:p>
          <a:p>
            <a:pPr algn="ctr" marL="97790" marR="88265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decision, the choice could lead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unexpected </a:t>
            </a:r>
            <a:r>
              <a:rPr dirty="0" sz="1200">
                <a:latin typeface="Calibri"/>
                <a:cs typeface="Calibri"/>
              </a:rPr>
              <a:t>growth </a:t>
            </a:r>
            <a:r>
              <a:rPr dirty="0" sz="1200" spc="-5">
                <a:latin typeface="Calibri"/>
                <a:cs typeface="Calibri"/>
              </a:rPr>
              <a:t>or </a:t>
            </a:r>
            <a:r>
              <a:rPr dirty="0" sz="1200">
                <a:latin typeface="Calibri"/>
                <a:cs typeface="Calibri"/>
              </a:rPr>
              <a:t>even </a:t>
            </a:r>
            <a:r>
              <a:rPr dirty="0" sz="1200" spc="-5">
                <a:latin typeface="Calibri"/>
                <a:cs typeface="Calibri"/>
              </a:rPr>
              <a:t>drive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10">
                <a:latin typeface="Calibri"/>
                <a:cs typeface="Calibri"/>
              </a:rPr>
              <a:t>whole </a:t>
            </a:r>
            <a:r>
              <a:rPr dirty="0" sz="1200" spc="-5">
                <a:latin typeface="Calibri"/>
                <a:cs typeface="Calibri"/>
              </a:rPr>
              <a:t>new direction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for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Decentralisation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allow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for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broader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selection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qualified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personnel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endParaRPr sz="1200">
              <a:latin typeface="Calibri"/>
              <a:cs typeface="Calibri"/>
            </a:endParaRPr>
          </a:p>
          <a:p>
            <a:pPr algn="ctr" marL="30480" marR="18415">
              <a:lnSpc>
                <a:spcPct val="101699"/>
              </a:lnSpc>
            </a:pPr>
            <a:r>
              <a:rPr dirty="0" sz="1200" spc="-15">
                <a:latin typeface="Calibri"/>
                <a:cs typeface="Calibri"/>
              </a:rPr>
              <a:t>favourable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promotion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upper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management.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leads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lowered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burden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central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management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(Anthony,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2023).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decentralised</a:t>
            </a:r>
            <a:r>
              <a:rPr dirty="0" sz="1200" spc="-5">
                <a:latin typeface="Calibri"/>
                <a:cs typeface="Calibri"/>
              </a:rPr>
              <a:t> system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 GE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places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accountability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local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operations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regular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practices.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frees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central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office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stress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longer-term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strategy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</a:t>
            </a:r>
            <a:r>
              <a:rPr dirty="0" sz="1200" spc="-15">
                <a:latin typeface="Calibri"/>
                <a:cs typeface="Calibri"/>
              </a:rPr>
              <a:t> more</a:t>
            </a:r>
            <a:r>
              <a:rPr dirty="0" sz="1200" spc="-5">
                <a:latin typeface="Calibri"/>
                <a:cs typeface="Calibri"/>
              </a:rPr>
              <a:t> global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issues.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45585" y="895857"/>
            <a:ext cx="471805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10">
                <a:latin typeface="Calibri"/>
                <a:cs typeface="Calibri"/>
              </a:rPr>
              <a:t>l</a:t>
            </a:r>
            <a:r>
              <a:rPr dirty="0" sz="1100" spc="5">
                <a:latin typeface="Calibri"/>
                <a:cs typeface="Calibri"/>
              </a:rPr>
              <a:t>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 spc="-10">
                <a:latin typeface="Calibri"/>
                <a:cs typeface="Calibri"/>
              </a:rPr>
              <a:t>1</a:t>
            </a:r>
            <a:r>
              <a:rPr dirty="0" sz="1100">
                <a:latin typeface="Calibri"/>
                <a:cs typeface="Calibri"/>
              </a:rPr>
              <a:t>2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5584951"/>
            <a:ext cx="5753100" cy="411734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82550" marR="74930" indent="-2540">
              <a:lnSpc>
                <a:spcPct val="101699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“Narcissistic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highly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likely</a:t>
            </a:r>
            <a:r>
              <a:rPr dirty="0" sz="1200">
                <a:latin typeface="Calibri"/>
                <a:cs typeface="Calibri"/>
              </a:rPr>
              <a:t> 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5">
                <a:latin typeface="Calibri"/>
                <a:cs typeface="Calibri"/>
              </a:rPr>
              <a:t> decision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merits </a:t>
            </a:r>
            <a:r>
              <a:rPr dirty="0" sz="1200" spc="-5">
                <a:latin typeface="Calibri"/>
                <a:cs typeface="Calibri"/>
              </a:rPr>
              <a:t>them</a:t>
            </a:r>
            <a:r>
              <a:rPr dirty="0" sz="1200">
                <a:latin typeface="Calibri"/>
                <a:cs typeface="Calibri"/>
              </a:rPr>
              <a:t> as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person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instead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firm,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customer.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drive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larger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risks</a:t>
            </a:r>
            <a:r>
              <a:rPr dirty="0" sz="1200">
                <a:latin typeface="Calibri"/>
                <a:cs typeface="Calibri"/>
              </a:rPr>
              <a:t> 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bad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decision.”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35">
                <a:latin typeface="Calibri"/>
                <a:cs typeface="Calibri"/>
              </a:rPr>
              <a:t>Yet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highly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charismatic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seen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disposed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overconfidence;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unconventionality;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attention-looking,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scheming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behaviours.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could</a:t>
            </a:r>
            <a:r>
              <a:rPr dirty="0" sz="1200" spc="-5">
                <a:latin typeface="Calibri"/>
                <a:cs typeface="Calibri"/>
              </a:rPr>
              <a:t> be</a:t>
            </a:r>
            <a:r>
              <a:rPr dirty="0" sz="1200">
                <a:latin typeface="Calibri"/>
                <a:cs typeface="Calibri"/>
              </a:rPr>
              <a:t> seen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endParaRPr sz="1200">
              <a:latin typeface="Calibri"/>
              <a:cs typeface="Calibri"/>
            </a:endParaRPr>
          </a:p>
          <a:p>
            <a:pPr algn="just" marL="30480" marR="13335" indent="-9525">
              <a:lnSpc>
                <a:spcPct val="101699"/>
              </a:lnSpc>
            </a:pPr>
            <a:r>
              <a:rPr dirty="0" sz="1200" spc="-15">
                <a:latin typeface="Calibri"/>
                <a:cs typeface="Calibri"/>
              </a:rPr>
              <a:t>workers </a:t>
            </a:r>
            <a:r>
              <a:rPr dirty="0" sz="1200" spc="-5">
                <a:latin typeface="Calibri"/>
                <a:cs typeface="Calibri"/>
              </a:rPr>
              <a:t>driven by charismatic leaders </a:t>
            </a:r>
            <a:r>
              <a:rPr dirty="0" sz="1200" spc="-10">
                <a:latin typeface="Calibri"/>
                <a:cs typeface="Calibri"/>
              </a:rPr>
              <a:t>would </a:t>
            </a:r>
            <a:r>
              <a:rPr dirty="0" sz="1200">
                <a:latin typeface="Calibri"/>
                <a:cs typeface="Calibri"/>
              </a:rPr>
              <a:t>sometimes act </a:t>
            </a:r>
            <a:r>
              <a:rPr dirty="0" sz="1200" spc="-10">
                <a:latin typeface="Calibri"/>
                <a:cs typeface="Calibri"/>
              </a:rPr>
              <a:t>unethically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15">
                <a:latin typeface="Calibri"/>
                <a:cs typeface="Calibri"/>
              </a:rPr>
              <a:t>attain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leader’s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higher-performances standard </a:t>
            </a:r>
            <a:r>
              <a:rPr dirty="0" sz="1200" spc="-5">
                <a:latin typeface="Calibri"/>
                <a:cs typeface="Calibri"/>
              </a:rPr>
              <a:t>charisma </a:t>
            </a:r>
            <a:r>
              <a:rPr dirty="0" sz="1200" spc="-10">
                <a:latin typeface="Calibri"/>
                <a:cs typeface="Calibri"/>
              </a:rPr>
              <a:t>is </a:t>
            </a:r>
            <a:r>
              <a:rPr dirty="0" sz="1200" spc="-5">
                <a:latin typeface="Calibri"/>
                <a:cs typeface="Calibri"/>
              </a:rPr>
              <a:t>entrenched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expressive </a:t>
            </a:r>
            <a:r>
              <a:rPr dirty="0" sz="1200" spc="-10">
                <a:latin typeface="Calibri"/>
                <a:cs typeface="Calibri"/>
              </a:rPr>
              <a:t>operation, it </a:t>
            </a:r>
            <a:r>
              <a:rPr dirty="0" sz="1200">
                <a:latin typeface="Calibri"/>
                <a:cs typeface="Calibri"/>
              </a:rPr>
              <a:t>could </a:t>
            </a:r>
            <a:r>
              <a:rPr dirty="0" sz="1200" spc="-5">
                <a:latin typeface="Calibri"/>
                <a:cs typeface="Calibri"/>
              </a:rPr>
              <a:t>drive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follower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recklessness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rational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thoughts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accepts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idea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uncritically.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issue</a:t>
            </a:r>
            <a:endParaRPr sz="1200">
              <a:latin typeface="Calibri"/>
              <a:cs typeface="Calibri"/>
            </a:endParaRPr>
          </a:p>
          <a:p>
            <a:pPr algn="just" marL="55244" marR="5080" indent="-43180">
              <a:lnSpc>
                <a:spcPct val="101699"/>
              </a:lnSpc>
              <a:spcBef>
                <a:spcPts val="25"/>
              </a:spcBef>
            </a:pPr>
            <a:r>
              <a:rPr dirty="0" sz="1200" spc="-5">
                <a:latin typeface="Calibri"/>
                <a:cs typeface="Calibri"/>
              </a:rPr>
              <a:t>with the lack of motivation </a:t>
            </a:r>
            <a:r>
              <a:rPr dirty="0" sz="1200" spc="-10">
                <a:latin typeface="Calibri"/>
                <a:cs typeface="Calibri"/>
              </a:rPr>
              <a:t>is </a:t>
            </a:r>
            <a:r>
              <a:rPr dirty="0" sz="1200" spc="-5">
                <a:latin typeface="Calibri"/>
                <a:cs typeface="Calibri"/>
              </a:rPr>
              <a:t>that </a:t>
            </a:r>
            <a:r>
              <a:rPr dirty="0" sz="1200" spc="-10">
                <a:latin typeface="Calibri"/>
                <a:cs typeface="Calibri"/>
              </a:rPr>
              <a:t>it </a:t>
            </a:r>
            <a:r>
              <a:rPr dirty="0" sz="1200" spc="-5">
                <a:latin typeface="Calibri"/>
                <a:cs typeface="Calibri"/>
              </a:rPr>
              <a:t>raises the turnover </a:t>
            </a:r>
            <a:r>
              <a:rPr dirty="0" sz="1200">
                <a:latin typeface="Calibri"/>
                <a:cs typeface="Calibri"/>
              </a:rPr>
              <a:t>at </a:t>
            </a:r>
            <a:r>
              <a:rPr dirty="0" sz="1200" spc="-5">
                <a:latin typeface="Calibri"/>
                <a:cs typeface="Calibri"/>
              </a:rPr>
              <a:t>GE. </a:t>
            </a:r>
            <a:r>
              <a:rPr dirty="0" sz="1200" spc="-10">
                <a:latin typeface="Calibri"/>
                <a:cs typeface="Calibri"/>
              </a:rPr>
              <a:t>This </a:t>
            </a:r>
            <a:r>
              <a:rPr dirty="0" sz="1200" spc="-5">
                <a:latin typeface="Calibri"/>
                <a:cs typeface="Calibri"/>
              </a:rPr>
              <a:t>could drive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10">
                <a:latin typeface="Calibri"/>
                <a:cs typeface="Calibri"/>
              </a:rPr>
              <a:t>resignation, </a:t>
            </a:r>
            <a:r>
              <a:rPr dirty="0" sz="1200" spc="-5">
                <a:latin typeface="Calibri"/>
                <a:cs typeface="Calibri"/>
              </a:rPr>
              <a:t> which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turn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drive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loss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balance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workforce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work allocations.</a:t>
            </a:r>
            <a:endParaRPr sz="1200">
              <a:latin typeface="Calibri"/>
              <a:cs typeface="Calibri"/>
            </a:endParaRPr>
          </a:p>
          <a:p>
            <a:pPr algn="ctr" marL="70485" marR="62230" indent="-1905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lower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motivation </a:t>
            </a:r>
            <a:r>
              <a:rPr dirty="0" sz="1200" spc="-5">
                <a:latin typeface="Calibri"/>
                <a:cs typeface="Calibri"/>
              </a:rPr>
              <a:t>too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affects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employees’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health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>
                <a:latin typeface="Calibri"/>
                <a:cs typeface="Calibri"/>
              </a:rPr>
              <a:t>quality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 also leads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depression could then drive enhanced absenteeism (Colovic, </a:t>
            </a:r>
            <a:r>
              <a:rPr dirty="0" sz="1200">
                <a:latin typeface="Calibri"/>
                <a:cs typeface="Calibri"/>
              </a:rPr>
              <a:t>2022).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Having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5">
                <a:latin typeface="Calibri"/>
                <a:cs typeface="Calibri"/>
              </a:rPr>
              <a:t> lower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motivation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work</a:t>
            </a:r>
            <a:r>
              <a:rPr dirty="0" sz="1200" spc="5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drives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procrastination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poor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emphasis.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reflecting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burnout,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10">
                <a:latin typeface="Calibri"/>
                <a:cs typeface="Calibri"/>
              </a:rPr>
              <a:t>toxic environment,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feeling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CEO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control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over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role.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5">
                <a:latin typeface="Calibri"/>
                <a:cs typeface="Calibri"/>
              </a:rPr>
              <a:t> short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burst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one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effective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plans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get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overtime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lower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motivation.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unforeseen</a:t>
            </a:r>
            <a:r>
              <a:rPr dirty="0" sz="1200" spc="-10">
                <a:latin typeface="Calibri"/>
                <a:cs typeface="Calibri"/>
              </a:rPr>
              <a:t> risk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highly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steady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down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project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takes 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get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 them,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analyses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them also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prepare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management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plan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dirty="0" sz="1200" spc="-5">
                <a:latin typeface="Calibri"/>
                <a:cs typeface="Calibri"/>
              </a:rPr>
              <a:t>supervise,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tracks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them.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delay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too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happen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when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risk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dirty="0" sz="1200" spc="-5">
                <a:latin typeface="Calibri"/>
                <a:cs typeface="Calibri"/>
              </a:rPr>
              <a:t>management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practices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take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long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CEO expected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push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out</a:t>
            </a:r>
            <a:r>
              <a:rPr dirty="0" sz="1200">
                <a:latin typeface="Calibri"/>
                <a:cs typeface="Calibri"/>
              </a:rPr>
              <a:t> other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practices</a:t>
            </a:r>
            <a:endParaRPr sz="1200">
              <a:latin typeface="Calibri"/>
              <a:cs typeface="Calibri"/>
            </a:endParaRPr>
          </a:p>
          <a:p>
            <a:pPr algn="ctr" marL="48895" marR="41910" indent="1905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0">
                <a:latin typeface="Calibri"/>
                <a:cs typeface="Calibri"/>
              </a:rPr>
              <a:t> project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schedules.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declining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do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risk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assessment,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tactics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could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ineffective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for 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workforce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if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feel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safer,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unsafe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practices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more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errors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mistakes.,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people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higher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near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misses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accidents.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make </a:t>
            </a:r>
            <a:r>
              <a:rPr dirty="0" sz="1200" spc="-5">
                <a:latin typeface="Calibri"/>
                <a:cs typeface="Calibri"/>
              </a:rPr>
              <a:t> the </a:t>
            </a:r>
            <a:r>
              <a:rPr dirty="0" sz="1200">
                <a:latin typeface="Calibri"/>
                <a:cs typeface="Calibri"/>
              </a:rPr>
              <a:t>GE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have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huge </a:t>
            </a:r>
            <a:r>
              <a:rPr dirty="0" sz="1200" spc="-10">
                <a:latin typeface="Calibri"/>
                <a:cs typeface="Calibri"/>
              </a:rPr>
              <a:t>cost</a:t>
            </a:r>
            <a:r>
              <a:rPr dirty="0" sz="1200" spc="-5">
                <a:latin typeface="Calibri"/>
                <a:cs typeface="Calibri"/>
              </a:rPr>
              <a:t> 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 by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delays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the project.</a:t>
            </a:r>
            <a:r>
              <a:rPr dirty="0" sz="1200">
                <a:latin typeface="Calibri"/>
                <a:cs typeface="Calibri"/>
              </a:rPr>
              <a:t> The</a:t>
            </a:r>
            <a:r>
              <a:rPr dirty="0" sz="1200" spc="-5">
                <a:latin typeface="Calibri"/>
                <a:cs typeface="Calibri"/>
              </a:rPr>
              <a:t> impact of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66012" y="895857"/>
            <a:ext cx="5626100" cy="132461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12065" marR="5080">
              <a:lnSpc>
                <a:spcPct val="101699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decentralization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result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losses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control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from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hand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top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management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(Malik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al.,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Varied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unit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GE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commence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acting</a:t>
            </a:r>
            <a:r>
              <a:rPr dirty="0" sz="1200">
                <a:latin typeface="Calibri"/>
                <a:cs typeface="Calibri"/>
              </a:rPr>
              <a:t> 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autonomous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units </a:t>
            </a:r>
            <a:r>
              <a:rPr dirty="0" sz="1200" spc="-5">
                <a:latin typeface="Calibri"/>
                <a:cs typeface="Calibri"/>
              </a:rPr>
              <a:t> acting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>
                <a:latin typeface="Calibri"/>
                <a:cs typeface="Calibri"/>
              </a:rPr>
              <a:t>their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own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interest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comparison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whole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interest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GE.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Generally,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though,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performances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responsibility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sub-national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local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government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 </a:t>
            </a:r>
            <a:r>
              <a:rPr dirty="0" sz="1200" spc="-10">
                <a:latin typeface="Calibri"/>
                <a:cs typeface="Calibri"/>
              </a:rPr>
              <a:t> forced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series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influences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like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limited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resources,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weaker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institutional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volume,</a:t>
            </a:r>
            <a:r>
              <a:rPr dirty="0" sz="1200" spc="4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inappropriate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level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mechanism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accounting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answerability, </a:t>
            </a:r>
            <a:r>
              <a:rPr dirty="0" sz="1200">
                <a:latin typeface="Calibri"/>
                <a:cs typeface="Calibri"/>
              </a:rPr>
              <a:t>then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dirty="0" sz="1200" spc="-10">
                <a:latin typeface="Calibri"/>
                <a:cs typeface="Calibri"/>
              </a:rPr>
              <a:t>restricted</a:t>
            </a:r>
            <a:r>
              <a:rPr dirty="0" sz="1200" spc="-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obtainability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info.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45585" y="895857"/>
            <a:ext cx="47117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 spc="-10">
                <a:latin typeface="Calibri"/>
                <a:cs typeface="Calibri"/>
              </a:rPr>
              <a:t>1</a:t>
            </a:r>
            <a:r>
              <a:rPr dirty="0" sz="1100">
                <a:latin typeface="Calibri"/>
                <a:cs typeface="Calibri"/>
              </a:rPr>
              <a:t>3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20292" y="5584951"/>
            <a:ext cx="5718175" cy="4117340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marL="195580" marR="78105" indent="-109855">
              <a:lnSpc>
                <a:spcPct val="101699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behavioural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theory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stresses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assume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the </a:t>
            </a:r>
            <a:r>
              <a:rPr dirty="0" sz="1200" spc="-10">
                <a:latin typeface="Calibri"/>
                <a:cs typeface="Calibri"/>
              </a:rPr>
              <a:t>trait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could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copied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through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other</a:t>
            </a:r>
            <a:r>
              <a:rPr dirty="0" sz="1200" spc="-20">
                <a:latin typeface="Calibri"/>
                <a:cs typeface="Calibri"/>
              </a:rPr>
              <a:t> leader.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Sometimes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 style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theory,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explains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 </a:t>
            </a:r>
            <a:r>
              <a:rPr dirty="0" sz="1200">
                <a:latin typeface="Calibri"/>
                <a:cs typeface="Calibri"/>
              </a:rPr>
              <a:t>a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not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born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successful,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but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made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rely </a:t>
            </a:r>
            <a:r>
              <a:rPr dirty="0" sz="1200" spc="-5">
                <a:latin typeface="Calibri"/>
                <a:cs typeface="Calibri"/>
              </a:rPr>
              <a:t>upon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learnable </a:t>
            </a:r>
            <a:r>
              <a:rPr dirty="0" sz="1200" spc="-20">
                <a:latin typeface="Calibri"/>
                <a:cs typeface="Calibri"/>
              </a:rPr>
              <a:t>behaviour.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10">
                <a:latin typeface="Calibri"/>
                <a:cs typeface="Calibri"/>
              </a:rPr>
              <a:t>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basis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15">
                <a:latin typeface="Calibri"/>
                <a:cs typeface="Calibri"/>
              </a:rPr>
              <a:t>theory,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effective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build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themself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endParaRPr sz="1200">
              <a:latin typeface="Calibri"/>
              <a:cs typeface="Calibri"/>
            </a:endParaRPr>
          </a:p>
          <a:p>
            <a:pPr algn="just" marL="12700" marR="5080" indent="15240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learned behaviours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are </a:t>
            </a:r>
            <a:r>
              <a:rPr dirty="0" sz="1200">
                <a:latin typeface="Calibri"/>
                <a:cs typeface="Calibri"/>
              </a:rPr>
              <a:t>not </a:t>
            </a:r>
            <a:r>
              <a:rPr dirty="0" sz="1200" spc="-5">
                <a:latin typeface="Calibri"/>
                <a:cs typeface="Calibri"/>
              </a:rPr>
              <a:t>born successful. </a:t>
            </a:r>
            <a:r>
              <a:rPr dirty="0" sz="1200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leadership </a:t>
            </a:r>
            <a:r>
              <a:rPr dirty="0" sz="1200" spc="-5">
                <a:latin typeface="Calibri"/>
                <a:cs typeface="Calibri"/>
              </a:rPr>
              <a:t>theory </a:t>
            </a:r>
            <a:r>
              <a:rPr dirty="0" sz="1200" spc="-10">
                <a:latin typeface="Calibri"/>
                <a:cs typeface="Calibri"/>
              </a:rPr>
              <a:t>is </a:t>
            </a:r>
            <a:r>
              <a:rPr dirty="0" sz="1200" spc="-5">
                <a:latin typeface="Calibri"/>
                <a:cs typeface="Calibri"/>
              </a:rPr>
              <a:t>more </a:t>
            </a:r>
            <a:r>
              <a:rPr dirty="0" sz="1200" spc="5">
                <a:latin typeface="Calibri"/>
                <a:cs typeface="Calibri"/>
              </a:rPr>
              <a:t>action- 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focused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depends largely </a:t>
            </a:r>
            <a:r>
              <a:rPr dirty="0" sz="1200" spc="-10">
                <a:latin typeface="Calibri"/>
                <a:cs typeface="Calibri"/>
              </a:rPr>
              <a:t>upon </a:t>
            </a:r>
            <a:r>
              <a:rPr dirty="0" sz="1200" spc="-5">
                <a:latin typeface="Calibri"/>
                <a:cs typeface="Calibri"/>
              </a:rPr>
              <a:t>measuring </a:t>
            </a:r>
            <a:r>
              <a:rPr dirty="0" sz="1200" spc="-10">
                <a:latin typeface="Calibri"/>
                <a:cs typeface="Calibri"/>
              </a:rPr>
              <a:t>leaders' </a:t>
            </a:r>
            <a:r>
              <a:rPr dirty="0" sz="1200" spc="-5">
                <a:latin typeface="Calibri"/>
                <a:cs typeface="Calibri"/>
              </a:rPr>
              <a:t>actions </a:t>
            </a:r>
            <a:r>
              <a:rPr dirty="0" sz="1200" spc="-10">
                <a:latin typeface="Calibri"/>
                <a:cs typeface="Calibri"/>
              </a:rPr>
              <a:t>in forecasting leadership 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success. </a:t>
            </a:r>
            <a:r>
              <a:rPr dirty="0" sz="1200" spc="-10">
                <a:latin typeface="Calibri"/>
                <a:cs typeface="Calibri"/>
              </a:rPr>
              <a:t>Power-with-Influence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theory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stresses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way</a:t>
            </a:r>
            <a:r>
              <a:rPr dirty="0" sz="1200">
                <a:latin typeface="Calibri"/>
                <a:cs typeface="Calibri"/>
              </a:rPr>
              <a:t> a</a:t>
            </a:r>
            <a:r>
              <a:rPr dirty="0" sz="1200" spc="-5">
                <a:latin typeface="Calibri"/>
                <a:cs typeface="Calibri"/>
              </a:rPr>
              <a:t> leader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motivate</a:t>
            </a:r>
            <a:endParaRPr sz="1200">
              <a:latin typeface="Calibri"/>
              <a:cs typeface="Calibri"/>
            </a:endParaRPr>
          </a:p>
          <a:p>
            <a:pPr algn="ctr" marL="60960" marR="53975">
              <a:lnSpc>
                <a:spcPct val="101699"/>
              </a:lnSpc>
              <a:spcBef>
                <a:spcPts val="25"/>
              </a:spcBef>
            </a:pPr>
            <a:r>
              <a:rPr dirty="0" sz="1200" spc="-5">
                <a:latin typeface="Calibri"/>
                <a:cs typeface="Calibri"/>
              </a:rPr>
              <a:t>the team by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(surprise,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surprise)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power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as/or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influences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(Deshwal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and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Ali,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2020).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key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study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assisting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theory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action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was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done</a:t>
            </a:r>
            <a:r>
              <a:rPr dirty="0" sz="1200" spc="-5">
                <a:latin typeface="Calibri"/>
                <a:cs typeface="Calibri"/>
              </a:rPr>
              <a:t> by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John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French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Bertram </a:t>
            </a:r>
            <a:r>
              <a:rPr dirty="0" sz="1200" spc="-5">
                <a:latin typeface="Calibri"/>
                <a:cs typeface="Calibri"/>
              </a:rPr>
              <a:t> Raven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the year 1959. Power and influence are being utilised </a:t>
            </a:r>
            <a:r>
              <a:rPr dirty="0" sz="1200">
                <a:latin typeface="Calibri"/>
                <a:cs typeface="Calibri"/>
              </a:rPr>
              <a:t>to get </a:t>
            </a:r>
            <a:r>
              <a:rPr dirty="0" sz="1200" spc="-5">
                <a:latin typeface="Calibri"/>
                <a:cs typeface="Calibri"/>
              </a:rPr>
              <a:t>other </a:t>
            </a:r>
            <a:r>
              <a:rPr dirty="0" sz="1200" spc="-10">
                <a:latin typeface="Calibri"/>
                <a:cs typeface="Calibri"/>
              </a:rPr>
              <a:t>people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20">
                <a:latin typeface="Calibri"/>
                <a:cs typeface="Calibri"/>
              </a:rPr>
              <a:t>take 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action;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power</a:t>
            </a:r>
            <a:r>
              <a:rPr dirty="0" sz="1200" spc="-10">
                <a:latin typeface="Calibri"/>
                <a:cs typeface="Calibri"/>
              </a:rPr>
              <a:t> relies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upon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positional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authorities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while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relies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upon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relationships.</a:t>
            </a:r>
            <a:endParaRPr sz="1200">
              <a:latin typeface="Calibri"/>
              <a:cs typeface="Calibri"/>
            </a:endParaRPr>
          </a:p>
          <a:p>
            <a:pPr algn="ctr" marL="207645" marR="201930" indent="-1270">
              <a:lnSpc>
                <a:spcPct val="101699"/>
              </a:lnSpc>
            </a:pPr>
            <a:r>
              <a:rPr dirty="0" sz="1200" spc="-10">
                <a:latin typeface="Calibri"/>
                <a:cs typeface="Calibri"/>
              </a:rPr>
              <a:t>The </a:t>
            </a:r>
            <a:r>
              <a:rPr dirty="0" sz="1200">
                <a:latin typeface="Calibri"/>
                <a:cs typeface="Calibri"/>
              </a:rPr>
              <a:t>leader </a:t>
            </a:r>
            <a:r>
              <a:rPr dirty="0" sz="1200" spc="-5">
                <a:latin typeface="Calibri"/>
                <a:cs typeface="Calibri"/>
              </a:rPr>
              <a:t>uses several </a:t>
            </a:r>
            <a:r>
              <a:rPr dirty="0" sz="1200" spc="-10">
                <a:latin typeface="Calibri"/>
                <a:cs typeface="Calibri"/>
              </a:rPr>
              <a:t>sources </a:t>
            </a:r>
            <a:r>
              <a:rPr dirty="0" sz="1200" spc="-5">
                <a:latin typeface="Calibri"/>
                <a:cs typeface="Calibri"/>
              </a:rPr>
              <a:t>of power </a:t>
            </a:r>
            <a:r>
              <a:rPr dirty="0" sz="1200">
                <a:latin typeface="Calibri"/>
                <a:cs typeface="Calibri"/>
              </a:rPr>
              <a:t>to get </a:t>
            </a:r>
            <a:r>
              <a:rPr dirty="0" sz="1200" spc="-5">
                <a:latin typeface="Calibri"/>
                <a:cs typeface="Calibri"/>
              </a:rPr>
              <a:t>other people </a:t>
            </a:r>
            <a:r>
              <a:rPr dirty="0" sz="1200">
                <a:latin typeface="Calibri"/>
                <a:cs typeface="Calibri"/>
              </a:rPr>
              <a:t>to </a:t>
            </a:r>
            <a:r>
              <a:rPr dirty="0" sz="1200" spc="-5">
                <a:latin typeface="Calibri"/>
                <a:cs typeface="Calibri"/>
              </a:rPr>
              <a:t>function </a:t>
            </a:r>
            <a:r>
              <a:rPr dirty="0" sz="1200" spc="5">
                <a:latin typeface="Calibri"/>
                <a:cs typeface="Calibri"/>
              </a:rPr>
              <a:t>or </a:t>
            </a:r>
            <a:r>
              <a:rPr dirty="0" sz="1200">
                <a:latin typeface="Calibri"/>
                <a:cs typeface="Calibri"/>
              </a:rPr>
              <a:t>change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behaviours.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Some techniques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are highly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effective</a:t>
            </a:r>
            <a:r>
              <a:rPr dirty="0" sz="1200" spc="-5">
                <a:latin typeface="Calibri"/>
                <a:cs typeface="Calibri"/>
              </a:rPr>
              <a:t> than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other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people.</a:t>
            </a:r>
            <a:r>
              <a:rPr dirty="0" sz="1200">
                <a:latin typeface="Calibri"/>
                <a:cs typeface="Calibri"/>
              </a:rPr>
              <a:t> The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contingency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theory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explains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 spc="3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appropriate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-5">
                <a:latin typeface="Calibri"/>
                <a:cs typeface="Calibri"/>
              </a:rPr>
              <a:t> depends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endParaRPr sz="1200">
              <a:latin typeface="Calibri"/>
              <a:cs typeface="Calibri"/>
            </a:endParaRPr>
          </a:p>
          <a:p>
            <a:pPr algn="ctr" marL="137160" marR="134620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situation.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Fundamentally,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relied</a:t>
            </a:r>
            <a:r>
              <a:rPr dirty="0" sz="1200" spc="4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upon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whether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the </a:t>
            </a:r>
            <a:r>
              <a:rPr dirty="0" sz="1200" spc="-5">
                <a:latin typeface="Calibri"/>
                <a:cs typeface="Calibri"/>
              </a:rPr>
              <a:t>person’s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suited</a:t>
            </a:r>
            <a:r>
              <a:rPr dirty="0" sz="1200" spc="-5">
                <a:latin typeface="Calibri"/>
                <a:cs typeface="Calibri"/>
              </a:rPr>
              <a:t> the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state. </a:t>
            </a:r>
            <a:r>
              <a:rPr dirty="0" sz="1200">
                <a:latin typeface="Calibri"/>
                <a:cs typeface="Calibri"/>
              </a:rPr>
              <a:t>Based </a:t>
            </a:r>
            <a:r>
              <a:rPr dirty="0" sz="1200" spc="-5">
                <a:latin typeface="Calibri"/>
                <a:cs typeface="Calibri"/>
              </a:rPr>
              <a:t>on the </a:t>
            </a:r>
            <a:r>
              <a:rPr dirty="0" sz="1200" spc="-15">
                <a:latin typeface="Calibri"/>
                <a:cs typeface="Calibri"/>
              </a:rPr>
              <a:t>theory,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-5">
                <a:latin typeface="Calibri"/>
                <a:cs typeface="Calibri"/>
              </a:rPr>
              <a:t>person could be </a:t>
            </a:r>
            <a:r>
              <a:rPr dirty="0" sz="1200">
                <a:latin typeface="Calibri"/>
                <a:cs typeface="Calibri"/>
              </a:rPr>
              <a:t>an </a:t>
            </a:r>
            <a:r>
              <a:rPr dirty="0" sz="1200" spc="-5">
                <a:latin typeface="Calibri"/>
                <a:cs typeface="Calibri"/>
              </a:rPr>
              <a:t>effective leader </a:t>
            </a:r>
            <a:r>
              <a:rPr dirty="0" sz="1200" spc="-10">
                <a:latin typeface="Calibri"/>
                <a:cs typeface="Calibri"/>
              </a:rPr>
              <a:t>in one </a:t>
            </a:r>
            <a:r>
              <a:rPr dirty="0" sz="1200" spc="-15">
                <a:latin typeface="Calibri"/>
                <a:cs typeface="Calibri"/>
              </a:rPr>
              <a:t>state </a:t>
            </a:r>
            <a:r>
              <a:rPr dirty="0" sz="1200">
                <a:latin typeface="Calibri"/>
                <a:cs typeface="Calibri"/>
              </a:rPr>
              <a:t>but </a:t>
            </a:r>
            <a:r>
              <a:rPr dirty="0" sz="1200" spc="-5">
                <a:latin typeface="Calibri"/>
                <a:cs typeface="Calibri"/>
              </a:rPr>
              <a:t>also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ineffective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20">
                <a:latin typeface="Calibri"/>
                <a:cs typeface="Calibri"/>
              </a:rPr>
              <a:t>another.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</a:t>
            </a:r>
            <a:r>
              <a:rPr dirty="0" sz="1200" spc="-5">
                <a:latin typeface="Calibri"/>
                <a:cs typeface="Calibri"/>
              </a:rPr>
              <a:t> contingency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theory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advises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leader's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dirty="0" sz="1200" spc="-10">
                <a:latin typeface="Calibri"/>
                <a:cs typeface="Calibri"/>
              </a:rPr>
              <a:t>effectiveness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depends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whether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not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leadership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outfits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specific</a:t>
            </a:r>
            <a:r>
              <a:rPr dirty="0" sz="1200" spc="-10">
                <a:latin typeface="Calibri"/>
                <a:cs typeface="Calibri"/>
              </a:rPr>
              <a:t> state.</a:t>
            </a:r>
            <a:endParaRPr sz="1200">
              <a:latin typeface="Calibri"/>
              <a:cs typeface="Calibri"/>
            </a:endParaRPr>
          </a:p>
          <a:p>
            <a:pPr algn="ctr" marL="76200" marR="71755" indent="-1905">
              <a:lnSpc>
                <a:spcPct val="101699"/>
              </a:lnSpc>
            </a:pPr>
            <a:r>
              <a:rPr dirty="0" sz="1200">
                <a:latin typeface="Calibri"/>
                <a:cs typeface="Calibri"/>
              </a:rPr>
              <a:t>Based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this </a:t>
            </a:r>
            <a:r>
              <a:rPr dirty="0" sz="1200" spc="-15">
                <a:latin typeface="Calibri"/>
                <a:cs typeface="Calibri"/>
              </a:rPr>
              <a:t>theory,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individual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could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 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appropriate</a:t>
            </a:r>
            <a:r>
              <a:rPr dirty="0" sz="1200" spc="-5">
                <a:latin typeface="Calibri"/>
                <a:cs typeface="Calibri"/>
              </a:rPr>
              <a:t> leader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one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condition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plus </a:t>
            </a:r>
            <a:r>
              <a:rPr dirty="0" sz="1200" spc="-5">
                <a:latin typeface="Calibri"/>
                <a:cs typeface="Calibri"/>
              </a:rPr>
              <a:t> the </a:t>
            </a:r>
            <a:r>
              <a:rPr dirty="0" sz="1200" spc="-10">
                <a:latin typeface="Calibri"/>
                <a:cs typeface="Calibri"/>
              </a:rPr>
              <a:t>ineffective </a:t>
            </a:r>
            <a:r>
              <a:rPr dirty="0" sz="1200" spc="-5">
                <a:latin typeface="Calibri"/>
                <a:cs typeface="Calibri"/>
              </a:rPr>
              <a:t>leader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>
                <a:latin typeface="Calibri"/>
                <a:cs typeface="Calibri"/>
              </a:rPr>
              <a:t>another </a:t>
            </a:r>
            <a:r>
              <a:rPr dirty="0" sz="1200" spc="-5">
                <a:latin typeface="Calibri"/>
                <a:cs typeface="Calibri"/>
              </a:rPr>
              <a:t>situation. </a:t>
            </a:r>
            <a:r>
              <a:rPr dirty="0" sz="1200">
                <a:latin typeface="Calibri"/>
                <a:cs typeface="Calibri"/>
              </a:rPr>
              <a:t>It </a:t>
            </a:r>
            <a:r>
              <a:rPr dirty="0" sz="1200" spc="-5">
                <a:latin typeface="Calibri"/>
                <a:cs typeface="Calibri"/>
              </a:rPr>
              <a:t>uses </a:t>
            </a:r>
            <a:r>
              <a:rPr dirty="0" sz="1200">
                <a:latin typeface="Calibri"/>
                <a:cs typeface="Calibri"/>
              </a:rPr>
              <a:t>to give </a:t>
            </a:r>
            <a:r>
              <a:rPr dirty="0" sz="1200" spc="-10">
                <a:latin typeface="Calibri"/>
                <a:cs typeface="Calibri"/>
              </a:rPr>
              <a:t>realistic </a:t>
            </a:r>
            <a:r>
              <a:rPr dirty="0" sz="1200" spc="-5">
                <a:latin typeface="Calibri"/>
                <a:cs typeface="Calibri"/>
              </a:rPr>
              <a:t>views of </a:t>
            </a:r>
            <a:r>
              <a:rPr dirty="0" sz="1200">
                <a:latin typeface="Calibri"/>
                <a:cs typeface="Calibri"/>
              </a:rPr>
              <a:t>management as </a:t>
            </a:r>
            <a:r>
              <a:rPr dirty="0" sz="1200" spc="-26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the </a:t>
            </a:r>
            <a:r>
              <a:rPr dirty="0" sz="1200" spc="-10">
                <a:latin typeface="Calibri"/>
                <a:cs typeface="Calibri"/>
              </a:rPr>
              <a:t>firm.</a:t>
            </a:r>
            <a:r>
              <a:rPr dirty="0" sz="1200">
                <a:latin typeface="Calibri"/>
                <a:cs typeface="Calibri"/>
              </a:rPr>
              <a:t> It </a:t>
            </a:r>
            <a:r>
              <a:rPr dirty="0" sz="1200" spc="-10">
                <a:latin typeface="Calibri"/>
                <a:cs typeface="Calibri"/>
              </a:rPr>
              <a:t>discards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worldwide cogency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principle.</a:t>
            </a:r>
            <a:r>
              <a:rPr dirty="0" sz="1200">
                <a:latin typeface="Calibri"/>
                <a:cs typeface="Calibri"/>
              </a:rPr>
              <a:t> A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manager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situation-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oriented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also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not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fixed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(Ozkan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and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Ardic,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2022).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45585" y="895857"/>
            <a:ext cx="47117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 spc="-10">
                <a:latin typeface="Calibri"/>
                <a:cs typeface="Calibri"/>
              </a:rPr>
              <a:t>1</a:t>
            </a:r>
            <a:r>
              <a:rPr dirty="0" sz="1100">
                <a:latin typeface="Calibri"/>
                <a:cs typeface="Calibri"/>
              </a:rPr>
              <a:t>4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23340" y="5584951"/>
            <a:ext cx="5706745" cy="2257425"/>
          </a:xfrm>
          <a:prstGeom prst="rect">
            <a:avLst/>
          </a:prstGeom>
        </p:spPr>
        <p:txBody>
          <a:bodyPr wrap="square" lIns="0" tIns="9525" rIns="0" bIns="0" rtlCol="0" vert="horz">
            <a:spAutoFit/>
          </a:bodyPr>
          <a:lstStyle/>
          <a:p>
            <a:pPr algn="ctr" marL="33655" marR="26670" indent="1905">
              <a:lnSpc>
                <a:spcPct val="101699"/>
              </a:lnSpc>
              <a:spcBef>
                <a:spcPts val="75"/>
              </a:spcBef>
            </a:pPr>
            <a:r>
              <a:rPr dirty="0" sz="1200" spc="-10">
                <a:latin typeface="Calibri"/>
                <a:cs typeface="Calibri"/>
              </a:rPr>
              <a:t>CEO </a:t>
            </a:r>
            <a:r>
              <a:rPr dirty="0" sz="1200">
                <a:latin typeface="Calibri"/>
                <a:cs typeface="Calibri"/>
              </a:rPr>
              <a:t>Jack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holds</a:t>
            </a:r>
            <a:r>
              <a:rPr dirty="0" sz="1200">
                <a:latin typeface="Calibri"/>
                <a:cs typeface="Calibri"/>
              </a:rPr>
              <a:t> a</a:t>
            </a:r>
            <a:r>
              <a:rPr dirty="0" sz="1200" spc="-5">
                <a:latin typeface="Calibri"/>
                <a:cs typeface="Calibri"/>
              </a:rPr>
              <a:t> democratic</a:t>
            </a:r>
            <a:r>
              <a:rPr dirty="0" sz="1200" spc="-10">
                <a:latin typeface="Calibri"/>
                <a:cs typeface="Calibri"/>
              </a:rPr>
              <a:t> leadership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style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firm.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democratic</a:t>
            </a:r>
            <a:r>
              <a:rPr dirty="0" sz="1200" spc="-10">
                <a:latin typeface="Calibri"/>
                <a:cs typeface="Calibri"/>
              </a:rPr>
              <a:t> leadership </a:t>
            </a:r>
            <a:r>
              <a:rPr dirty="0" sz="1200" spc="-5">
                <a:latin typeface="Calibri"/>
                <a:cs typeface="Calibri"/>
              </a:rPr>
              <a:t> style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too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known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participative </a:t>
            </a:r>
            <a:r>
              <a:rPr dirty="0" sz="1200" spc="-10">
                <a:latin typeface="Calibri"/>
                <a:cs typeface="Calibri"/>
              </a:rPr>
              <a:t>leadership.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This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because </a:t>
            </a:r>
            <a:r>
              <a:rPr dirty="0" sz="1200">
                <a:latin typeface="Calibri"/>
                <a:cs typeface="Calibri"/>
              </a:rPr>
              <a:t>every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one</a:t>
            </a:r>
            <a:r>
              <a:rPr dirty="0" sz="1200" spc="-5">
                <a:latin typeface="Calibri"/>
                <a:cs typeface="Calibri"/>
              </a:rPr>
              <a:t> 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workers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firm's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members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holds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equal</a:t>
            </a:r>
            <a:r>
              <a:rPr dirty="0" sz="1200" spc="-10">
                <a:latin typeface="Calibri"/>
                <a:cs typeface="Calibri"/>
              </a:rPr>
              <a:t> say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administrative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decisions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impacting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life.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The</a:t>
            </a:r>
            <a:endParaRPr sz="1200">
              <a:latin typeface="Calibri"/>
              <a:cs typeface="Calibri"/>
            </a:endParaRPr>
          </a:p>
          <a:p>
            <a:pPr algn="ctr" marL="12065" marR="5080" indent="635">
              <a:lnSpc>
                <a:spcPct val="101699"/>
              </a:lnSpc>
            </a:pPr>
            <a:r>
              <a:rPr dirty="0" sz="1200" spc="-5">
                <a:latin typeface="Calibri"/>
                <a:cs typeface="Calibri"/>
              </a:rPr>
              <a:t>main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functions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are mentored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by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combination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principles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which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decisions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are made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grounds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consensus,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connections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 spc="-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made </a:t>
            </a:r>
            <a:r>
              <a:rPr dirty="0" sz="1200" spc="-5">
                <a:latin typeface="Calibri"/>
                <a:cs typeface="Calibri"/>
              </a:rPr>
              <a:t>on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mutual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respect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with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coordination.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-10">
                <a:latin typeface="Calibri"/>
                <a:cs typeface="Calibri"/>
              </a:rPr>
              <a:t> listens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to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workforce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issues.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When </a:t>
            </a:r>
            <a:r>
              <a:rPr dirty="0" sz="1200">
                <a:latin typeface="Calibri"/>
                <a:cs typeface="Calibri"/>
              </a:rPr>
              <a:t>Jack</a:t>
            </a:r>
            <a:r>
              <a:rPr dirty="0" sz="1200" spc="2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Welch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hears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out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25">
                <a:latin typeface="Calibri"/>
                <a:cs typeface="Calibri"/>
              </a:rPr>
              <a:t>worker,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it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leverages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employee’s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morale.</a:t>
            </a:r>
            <a:r>
              <a:rPr dirty="0" sz="1200">
                <a:latin typeface="Calibri"/>
                <a:cs typeface="Calibri"/>
              </a:rPr>
              <a:t> It </a:t>
            </a:r>
            <a:r>
              <a:rPr dirty="0" sz="1200" spc="-5">
                <a:latin typeface="Calibri"/>
                <a:cs typeface="Calibri"/>
              </a:rPr>
              <a:t>too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explains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 happy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</a:t>
            </a:r>
            <a:r>
              <a:rPr dirty="0" sz="1200" spc="-2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as</a:t>
            </a:r>
            <a:r>
              <a:rPr dirty="0" sz="1200" spc="3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endParaRPr sz="1200">
              <a:latin typeface="Calibri"/>
              <a:cs typeface="Calibri"/>
            </a:endParaRPr>
          </a:p>
          <a:p>
            <a:pPr algn="ctr" marL="21590" marR="12065">
              <a:lnSpc>
                <a:spcPct val="101699"/>
              </a:lnSpc>
              <a:spcBef>
                <a:spcPts val="25"/>
              </a:spcBef>
            </a:pPr>
            <a:r>
              <a:rPr dirty="0" sz="1200" spc="-10">
                <a:latin typeface="Calibri"/>
                <a:cs typeface="Calibri"/>
              </a:rPr>
              <a:t>contributing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workers.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When </a:t>
            </a:r>
            <a:r>
              <a:rPr dirty="0" sz="1200" spc="-5">
                <a:latin typeface="Calibri"/>
                <a:cs typeface="Calibri"/>
              </a:rPr>
              <a:t>there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</a:t>
            </a:r>
            <a:r>
              <a:rPr dirty="0" sz="1200" spc="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 </a:t>
            </a:r>
            <a:r>
              <a:rPr dirty="0" sz="1200" spc="-5">
                <a:latin typeface="Calibri"/>
                <a:cs typeface="Calibri"/>
              </a:rPr>
              <a:t>the firm,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whole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personnel </a:t>
            </a:r>
            <a:r>
              <a:rPr dirty="0" sz="1200" spc="-254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reflects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active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commitments.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Democratic leadership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only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acts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effectively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if </a:t>
            </a:r>
            <a:r>
              <a:rPr dirty="0" sz="1200" spc="-5">
                <a:latin typeface="Calibri"/>
                <a:cs typeface="Calibri"/>
              </a:rPr>
              <a:t>everyone 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understands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>
                <a:latin typeface="Calibri"/>
                <a:cs typeface="Calibri"/>
              </a:rPr>
              <a:t>at GE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they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5">
                <a:latin typeface="Calibri"/>
                <a:cs typeface="Calibri"/>
              </a:rPr>
              <a:t>are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accountable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for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certain</a:t>
            </a:r>
            <a:r>
              <a:rPr dirty="0" sz="1200" spc="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of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 spc="2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work,</a:t>
            </a:r>
            <a:r>
              <a:rPr dirty="0" sz="1200" spc="-15">
                <a:latin typeface="Calibri"/>
                <a:cs typeface="Calibri"/>
              </a:rPr>
              <a:t> </a:t>
            </a:r>
            <a:r>
              <a:rPr dirty="0" sz="1200" spc="5">
                <a:latin typeface="Calibri"/>
                <a:cs typeface="Calibri"/>
              </a:rPr>
              <a:t>what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the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person</a:t>
            </a:r>
            <a:r>
              <a:rPr dirty="0" sz="1200" spc="-1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uses </a:t>
            </a:r>
            <a:r>
              <a:rPr dirty="0" sz="1200">
                <a:latin typeface="Calibri"/>
                <a:cs typeface="Calibri"/>
              </a:rPr>
              <a:t> to </a:t>
            </a:r>
            <a:r>
              <a:rPr dirty="0" sz="1200" spc="-5">
                <a:latin typeface="Calibri"/>
                <a:cs typeface="Calibri"/>
              </a:rPr>
              <a:t>aim,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well </a:t>
            </a:r>
            <a:r>
              <a:rPr dirty="0" sz="1200">
                <a:latin typeface="Calibri"/>
                <a:cs typeface="Calibri"/>
              </a:rPr>
              <a:t>as </a:t>
            </a:r>
            <a:r>
              <a:rPr dirty="0" sz="1200" spc="-5">
                <a:latin typeface="Calibri"/>
                <a:cs typeface="Calibri"/>
              </a:rPr>
              <a:t>what the </a:t>
            </a:r>
            <a:r>
              <a:rPr dirty="0" sz="1200" spc="-10">
                <a:latin typeface="Calibri"/>
                <a:cs typeface="Calibri"/>
              </a:rPr>
              <a:t>expectation </a:t>
            </a:r>
            <a:r>
              <a:rPr dirty="0" sz="1200" spc="-5">
                <a:latin typeface="Calibri"/>
                <a:cs typeface="Calibri"/>
              </a:rPr>
              <a:t>of discussion </a:t>
            </a:r>
            <a:r>
              <a:rPr dirty="0" sz="1200" spc="5">
                <a:latin typeface="Calibri"/>
                <a:cs typeface="Calibri"/>
              </a:rPr>
              <a:t>is- </a:t>
            </a:r>
            <a:r>
              <a:rPr dirty="0" sz="1200" spc="-15">
                <a:latin typeface="Calibri"/>
                <a:cs typeface="Calibri"/>
              </a:rPr>
              <a:t>like </a:t>
            </a:r>
            <a:r>
              <a:rPr dirty="0" sz="1200" spc="-5">
                <a:latin typeface="Calibri"/>
                <a:cs typeface="Calibri"/>
              </a:rPr>
              <a:t>what the team shall </a:t>
            </a:r>
            <a:r>
              <a:rPr dirty="0" sz="1200" spc="-10">
                <a:latin typeface="Calibri"/>
                <a:cs typeface="Calibri"/>
              </a:rPr>
              <a:t>make </a:t>
            </a:r>
            <a:r>
              <a:rPr dirty="0" sz="1200" spc="5">
                <a:latin typeface="Calibri"/>
                <a:cs typeface="Calibri"/>
              </a:rPr>
              <a:t>in </a:t>
            </a:r>
            <a:r>
              <a:rPr dirty="0" sz="1200">
                <a:latin typeface="Calibri"/>
                <a:cs typeface="Calibri"/>
              </a:rPr>
              <a:t>a </a:t>
            </a:r>
            <a:r>
              <a:rPr dirty="0" sz="1200" spc="5">
                <a:latin typeface="Calibri"/>
                <a:cs typeface="Calibri"/>
              </a:rPr>
              <a:t> </a:t>
            </a:r>
            <a:r>
              <a:rPr dirty="0" sz="1200" spc="-10">
                <a:latin typeface="Calibri"/>
                <a:cs typeface="Calibri"/>
              </a:rPr>
              <a:t>certain</a:t>
            </a:r>
            <a:r>
              <a:rPr dirty="0" sz="1200">
                <a:latin typeface="Calibri"/>
                <a:cs typeface="Calibri"/>
              </a:rPr>
              <a:t> </a:t>
            </a:r>
            <a:r>
              <a:rPr dirty="0" sz="1200" spc="-5">
                <a:latin typeface="Calibri"/>
                <a:cs typeface="Calibri"/>
              </a:rPr>
              <a:t>time </a:t>
            </a:r>
            <a:r>
              <a:rPr dirty="0" sz="1200" spc="-10">
                <a:latin typeface="Calibri"/>
                <a:cs typeface="Calibri"/>
              </a:rPr>
              <a:t>duration.</a:t>
            </a:r>
            <a:endParaRPr sz="12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45585" y="895857"/>
            <a:ext cx="471170" cy="193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100" spc="-5">
                <a:latin typeface="Calibri"/>
                <a:cs typeface="Calibri"/>
              </a:rPr>
              <a:t>S</a:t>
            </a:r>
            <a:r>
              <a:rPr dirty="0" sz="1100" spc="5">
                <a:latin typeface="Calibri"/>
                <a:cs typeface="Calibri"/>
              </a:rPr>
              <a:t>li</a:t>
            </a:r>
            <a:r>
              <a:rPr dirty="0" sz="1100" spc="-5">
                <a:latin typeface="Calibri"/>
                <a:cs typeface="Calibri"/>
              </a:rPr>
              <a:t>d</a:t>
            </a:r>
            <a:r>
              <a:rPr dirty="0" sz="1100">
                <a:latin typeface="Calibri"/>
                <a:cs typeface="Calibri"/>
              </a:rPr>
              <a:t>e</a:t>
            </a:r>
            <a:r>
              <a:rPr dirty="0" sz="1100" spc="-10">
                <a:latin typeface="Calibri"/>
                <a:cs typeface="Calibri"/>
              </a:rPr>
              <a:t> </a:t>
            </a:r>
            <a:r>
              <a:rPr dirty="0" sz="1100" spc="-10">
                <a:latin typeface="Calibri"/>
                <a:cs typeface="Calibri"/>
              </a:rPr>
              <a:t>1</a:t>
            </a:r>
            <a:r>
              <a:rPr dirty="0" sz="1100">
                <a:latin typeface="Calibri"/>
                <a:cs typeface="Calibri"/>
              </a:rPr>
              <a:t>5</a:t>
            </a:r>
            <a:endParaRPr sz="11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900" y="1630679"/>
            <a:ext cx="4572634" cy="342811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