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</p:sldIdLst>
  <p:sldSz cx="15124113" cy="10688638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42" dt="2026-10-10T23:29:14.5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0" d="100"/>
          <a:sy n="50" d="100"/>
        </p:scale>
        <p:origin x="1445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sbabanu Amanullah Khan (2538422)" userId="S::2538422@student.uwtsd.ac.uk::b381670e-0799-4eb5-b747-7b5a3ea0f62f" providerId="AD" clId="Web-{00000000-0000-0000-0000-000000000000}"/>
    <pc:docChg chg="modSld">
      <pc:chgData name="Misbabanu Amanullah Khan (2538422)" userId="S::2538422@student.uwtsd.ac.uk::b381670e-0799-4eb5-b747-7b5a3ea0f62f" providerId="AD" clId="Web-{00000000-0000-0000-0000-000000000000}" dt="2026-10-10T23:29:11.547" v="87" actId="20577"/>
      <pc:docMkLst>
        <pc:docMk/>
      </pc:docMkLst>
      <pc:sldChg chg="modSp">
        <pc:chgData name="Misbabanu Amanullah Khan (2538422)" userId="S::2538422@student.uwtsd.ac.uk::b381670e-0799-4eb5-b747-7b5a3ea0f62f" providerId="AD" clId="Web-{00000000-0000-0000-0000-000000000000}" dt="2026-10-10T23:22:06.947" v="60" actId="20577"/>
        <pc:sldMkLst>
          <pc:docMk/>
          <pc:sldMk cId="0" sldId="256"/>
        </pc:sldMkLst>
        <pc:spChg chg="mod">
          <ac:chgData name="Misbabanu Amanullah Khan (2538422)" userId="S::2538422@student.uwtsd.ac.uk::b381670e-0799-4eb5-b747-7b5a3ea0f62f" providerId="AD" clId="Web-{00000000-0000-0000-0000-000000000000}" dt="2026-10-10T23:05:15.523" v="2" actId="1076"/>
          <ac:spMkLst>
            <pc:docMk/>
            <pc:sldMk cId="0" sldId="256"/>
            <ac:spMk id="5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05:28.398" v="4"/>
          <ac:spMkLst>
            <pc:docMk/>
            <pc:sldMk cId="0" sldId="256"/>
            <ac:spMk id="6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05:39.290" v="6" actId="20577"/>
          <ac:spMkLst>
            <pc:docMk/>
            <pc:sldMk cId="0" sldId="256"/>
            <ac:spMk id="7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07:08.871" v="26" actId="20577"/>
          <ac:spMkLst>
            <pc:docMk/>
            <pc:sldMk cId="0" sldId="256"/>
            <ac:spMk id="9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07:28.669" v="32" actId="20577"/>
          <ac:spMkLst>
            <pc:docMk/>
            <pc:sldMk cId="0" sldId="256"/>
            <ac:spMk id="10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08:37.937" v="47" actId="20577"/>
          <ac:spMkLst>
            <pc:docMk/>
            <pc:sldMk cId="0" sldId="256"/>
            <ac:spMk id="11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10:49.317" v="49" actId="20577"/>
          <ac:spMkLst>
            <pc:docMk/>
            <pc:sldMk cId="0" sldId="256"/>
            <ac:spMk id="18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11:03.833" v="51"/>
          <ac:spMkLst>
            <pc:docMk/>
            <pc:sldMk cId="0" sldId="256"/>
            <ac:spMk id="21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11:16.615" v="53"/>
          <ac:spMkLst>
            <pc:docMk/>
            <pc:sldMk cId="0" sldId="256"/>
            <ac:spMk id="24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2:06.947" v="60" actId="20577"/>
          <ac:spMkLst>
            <pc:docMk/>
            <pc:sldMk cId="0" sldId="256"/>
            <ac:spMk id="27" creationId="{00000000-0000-0000-0000-000000000000}"/>
          </ac:spMkLst>
        </pc:spChg>
      </pc:sldChg>
      <pc:sldChg chg="modSp">
        <pc:chgData name="Misbabanu Amanullah Khan (2538422)" userId="S::2538422@student.uwtsd.ac.uk::b381670e-0799-4eb5-b747-7b5a3ea0f62f" providerId="AD" clId="Web-{00000000-0000-0000-0000-000000000000}" dt="2026-10-10T23:29:11.547" v="87" actId="20577"/>
        <pc:sldMkLst>
          <pc:docMk/>
          <pc:sldMk cId="0" sldId="257"/>
        </pc:sldMkLst>
        <pc:spChg chg="mod">
          <ac:chgData name="Misbabanu Amanullah Khan (2538422)" userId="S::2538422@student.uwtsd.ac.uk::b381670e-0799-4eb5-b747-7b5a3ea0f62f" providerId="AD" clId="Web-{00000000-0000-0000-0000-000000000000}" dt="2026-10-10T23:24:13.984" v="63"/>
          <ac:spMkLst>
            <pc:docMk/>
            <pc:sldMk cId="0" sldId="257"/>
            <ac:spMk id="6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4:06.390" v="62" actId="20577"/>
          <ac:spMkLst>
            <pc:docMk/>
            <pc:sldMk cId="0" sldId="257"/>
            <ac:spMk id="8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5:45.893" v="64"/>
          <ac:spMkLst>
            <pc:docMk/>
            <pc:sldMk cId="0" sldId="257"/>
            <ac:spMk id="46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5:55.706" v="66" actId="20577"/>
          <ac:spMkLst>
            <pc:docMk/>
            <pc:sldMk cId="0" sldId="257"/>
            <ac:spMk id="48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6:55.615" v="74"/>
          <ac:spMkLst>
            <pc:docMk/>
            <pc:sldMk cId="0" sldId="257"/>
            <ac:spMk id="51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7:53.372" v="77" actId="14100"/>
          <ac:spMkLst>
            <pc:docMk/>
            <pc:sldMk cId="0" sldId="257"/>
            <ac:spMk id="52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8:50.734" v="83"/>
          <ac:spMkLst>
            <pc:docMk/>
            <pc:sldMk cId="0" sldId="257"/>
            <ac:spMk id="53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8:30.233" v="82" actId="20577"/>
          <ac:spMkLst>
            <pc:docMk/>
            <pc:sldMk cId="0" sldId="257"/>
            <ac:spMk id="55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8:21.702" v="81"/>
          <ac:spMkLst>
            <pc:docMk/>
            <pc:sldMk cId="0" sldId="257"/>
            <ac:spMk id="56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8:14.639" v="80"/>
          <ac:spMkLst>
            <pc:docMk/>
            <pc:sldMk cId="0" sldId="257"/>
            <ac:spMk id="57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8:59.656" v="85" actId="20577"/>
          <ac:spMkLst>
            <pc:docMk/>
            <pc:sldMk cId="0" sldId="257"/>
            <ac:spMk id="60" creationId="{00000000-0000-0000-0000-000000000000}"/>
          </ac:spMkLst>
        </pc:spChg>
        <pc:spChg chg="mod">
          <ac:chgData name="Misbabanu Amanullah Khan (2538422)" userId="S::2538422@student.uwtsd.ac.uk::b381670e-0799-4eb5-b747-7b5a3ea0f62f" providerId="AD" clId="Web-{00000000-0000-0000-0000-000000000000}" dt="2026-10-10T23:29:11.547" v="87" actId="20577"/>
          <ac:spMkLst>
            <pc:docMk/>
            <pc:sldMk cId="0" sldId="257"/>
            <ac:spMk id="89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health-trends-and-variation-in-england-2025-a-chief-medical-officer-report" TargetMode="External"/><Relationship Id="rId13" Type="http://schemas.openxmlformats.org/officeDocument/2006/relationships/hyperlink" Target="https://doi.org/10.3390/ijerph21121713" TargetMode="External"/><Relationship Id="rId18" Type="http://schemas.openxmlformats.org/officeDocument/2006/relationships/hyperlink" Target="https://www.gov.uk/government/statistics/breast-screening-programme-england-2024-25" TargetMode="External"/><Relationship Id="rId3" Type="http://schemas.openxmlformats.org/officeDocument/2006/relationships/hyperlink" Target="https://www.cancerresearchuk.org/health-professional/cancer-statistics/statistics-by-cancer-type/breast-cancer" TargetMode="External"/><Relationship Id="rId7" Type="http://schemas.openxmlformats.org/officeDocument/2006/relationships/hyperlink" Target="https://www.gov.uk/government/publications/breast-screening-helping-women-decide/nhs-breast-screening-helping-you-decide" TargetMode="External"/><Relationship Id="rId12" Type="http://schemas.openxmlformats.org/officeDocument/2006/relationships/hyperlink" Target="https://doi.org/10.1016/j.jncc.2024.07.004" TargetMode="External"/><Relationship Id="rId17" Type="http://schemas.openxmlformats.org/officeDocument/2006/relationships/hyperlink" Target="https://doi.org/10.1093/aje/kwae010" TargetMode="External"/><Relationship Id="rId2" Type="http://schemas.openxmlformats.org/officeDocument/2006/relationships/image" Target="../media/image5.png"/><Relationship Id="rId16" Type="http://schemas.openxmlformats.org/officeDocument/2006/relationships/hyperlink" Target="https://doi.org/10.23749/mdl.v115i6.16330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tests-and-treatments/breast-screening-mammogram/who-breast-screening-is-for/" TargetMode="External"/><Relationship Id="rId11" Type="http://schemas.openxmlformats.org/officeDocument/2006/relationships/hyperlink" Target="https://doi.org/10.1186/s12889-024-19518-2" TargetMode="External"/><Relationship Id="rId5" Type="http://schemas.openxmlformats.org/officeDocument/2006/relationships/hyperlink" Target="https://www.cancerresearchuk.org/health-professional/our-reports-and-publications/cancer-in-the-uk-overview" TargetMode="External"/><Relationship Id="rId15" Type="http://schemas.openxmlformats.org/officeDocument/2006/relationships/hyperlink" Target="https://doi.org/10.3389/fonc.2023.1282651" TargetMode="External"/><Relationship Id="rId10" Type="http://schemas.openxmlformats.org/officeDocument/2006/relationships/hyperlink" Target="https://www.who.int/news-room/fact-sheets/detail/breast-cancer" TargetMode="External"/><Relationship Id="rId4" Type="http://schemas.openxmlformats.org/officeDocument/2006/relationships/hyperlink" Target="https://www.cancerresearchuk.org/about-cancer/breast-cancer/risks-causes/risk-factors" TargetMode="External"/><Relationship Id="rId9" Type="http://schemas.openxmlformats.org/officeDocument/2006/relationships/hyperlink" Target="https://www.gov.uk/government/publications/breast-screening-identifying-and-reducing-inequalities/breast-screening-identifying-inequalities" TargetMode="External"/><Relationship Id="rId14" Type="http://schemas.openxmlformats.org/officeDocument/2006/relationships/hyperlink" Target="https://doi.org/10.3390/cancers1503092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48640" y="457200"/>
            <a:ext cx="14036040" cy="54864"/>
          </a:xfrm>
          <a:prstGeom prst="rect">
            <a:avLst/>
          </a:prstGeom>
          <a:solidFill>
            <a:srgbClr val="72BDE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3" name="Picture 2" descr="s1_sh97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368" y="731520"/>
            <a:ext cx="1485900" cy="594360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8412480" y="768096"/>
            <a:ext cx="5486400" cy="228600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r"/>
            <a:r>
              <a:rPr sz="1350" b="0" i="0" u="none" strike="noStrike">
                <a:solidFill>
                  <a:srgbClr val="445465"/>
                </a:solidFill>
                <a:latin typeface="Times New Roman"/>
              </a:rPr>
              <a:t>LCHS7008 Practice-Based Research • Assessment Component 1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18225" y="1794425"/>
            <a:ext cx="8229600" cy="470898"/>
          </a:xfrm>
          <a:prstGeom prst="rect">
            <a:avLst/>
          </a:prstGeom>
          <a:noFill/>
          <a:ln>
            <a:noFill/>
          </a:ln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2700" b="1">
                <a:solidFill>
                  <a:srgbClr val="0F243E"/>
                </a:solidFill>
                <a:latin typeface="Arial Nova"/>
              </a:rPr>
              <a:t>Exploring</a:t>
            </a:r>
            <a:r>
              <a:rPr sz="2700" b="1">
                <a:solidFill>
                  <a:srgbClr val="0F243E"/>
                </a:solidFill>
                <a:latin typeface="Times New Roman"/>
              </a:rPr>
              <a:t> Novel Risk Factors for Breast Cancer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57449" y="2150618"/>
            <a:ext cx="7315200" cy="370871"/>
          </a:xfrm>
          <a:prstGeom prst="rect">
            <a:avLst/>
          </a:prstGeom>
          <a:noFill/>
          <a:ln>
            <a:noFill/>
          </a:ln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2050" b="1">
                <a:solidFill>
                  <a:srgbClr val="005691"/>
                </a:solidFill>
                <a:latin typeface="Arial Nova"/>
              </a:rPr>
              <a:t>Among Adult Women in the UK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3232" y="2487168"/>
            <a:ext cx="7315200" cy="501676"/>
          </a:xfrm>
          <a:prstGeom prst="rect">
            <a:avLst/>
          </a:prstGeom>
          <a:noFill/>
          <a:ln>
            <a:noFill/>
          </a:ln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450" b="0">
                <a:solidFill>
                  <a:srgbClr val="445465"/>
                </a:solidFill>
                <a:latin typeface="Times New Roman"/>
              </a:rPr>
              <a:t>A </a:t>
            </a:r>
            <a:r>
              <a:rPr sz="1450" b="0">
                <a:solidFill>
                  <a:srgbClr val="445465"/>
                </a:solidFill>
                <a:latin typeface="Arial Nova"/>
              </a:rPr>
              <a:t>practice</a:t>
            </a:r>
            <a:r>
              <a:rPr sz="1450" b="0">
                <a:solidFill>
                  <a:srgbClr val="445465"/>
                </a:solidFill>
                <a:latin typeface="Times New Roman"/>
              </a:rPr>
              <a:t>-based focus on emerging occupational and environmental exposures, risk perception and preventive health communication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13232" y="3895344"/>
            <a:ext cx="6876288" cy="1371600"/>
          </a:xfrm>
          <a:prstGeom prst="roundRect">
            <a:avLst/>
          </a:prstGeom>
          <a:solidFill>
            <a:srgbClr val="F4F8FB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9" name="TextBox 8"/>
          <p:cNvSpPr txBox="1"/>
          <p:nvPr/>
        </p:nvSpPr>
        <p:spPr>
          <a:xfrm>
            <a:off x="914400" y="4114800"/>
            <a:ext cx="2423160" cy="609398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r>
              <a:rPr sz="1800" b="1" dirty="0">
                <a:solidFill>
                  <a:srgbClr val="445465"/>
                </a:solidFill>
                <a:latin typeface="Times New Roman"/>
              </a:rPr>
              <a:t>Student: </a:t>
            </a:r>
            <a:r>
              <a:rPr lang="en-US" b="1" dirty="0" err="1">
                <a:solidFill>
                  <a:srgbClr val="445465"/>
                </a:solidFill>
                <a:latin typeface="Times New Roman"/>
              </a:rPr>
              <a:t>Misbabanu</a:t>
            </a:r>
            <a:r>
              <a:rPr lang="en-US" b="1" dirty="0">
                <a:solidFill>
                  <a:srgbClr val="445465"/>
                </a:solidFill>
                <a:latin typeface="Times New Roman"/>
              </a:rPr>
              <a:t> </a:t>
            </a:r>
            <a:r>
              <a:rPr lang="en-US" b="1">
                <a:solidFill>
                  <a:srgbClr val="445465"/>
                </a:solidFill>
                <a:latin typeface="Times New Roman"/>
              </a:rPr>
              <a:t>Amanullah</a:t>
            </a:r>
            <a:r>
              <a:rPr lang="en-US" b="1" dirty="0">
                <a:solidFill>
                  <a:srgbClr val="445465"/>
                </a:solidFill>
                <a:latin typeface="Times New Roman"/>
              </a:rPr>
              <a:t> khan </a:t>
            </a:r>
            <a:endParaRPr lang="en-US" sz="1800" b="1" dirty="0">
              <a:solidFill>
                <a:srgbClr val="445465"/>
              </a:solidFill>
              <a:latin typeface="Times New Roman"/>
              <a:cs typeface="Times New Roman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851053" y="4693774"/>
            <a:ext cx="2838220" cy="332399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r>
              <a:rPr sz="1800" b="0">
                <a:solidFill>
                  <a:srgbClr val="445465"/>
                </a:solidFill>
                <a:latin typeface="Times New Roman"/>
              </a:rPr>
              <a:t>Student ID:</a:t>
            </a:r>
            <a:r>
              <a:rPr lang="en-US">
                <a:solidFill>
                  <a:srgbClr val="445465"/>
                </a:solidFill>
                <a:latin typeface="Times New Roman"/>
              </a:rPr>
              <a:t> 2538422</a:t>
            </a:r>
            <a:endParaRPr sz="1800" b="0">
              <a:solidFill>
                <a:srgbClr val="445465"/>
              </a:solidFill>
              <a:latin typeface="Times New Roman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3703320" y="4114800"/>
            <a:ext cx="3639312" cy="332399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r>
              <a:rPr sz="1800" b="0" dirty="0">
                <a:solidFill>
                  <a:srgbClr val="445465"/>
                </a:solidFill>
                <a:latin typeface="Times New Roman"/>
              </a:rPr>
              <a:t>Lecturer:</a:t>
            </a:r>
            <a:r>
              <a:rPr lang="en-US">
                <a:solidFill>
                  <a:srgbClr val="445465"/>
                </a:solidFill>
                <a:latin typeface="Times New Roman"/>
              </a:rPr>
              <a:t> Dr Ju</a:t>
            </a:r>
            <a:r>
              <a:rPr lang="en-US" dirty="0">
                <a:solidFill>
                  <a:srgbClr val="445465"/>
                </a:solidFill>
                <a:latin typeface="Times New Roman"/>
              </a:rPr>
              <a:t>naid Shaikh </a:t>
            </a:r>
            <a:endParaRPr sz="1800" b="0" dirty="0">
              <a:solidFill>
                <a:srgbClr val="445465"/>
              </a:solidFill>
              <a:latin typeface="Times New Roman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703320" y="4580913"/>
            <a:ext cx="3657600" cy="25603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350" b="0">
                <a:solidFill>
                  <a:srgbClr val="445465"/>
                </a:solidFill>
                <a:latin typeface="Times New Roman"/>
              </a:rPr>
              <a:t>Programme: MSc Public Health &amp; Social Care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412480" y="1572768"/>
            <a:ext cx="5943600" cy="5961888"/>
          </a:xfrm>
          <a:prstGeom prst="roundRect">
            <a:avLst/>
          </a:prstGeom>
          <a:solidFill>
            <a:srgbClr val="E2EAF0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531352" y="6972300"/>
            <a:ext cx="5669280" cy="292608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150" b="0">
                <a:solidFill>
                  <a:srgbClr val="445465"/>
                </a:solidFill>
                <a:latin typeface="Times New Roman"/>
              </a:rPr>
              <a:t>Figure 1. Illustrative breast screening pathway (NHS, 2026).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13232" y="5986272"/>
            <a:ext cx="2148840" cy="1389888"/>
          </a:xfrm>
          <a:prstGeom prst="roundRect">
            <a:avLst/>
          </a:prstGeom>
          <a:solidFill>
            <a:srgbClr val="E2EAF0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04672" y="6096000"/>
            <a:ext cx="1965960" cy="384048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3000" b="1">
                <a:solidFill>
                  <a:srgbClr val="004B7C"/>
                </a:solidFill>
                <a:latin typeface="Times New Roman"/>
              </a:rPr>
              <a:t>59,413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822960" y="6534911"/>
            <a:ext cx="1929384" cy="70173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400" b="1">
                <a:solidFill>
                  <a:srgbClr val="445465"/>
                </a:solidFill>
                <a:latin typeface="Arial Nova"/>
              </a:rPr>
              <a:t>new invasive UK breast cancer cases each year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3017520" y="5986272"/>
            <a:ext cx="2148840" cy="1389888"/>
          </a:xfrm>
          <a:prstGeom prst="roundRect">
            <a:avLst/>
          </a:prstGeom>
          <a:solidFill>
            <a:srgbClr val="E2EAF0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3108960" y="6096000"/>
            <a:ext cx="1965960" cy="384048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3000" b="1">
                <a:solidFill>
                  <a:srgbClr val="004B7C"/>
                </a:solidFill>
                <a:latin typeface="Times New Roman"/>
              </a:rPr>
              <a:t>11,200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111414" y="6598242"/>
            <a:ext cx="1929384" cy="492443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420" b="1">
                <a:solidFill>
                  <a:srgbClr val="445465"/>
                </a:solidFill>
                <a:latin typeface="Arial Nova"/>
              </a:rPr>
              <a:t>UK breast cancer deaths each year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5321808" y="5986272"/>
            <a:ext cx="2267712" cy="1389888"/>
          </a:xfrm>
          <a:prstGeom prst="roundRect">
            <a:avLst/>
          </a:prstGeom>
          <a:solidFill>
            <a:srgbClr val="E2EAF0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5413248" y="6096000"/>
            <a:ext cx="2084831" cy="384048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3000" b="1">
                <a:solidFill>
                  <a:srgbClr val="2F8F71"/>
                </a:solidFill>
                <a:latin typeface="Times New Roman"/>
              </a:rPr>
              <a:t>1 in 7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5542377" y="6534911"/>
            <a:ext cx="2048256" cy="71096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420" b="1">
                <a:solidFill>
                  <a:srgbClr val="445465"/>
                </a:solidFill>
                <a:latin typeface="Arial Nova"/>
              </a:rPr>
              <a:t>women may develop breast cancer in their lifetime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713232" y="8272272"/>
            <a:ext cx="13642848" cy="1170432"/>
          </a:xfrm>
          <a:prstGeom prst="roundRect">
            <a:avLst/>
          </a:prstGeom>
          <a:solidFill>
            <a:srgbClr val="E2EAF0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914400" y="8400288"/>
            <a:ext cx="1600200" cy="25603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800" b="1">
                <a:solidFill>
                  <a:srgbClr val="0F243E"/>
                </a:solidFill>
                <a:latin typeface="Times New Roman"/>
              </a:rPr>
              <a:t>Central message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331720" y="8409432"/>
            <a:ext cx="11631168" cy="56323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650" b="0">
                <a:solidFill>
                  <a:srgbClr val="445465"/>
                </a:solidFill>
                <a:latin typeface="Times New Roman"/>
              </a:rPr>
              <a:t>Breast </a:t>
            </a:r>
            <a:r>
              <a:rPr sz="1650" b="0">
                <a:solidFill>
                  <a:srgbClr val="445465"/>
                </a:solidFill>
                <a:latin typeface="Arial Nova"/>
              </a:rPr>
              <a:t>cancer</a:t>
            </a:r>
            <a:r>
              <a:rPr sz="1650" b="0">
                <a:solidFill>
                  <a:srgbClr val="445465"/>
                </a:solidFill>
                <a:latin typeface="Times New Roman"/>
              </a:rPr>
              <a:t> burden remains high while evidence on emerging exposures is evolving; understanding women’s experiences can improve risk communication without overstating uncertain causal links.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502920" y="10241280"/>
            <a:ext cx="14127480" cy="13716"/>
          </a:xfrm>
          <a:prstGeom prst="rect">
            <a:avLst/>
          </a:prstGeom>
          <a:solidFill>
            <a:srgbClr val="E2EA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548640" y="10305288"/>
            <a:ext cx="8229600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300" b="0" i="0" u="none" strike="noStrike">
                <a:solidFill>
                  <a:srgbClr val="445465"/>
                </a:solidFill>
                <a:latin typeface="Times New Roman"/>
              </a:rPr>
              <a:t>MSc Public Health and Social Care in Practice • Evidence-Based Practice Research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2527280" y="10305288"/>
            <a:ext cx="2011680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r"/>
            <a:r>
              <a:rPr sz="1300" b="0" i="0" u="none" strike="noStrike">
                <a:solidFill>
                  <a:srgbClr val="445465"/>
                </a:solidFill>
                <a:latin typeface="Times New Roman"/>
              </a:rPr>
              <a:t>1 / 3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786384" y="7662672"/>
            <a:ext cx="6355080" cy="18288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880" b="0">
                <a:solidFill>
                  <a:srgbClr val="445465"/>
                </a:solidFill>
                <a:latin typeface="Times New Roman"/>
              </a:rPr>
              <a:t>Sources: Cancer Research UK (2026a); NHS (2026a).</a:t>
            </a:r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414328FA-73A6-502A-9E61-E6D8211B06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7046" y="1874022"/>
            <a:ext cx="5105842" cy="461821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6928" y="384048"/>
            <a:ext cx="13898880" cy="40233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2350" b="1">
                <a:solidFill>
                  <a:srgbClr val="0F243E"/>
                </a:solidFill>
                <a:latin typeface="Times New Roman"/>
              </a:rPr>
              <a:t>Exploring Novel Risk Factors for Breast Cancer Among Adult Women in the UK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942832" y="795528"/>
            <a:ext cx="5440680" cy="25603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r"/>
            <a:r>
              <a:rPr sz="1250" b="0">
                <a:solidFill>
                  <a:srgbClr val="445465"/>
                </a:solidFill>
                <a:latin typeface="Times New Roman"/>
              </a:rPr>
              <a:t>Evidence-based practice poster • 300–600 words • A3 landscape</a:t>
            </a:r>
          </a:p>
        </p:txBody>
      </p:sp>
      <p:sp>
        <p:nvSpPr>
          <p:cNvPr id="4" name="Rectangle 3"/>
          <p:cNvSpPr/>
          <p:nvPr/>
        </p:nvSpPr>
        <p:spPr>
          <a:xfrm>
            <a:off x="566928" y="1097280"/>
            <a:ext cx="13853160" cy="41148"/>
          </a:xfrm>
          <a:prstGeom prst="rect">
            <a:avLst/>
          </a:prstGeom>
          <a:solidFill>
            <a:srgbClr val="72BDE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ounded Rectangle 4"/>
          <p:cNvSpPr/>
          <p:nvPr/>
        </p:nvSpPr>
        <p:spPr>
          <a:xfrm>
            <a:off x="566928" y="1316736"/>
            <a:ext cx="4187952" cy="2029968"/>
          </a:xfrm>
          <a:prstGeom prst="roundRect">
            <a:avLst/>
          </a:prstGeom>
          <a:solidFill>
            <a:srgbClr val="F4F8FB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731520" y="1463040"/>
            <a:ext cx="3858768" cy="56323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650" b="1">
                <a:solidFill>
                  <a:srgbClr val="0F243E"/>
                </a:solidFill>
                <a:latin typeface="Arial Nova"/>
              </a:rPr>
              <a:t>1. Epidemiological scale &amp; risk context</a:t>
            </a:r>
          </a:p>
        </p:txBody>
      </p:sp>
      <p:sp>
        <p:nvSpPr>
          <p:cNvPr id="7" name="Rectangle 6"/>
          <p:cNvSpPr/>
          <p:nvPr/>
        </p:nvSpPr>
        <p:spPr>
          <a:xfrm>
            <a:off x="731520" y="1865376"/>
            <a:ext cx="2331720" cy="36576"/>
          </a:xfrm>
          <a:prstGeom prst="rect">
            <a:avLst/>
          </a:prstGeom>
          <a:solidFill>
            <a:srgbClr val="72BDE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31520" y="1947672"/>
            <a:ext cx="3858768" cy="102489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sz="900" b="0" dirty="0">
                <a:solidFill>
                  <a:srgbClr val="445465"/>
                </a:solidFill>
                <a:latin typeface="Times New Roman"/>
              </a:rPr>
              <a:t>Breast cancer is a disease in which abnormal cells in the breast grow uncontrollably and form a </a:t>
            </a:r>
            <a:r>
              <a:rPr sz="900" b="0" dirty="0" err="1">
                <a:solidFill>
                  <a:srgbClr val="445465"/>
                </a:solidFill>
                <a:latin typeface="Times New Roman"/>
              </a:rPr>
              <a:t>tumour</a:t>
            </a:r>
            <a:r>
              <a:rPr sz="900" b="0" dirty="0">
                <a:solidFill>
                  <a:srgbClr val="445465"/>
                </a:solidFill>
                <a:latin typeface="Times New Roman"/>
              </a:rPr>
              <a:t> (WHO, 2026). There is no single cause: established risk factors include older age, family history/inherited gene changes, reproductive and hormonal factors, alcohol, excess weight after menopause and previous chest radiotherapy (CRUK, 2026b; WHO, 2026). The UK records 59,413 new invasive cases and 11,200 deaths each year; 85% of stage-known cases in England were diagnosed at stages I–II in 2022 (CRUK, 2026a).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31520" y="2990088"/>
            <a:ext cx="3858768" cy="228600"/>
          </a:xfrm>
          <a:prstGeom prst="roundRect">
            <a:avLst/>
          </a:prstGeom>
          <a:solidFill>
            <a:srgbClr val="E2EAF0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95528" y="3017520"/>
            <a:ext cx="3730752" cy="146304"/>
          </a:xfrm>
          <a:prstGeom prst="rect">
            <a:avLst/>
          </a:prstGeom>
          <a:noFill/>
        </p:spPr>
        <p:txBody>
          <a:bodyPr wrap="square" lIns="27432" tIns="27432" rIns="27432" bIns="27432" anchor="ctr">
            <a:spAutoFit/>
          </a:bodyPr>
          <a:lstStyle/>
          <a:p>
            <a:pPr algn="ctr"/>
            <a:r>
              <a:rPr sz="1010" b="1">
                <a:solidFill>
                  <a:srgbClr val="0F243E"/>
                </a:solidFill>
                <a:latin typeface="Times New Roman"/>
              </a:rPr>
              <a:t>Emerging focus: night-shift work • air pollution • EDCs/PFAS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566928" y="3328415"/>
            <a:ext cx="4187952" cy="2861944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731520" y="3419856"/>
            <a:ext cx="3858768" cy="24006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140" b="1">
                <a:solidFill>
                  <a:srgbClr val="0F243E"/>
                </a:solidFill>
                <a:latin typeface="Times New Roman"/>
              </a:rPr>
              <a:t>Figure 2. Night-shift work: pooled cohort risk ratio by duration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566928" y="6392990"/>
            <a:ext cx="4187952" cy="3198368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734568" y="6491688"/>
            <a:ext cx="3858768" cy="270843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240" b="1" dirty="0">
                <a:solidFill>
                  <a:srgbClr val="0F243E"/>
                </a:solidFill>
                <a:latin typeface="Times New Roman"/>
              </a:rPr>
              <a:t>Figure 3. Air-pollution evidence reporting an association</a:t>
            </a:r>
          </a:p>
        </p:txBody>
      </p:sp>
      <p:sp>
        <p:nvSpPr>
          <p:cNvPr id="41" name="Rounded Rectangle 40"/>
          <p:cNvSpPr/>
          <p:nvPr/>
        </p:nvSpPr>
        <p:spPr>
          <a:xfrm>
            <a:off x="5138928" y="1316736"/>
            <a:ext cx="4187952" cy="1938528"/>
          </a:xfrm>
          <a:prstGeom prst="roundRect">
            <a:avLst/>
          </a:prstGeom>
          <a:solidFill>
            <a:srgbClr val="F4F8FB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5303520" y="1463040"/>
            <a:ext cx="3858768" cy="384048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780" b="1">
                <a:solidFill>
                  <a:srgbClr val="0F243E"/>
                </a:solidFill>
                <a:latin typeface="Times New Roman"/>
              </a:rPr>
              <a:t>2. Risk pathways &amp; novelty</a:t>
            </a:r>
          </a:p>
        </p:txBody>
      </p:sp>
      <p:sp>
        <p:nvSpPr>
          <p:cNvPr id="43" name="Rectangle 42"/>
          <p:cNvSpPr/>
          <p:nvPr/>
        </p:nvSpPr>
        <p:spPr>
          <a:xfrm>
            <a:off x="5303520" y="1814576"/>
            <a:ext cx="2331720" cy="36576"/>
          </a:xfrm>
          <a:prstGeom prst="rect">
            <a:avLst/>
          </a:prstGeom>
          <a:solidFill>
            <a:srgbClr val="72BDE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5303520" y="1856231"/>
            <a:ext cx="3858768" cy="87782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sz="900" b="0" dirty="0">
                <a:solidFill>
                  <a:srgbClr val="445465"/>
                </a:solidFill>
                <a:latin typeface="Times New Roman"/>
              </a:rPr>
              <a:t>‘Novel’ means emerging or less-established, not proven causal. Night-shift work may disrupt circadian rhythm; meta-analysis found duration-related associations, but review evidence remains limited. Air pollution and EDCs/PFAS may influence carcinogenic or endocrine pathways, yet links remain uncertain (Moon et al., 2024; Hansen and Pedersen, 2025; Tippila et al., 2024; Liu et al., 2023; White et al., 2024).</a:t>
            </a:r>
          </a:p>
        </p:txBody>
      </p:sp>
      <p:sp>
        <p:nvSpPr>
          <p:cNvPr id="45" name="Rounded Rectangle 44"/>
          <p:cNvSpPr/>
          <p:nvPr/>
        </p:nvSpPr>
        <p:spPr>
          <a:xfrm>
            <a:off x="5303520" y="2761488"/>
            <a:ext cx="3858768" cy="475488"/>
          </a:xfrm>
          <a:prstGeom prst="roundRect">
            <a:avLst/>
          </a:prstGeom>
          <a:solidFill>
            <a:srgbClr val="E2EAF0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5358385" y="2703990"/>
            <a:ext cx="3712462" cy="544765"/>
          </a:xfrm>
          <a:prstGeom prst="rect">
            <a:avLst/>
          </a:prstGeom>
          <a:noFill/>
        </p:spPr>
        <p:txBody>
          <a:bodyPr wrap="square" lIns="27432" tIns="27432" rIns="27432" bIns="27432" anchor="ctr">
            <a:spAutoFit/>
          </a:bodyPr>
          <a:lstStyle/>
          <a:p>
            <a:pPr algn="ctr"/>
            <a:r>
              <a:rPr sz="1060" b="1" dirty="0">
                <a:solidFill>
                  <a:srgbClr val="2F8F71"/>
                </a:solidFill>
                <a:latin typeface="Arial Nova"/>
              </a:rPr>
              <a:t>Novel contribution: understand how UK adult women interpret, experience and respond to uncertain emerging-risk information.</a:t>
            </a:r>
          </a:p>
        </p:txBody>
      </p:sp>
      <p:sp>
        <p:nvSpPr>
          <p:cNvPr id="47" name="Rounded Rectangle 46"/>
          <p:cNvSpPr/>
          <p:nvPr/>
        </p:nvSpPr>
        <p:spPr>
          <a:xfrm>
            <a:off x="5138928" y="3262429"/>
            <a:ext cx="4187952" cy="3467555"/>
          </a:xfrm>
          <a:prstGeom prst="roundRect">
            <a:avLst/>
          </a:prstGeom>
          <a:solidFill>
            <a:srgbClr val="F4F8FB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8" name="TextBox 47"/>
          <p:cNvSpPr txBox="1"/>
          <p:nvPr/>
        </p:nvSpPr>
        <p:spPr>
          <a:xfrm>
            <a:off x="5303520" y="3296008"/>
            <a:ext cx="3858768" cy="32470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750" b="1">
                <a:solidFill>
                  <a:srgbClr val="0F243E"/>
                </a:solidFill>
                <a:latin typeface="Times New Roman"/>
              </a:rPr>
              <a:t>3. </a:t>
            </a:r>
            <a:r>
              <a:rPr sz="1750" b="1">
                <a:solidFill>
                  <a:srgbClr val="0F243E"/>
                </a:solidFill>
                <a:latin typeface="Arial Nova"/>
              </a:rPr>
              <a:t>Rationale</a:t>
            </a:r>
            <a:r>
              <a:rPr sz="1750" b="1">
                <a:solidFill>
                  <a:srgbClr val="0F243E"/>
                </a:solidFill>
                <a:latin typeface="Times New Roman"/>
              </a:rPr>
              <a:t> &amp; evidence gap</a:t>
            </a:r>
          </a:p>
        </p:txBody>
      </p:sp>
      <p:sp>
        <p:nvSpPr>
          <p:cNvPr id="49" name="Rectangle 48"/>
          <p:cNvSpPr/>
          <p:nvPr/>
        </p:nvSpPr>
        <p:spPr>
          <a:xfrm>
            <a:off x="5303520" y="3698343"/>
            <a:ext cx="2331720" cy="36576"/>
          </a:xfrm>
          <a:prstGeom prst="rect">
            <a:avLst/>
          </a:prstGeom>
          <a:solidFill>
            <a:srgbClr val="72BDE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5303520" y="3778212"/>
            <a:ext cx="3858768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280" b="1">
                <a:solidFill>
                  <a:srgbClr val="0F243E"/>
                </a:solidFill>
                <a:latin typeface="Times New Roman"/>
              </a:rPr>
              <a:t>Why is this study needed?</a:t>
            </a:r>
          </a:p>
        </p:txBody>
      </p:sp>
      <p:sp>
        <p:nvSpPr>
          <p:cNvPr id="51" name="TextBox 50"/>
          <p:cNvSpPr txBox="1"/>
          <p:nvPr/>
        </p:nvSpPr>
        <p:spPr>
          <a:xfrm>
            <a:off x="5351030" y="4243815"/>
            <a:ext cx="3732075" cy="2425279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sz="1400" b="0" dirty="0">
                <a:solidFill>
                  <a:srgbClr val="445465"/>
                </a:solidFill>
                <a:latin typeface="Arial Nova"/>
              </a:rPr>
              <a:t>Patient/family: uncertainty about responsibility, control and prevention.
Financial/service: clearer communication may support proportionate prevention and reduce avoidable anxiety or inappropriate demand.
Evidence gap: limited understanding of how UK women interpret emerging exposure evidence and what support they need.
Screening is complementary; equity and informed choice remain important (NHS, 2026a; GOV.UK, 2024; OHID, 2025).</a:t>
            </a:r>
          </a:p>
        </p:txBody>
      </p:sp>
      <p:sp>
        <p:nvSpPr>
          <p:cNvPr id="52" name="Rounded Rectangle 51"/>
          <p:cNvSpPr/>
          <p:nvPr/>
        </p:nvSpPr>
        <p:spPr>
          <a:xfrm>
            <a:off x="5138928" y="6839761"/>
            <a:ext cx="4187952" cy="2338181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3" name="TextBox 52"/>
          <p:cNvSpPr txBox="1"/>
          <p:nvPr/>
        </p:nvSpPr>
        <p:spPr>
          <a:xfrm>
            <a:off x="5303520" y="6986016"/>
            <a:ext cx="3858768" cy="32932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780" b="1">
                <a:solidFill>
                  <a:srgbClr val="0F243E"/>
                </a:solidFill>
                <a:latin typeface="Arial Nova"/>
              </a:rPr>
              <a:t>4. Research question &amp; objectives</a:t>
            </a:r>
          </a:p>
        </p:txBody>
      </p:sp>
      <p:sp>
        <p:nvSpPr>
          <p:cNvPr id="54" name="Rectangle 53"/>
          <p:cNvSpPr/>
          <p:nvPr/>
        </p:nvSpPr>
        <p:spPr>
          <a:xfrm>
            <a:off x="5303520" y="7307072"/>
            <a:ext cx="2331720" cy="36576"/>
          </a:xfrm>
          <a:prstGeom prst="rect">
            <a:avLst/>
          </a:prstGeom>
          <a:solidFill>
            <a:srgbClr val="72BDE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5" name="TextBox 54"/>
          <p:cNvSpPr txBox="1"/>
          <p:nvPr/>
        </p:nvSpPr>
        <p:spPr>
          <a:xfrm>
            <a:off x="5303520" y="7408672"/>
            <a:ext cx="3858768" cy="510140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950" b="1" dirty="0">
                <a:solidFill>
                  <a:srgbClr val="445465"/>
                </a:solidFill>
                <a:latin typeface="Times New Roman"/>
              </a:rPr>
              <a:t>Research question</a:t>
            </a:r>
            <a:r>
              <a:rPr sz="950" b="0" dirty="0">
                <a:solidFill>
                  <a:srgbClr val="445465"/>
                </a:solidFill>
                <a:latin typeface="Times New Roman"/>
              </a:rPr>
              <a:t>
How do adult women in the UK experience, understand and respond to emerging/novel breast </a:t>
            </a:r>
            <a:r>
              <a:rPr sz="950" b="0" dirty="0">
                <a:solidFill>
                  <a:srgbClr val="445465"/>
                </a:solidFill>
                <a:latin typeface="Arial Nova"/>
              </a:rPr>
              <a:t>cancer</a:t>
            </a:r>
            <a:r>
              <a:rPr sz="950" b="0" dirty="0">
                <a:solidFill>
                  <a:srgbClr val="445465"/>
                </a:solidFill>
                <a:latin typeface="Times New Roman"/>
              </a:rPr>
              <a:t> risk factors?</a:t>
            </a:r>
          </a:p>
        </p:txBody>
      </p:sp>
      <p:sp>
        <p:nvSpPr>
          <p:cNvPr id="56" name="TextBox 55"/>
          <p:cNvSpPr txBox="1"/>
          <p:nvPr/>
        </p:nvSpPr>
        <p:spPr>
          <a:xfrm>
            <a:off x="5303520" y="7955280"/>
            <a:ext cx="3858768" cy="493981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sz="950" b="1" dirty="0">
                <a:solidFill>
                  <a:srgbClr val="445465"/>
                </a:solidFill>
                <a:latin typeface="Arial Nova"/>
              </a:rPr>
              <a:t>Aim: </a:t>
            </a:r>
            <a:r>
              <a:rPr sz="950" b="0" dirty="0">
                <a:solidFill>
                  <a:srgbClr val="445465"/>
                </a:solidFill>
                <a:latin typeface="Arial Nova"/>
              </a:rPr>
              <a:t>explore women’s experiences and perceptions of emerging breast cancer risk factors and identify needs for effective public health communication.</a:t>
            </a:r>
          </a:p>
        </p:txBody>
      </p:sp>
      <p:sp>
        <p:nvSpPr>
          <p:cNvPr id="57" name="TextBox 56"/>
          <p:cNvSpPr txBox="1"/>
          <p:nvPr/>
        </p:nvSpPr>
        <p:spPr>
          <a:xfrm>
            <a:off x="5303520" y="8467344"/>
            <a:ext cx="3858768" cy="62478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sz="925" b="1" dirty="0">
                <a:solidFill>
                  <a:srgbClr val="445465"/>
                </a:solidFill>
                <a:latin typeface="Arial Nova"/>
              </a:rPr>
              <a:t>Objectives: </a:t>
            </a:r>
            <a:r>
              <a:rPr sz="925" b="0" dirty="0">
                <a:solidFill>
                  <a:srgbClr val="445465"/>
                </a:solidFill>
                <a:latin typeface="Arial Nova"/>
              </a:rPr>
              <a:t>1) explore awareness and interpretation; 2) examine perceived exposure, control, barriers and information sources; 3) develop evidence-informed recommendations for health professionals and public health messaging.</a:t>
            </a:r>
          </a:p>
        </p:txBody>
      </p:sp>
      <p:sp>
        <p:nvSpPr>
          <p:cNvPr id="59" name="Rounded Rectangle 58"/>
          <p:cNvSpPr/>
          <p:nvPr/>
        </p:nvSpPr>
        <p:spPr>
          <a:xfrm>
            <a:off x="9710928" y="1316735"/>
            <a:ext cx="4709160" cy="2945699"/>
          </a:xfrm>
          <a:prstGeom prst="roundRect">
            <a:avLst/>
          </a:prstGeom>
          <a:solidFill>
            <a:srgbClr val="F4F8FB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0" name="TextBox 59"/>
          <p:cNvSpPr txBox="1"/>
          <p:nvPr/>
        </p:nvSpPr>
        <p:spPr>
          <a:xfrm>
            <a:off x="9875519" y="1463040"/>
            <a:ext cx="3858768" cy="32470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750" b="1">
                <a:solidFill>
                  <a:srgbClr val="0F243E"/>
                </a:solidFill>
                <a:latin typeface="Times New Roman"/>
              </a:rPr>
              <a:t>5. </a:t>
            </a:r>
            <a:r>
              <a:rPr sz="1750" b="1">
                <a:solidFill>
                  <a:srgbClr val="0F243E"/>
                </a:solidFill>
                <a:latin typeface="Arial Nova"/>
              </a:rPr>
              <a:t>Analytical</a:t>
            </a:r>
            <a:r>
              <a:rPr sz="1750" b="1">
                <a:solidFill>
                  <a:srgbClr val="0F243E"/>
                </a:solidFill>
                <a:latin typeface="Times New Roman"/>
              </a:rPr>
              <a:t> framework</a:t>
            </a:r>
          </a:p>
        </p:txBody>
      </p:sp>
      <p:sp>
        <p:nvSpPr>
          <p:cNvPr id="61" name="Rectangle 60"/>
          <p:cNvSpPr/>
          <p:nvPr/>
        </p:nvSpPr>
        <p:spPr>
          <a:xfrm>
            <a:off x="9875519" y="1824736"/>
            <a:ext cx="2331720" cy="36576"/>
          </a:xfrm>
          <a:prstGeom prst="rect">
            <a:avLst/>
          </a:prstGeom>
          <a:solidFill>
            <a:srgbClr val="72BDE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2" name="Rounded Rectangle 61"/>
          <p:cNvSpPr/>
          <p:nvPr/>
        </p:nvSpPr>
        <p:spPr>
          <a:xfrm>
            <a:off x="9875518" y="1938528"/>
            <a:ext cx="4407409" cy="5029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9985247" y="2039112"/>
            <a:ext cx="393192" cy="393192"/>
          </a:xfrm>
          <a:prstGeom prst="ellipse">
            <a:avLst/>
          </a:prstGeom>
          <a:solidFill>
            <a:srgbClr val="004B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4" name="TextBox 63"/>
          <p:cNvSpPr txBox="1"/>
          <p:nvPr/>
        </p:nvSpPr>
        <p:spPr>
          <a:xfrm>
            <a:off x="9985247" y="2057400"/>
            <a:ext cx="393192" cy="329184"/>
          </a:xfrm>
          <a:prstGeom prst="rect">
            <a:avLst/>
          </a:prstGeom>
          <a:noFill/>
        </p:spPr>
        <p:txBody>
          <a:bodyPr wrap="square" lIns="27432" tIns="27432" rIns="27432" bIns="27432" anchor="ctr">
            <a:spAutoFit/>
          </a:bodyPr>
          <a:lstStyle/>
          <a:p>
            <a:pPr algn="ctr"/>
            <a:r>
              <a:rPr sz="1520" b="1" i="0" u="none" strike="noStrike">
                <a:solidFill>
                  <a:srgbClr val="FFFFFF"/>
                </a:solidFill>
                <a:latin typeface="Times New Roman"/>
              </a:rPr>
              <a:t>1</a:t>
            </a:r>
          </a:p>
        </p:txBody>
      </p:sp>
      <p:sp>
        <p:nvSpPr>
          <p:cNvPr id="65" name="TextBox 64"/>
          <p:cNvSpPr txBox="1"/>
          <p:nvPr/>
        </p:nvSpPr>
        <p:spPr>
          <a:xfrm>
            <a:off x="10479024" y="1942230"/>
            <a:ext cx="3145535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270" b="1">
                <a:solidFill>
                  <a:srgbClr val="0F243E"/>
                </a:solidFill>
                <a:latin typeface="Times New Roman"/>
              </a:rPr>
              <a:t>Exposure</a:t>
            </a:r>
          </a:p>
        </p:txBody>
      </p:sp>
      <p:sp>
        <p:nvSpPr>
          <p:cNvPr id="66" name="TextBox 65"/>
          <p:cNvSpPr txBox="1"/>
          <p:nvPr/>
        </p:nvSpPr>
        <p:spPr>
          <a:xfrm>
            <a:off x="10479024" y="2179974"/>
            <a:ext cx="3145535" cy="137160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130" b="0">
                <a:solidFill>
                  <a:srgbClr val="445465"/>
                </a:solidFill>
                <a:latin typeface="Times New Roman"/>
              </a:rPr>
              <a:t>Night work • air pollution • EDCs/PFAS</a:t>
            </a:r>
          </a:p>
        </p:txBody>
      </p:sp>
      <p:sp>
        <p:nvSpPr>
          <p:cNvPr id="67" name="Rounded Rectangle 66"/>
          <p:cNvSpPr/>
          <p:nvPr/>
        </p:nvSpPr>
        <p:spPr>
          <a:xfrm>
            <a:off x="9875519" y="2505456"/>
            <a:ext cx="4407408" cy="5029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8" name="Oval 67"/>
          <p:cNvSpPr/>
          <p:nvPr/>
        </p:nvSpPr>
        <p:spPr>
          <a:xfrm>
            <a:off x="9985247" y="2606040"/>
            <a:ext cx="393192" cy="393192"/>
          </a:xfrm>
          <a:prstGeom prst="ellipse">
            <a:avLst/>
          </a:prstGeom>
          <a:solidFill>
            <a:srgbClr val="004B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9" name="TextBox 68"/>
          <p:cNvSpPr txBox="1"/>
          <p:nvPr/>
        </p:nvSpPr>
        <p:spPr>
          <a:xfrm>
            <a:off x="9985247" y="2624328"/>
            <a:ext cx="393192" cy="329184"/>
          </a:xfrm>
          <a:prstGeom prst="rect">
            <a:avLst/>
          </a:prstGeom>
          <a:noFill/>
        </p:spPr>
        <p:txBody>
          <a:bodyPr wrap="square" lIns="27432" tIns="27432" rIns="27432" bIns="27432" anchor="ctr">
            <a:spAutoFit/>
          </a:bodyPr>
          <a:lstStyle/>
          <a:p>
            <a:pPr algn="ctr"/>
            <a:r>
              <a:rPr sz="1520" b="1" i="0" u="none" strike="noStrike">
                <a:solidFill>
                  <a:srgbClr val="FFFFFF"/>
                </a:solidFill>
                <a:latin typeface="Times New Roman"/>
              </a:rPr>
              <a:t>2</a:t>
            </a:r>
          </a:p>
        </p:txBody>
      </p:sp>
      <p:sp>
        <p:nvSpPr>
          <p:cNvPr id="70" name="TextBox 69"/>
          <p:cNvSpPr txBox="1"/>
          <p:nvPr/>
        </p:nvSpPr>
        <p:spPr>
          <a:xfrm>
            <a:off x="10479024" y="2509158"/>
            <a:ext cx="3145535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270" b="1">
                <a:solidFill>
                  <a:srgbClr val="0F243E"/>
                </a:solidFill>
                <a:latin typeface="Times New Roman"/>
              </a:rPr>
              <a:t>Meaning &amp; response</a:t>
            </a:r>
          </a:p>
        </p:txBody>
      </p:sp>
      <p:sp>
        <p:nvSpPr>
          <p:cNvPr id="71" name="TextBox 70"/>
          <p:cNvSpPr txBox="1"/>
          <p:nvPr/>
        </p:nvSpPr>
        <p:spPr>
          <a:xfrm>
            <a:off x="10479024" y="2746902"/>
            <a:ext cx="3145535" cy="209288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000" b="0" dirty="0">
                <a:solidFill>
                  <a:srgbClr val="445465"/>
                </a:solidFill>
                <a:latin typeface="Times New Roman"/>
              </a:rPr>
              <a:t>Awareness • risk perception • perceived control • </a:t>
            </a:r>
            <a:r>
              <a:rPr sz="1000" b="0" dirty="0" err="1">
                <a:solidFill>
                  <a:srgbClr val="445465"/>
                </a:solidFill>
                <a:latin typeface="Times New Roman"/>
              </a:rPr>
              <a:t>behaviour</a:t>
            </a:r>
            <a:endParaRPr sz="1000" b="0" dirty="0">
              <a:solidFill>
                <a:srgbClr val="445465"/>
              </a:solidFill>
              <a:latin typeface="Times New Roman"/>
            </a:endParaRPr>
          </a:p>
        </p:txBody>
      </p:sp>
      <p:sp>
        <p:nvSpPr>
          <p:cNvPr id="72" name="Rounded Rectangle 71"/>
          <p:cNvSpPr/>
          <p:nvPr/>
        </p:nvSpPr>
        <p:spPr>
          <a:xfrm>
            <a:off x="9875518" y="3072384"/>
            <a:ext cx="4407407" cy="50292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9985247" y="3172968"/>
            <a:ext cx="393192" cy="393192"/>
          </a:xfrm>
          <a:prstGeom prst="ellipse">
            <a:avLst/>
          </a:prstGeom>
          <a:solidFill>
            <a:srgbClr val="004B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4" name="TextBox 73"/>
          <p:cNvSpPr txBox="1"/>
          <p:nvPr/>
        </p:nvSpPr>
        <p:spPr>
          <a:xfrm>
            <a:off x="9985247" y="3191256"/>
            <a:ext cx="393192" cy="329184"/>
          </a:xfrm>
          <a:prstGeom prst="rect">
            <a:avLst/>
          </a:prstGeom>
          <a:noFill/>
        </p:spPr>
        <p:txBody>
          <a:bodyPr wrap="square" lIns="27432" tIns="27432" rIns="27432" bIns="27432" anchor="ctr">
            <a:spAutoFit/>
          </a:bodyPr>
          <a:lstStyle/>
          <a:p>
            <a:pPr algn="ctr"/>
            <a:r>
              <a:rPr sz="1520" b="1" i="0" u="none" strike="noStrike">
                <a:solidFill>
                  <a:srgbClr val="FFFFFF"/>
                </a:solidFill>
                <a:latin typeface="Times New Roman"/>
              </a:rPr>
              <a:t>3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10479024" y="3076086"/>
            <a:ext cx="3145535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270" b="1">
                <a:solidFill>
                  <a:srgbClr val="0F243E"/>
                </a:solidFill>
                <a:latin typeface="Times New Roman"/>
              </a:rPr>
              <a:t>Impact &amp; support</a:t>
            </a:r>
          </a:p>
        </p:txBody>
      </p:sp>
      <p:sp>
        <p:nvSpPr>
          <p:cNvPr id="76" name="TextBox 75"/>
          <p:cNvSpPr txBox="1"/>
          <p:nvPr/>
        </p:nvSpPr>
        <p:spPr>
          <a:xfrm>
            <a:off x="10479024" y="3313829"/>
            <a:ext cx="3145535" cy="21698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050" b="0" dirty="0">
                <a:solidFill>
                  <a:srgbClr val="445465"/>
                </a:solidFill>
                <a:latin typeface="Times New Roman"/>
              </a:rPr>
              <a:t>Anxiety • family discussion • prevention • service needs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9875518" y="3685032"/>
            <a:ext cx="4242817" cy="381643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030" b="0">
                <a:solidFill>
                  <a:srgbClr val="445465"/>
                </a:solidFill>
                <a:latin typeface="Times New Roman"/>
              </a:rPr>
              <a:t>Qualitative semi-structured interviews; purposive UK adult-women sample; reflexive thematic analysis.</a:t>
            </a:r>
          </a:p>
        </p:txBody>
      </p:sp>
      <p:sp>
        <p:nvSpPr>
          <p:cNvPr id="78" name="Rounded Rectangle 77"/>
          <p:cNvSpPr/>
          <p:nvPr/>
        </p:nvSpPr>
        <p:spPr>
          <a:xfrm>
            <a:off x="9710928" y="4349303"/>
            <a:ext cx="4709160" cy="2008715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TextBox 79"/>
          <p:cNvSpPr txBox="1"/>
          <p:nvPr/>
        </p:nvSpPr>
        <p:spPr>
          <a:xfrm>
            <a:off x="9861804" y="4372162"/>
            <a:ext cx="4407408" cy="440120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060" b="1">
                <a:solidFill>
                  <a:srgbClr val="0F243E"/>
                </a:solidFill>
                <a:latin typeface="Times New Roman"/>
              </a:rPr>
              <a:t>Figure 4. Emerging exposure pathways examined in the proposed study.</a:t>
            </a:r>
          </a:p>
        </p:txBody>
      </p:sp>
      <p:sp>
        <p:nvSpPr>
          <p:cNvPr id="81" name="Rounded Rectangle 80"/>
          <p:cNvSpPr/>
          <p:nvPr/>
        </p:nvSpPr>
        <p:spPr>
          <a:xfrm>
            <a:off x="9710928" y="6455664"/>
            <a:ext cx="4709160" cy="1415121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TextBox 81"/>
          <p:cNvSpPr txBox="1"/>
          <p:nvPr/>
        </p:nvSpPr>
        <p:spPr>
          <a:xfrm>
            <a:off x="9875518" y="6574537"/>
            <a:ext cx="4507993" cy="270843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150" b="1">
                <a:solidFill>
                  <a:srgbClr val="0F243E"/>
                </a:solidFill>
                <a:latin typeface="Times New Roman"/>
              </a:rPr>
              <a:t>NHS screening context</a:t>
            </a:r>
          </a:p>
        </p:txBody>
      </p:sp>
      <p:sp>
        <p:nvSpPr>
          <p:cNvPr id="83" name="Rounded Rectangle 82"/>
          <p:cNvSpPr/>
          <p:nvPr/>
        </p:nvSpPr>
        <p:spPr>
          <a:xfrm>
            <a:off x="10398233" y="6903720"/>
            <a:ext cx="3785615" cy="365760"/>
          </a:xfrm>
          <a:prstGeom prst="roundRect">
            <a:avLst/>
          </a:prstGeom>
          <a:solidFill>
            <a:srgbClr val="E2EA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4" name="Rounded Rectangle 83"/>
          <p:cNvSpPr/>
          <p:nvPr/>
        </p:nvSpPr>
        <p:spPr>
          <a:xfrm>
            <a:off x="10409809" y="6903720"/>
            <a:ext cx="2877068" cy="365760"/>
          </a:xfrm>
          <a:prstGeom prst="roundRect">
            <a:avLst/>
          </a:prstGeom>
          <a:solidFill>
            <a:srgbClr val="2D84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TextBox 84"/>
          <p:cNvSpPr txBox="1"/>
          <p:nvPr/>
        </p:nvSpPr>
        <p:spPr>
          <a:xfrm>
            <a:off x="10583427" y="6940296"/>
            <a:ext cx="2877068" cy="256032"/>
          </a:xfrm>
          <a:prstGeom prst="rect">
            <a:avLst/>
          </a:prstGeom>
          <a:noFill/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20" b="1">
                <a:solidFill>
                  <a:srgbClr val="FFFFFF"/>
                </a:solidFill>
                <a:latin typeface="Times New Roman"/>
              </a:rPr>
              <a:t>50 — 71</a:t>
            </a:r>
          </a:p>
        </p:txBody>
      </p:sp>
      <p:sp>
        <p:nvSpPr>
          <p:cNvPr id="86" name="TextBox 85"/>
          <p:cNvSpPr txBox="1"/>
          <p:nvPr/>
        </p:nvSpPr>
        <p:spPr>
          <a:xfrm>
            <a:off x="9912096" y="7333488"/>
            <a:ext cx="4370831" cy="32918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019" b="1">
                <a:solidFill>
                  <a:srgbClr val="0F243E"/>
                </a:solidFill>
                <a:latin typeface="Times New Roman"/>
              </a:rPr>
              <a:t>England: routine invitation every 3 years from age 50 to before 71 (NHS, 2026a).</a:t>
            </a:r>
          </a:p>
        </p:txBody>
      </p:sp>
      <p:sp>
        <p:nvSpPr>
          <p:cNvPr id="87" name="Rounded Rectangle 86"/>
          <p:cNvSpPr/>
          <p:nvPr/>
        </p:nvSpPr>
        <p:spPr>
          <a:xfrm>
            <a:off x="9710928" y="7965584"/>
            <a:ext cx="4754880" cy="1625774"/>
          </a:xfrm>
          <a:prstGeom prst="roundRect">
            <a:avLst/>
          </a:prstGeom>
          <a:solidFill>
            <a:srgbClr val="E2EAF0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TextBox 87"/>
          <p:cNvSpPr txBox="1"/>
          <p:nvPr/>
        </p:nvSpPr>
        <p:spPr>
          <a:xfrm>
            <a:off x="9875519" y="8008523"/>
            <a:ext cx="3858768" cy="23774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250" b="1">
                <a:solidFill>
                  <a:srgbClr val="0F243E"/>
                </a:solidFill>
                <a:latin typeface="Times New Roman"/>
              </a:rPr>
              <a:t>Research impact</a:t>
            </a:r>
          </a:p>
        </p:txBody>
      </p:sp>
      <p:sp>
        <p:nvSpPr>
          <p:cNvPr id="89" name="TextBox 88"/>
          <p:cNvSpPr txBox="1"/>
          <p:nvPr/>
        </p:nvSpPr>
        <p:spPr>
          <a:xfrm>
            <a:off x="9875519" y="8400442"/>
            <a:ext cx="4407408" cy="732508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just"/>
            <a:r>
              <a:rPr sz="1100" b="0">
                <a:solidFill>
                  <a:srgbClr val="445465"/>
                </a:solidFill>
                <a:latin typeface="Times New Roman"/>
              </a:rPr>
              <a:t>Improve risk communication without blame • equip health professionals to explain </a:t>
            </a:r>
            <a:r>
              <a:rPr sz="1100" b="0">
                <a:solidFill>
                  <a:srgbClr val="445465"/>
                </a:solidFill>
                <a:latin typeface="Arial Nova"/>
              </a:rPr>
              <a:t>uncertainty</a:t>
            </a:r>
            <a:r>
              <a:rPr sz="1100" b="0">
                <a:solidFill>
                  <a:srgbClr val="445465"/>
                </a:solidFill>
                <a:latin typeface="Times New Roman"/>
              </a:rPr>
              <a:t> clearly • co-design accessible information with women • link occupational/environmental prevention with existing screening and public-health pathways • support equitable, informed choices.</a:t>
            </a:r>
          </a:p>
        </p:txBody>
      </p:sp>
      <p:sp>
        <p:nvSpPr>
          <p:cNvPr id="90" name="Rounded Rectangle 89"/>
          <p:cNvSpPr/>
          <p:nvPr/>
        </p:nvSpPr>
        <p:spPr>
          <a:xfrm>
            <a:off x="566928" y="9948672"/>
            <a:ext cx="13853160" cy="228600"/>
          </a:xfrm>
          <a:prstGeom prst="roundRect">
            <a:avLst/>
          </a:prstGeom>
          <a:solidFill>
            <a:srgbClr val="FFFFFF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/>
          <a:lstStyle/>
          <a:p>
            <a:pPr algn="ctr"/>
            <a:r>
              <a:rPr sz="1250" b="1">
                <a:solidFill>
                  <a:srgbClr val="FFFFFF"/>
                </a:solidFill>
                <a:latin typeface="Times New Roman"/>
              </a:rPr>
              <a:t>1</a:t>
            </a:r>
            <a:endParaRPr/>
          </a:p>
        </p:txBody>
      </p:sp>
      <p:sp>
        <p:nvSpPr>
          <p:cNvPr id="91" name="TextBox 90"/>
          <p:cNvSpPr txBox="1"/>
          <p:nvPr/>
        </p:nvSpPr>
        <p:spPr>
          <a:xfrm>
            <a:off x="713232" y="9985248"/>
            <a:ext cx="13578840" cy="164592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980" b="0">
                <a:solidFill>
                  <a:srgbClr val="445465"/>
                </a:solidFill>
                <a:latin typeface="Times New Roman"/>
              </a:rPr>
              <a:t>Critical perspective: emerging associations should guide research, not be presented as proven causes; communication should reflect uncertainty, context and equity.</a:t>
            </a:r>
          </a:p>
        </p:txBody>
      </p:sp>
      <p:sp>
        <p:nvSpPr>
          <p:cNvPr id="92" name="Rectangle 91"/>
          <p:cNvSpPr/>
          <p:nvPr/>
        </p:nvSpPr>
        <p:spPr>
          <a:xfrm>
            <a:off x="502920" y="10241280"/>
            <a:ext cx="14127480" cy="13716"/>
          </a:xfrm>
          <a:prstGeom prst="rect">
            <a:avLst/>
          </a:prstGeom>
          <a:solidFill>
            <a:srgbClr val="E2EAF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3" name="TextBox 92"/>
          <p:cNvSpPr txBox="1"/>
          <p:nvPr/>
        </p:nvSpPr>
        <p:spPr>
          <a:xfrm>
            <a:off x="548640" y="10305288"/>
            <a:ext cx="8229600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300" b="0" i="0" u="none" strike="noStrike" dirty="0">
                <a:solidFill>
                  <a:srgbClr val="445465"/>
                </a:solidFill>
                <a:latin typeface="Times New Roman"/>
              </a:rPr>
              <a:t>MSc Public Health and Social Care in Practice • Evidence-Based Practice Research</a:t>
            </a:r>
          </a:p>
        </p:txBody>
      </p:sp>
      <p:sp>
        <p:nvSpPr>
          <p:cNvPr id="94" name="TextBox 93"/>
          <p:cNvSpPr txBox="1"/>
          <p:nvPr/>
        </p:nvSpPr>
        <p:spPr>
          <a:xfrm>
            <a:off x="12527280" y="10305288"/>
            <a:ext cx="2011680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r"/>
            <a:r>
              <a:rPr sz="1300" b="0" i="0" u="none" strike="noStrike">
                <a:solidFill>
                  <a:srgbClr val="445465"/>
                </a:solidFill>
                <a:latin typeface="Times New Roman"/>
              </a:rPr>
              <a:t>2 / 3</a:t>
            </a:r>
          </a:p>
        </p:txBody>
      </p:sp>
      <p:sp>
        <p:nvSpPr>
          <p:cNvPr id="111" name="TextBox 110"/>
          <p:cNvSpPr txBox="1"/>
          <p:nvPr/>
        </p:nvSpPr>
        <p:spPr>
          <a:xfrm>
            <a:off x="850392" y="5932235"/>
            <a:ext cx="3749039" cy="16459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890" b="0" dirty="0">
                <a:solidFill>
                  <a:srgbClr val="445465"/>
                </a:solidFill>
                <a:latin typeface="Times New Roman"/>
              </a:rPr>
              <a:t>Moon et al. (2024) • pooled cohort RR</a:t>
            </a:r>
          </a:p>
        </p:txBody>
      </p:sp>
      <p:sp>
        <p:nvSpPr>
          <p:cNvPr id="125" name="TextBox 124"/>
          <p:cNvSpPr txBox="1"/>
          <p:nvPr/>
        </p:nvSpPr>
        <p:spPr>
          <a:xfrm>
            <a:off x="749808" y="9242552"/>
            <a:ext cx="3840480" cy="16459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ctr"/>
            <a:r>
              <a:rPr sz="880" b="0">
                <a:solidFill>
                  <a:srgbClr val="445465"/>
                </a:solidFill>
                <a:latin typeface="Times New Roman"/>
              </a:rPr>
              <a:t>Tippila et al. (2024) • 25 longitudinal studies • global evidence</a:t>
            </a:r>
          </a:p>
        </p:txBody>
      </p:sp>
      <p:sp>
        <p:nvSpPr>
          <p:cNvPr id="126" name="Rectangle 125"/>
          <p:cNvSpPr/>
          <p:nvPr/>
        </p:nvSpPr>
        <p:spPr>
          <a:xfrm>
            <a:off x="10195560" y="5056632"/>
            <a:ext cx="3611880" cy="16459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7" name="Rectangle 126"/>
          <p:cNvSpPr/>
          <p:nvPr/>
        </p:nvSpPr>
        <p:spPr>
          <a:xfrm>
            <a:off x="10195560" y="5536184"/>
            <a:ext cx="3611880" cy="16459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8" name="Rectangle 127"/>
          <p:cNvSpPr/>
          <p:nvPr/>
        </p:nvSpPr>
        <p:spPr>
          <a:xfrm>
            <a:off x="10195560" y="6066536"/>
            <a:ext cx="3611880" cy="16459"/>
          </a:xfrm>
          <a:prstGeom prst="rect">
            <a:avLst/>
          </a:prstGeom>
          <a:solidFill>
            <a:srgbClr val="DCE2E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9" name="Oval 128"/>
          <p:cNvSpPr/>
          <p:nvPr/>
        </p:nvSpPr>
        <p:spPr>
          <a:xfrm>
            <a:off x="10104120" y="4602480"/>
            <a:ext cx="502920" cy="502920"/>
          </a:xfrm>
          <a:prstGeom prst="ellipse">
            <a:avLst/>
          </a:prstGeom>
          <a:solidFill>
            <a:srgbClr val="F7E1EE"/>
          </a:solidFill>
          <a:ln w="10160">
            <a:solidFill>
              <a:srgbClr val="C7488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0" name="TextBox 129"/>
          <p:cNvSpPr txBox="1"/>
          <p:nvPr/>
        </p:nvSpPr>
        <p:spPr>
          <a:xfrm>
            <a:off x="10104120" y="4714239"/>
            <a:ext cx="50292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1250" b="1" dirty="0">
                <a:solidFill>
                  <a:srgbClr val="C7488E"/>
                </a:solidFill>
                <a:latin typeface="Times New Roman"/>
              </a:rPr>
              <a:t>☾</a:t>
            </a:r>
          </a:p>
        </p:txBody>
      </p:sp>
      <p:sp>
        <p:nvSpPr>
          <p:cNvPr id="131" name="TextBox 130"/>
          <p:cNvSpPr txBox="1"/>
          <p:nvPr/>
        </p:nvSpPr>
        <p:spPr>
          <a:xfrm>
            <a:off x="10744200" y="4672583"/>
            <a:ext cx="32461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30" b="1">
                <a:solidFill>
                  <a:srgbClr val="0F243E"/>
                </a:solidFill>
                <a:latin typeface="Times New Roman"/>
              </a:rPr>
              <a:t>Night-shift work</a:t>
            </a:r>
          </a:p>
        </p:txBody>
      </p:sp>
      <p:sp>
        <p:nvSpPr>
          <p:cNvPr id="132" name="TextBox 131"/>
          <p:cNvSpPr txBox="1"/>
          <p:nvPr/>
        </p:nvSpPr>
        <p:spPr>
          <a:xfrm>
            <a:off x="10744200" y="4882896"/>
            <a:ext cx="3246120" cy="18288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40" b="0">
                <a:solidFill>
                  <a:srgbClr val="445465"/>
                </a:solidFill>
                <a:latin typeface="Times New Roman"/>
              </a:rPr>
              <a:t>Circadian disruption</a:t>
            </a:r>
          </a:p>
        </p:txBody>
      </p:sp>
      <p:sp>
        <p:nvSpPr>
          <p:cNvPr id="133" name="Oval 132"/>
          <p:cNvSpPr/>
          <p:nvPr/>
        </p:nvSpPr>
        <p:spPr>
          <a:xfrm>
            <a:off x="10104120" y="5102352"/>
            <a:ext cx="502920" cy="502920"/>
          </a:xfrm>
          <a:prstGeom prst="ellipse">
            <a:avLst/>
          </a:prstGeom>
          <a:solidFill>
            <a:srgbClr val="F4F8FB"/>
          </a:solidFill>
          <a:ln w="10160">
            <a:solidFill>
              <a:srgbClr val="00569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4" name="TextBox 133"/>
          <p:cNvSpPr txBox="1"/>
          <p:nvPr/>
        </p:nvSpPr>
        <p:spPr>
          <a:xfrm>
            <a:off x="10104120" y="5193792"/>
            <a:ext cx="50292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>
                <a:solidFill>
                  <a:srgbClr val="005691"/>
                </a:solidFill>
                <a:latin typeface="Times New Roman"/>
              </a:rPr>
              <a:t>PM</a:t>
            </a:r>
          </a:p>
        </p:txBody>
      </p:sp>
      <p:sp>
        <p:nvSpPr>
          <p:cNvPr id="135" name="TextBox 134"/>
          <p:cNvSpPr txBox="1"/>
          <p:nvPr/>
        </p:nvSpPr>
        <p:spPr>
          <a:xfrm>
            <a:off x="10744200" y="5182616"/>
            <a:ext cx="32461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30" b="1" dirty="0">
                <a:solidFill>
                  <a:srgbClr val="0F243E"/>
                </a:solidFill>
                <a:latin typeface="Times New Roman"/>
              </a:rPr>
              <a:t>Air pollution</a:t>
            </a:r>
          </a:p>
        </p:txBody>
      </p:sp>
      <p:sp>
        <p:nvSpPr>
          <p:cNvPr id="136" name="TextBox 135"/>
          <p:cNvSpPr txBox="1"/>
          <p:nvPr/>
        </p:nvSpPr>
        <p:spPr>
          <a:xfrm>
            <a:off x="10744200" y="5392928"/>
            <a:ext cx="3246120" cy="18288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40" b="0">
                <a:solidFill>
                  <a:srgbClr val="445465"/>
                </a:solidFill>
                <a:latin typeface="Times New Roman"/>
              </a:rPr>
              <a:t>PM2.5 / NO2 exposure</a:t>
            </a:r>
          </a:p>
        </p:txBody>
      </p:sp>
      <p:sp>
        <p:nvSpPr>
          <p:cNvPr id="137" name="Oval 136"/>
          <p:cNvSpPr/>
          <p:nvPr/>
        </p:nvSpPr>
        <p:spPr>
          <a:xfrm>
            <a:off x="10104120" y="5632704"/>
            <a:ext cx="502920" cy="502920"/>
          </a:xfrm>
          <a:prstGeom prst="ellipse">
            <a:avLst/>
          </a:prstGeom>
          <a:solidFill>
            <a:srgbClr val="F4F8FB"/>
          </a:solidFill>
          <a:ln w="10160">
            <a:solidFill>
              <a:srgbClr val="2F8F7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8" name="TextBox 137"/>
          <p:cNvSpPr txBox="1"/>
          <p:nvPr/>
        </p:nvSpPr>
        <p:spPr>
          <a:xfrm>
            <a:off x="10104120" y="5764783"/>
            <a:ext cx="502920" cy="256032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ctr">
            <a:spAutoFit/>
          </a:bodyPr>
          <a:lstStyle/>
          <a:p>
            <a:pPr algn="ctr"/>
            <a:r>
              <a:rPr sz="950" b="1" dirty="0">
                <a:solidFill>
                  <a:srgbClr val="2F8F71"/>
                </a:solidFill>
                <a:latin typeface="Times New Roman"/>
              </a:rPr>
              <a:t>EDC</a:t>
            </a:r>
          </a:p>
        </p:txBody>
      </p:sp>
      <p:sp>
        <p:nvSpPr>
          <p:cNvPr id="139" name="TextBox 138"/>
          <p:cNvSpPr txBox="1"/>
          <p:nvPr/>
        </p:nvSpPr>
        <p:spPr>
          <a:xfrm>
            <a:off x="10744200" y="5672327"/>
            <a:ext cx="3246120" cy="201168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1130" b="1" dirty="0">
                <a:solidFill>
                  <a:srgbClr val="0F243E"/>
                </a:solidFill>
                <a:latin typeface="Times New Roman"/>
              </a:rPr>
              <a:t>EDCs / PFAS</a:t>
            </a:r>
          </a:p>
        </p:txBody>
      </p:sp>
      <p:sp>
        <p:nvSpPr>
          <p:cNvPr id="140" name="TextBox 139"/>
          <p:cNvSpPr txBox="1"/>
          <p:nvPr/>
        </p:nvSpPr>
        <p:spPr>
          <a:xfrm>
            <a:off x="10744200" y="5872480"/>
            <a:ext cx="3246120" cy="18288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>
            <a:spAutoFit/>
          </a:bodyPr>
          <a:lstStyle/>
          <a:p>
            <a:pPr algn="l"/>
            <a:r>
              <a:rPr sz="940" b="0" dirty="0">
                <a:solidFill>
                  <a:srgbClr val="445465"/>
                </a:solidFill>
                <a:latin typeface="Times New Roman"/>
              </a:rPr>
              <a:t>Endocrine </a:t>
            </a:r>
            <a:r>
              <a:rPr sz="940" b="0" dirty="0" err="1">
                <a:solidFill>
                  <a:srgbClr val="445465"/>
                </a:solidFill>
                <a:latin typeface="Times New Roman"/>
              </a:rPr>
              <a:t>signalling</a:t>
            </a:r>
            <a:endParaRPr sz="940" b="0" dirty="0">
              <a:solidFill>
                <a:srgbClr val="445465"/>
              </a:solidFill>
              <a:latin typeface="Times New Roman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C5DCFF8-8386-3854-60BD-25C678BBF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914" y="3838651"/>
            <a:ext cx="4100956" cy="2077264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D9EBCC5-9ECE-3266-F926-E630851DA1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914" y="6868270"/>
            <a:ext cx="4176542" cy="2310274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68680" y="265428"/>
            <a:ext cx="3657600" cy="411480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2700" b="1">
                <a:solidFill>
                  <a:srgbClr val="0F243E"/>
                </a:solidFill>
                <a:latin typeface="Times New Roman"/>
              </a:rPr>
              <a:t>Reference List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75320" y="466344"/>
            <a:ext cx="6144768" cy="23774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r"/>
            <a:r>
              <a:rPr sz="1330" b="0">
                <a:solidFill>
                  <a:srgbClr val="445465"/>
                </a:solidFill>
                <a:latin typeface="Times New Roman"/>
              </a:rPr>
              <a:t>LCHS7008 Practice-Based Research • Poster Presentation Component 1</a:t>
            </a:r>
          </a:p>
        </p:txBody>
      </p:sp>
      <p:sp>
        <p:nvSpPr>
          <p:cNvPr id="4" name="Rectangle 3"/>
          <p:cNvSpPr/>
          <p:nvPr/>
        </p:nvSpPr>
        <p:spPr>
          <a:xfrm>
            <a:off x="566928" y="960120"/>
            <a:ext cx="13853160" cy="41148"/>
          </a:xfrm>
          <a:prstGeom prst="rect">
            <a:avLst/>
          </a:prstGeom>
          <a:solidFill>
            <a:srgbClr val="72BDE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ounded Rectangle 25"/>
          <p:cNvSpPr/>
          <p:nvPr/>
        </p:nvSpPr>
        <p:spPr>
          <a:xfrm>
            <a:off x="749808" y="9768334"/>
            <a:ext cx="13350240" cy="374206"/>
          </a:xfrm>
          <a:prstGeom prst="roundRect">
            <a:avLst/>
          </a:prstGeom>
          <a:solidFill>
            <a:srgbClr val="E2EAF0"/>
          </a:solidFill>
          <a:ln w="12700">
            <a:solidFill>
              <a:srgbClr val="E2EA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868680" y="9848779"/>
            <a:ext cx="13075920" cy="192024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ctr"/>
            <a:r>
              <a:rPr sz="1430" b="1">
                <a:solidFill>
                  <a:srgbClr val="0F243E"/>
                </a:solidFill>
                <a:latin typeface="Times New Roman"/>
              </a:rPr>
              <a:t>Thank you • Questions / discussion welcome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48640" y="10305288"/>
            <a:ext cx="8229600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l"/>
            <a:r>
              <a:rPr sz="1300" b="0" i="0" u="none" strike="noStrike">
                <a:solidFill>
                  <a:srgbClr val="445465"/>
                </a:solidFill>
                <a:latin typeface="Times New Roman"/>
              </a:rPr>
              <a:t>MSc Public Health and Social Care in Practice • Evidence-Based Practice Research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2527280" y="10305288"/>
            <a:ext cx="2011680" cy="219456"/>
          </a:xfrm>
          <a:prstGeom prst="rect">
            <a:avLst/>
          </a:prstGeom>
          <a:noFill/>
        </p:spPr>
        <p:txBody>
          <a:bodyPr wrap="square" lIns="27432" tIns="27432" rIns="27432" bIns="27432" anchor="t">
            <a:spAutoFit/>
          </a:bodyPr>
          <a:lstStyle/>
          <a:p>
            <a:pPr algn="r"/>
            <a:r>
              <a:rPr sz="1300" b="0" i="0" u="none" strike="noStrike">
                <a:solidFill>
                  <a:srgbClr val="445465"/>
                </a:solidFill>
                <a:latin typeface="Times New Roman"/>
              </a:rPr>
              <a:t>3 / 3</a:t>
            </a:r>
          </a:p>
        </p:txBody>
      </p:sp>
      <p:pic>
        <p:nvPicPr>
          <p:cNvPr id="32" name="Picture 31" descr="image.png">
            <a:extLst>
              <a:ext uri="{FF2B5EF4-FFF2-40B4-BE49-F238E27FC236}">
                <a16:creationId xmlns:a16="http://schemas.microsoft.com/office/drawing/2014/main" id="{D4FE6EFF-5F8E-FF10-1855-2D2C2666D1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61" y="230373"/>
            <a:ext cx="224699" cy="552812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2B462885-2B23-2053-B36B-906A8C20D866}"/>
              </a:ext>
            </a:extLst>
          </p:cNvPr>
          <p:cNvSpPr/>
          <p:nvPr/>
        </p:nvSpPr>
        <p:spPr>
          <a:xfrm>
            <a:off x="533400" y="877749"/>
            <a:ext cx="14005560" cy="9264791"/>
          </a:xfrm>
          <a:prstGeom prst="rect">
            <a:avLst/>
          </a:prstGeom>
          <a:ln w="31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35" name="Rectangle 34"/>
          <p:cNvSpPr/>
          <p:nvPr/>
        </p:nvSpPr>
        <p:spPr>
          <a:xfrm>
            <a:off x="530352" y="914400"/>
            <a:ext cx="14008608" cy="9153144"/>
          </a:xfrm>
          <a:prstGeom prst="rect">
            <a:avLst/>
          </a:prstGeom>
          <a:noFill/>
          <a:ln w="10160">
            <a:solidFill>
              <a:srgbClr val="DCE2E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694944" y="1078992"/>
            <a:ext cx="6720840" cy="7418441"/>
          </a:xfrm>
          <a:prstGeom prst="rect">
            <a:avLst/>
          </a:prstGeom>
          <a:noFill/>
          <a:ln>
            <a:noFill/>
          </a:ln>
        </p:spPr>
        <p:txBody>
          <a:bodyPr wrap="square" lIns="27432" tIns="18288" rIns="27432" bIns="18288">
            <a:spAutoFit/>
          </a:bodyPr>
          <a:lstStyle/>
          <a:p>
            <a:pPr algn="just">
              <a:spcAft>
                <a:spcPts val="150"/>
              </a:spcAft>
            </a:pPr>
            <a:r>
              <a:rPr dirty="0">
                <a:solidFill>
                  <a:srgbClr val="445465"/>
                </a:solidFill>
                <a:latin typeface="Times New Roman"/>
              </a:rPr>
              <a:t>1. Cancer Research UK (2026a) Breast cancer statistics. Available at: </a:t>
            </a:r>
            <a:r>
              <a:rPr dirty="0">
                <a:solidFill>
                  <a:srgbClr val="445465"/>
                </a:solidFill>
                <a:latin typeface="Times New Roman"/>
                <a:hlinkClick r:id="rId3"/>
              </a:rPr>
              <a:t>https://www.cancerresearchuk.org/health-professional/cancer-statistics/statistics-by-cancer-type/breast-cancer</a:t>
            </a:r>
            <a:r>
              <a:rPr lang="en-IN" dirty="0">
                <a:solidFill>
                  <a:srgbClr val="445465"/>
                </a:solidFill>
                <a:latin typeface="Times New Roman"/>
              </a:rPr>
              <a:t> </a:t>
            </a:r>
            <a:endParaRPr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dirty="0">
                <a:solidFill>
                  <a:srgbClr val="445465"/>
                </a:solidFill>
                <a:latin typeface="Times New Roman"/>
              </a:rPr>
              <a:t>2. Cancer Research UK (2026b) Risk factors for breast cancer. Available at: </a:t>
            </a:r>
            <a:r>
              <a:rPr dirty="0">
                <a:solidFill>
                  <a:srgbClr val="445465"/>
                </a:solidFill>
                <a:latin typeface="Times New Roman"/>
                <a:hlinkClick r:id="rId4"/>
              </a:rPr>
              <a:t>https://www.cancerresearchuk.org/about-cancer/breast-cancer/risks-causes/risk-factors</a:t>
            </a:r>
            <a:r>
              <a:rPr lang="en-IN" dirty="0">
                <a:solidFill>
                  <a:srgbClr val="445465"/>
                </a:solidFill>
                <a:latin typeface="Times New Roman"/>
              </a:rPr>
              <a:t> </a:t>
            </a:r>
            <a:endParaRPr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dirty="0">
                <a:solidFill>
                  <a:srgbClr val="445465"/>
                </a:solidFill>
                <a:latin typeface="Times New Roman"/>
              </a:rPr>
              <a:t>3. Cancer Research UK (2026c) Cancer in the UK: Overview. Available at: </a:t>
            </a:r>
            <a:r>
              <a:rPr dirty="0">
                <a:solidFill>
                  <a:srgbClr val="445465"/>
                </a:solidFill>
                <a:latin typeface="Times New Roman"/>
                <a:hlinkClick r:id="rId5"/>
              </a:rPr>
              <a:t>https://www.cancerresearchuk.org/health-professional/our-reports-and-publications/cancer-in-the-uk-overview</a:t>
            </a:r>
            <a:r>
              <a:rPr lang="en-IN" dirty="0">
                <a:solidFill>
                  <a:srgbClr val="445465"/>
                </a:solidFill>
                <a:latin typeface="Times New Roman"/>
              </a:rPr>
              <a:t> </a:t>
            </a:r>
            <a:endParaRPr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dirty="0">
                <a:solidFill>
                  <a:srgbClr val="445465"/>
                </a:solidFill>
                <a:latin typeface="Times New Roman"/>
              </a:rPr>
              <a:t>4. NHS (2026a) Who breast screening is for. Available at: </a:t>
            </a:r>
            <a:r>
              <a:rPr dirty="0">
                <a:solidFill>
                  <a:srgbClr val="445465"/>
                </a:solidFill>
                <a:latin typeface="Times New Roman"/>
                <a:hlinkClick r:id="rId6"/>
              </a:rPr>
              <a:t>https://www.nhs.uk/tests-and-treatments/breast-screening-mammogram/who-breast-screening-is-for/</a:t>
            </a:r>
            <a:r>
              <a:rPr lang="en-IN" dirty="0">
                <a:solidFill>
                  <a:srgbClr val="445465"/>
                </a:solidFill>
                <a:latin typeface="Times New Roman"/>
              </a:rPr>
              <a:t> </a:t>
            </a:r>
            <a:endParaRPr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dirty="0">
                <a:solidFill>
                  <a:srgbClr val="445465"/>
                </a:solidFill>
                <a:latin typeface="Times New Roman"/>
              </a:rPr>
              <a:t>5. Department of Health and Social Care (2026) Your guide to NHS breast screening. Available at: </a:t>
            </a:r>
            <a:r>
              <a:rPr dirty="0">
                <a:solidFill>
                  <a:srgbClr val="445465"/>
                </a:solidFill>
                <a:latin typeface="Times New Roman"/>
                <a:hlinkClick r:id="rId7"/>
              </a:rPr>
              <a:t>https://www.gov.uk/government/publications/breast-screening-helping-women-decide/nhs-breast-screening-helping-you-decide</a:t>
            </a:r>
            <a:r>
              <a:rPr lang="en-IN" dirty="0">
                <a:solidFill>
                  <a:srgbClr val="445465"/>
                </a:solidFill>
                <a:latin typeface="Times New Roman"/>
              </a:rPr>
              <a:t> </a:t>
            </a:r>
            <a:endParaRPr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dirty="0">
                <a:solidFill>
                  <a:srgbClr val="445465"/>
                </a:solidFill>
                <a:latin typeface="Times New Roman"/>
              </a:rPr>
              <a:t>6. Office for Health Improvement and Disparities (2025) Health trends and variation in England, 2025. Available at: </a:t>
            </a:r>
            <a:r>
              <a:rPr dirty="0">
                <a:solidFill>
                  <a:srgbClr val="445465"/>
                </a:solidFill>
                <a:latin typeface="Times New Roman"/>
                <a:hlinkClick r:id="rId8"/>
              </a:rPr>
              <a:t>https://www.gov.uk/government/publications/health-trends-and-variation-in-england-2025-a-chief-medical-officer-report</a:t>
            </a:r>
            <a:r>
              <a:rPr lang="en-IN" dirty="0">
                <a:solidFill>
                  <a:srgbClr val="445465"/>
                </a:solidFill>
                <a:latin typeface="Times New Roman"/>
              </a:rPr>
              <a:t> </a:t>
            </a:r>
            <a:endParaRPr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dirty="0">
                <a:solidFill>
                  <a:srgbClr val="445465"/>
                </a:solidFill>
                <a:latin typeface="Times New Roman"/>
              </a:rPr>
              <a:t>7. GOV.UK (2024) Breast screening: identifying inequalities. Available at: </a:t>
            </a:r>
            <a:r>
              <a:rPr dirty="0">
                <a:solidFill>
                  <a:srgbClr val="445465"/>
                </a:solidFill>
                <a:latin typeface="Times New Roman"/>
                <a:hlinkClick r:id="rId9"/>
              </a:rPr>
              <a:t>https://www.gov.uk/government/publications/breast-screening-identifying-and-reducing-inequalities/breast-screening-identifying-inequalities</a:t>
            </a:r>
            <a:r>
              <a:rPr lang="en-IN" dirty="0">
                <a:solidFill>
                  <a:srgbClr val="445465"/>
                </a:solidFill>
                <a:latin typeface="Times New Roman"/>
              </a:rPr>
              <a:t> </a:t>
            </a:r>
            <a:endParaRPr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dirty="0">
                <a:solidFill>
                  <a:srgbClr val="445465"/>
                </a:solidFill>
                <a:latin typeface="Times New Roman"/>
              </a:rPr>
              <a:t>8. World Health Organization (2026) Breast cancer. Available at: </a:t>
            </a:r>
            <a:r>
              <a:rPr dirty="0">
                <a:solidFill>
                  <a:srgbClr val="445465"/>
                </a:solidFill>
                <a:latin typeface="Times New Roman"/>
                <a:hlinkClick r:id="rId10"/>
              </a:rPr>
              <a:t>https://www.who.int/news-room/fact-sheets/detail/breast-cancer</a:t>
            </a:r>
            <a:r>
              <a:rPr lang="en-IN" dirty="0">
                <a:solidFill>
                  <a:srgbClr val="445465"/>
                </a:solidFill>
                <a:latin typeface="Times New Roman"/>
              </a:rPr>
              <a:t> </a:t>
            </a:r>
            <a:endParaRPr dirty="0">
              <a:solidFill>
                <a:srgbClr val="445465"/>
              </a:solidFill>
              <a:latin typeface="Times New Roman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7677849" y="1067979"/>
            <a:ext cx="6537960" cy="9111212"/>
          </a:xfrm>
          <a:prstGeom prst="rect">
            <a:avLst/>
          </a:prstGeom>
          <a:noFill/>
          <a:ln>
            <a:noFill/>
          </a:ln>
        </p:spPr>
        <p:txBody>
          <a:bodyPr wrap="square" lIns="27432" tIns="18288" rIns="27432" bIns="18288">
            <a:spAutoFit/>
          </a:bodyPr>
          <a:lstStyle/>
          <a:p>
            <a:pPr algn="just">
              <a:spcAft>
                <a:spcPts val="150"/>
              </a:spcAft>
            </a:pPr>
            <a:r>
              <a:rPr sz="1700" dirty="0">
                <a:solidFill>
                  <a:srgbClr val="445465"/>
                </a:solidFill>
                <a:latin typeface="Times New Roman"/>
              </a:rPr>
              <a:t>9. Moon, J., Ikeda-Araki, A. and Mun, Y. (2024) Night shift work and female breast cancer: a two-stage dose-response meta-analysis for the correct risk definition. BMC Public Health, 24, 2065. </a:t>
            </a:r>
            <a:r>
              <a:rPr sz="1700" dirty="0">
                <a:solidFill>
                  <a:srgbClr val="445465"/>
                </a:solidFill>
                <a:latin typeface="Times New Roman"/>
                <a:hlinkClick r:id="rId11"/>
              </a:rPr>
              <a:t>https://doi.org/10.1186/s12889-024-19518-2</a:t>
            </a:r>
            <a:r>
              <a:rPr lang="en-IN" sz="1700" dirty="0">
                <a:solidFill>
                  <a:srgbClr val="445465"/>
                </a:solidFill>
                <a:latin typeface="Times New Roman"/>
              </a:rPr>
              <a:t> </a:t>
            </a:r>
            <a:endParaRPr sz="1700"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sz="1700" dirty="0">
                <a:solidFill>
                  <a:srgbClr val="445465"/>
                </a:solidFill>
                <a:latin typeface="Times New Roman"/>
              </a:rPr>
              <a:t>10. Hansen, J. and Pedersen, J.E. (2025) Night shift work and breast cancer risk – 2023 update of epidemiologic evidence. Journal of the National Cancer Center, 5(1), pp.94–103. </a:t>
            </a:r>
            <a:r>
              <a:rPr sz="1700" dirty="0">
                <a:solidFill>
                  <a:srgbClr val="445465"/>
                </a:solidFill>
                <a:latin typeface="Times New Roman"/>
                <a:hlinkClick r:id="rId12"/>
              </a:rPr>
              <a:t>https://doi.org/10.1016/j.jncc.2024.07.004</a:t>
            </a:r>
            <a:r>
              <a:rPr lang="en-IN" sz="1700" dirty="0">
                <a:solidFill>
                  <a:srgbClr val="445465"/>
                </a:solidFill>
                <a:latin typeface="Times New Roman"/>
              </a:rPr>
              <a:t> </a:t>
            </a:r>
            <a:endParaRPr sz="1700"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sz="1700" dirty="0">
                <a:solidFill>
                  <a:srgbClr val="445465"/>
                </a:solidFill>
                <a:latin typeface="Times New Roman"/>
              </a:rPr>
              <a:t>11.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Tippila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J., Wah, N.L.S., Akbar, K.A.,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Bhummaphan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N.,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Wongsasuluk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P. and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Kallawicha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K. (2024) Ambient Air Pollution Exposure and Breast Cancer Risk Worldwide: A Systematic Review of Longitudinal Studies. International Journal of Environmental Research and Public Health, 21(12), 1713. </a:t>
            </a:r>
            <a:r>
              <a:rPr sz="1700" dirty="0">
                <a:solidFill>
                  <a:srgbClr val="445465"/>
                </a:solidFill>
                <a:latin typeface="Times New Roman"/>
                <a:hlinkClick r:id="rId13"/>
              </a:rPr>
              <a:t>https://doi.org/10.3390/ijerph21121713</a:t>
            </a:r>
            <a:r>
              <a:rPr lang="en-IN" sz="1700" dirty="0">
                <a:solidFill>
                  <a:srgbClr val="445465"/>
                </a:solidFill>
                <a:latin typeface="Times New Roman"/>
              </a:rPr>
              <a:t> </a:t>
            </a:r>
            <a:endParaRPr sz="1700"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sz="1700" dirty="0">
                <a:solidFill>
                  <a:srgbClr val="445465"/>
                </a:solidFill>
                <a:latin typeface="Times New Roman"/>
              </a:rPr>
              <a:t>12. Praud, D.,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Deygas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F., Amadou, A.,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Bouilly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M., Turati, F.,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Bravi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F., Xu, T.,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Grassot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L.,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Coudon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T. and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Fervers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B. (2023) Traffic-Related Air Pollution and Breast Cancer Risk: A Systematic Review and Meta-Analysis of Observational Studies. Cancers, 15(3), 927. </a:t>
            </a:r>
            <a:r>
              <a:rPr sz="1700" dirty="0">
                <a:solidFill>
                  <a:srgbClr val="445465"/>
                </a:solidFill>
                <a:latin typeface="Times New Roman"/>
                <a:hlinkClick r:id="rId14"/>
              </a:rPr>
              <a:t>https://doi.org/10.3390/cancers15030927</a:t>
            </a:r>
            <a:r>
              <a:rPr lang="en-IN" sz="1700" dirty="0">
                <a:solidFill>
                  <a:srgbClr val="445465"/>
                </a:solidFill>
                <a:latin typeface="Times New Roman"/>
              </a:rPr>
              <a:t> </a:t>
            </a:r>
            <a:endParaRPr sz="1700"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sz="1700" dirty="0">
                <a:solidFill>
                  <a:srgbClr val="445465"/>
                </a:solidFill>
                <a:latin typeface="Times New Roman"/>
              </a:rPr>
              <a:t>13. Liu, H., Sun, Y., Ran, L., Li, J., Shi, Y., Mu, C. and Hao, C. (2023) Endocrine-disrupting chemicals and breast cancer: a meta-analysis. Frontiers in Oncology, 13, 1282651. </a:t>
            </a:r>
            <a:r>
              <a:rPr sz="1700" dirty="0">
                <a:solidFill>
                  <a:srgbClr val="445465"/>
                </a:solidFill>
                <a:latin typeface="Times New Roman"/>
                <a:hlinkClick r:id="rId15"/>
              </a:rPr>
              <a:t>https://doi.org/10.3389/fonc.2023.1282651</a:t>
            </a:r>
            <a:r>
              <a:rPr lang="en-IN" sz="1700" dirty="0">
                <a:solidFill>
                  <a:srgbClr val="445465"/>
                </a:solidFill>
                <a:latin typeface="Times New Roman"/>
              </a:rPr>
              <a:t> </a:t>
            </a:r>
            <a:endParaRPr sz="1700"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sz="1700" dirty="0">
                <a:solidFill>
                  <a:srgbClr val="445465"/>
                </a:solidFill>
                <a:latin typeface="Times New Roman"/>
              </a:rPr>
              <a:t>14.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Seyyedsaleh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M.S.,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Kappil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E.M., Zhang, S., Zheng, T. and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Boffetta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P. (2024) Per- and poly-fluoroalkyl substances (PFAS) exposure and risk of breast, and female genital cancers: a systematic review and meta-analysis. Medicina del Lavoro, 115(6), e2024043. </a:t>
            </a:r>
            <a:r>
              <a:rPr sz="1700" dirty="0">
                <a:solidFill>
                  <a:srgbClr val="445465"/>
                </a:solidFill>
                <a:latin typeface="Times New Roman"/>
                <a:hlinkClick r:id="rId16"/>
              </a:rPr>
              <a:t>https://doi.org/10.23749/mdl.v115i6.16330</a:t>
            </a:r>
            <a:r>
              <a:rPr lang="en-IN" sz="1700" dirty="0">
                <a:solidFill>
                  <a:srgbClr val="445465"/>
                </a:solidFill>
                <a:latin typeface="Times New Roman"/>
              </a:rPr>
              <a:t> </a:t>
            </a:r>
            <a:endParaRPr sz="1700"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sz="1700" dirty="0">
                <a:solidFill>
                  <a:srgbClr val="445465"/>
                </a:solidFill>
                <a:latin typeface="Times New Roman"/>
              </a:rPr>
              <a:t>15. White, A.J. et al. (2024) Exposure to per- and polyfluoroalkyl substances and breast cancer risk: a systematic review and meta-analysis of epidemiologic studies. American Journal of Epidemiology, 193(8), pp.1182–1196. </a:t>
            </a:r>
            <a:r>
              <a:rPr sz="1700" dirty="0">
                <a:solidFill>
                  <a:srgbClr val="445465"/>
                </a:solidFill>
                <a:latin typeface="Times New Roman"/>
                <a:hlinkClick r:id="rId17"/>
              </a:rPr>
              <a:t>https://doi.org/10.1093/aje/kwae010</a:t>
            </a:r>
            <a:r>
              <a:rPr lang="en-IN" sz="1700" dirty="0">
                <a:solidFill>
                  <a:srgbClr val="445465"/>
                </a:solidFill>
                <a:latin typeface="Times New Roman"/>
              </a:rPr>
              <a:t> </a:t>
            </a:r>
            <a:endParaRPr sz="1700" dirty="0">
              <a:solidFill>
                <a:srgbClr val="445465"/>
              </a:solidFill>
              <a:latin typeface="Times New Roman"/>
            </a:endParaRPr>
          </a:p>
          <a:p>
            <a:pPr algn="just">
              <a:spcAft>
                <a:spcPts val="150"/>
              </a:spcAft>
            </a:pPr>
            <a:r>
              <a:rPr sz="1700" dirty="0">
                <a:solidFill>
                  <a:srgbClr val="445465"/>
                </a:solidFill>
                <a:latin typeface="Times New Roman"/>
              </a:rPr>
              <a:t>16. NHS England (2026) Breast Screening </a:t>
            </a:r>
            <a:r>
              <a:rPr sz="1700" dirty="0" err="1">
                <a:solidFill>
                  <a:srgbClr val="445465"/>
                </a:solidFill>
                <a:latin typeface="Times New Roman"/>
              </a:rPr>
              <a:t>Programme</a:t>
            </a:r>
            <a:r>
              <a:rPr sz="1700" dirty="0">
                <a:solidFill>
                  <a:srgbClr val="445465"/>
                </a:solidFill>
                <a:latin typeface="Times New Roman"/>
              </a:rPr>
              <a:t>, England, 2024–25. Available at: </a:t>
            </a:r>
            <a:r>
              <a:rPr sz="1700" dirty="0">
                <a:solidFill>
                  <a:srgbClr val="445465"/>
                </a:solidFill>
                <a:latin typeface="Times New Roman"/>
                <a:hlinkClick r:id="rId18"/>
              </a:rPr>
              <a:t>https://www.gov.uk/government/statistics/breast-screening-programme-england-2024-25</a:t>
            </a:r>
            <a:r>
              <a:rPr lang="en-IN" sz="1700" dirty="0">
                <a:solidFill>
                  <a:srgbClr val="445465"/>
                </a:solidFill>
                <a:latin typeface="Times New Roman"/>
              </a:rPr>
              <a:t> </a:t>
            </a:r>
            <a:endParaRPr sz="1700" dirty="0">
              <a:solidFill>
                <a:srgbClr val="445465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1495</Words>
  <Application>Microsoft Office PowerPoint</Application>
  <PresentationFormat>Custom</PresentationFormat>
  <Paragraphs>90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cp:revision>54</cp:revision>
  <dcterms:created xsi:type="dcterms:W3CDTF">2013-01-27T09:14:16Z</dcterms:created>
  <dcterms:modified xsi:type="dcterms:W3CDTF">2026-10-10T23:29:21Z</dcterms:modified>
  <cp:category/>
</cp:coreProperties>
</file>