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699" r:id="rId5"/>
  </p:sldMasterIdLst>
  <p:notesMasterIdLst>
    <p:notesMasterId r:id="rId31"/>
  </p:notesMasterIdLst>
  <p:sldIdLst>
    <p:sldId id="256" r:id="rId6"/>
    <p:sldId id="257" r:id="rId7"/>
    <p:sldId id="258" r:id="rId8"/>
    <p:sldId id="281" r:id="rId9"/>
    <p:sldId id="282" r:id="rId10"/>
    <p:sldId id="283" r:id="rId11"/>
    <p:sldId id="264" r:id="rId12"/>
    <p:sldId id="263" r:id="rId13"/>
    <p:sldId id="260" r:id="rId14"/>
    <p:sldId id="259" r:id="rId15"/>
    <p:sldId id="262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260E00-1867-4329-BE0A-9F862F4F8DB1}" v="113" dt="2025-11-30T18:39:20.6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804D12-3185-4418-96D1-BB79741D4419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6F15840-F7C9-404D-BB0A-83143B1539FE}">
      <dgm:prSet/>
      <dgm:spPr/>
      <dgm:t>
        <a:bodyPr/>
        <a:lstStyle/>
        <a:p>
          <a:r>
            <a:rPr lang="en-GB" b="1" dirty="0"/>
            <a:t>Transactional Leadership</a:t>
          </a:r>
          <a:endParaRPr lang="en-US" dirty="0"/>
        </a:p>
      </dgm:t>
    </dgm:pt>
    <dgm:pt modelId="{73340D58-24C8-4F11-99CF-529BCA0B6173}" type="parTrans" cxnId="{2F68F93A-D356-4101-99ED-F98A987CB9EB}">
      <dgm:prSet/>
      <dgm:spPr/>
      <dgm:t>
        <a:bodyPr/>
        <a:lstStyle/>
        <a:p>
          <a:endParaRPr lang="en-US"/>
        </a:p>
      </dgm:t>
    </dgm:pt>
    <dgm:pt modelId="{67E6C941-8D7C-4D4D-B24D-23C0358847DD}" type="sibTrans" cxnId="{2F68F93A-D356-4101-99ED-F98A987CB9EB}">
      <dgm:prSet/>
      <dgm:spPr/>
      <dgm:t>
        <a:bodyPr/>
        <a:lstStyle/>
        <a:p>
          <a:endParaRPr lang="en-US"/>
        </a:p>
      </dgm:t>
    </dgm:pt>
    <dgm:pt modelId="{6FAF318B-689A-444D-985A-923688D6E200}">
      <dgm:prSet/>
      <dgm:spPr/>
      <dgm:t>
        <a:bodyPr/>
        <a:lstStyle/>
        <a:p>
          <a:r>
            <a:rPr lang="en-GB" b="1"/>
            <a:t>Autocratic Leadership</a:t>
          </a:r>
          <a:endParaRPr lang="en-US"/>
        </a:p>
      </dgm:t>
    </dgm:pt>
    <dgm:pt modelId="{3F47D028-0BA4-4506-AABB-CCBA721C6688}" type="parTrans" cxnId="{A4A9BD53-D79E-4F94-A2FC-73F7DC669A4B}">
      <dgm:prSet/>
      <dgm:spPr/>
      <dgm:t>
        <a:bodyPr/>
        <a:lstStyle/>
        <a:p>
          <a:endParaRPr lang="en-US"/>
        </a:p>
      </dgm:t>
    </dgm:pt>
    <dgm:pt modelId="{ECB76903-11E1-4239-989F-041039A9C446}" type="sibTrans" cxnId="{A4A9BD53-D79E-4F94-A2FC-73F7DC669A4B}">
      <dgm:prSet/>
      <dgm:spPr/>
      <dgm:t>
        <a:bodyPr/>
        <a:lstStyle/>
        <a:p>
          <a:endParaRPr lang="en-US"/>
        </a:p>
      </dgm:t>
    </dgm:pt>
    <dgm:pt modelId="{F4D4CDE1-0CCB-4F75-ACC8-D2B5942C1AB9}">
      <dgm:prSet/>
      <dgm:spPr/>
      <dgm:t>
        <a:bodyPr/>
        <a:lstStyle/>
        <a:p>
          <a:r>
            <a:rPr lang="en-GB" b="1"/>
            <a:t>Democratic Leadership</a:t>
          </a:r>
          <a:endParaRPr lang="en-US"/>
        </a:p>
      </dgm:t>
    </dgm:pt>
    <dgm:pt modelId="{A13379D7-9F0E-4618-922C-9C18BD935FD2}" type="parTrans" cxnId="{118321F4-99D0-4F47-8535-CE72038724C8}">
      <dgm:prSet/>
      <dgm:spPr/>
      <dgm:t>
        <a:bodyPr/>
        <a:lstStyle/>
        <a:p>
          <a:endParaRPr lang="en-US"/>
        </a:p>
      </dgm:t>
    </dgm:pt>
    <dgm:pt modelId="{AD14C748-B226-4417-8946-8875F72F471F}" type="sibTrans" cxnId="{118321F4-99D0-4F47-8535-CE72038724C8}">
      <dgm:prSet/>
      <dgm:spPr/>
      <dgm:t>
        <a:bodyPr/>
        <a:lstStyle/>
        <a:p>
          <a:endParaRPr lang="en-US"/>
        </a:p>
      </dgm:t>
    </dgm:pt>
    <dgm:pt modelId="{84679CD3-8802-4ACE-BC31-B0B55D6EEE22}">
      <dgm:prSet/>
      <dgm:spPr/>
      <dgm:t>
        <a:bodyPr/>
        <a:lstStyle/>
        <a:p>
          <a:r>
            <a:rPr lang="en-GB" b="1"/>
            <a:t>Laissez-Faire Leadership</a:t>
          </a:r>
          <a:endParaRPr lang="en-US"/>
        </a:p>
      </dgm:t>
    </dgm:pt>
    <dgm:pt modelId="{2AB6F90F-F50E-483A-84B8-87B30E51FDCA}" type="parTrans" cxnId="{08985B3A-3B94-4DE0-887E-9ACC45D7756B}">
      <dgm:prSet/>
      <dgm:spPr/>
      <dgm:t>
        <a:bodyPr/>
        <a:lstStyle/>
        <a:p>
          <a:endParaRPr lang="en-US"/>
        </a:p>
      </dgm:t>
    </dgm:pt>
    <dgm:pt modelId="{0EC426D2-4DB7-436E-A51C-63F74F884F0E}" type="sibTrans" cxnId="{08985B3A-3B94-4DE0-887E-9ACC45D7756B}">
      <dgm:prSet/>
      <dgm:spPr/>
      <dgm:t>
        <a:bodyPr/>
        <a:lstStyle/>
        <a:p>
          <a:endParaRPr lang="en-US"/>
        </a:p>
      </dgm:t>
    </dgm:pt>
    <dgm:pt modelId="{572211DA-60B4-4779-8CB7-0BF4906E31F0}">
      <dgm:prSet/>
      <dgm:spPr/>
      <dgm:t>
        <a:bodyPr/>
        <a:lstStyle/>
        <a:p>
          <a:r>
            <a:rPr lang="en-GB" b="1"/>
            <a:t>Servant Leadership</a:t>
          </a:r>
          <a:endParaRPr lang="en-US"/>
        </a:p>
      </dgm:t>
    </dgm:pt>
    <dgm:pt modelId="{1AB0689F-505A-42CA-8D3D-561A23BA92C8}" type="parTrans" cxnId="{0104B272-327F-43C2-A8C9-9CFFB807AAED}">
      <dgm:prSet/>
      <dgm:spPr/>
      <dgm:t>
        <a:bodyPr/>
        <a:lstStyle/>
        <a:p>
          <a:endParaRPr lang="en-US"/>
        </a:p>
      </dgm:t>
    </dgm:pt>
    <dgm:pt modelId="{380BD4F4-26DA-49BA-BEA6-75A8191F2852}" type="sibTrans" cxnId="{0104B272-327F-43C2-A8C9-9CFFB807AAED}">
      <dgm:prSet/>
      <dgm:spPr/>
      <dgm:t>
        <a:bodyPr/>
        <a:lstStyle/>
        <a:p>
          <a:endParaRPr lang="en-US"/>
        </a:p>
      </dgm:t>
    </dgm:pt>
    <dgm:pt modelId="{4DABBFD3-1382-4F6A-A193-3F8127314DD7}">
      <dgm:prSet/>
      <dgm:spPr/>
      <dgm:t>
        <a:bodyPr/>
        <a:lstStyle/>
        <a:p>
          <a:r>
            <a:rPr lang="en-GB" b="1"/>
            <a:t>Situational Leadership</a:t>
          </a:r>
          <a:endParaRPr lang="en-US"/>
        </a:p>
      </dgm:t>
    </dgm:pt>
    <dgm:pt modelId="{428B4ECD-0468-4B78-A5BD-B36512D2942B}" type="parTrans" cxnId="{234E1415-BEB8-4AB2-B32B-DB6E13A0CDB1}">
      <dgm:prSet/>
      <dgm:spPr/>
      <dgm:t>
        <a:bodyPr/>
        <a:lstStyle/>
        <a:p>
          <a:endParaRPr lang="en-US"/>
        </a:p>
      </dgm:t>
    </dgm:pt>
    <dgm:pt modelId="{8A9A8741-F7D6-414B-B00D-8D3BE87909BB}" type="sibTrans" cxnId="{234E1415-BEB8-4AB2-B32B-DB6E13A0CDB1}">
      <dgm:prSet/>
      <dgm:spPr/>
      <dgm:t>
        <a:bodyPr/>
        <a:lstStyle/>
        <a:p>
          <a:endParaRPr lang="en-US"/>
        </a:p>
      </dgm:t>
    </dgm:pt>
    <dgm:pt modelId="{7202FE88-7243-485C-B2B3-A67E0D5E28D8}">
      <dgm:prSet/>
      <dgm:spPr/>
      <dgm:t>
        <a:bodyPr/>
        <a:lstStyle/>
        <a:p>
          <a:r>
            <a:rPr lang="en-GB" b="1"/>
            <a:t>Visionary/Authoritative Leadership</a:t>
          </a:r>
          <a:endParaRPr lang="en-US"/>
        </a:p>
      </dgm:t>
    </dgm:pt>
    <dgm:pt modelId="{C5603A1F-B95C-4C1C-85D4-3A3298284A80}" type="parTrans" cxnId="{A75377A7-7BC0-47C3-9701-1503236E5E4C}">
      <dgm:prSet/>
      <dgm:spPr/>
      <dgm:t>
        <a:bodyPr/>
        <a:lstStyle/>
        <a:p>
          <a:endParaRPr lang="en-US"/>
        </a:p>
      </dgm:t>
    </dgm:pt>
    <dgm:pt modelId="{831C0ABD-1128-42F6-85BF-14F0C2BFD0C2}" type="sibTrans" cxnId="{A75377A7-7BC0-47C3-9701-1503236E5E4C}">
      <dgm:prSet/>
      <dgm:spPr/>
      <dgm:t>
        <a:bodyPr/>
        <a:lstStyle/>
        <a:p>
          <a:endParaRPr lang="en-US"/>
        </a:p>
      </dgm:t>
    </dgm:pt>
    <dgm:pt modelId="{68DB8C1C-4201-4764-8245-8A19ED8D0715}">
      <dgm:prSet/>
      <dgm:spPr/>
      <dgm:t>
        <a:bodyPr/>
        <a:lstStyle/>
        <a:p>
          <a:r>
            <a:rPr lang="en-GB" b="1" dirty="0"/>
            <a:t>Bureaucratic Leadership</a:t>
          </a:r>
          <a:endParaRPr lang="en-US" dirty="0"/>
        </a:p>
      </dgm:t>
    </dgm:pt>
    <dgm:pt modelId="{EEF1A42F-896E-4243-A480-F1579161A9F5}" type="parTrans" cxnId="{5BBF8F2A-E8CE-4A22-8333-C598D98C954F}">
      <dgm:prSet/>
      <dgm:spPr/>
      <dgm:t>
        <a:bodyPr/>
        <a:lstStyle/>
        <a:p>
          <a:endParaRPr lang="en-US"/>
        </a:p>
      </dgm:t>
    </dgm:pt>
    <dgm:pt modelId="{29D9DAEF-9D86-4688-BB0C-F477CDB60044}" type="sibTrans" cxnId="{5BBF8F2A-E8CE-4A22-8333-C598D98C954F}">
      <dgm:prSet/>
      <dgm:spPr/>
      <dgm:t>
        <a:bodyPr/>
        <a:lstStyle/>
        <a:p>
          <a:endParaRPr lang="en-US"/>
        </a:p>
      </dgm:t>
    </dgm:pt>
    <dgm:pt modelId="{906F8A20-963E-43ED-8352-39584204851C}" type="pres">
      <dgm:prSet presAssocID="{1D804D12-3185-4418-96D1-BB79741D4419}" presName="diagram" presStyleCnt="0">
        <dgm:presLayoutVars>
          <dgm:dir/>
          <dgm:resizeHandles val="exact"/>
        </dgm:presLayoutVars>
      </dgm:prSet>
      <dgm:spPr/>
    </dgm:pt>
    <dgm:pt modelId="{E3980719-05C3-450F-B655-035B4F13EDBC}" type="pres">
      <dgm:prSet presAssocID="{96F15840-F7C9-404D-BB0A-83143B1539FE}" presName="node" presStyleLbl="node1" presStyleIdx="0" presStyleCnt="8">
        <dgm:presLayoutVars>
          <dgm:bulletEnabled val="1"/>
        </dgm:presLayoutVars>
      </dgm:prSet>
      <dgm:spPr/>
    </dgm:pt>
    <dgm:pt modelId="{F611F588-0EFA-42F3-9097-6BC22DC91AF3}" type="pres">
      <dgm:prSet presAssocID="{67E6C941-8D7C-4D4D-B24D-23C0358847DD}" presName="sibTrans" presStyleCnt="0"/>
      <dgm:spPr/>
    </dgm:pt>
    <dgm:pt modelId="{7E245839-2F09-48B0-A970-4200BCC8C95E}" type="pres">
      <dgm:prSet presAssocID="{6FAF318B-689A-444D-985A-923688D6E200}" presName="node" presStyleLbl="node1" presStyleIdx="1" presStyleCnt="8">
        <dgm:presLayoutVars>
          <dgm:bulletEnabled val="1"/>
        </dgm:presLayoutVars>
      </dgm:prSet>
      <dgm:spPr/>
    </dgm:pt>
    <dgm:pt modelId="{96B9BF79-AA78-453D-AA43-0BB0521AC394}" type="pres">
      <dgm:prSet presAssocID="{ECB76903-11E1-4239-989F-041039A9C446}" presName="sibTrans" presStyleCnt="0"/>
      <dgm:spPr/>
    </dgm:pt>
    <dgm:pt modelId="{8B8DB4DF-11EA-4380-B972-04A5854E2375}" type="pres">
      <dgm:prSet presAssocID="{F4D4CDE1-0CCB-4F75-ACC8-D2B5942C1AB9}" presName="node" presStyleLbl="node1" presStyleIdx="2" presStyleCnt="8">
        <dgm:presLayoutVars>
          <dgm:bulletEnabled val="1"/>
        </dgm:presLayoutVars>
      </dgm:prSet>
      <dgm:spPr/>
    </dgm:pt>
    <dgm:pt modelId="{54BB9F08-736A-4E3B-9A25-977A39A0F7C3}" type="pres">
      <dgm:prSet presAssocID="{AD14C748-B226-4417-8946-8875F72F471F}" presName="sibTrans" presStyleCnt="0"/>
      <dgm:spPr/>
    </dgm:pt>
    <dgm:pt modelId="{DECADD1B-CBEF-4939-8417-097A8877230B}" type="pres">
      <dgm:prSet presAssocID="{84679CD3-8802-4ACE-BC31-B0B55D6EEE22}" presName="node" presStyleLbl="node1" presStyleIdx="3" presStyleCnt="8">
        <dgm:presLayoutVars>
          <dgm:bulletEnabled val="1"/>
        </dgm:presLayoutVars>
      </dgm:prSet>
      <dgm:spPr/>
    </dgm:pt>
    <dgm:pt modelId="{B3B4BBFB-94D2-4945-8210-658217821E2F}" type="pres">
      <dgm:prSet presAssocID="{0EC426D2-4DB7-436E-A51C-63F74F884F0E}" presName="sibTrans" presStyleCnt="0"/>
      <dgm:spPr/>
    </dgm:pt>
    <dgm:pt modelId="{D8064421-6F23-45A0-A2FD-3481CA51D12A}" type="pres">
      <dgm:prSet presAssocID="{572211DA-60B4-4779-8CB7-0BF4906E31F0}" presName="node" presStyleLbl="node1" presStyleIdx="4" presStyleCnt="8">
        <dgm:presLayoutVars>
          <dgm:bulletEnabled val="1"/>
        </dgm:presLayoutVars>
      </dgm:prSet>
      <dgm:spPr/>
    </dgm:pt>
    <dgm:pt modelId="{BDCB7DB5-25DC-4408-BDAD-399EE99821E1}" type="pres">
      <dgm:prSet presAssocID="{380BD4F4-26DA-49BA-BEA6-75A8191F2852}" presName="sibTrans" presStyleCnt="0"/>
      <dgm:spPr/>
    </dgm:pt>
    <dgm:pt modelId="{35FBCEDC-7FB6-4172-BBC3-26DA3AAEC2E0}" type="pres">
      <dgm:prSet presAssocID="{4DABBFD3-1382-4F6A-A193-3F8127314DD7}" presName="node" presStyleLbl="node1" presStyleIdx="5" presStyleCnt="8">
        <dgm:presLayoutVars>
          <dgm:bulletEnabled val="1"/>
        </dgm:presLayoutVars>
      </dgm:prSet>
      <dgm:spPr/>
    </dgm:pt>
    <dgm:pt modelId="{E2F422E9-6BB1-450A-8E74-46E03CA0069C}" type="pres">
      <dgm:prSet presAssocID="{8A9A8741-F7D6-414B-B00D-8D3BE87909BB}" presName="sibTrans" presStyleCnt="0"/>
      <dgm:spPr/>
    </dgm:pt>
    <dgm:pt modelId="{78E5FC18-388D-4DA9-906B-FD320CAD4BFC}" type="pres">
      <dgm:prSet presAssocID="{7202FE88-7243-485C-B2B3-A67E0D5E28D8}" presName="node" presStyleLbl="node1" presStyleIdx="6" presStyleCnt="8">
        <dgm:presLayoutVars>
          <dgm:bulletEnabled val="1"/>
        </dgm:presLayoutVars>
      </dgm:prSet>
      <dgm:spPr/>
    </dgm:pt>
    <dgm:pt modelId="{EEBC98BB-D970-4000-8984-145551FFA9C6}" type="pres">
      <dgm:prSet presAssocID="{831C0ABD-1128-42F6-85BF-14F0C2BFD0C2}" presName="sibTrans" presStyleCnt="0"/>
      <dgm:spPr/>
    </dgm:pt>
    <dgm:pt modelId="{AF18FD4C-83E1-4BCC-AD88-16719C0B9F9D}" type="pres">
      <dgm:prSet presAssocID="{68DB8C1C-4201-4764-8245-8A19ED8D0715}" presName="node" presStyleLbl="node1" presStyleIdx="7" presStyleCnt="8">
        <dgm:presLayoutVars>
          <dgm:bulletEnabled val="1"/>
        </dgm:presLayoutVars>
      </dgm:prSet>
      <dgm:spPr/>
    </dgm:pt>
  </dgm:ptLst>
  <dgm:cxnLst>
    <dgm:cxn modelId="{234E1415-BEB8-4AB2-B32B-DB6E13A0CDB1}" srcId="{1D804D12-3185-4418-96D1-BB79741D4419}" destId="{4DABBFD3-1382-4F6A-A193-3F8127314DD7}" srcOrd="5" destOrd="0" parTransId="{428B4ECD-0468-4B78-A5BD-B36512D2942B}" sibTransId="{8A9A8741-F7D6-414B-B00D-8D3BE87909BB}"/>
    <dgm:cxn modelId="{4E2C0225-2639-447C-9563-438B7CCF41F2}" type="presOf" srcId="{1D804D12-3185-4418-96D1-BB79741D4419}" destId="{906F8A20-963E-43ED-8352-39584204851C}" srcOrd="0" destOrd="0" presId="urn:microsoft.com/office/officeart/2005/8/layout/default"/>
    <dgm:cxn modelId="{5BBF8F2A-E8CE-4A22-8333-C598D98C954F}" srcId="{1D804D12-3185-4418-96D1-BB79741D4419}" destId="{68DB8C1C-4201-4764-8245-8A19ED8D0715}" srcOrd="7" destOrd="0" parTransId="{EEF1A42F-896E-4243-A480-F1579161A9F5}" sibTransId="{29D9DAEF-9D86-4688-BB0C-F477CDB60044}"/>
    <dgm:cxn modelId="{9D05EA38-82AC-4FAA-81C8-BE8732ED122D}" type="presOf" srcId="{572211DA-60B4-4779-8CB7-0BF4906E31F0}" destId="{D8064421-6F23-45A0-A2FD-3481CA51D12A}" srcOrd="0" destOrd="0" presId="urn:microsoft.com/office/officeart/2005/8/layout/default"/>
    <dgm:cxn modelId="{08985B3A-3B94-4DE0-887E-9ACC45D7756B}" srcId="{1D804D12-3185-4418-96D1-BB79741D4419}" destId="{84679CD3-8802-4ACE-BC31-B0B55D6EEE22}" srcOrd="3" destOrd="0" parTransId="{2AB6F90F-F50E-483A-84B8-87B30E51FDCA}" sibTransId="{0EC426D2-4DB7-436E-A51C-63F74F884F0E}"/>
    <dgm:cxn modelId="{2F68F93A-D356-4101-99ED-F98A987CB9EB}" srcId="{1D804D12-3185-4418-96D1-BB79741D4419}" destId="{96F15840-F7C9-404D-BB0A-83143B1539FE}" srcOrd="0" destOrd="0" parTransId="{73340D58-24C8-4F11-99CF-529BCA0B6173}" sibTransId="{67E6C941-8D7C-4D4D-B24D-23C0358847DD}"/>
    <dgm:cxn modelId="{09F2475D-F716-481C-92B0-1C0E17F78F7D}" type="presOf" srcId="{4DABBFD3-1382-4F6A-A193-3F8127314DD7}" destId="{35FBCEDC-7FB6-4172-BBC3-26DA3AAEC2E0}" srcOrd="0" destOrd="0" presId="urn:microsoft.com/office/officeart/2005/8/layout/default"/>
    <dgm:cxn modelId="{F382E142-ADA5-4108-A5DB-62FB7A92C243}" type="presOf" srcId="{F4D4CDE1-0CCB-4F75-ACC8-D2B5942C1AB9}" destId="{8B8DB4DF-11EA-4380-B972-04A5854E2375}" srcOrd="0" destOrd="0" presId="urn:microsoft.com/office/officeart/2005/8/layout/default"/>
    <dgm:cxn modelId="{0104B272-327F-43C2-A8C9-9CFFB807AAED}" srcId="{1D804D12-3185-4418-96D1-BB79741D4419}" destId="{572211DA-60B4-4779-8CB7-0BF4906E31F0}" srcOrd="4" destOrd="0" parTransId="{1AB0689F-505A-42CA-8D3D-561A23BA92C8}" sibTransId="{380BD4F4-26DA-49BA-BEA6-75A8191F2852}"/>
    <dgm:cxn modelId="{A4A9BD53-D79E-4F94-A2FC-73F7DC669A4B}" srcId="{1D804D12-3185-4418-96D1-BB79741D4419}" destId="{6FAF318B-689A-444D-985A-923688D6E200}" srcOrd="1" destOrd="0" parTransId="{3F47D028-0BA4-4506-AABB-CCBA721C6688}" sibTransId="{ECB76903-11E1-4239-989F-041039A9C446}"/>
    <dgm:cxn modelId="{A176C081-F827-4116-B82E-04A91CAE74EA}" type="presOf" srcId="{84679CD3-8802-4ACE-BC31-B0B55D6EEE22}" destId="{DECADD1B-CBEF-4939-8417-097A8877230B}" srcOrd="0" destOrd="0" presId="urn:microsoft.com/office/officeart/2005/8/layout/default"/>
    <dgm:cxn modelId="{00634F8A-74BA-4284-BAFF-A8CD4CF3F415}" type="presOf" srcId="{7202FE88-7243-485C-B2B3-A67E0D5E28D8}" destId="{78E5FC18-388D-4DA9-906B-FD320CAD4BFC}" srcOrd="0" destOrd="0" presId="urn:microsoft.com/office/officeart/2005/8/layout/default"/>
    <dgm:cxn modelId="{54EF208D-CB0F-4EE1-AAB4-728FB7097E2B}" type="presOf" srcId="{68DB8C1C-4201-4764-8245-8A19ED8D0715}" destId="{AF18FD4C-83E1-4BCC-AD88-16719C0B9F9D}" srcOrd="0" destOrd="0" presId="urn:microsoft.com/office/officeart/2005/8/layout/default"/>
    <dgm:cxn modelId="{F6B1198F-5D39-449E-AEBC-AE2C6738D58F}" type="presOf" srcId="{6FAF318B-689A-444D-985A-923688D6E200}" destId="{7E245839-2F09-48B0-A970-4200BCC8C95E}" srcOrd="0" destOrd="0" presId="urn:microsoft.com/office/officeart/2005/8/layout/default"/>
    <dgm:cxn modelId="{A75377A7-7BC0-47C3-9701-1503236E5E4C}" srcId="{1D804D12-3185-4418-96D1-BB79741D4419}" destId="{7202FE88-7243-485C-B2B3-A67E0D5E28D8}" srcOrd="6" destOrd="0" parTransId="{C5603A1F-B95C-4C1C-85D4-3A3298284A80}" sibTransId="{831C0ABD-1128-42F6-85BF-14F0C2BFD0C2}"/>
    <dgm:cxn modelId="{549620BB-9EFB-4728-B30D-0811004487A2}" type="presOf" srcId="{96F15840-F7C9-404D-BB0A-83143B1539FE}" destId="{E3980719-05C3-450F-B655-035B4F13EDBC}" srcOrd="0" destOrd="0" presId="urn:microsoft.com/office/officeart/2005/8/layout/default"/>
    <dgm:cxn modelId="{118321F4-99D0-4F47-8535-CE72038724C8}" srcId="{1D804D12-3185-4418-96D1-BB79741D4419}" destId="{F4D4CDE1-0CCB-4F75-ACC8-D2B5942C1AB9}" srcOrd="2" destOrd="0" parTransId="{A13379D7-9F0E-4618-922C-9C18BD935FD2}" sibTransId="{AD14C748-B226-4417-8946-8875F72F471F}"/>
    <dgm:cxn modelId="{C1B5471E-A4CB-4D75-A945-52D3CE39E77F}" type="presParOf" srcId="{906F8A20-963E-43ED-8352-39584204851C}" destId="{E3980719-05C3-450F-B655-035B4F13EDBC}" srcOrd="0" destOrd="0" presId="urn:microsoft.com/office/officeart/2005/8/layout/default"/>
    <dgm:cxn modelId="{165924CA-7994-4509-90E0-4BC910E54216}" type="presParOf" srcId="{906F8A20-963E-43ED-8352-39584204851C}" destId="{F611F588-0EFA-42F3-9097-6BC22DC91AF3}" srcOrd="1" destOrd="0" presId="urn:microsoft.com/office/officeart/2005/8/layout/default"/>
    <dgm:cxn modelId="{2C5FE211-0F1D-46C3-95DC-9DFCE0AC9704}" type="presParOf" srcId="{906F8A20-963E-43ED-8352-39584204851C}" destId="{7E245839-2F09-48B0-A970-4200BCC8C95E}" srcOrd="2" destOrd="0" presId="urn:microsoft.com/office/officeart/2005/8/layout/default"/>
    <dgm:cxn modelId="{C969F88E-8CA6-44CE-AB4D-BA116C8F8157}" type="presParOf" srcId="{906F8A20-963E-43ED-8352-39584204851C}" destId="{96B9BF79-AA78-453D-AA43-0BB0521AC394}" srcOrd="3" destOrd="0" presId="urn:microsoft.com/office/officeart/2005/8/layout/default"/>
    <dgm:cxn modelId="{3B5EF0FA-489C-4013-A650-ECE1B5B71782}" type="presParOf" srcId="{906F8A20-963E-43ED-8352-39584204851C}" destId="{8B8DB4DF-11EA-4380-B972-04A5854E2375}" srcOrd="4" destOrd="0" presId="urn:microsoft.com/office/officeart/2005/8/layout/default"/>
    <dgm:cxn modelId="{7D0A7085-4409-4FD7-868A-A2741C028A08}" type="presParOf" srcId="{906F8A20-963E-43ED-8352-39584204851C}" destId="{54BB9F08-736A-4E3B-9A25-977A39A0F7C3}" srcOrd="5" destOrd="0" presId="urn:microsoft.com/office/officeart/2005/8/layout/default"/>
    <dgm:cxn modelId="{6536FDDA-E222-45FB-84CE-73B5D08ED5A0}" type="presParOf" srcId="{906F8A20-963E-43ED-8352-39584204851C}" destId="{DECADD1B-CBEF-4939-8417-097A8877230B}" srcOrd="6" destOrd="0" presId="urn:microsoft.com/office/officeart/2005/8/layout/default"/>
    <dgm:cxn modelId="{DB3F78B7-AD0C-426C-8908-2D5BA5E7E65B}" type="presParOf" srcId="{906F8A20-963E-43ED-8352-39584204851C}" destId="{B3B4BBFB-94D2-4945-8210-658217821E2F}" srcOrd="7" destOrd="0" presId="urn:microsoft.com/office/officeart/2005/8/layout/default"/>
    <dgm:cxn modelId="{594B7179-F3BB-4857-97A7-F5F2BC2BBD37}" type="presParOf" srcId="{906F8A20-963E-43ED-8352-39584204851C}" destId="{D8064421-6F23-45A0-A2FD-3481CA51D12A}" srcOrd="8" destOrd="0" presId="urn:microsoft.com/office/officeart/2005/8/layout/default"/>
    <dgm:cxn modelId="{DFA548B8-0314-48EE-9A3E-FC7FFC60183E}" type="presParOf" srcId="{906F8A20-963E-43ED-8352-39584204851C}" destId="{BDCB7DB5-25DC-4408-BDAD-399EE99821E1}" srcOrd="9" destOrd="0" presId="urn:microsoft.com/office/officeart/2005/8/layout/default"/>
    <dgm:cxn modelId="{DE40B895-DEC8-479E-8D60-51179300A346}" type="presParOf" srcId="{906F8A20-963E-43ED-8352-39584204851C}" destId="{35FBCEDC-7FB6-4172-BBC3-26DA3AAEC2E0}" srcOrd="10" destOrd="0" presId="urn:microsoft.com/office/officeart/2005/8/layout/default"/>
    <dgm:cxn modelId="{794EF9A6-A90D-49B1-B700-EC27897DA0DE}" type="presParOf" srcId="{906F8A20-963E-43ED-8352-39584204851C}" destId="{E2F422E9-6BB1-450A-8E74-46E03CA0069C}" srcOrd="11" destOrd="0" presId="urn:microsoft.com/office/officeart/2005/8/layout/default"/>
    <dgm:cxn modelId="{37C36408-1196-403D-93B9-98694F589CC0}" type="presParOf" srcId="{906F8A20-963E-43ED-8352-39584204851C}" destId="{78E5FC18-388D-4DA9-906B-FD320CAD4BFC}" srcOrd="12" destOrd="0" presId="urn:microsoft.com/office/officeart/2005/8/layout/default"/>
    <dgm:cxn modelId="{BB564F77-D62A-44CF-80FE-89821535625A}" type="presParOf" srcId="{906F8A20-963E-43ED-8352-39584204851C}" destId="{EEBC98BB-D970-4000-8984-145551FFA9C6}" srcOrd="13" destOrd="0" presId="urn:microsoft.com/office/officeart/2005/8/layout/default"/>
    <dgm:cxn modelId="{A4EF41AF-CE43-40E6-9C76-A39413475C71}" type="presParOf" srcId="{906F8A20-963E-43ED-8352-39584204851C}" destId="{AF18FD4C-83E1-4BCC-AD88-16719C0B9F9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8C752B-7C89-40D7-9828-BFA86F208B7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25E9D2A-EAE7-46CD-A354-84782ED5F72C}">
      <dgm:prSet/>
      <dgm:spPr/>
      <dgm:t>
        <a:bodyPr/>
        <a:lstStyle/>
        <a:p>
          <a:r>
            <a:rPr lang="en-GB" dirty="0"/>
            <a:t>Transactional leadership is a management style focused on supervision, organization, and performance through a system of rewards and punishments</a:t>
          </a:r>
          <a:endParaRPr lang="en-US" dirty="0"/>
        </a:p>
      </dgm:t>
    </dgm:pt>
    <dgm:pt modelId="{4BD6E731-3D6D-40EA-823C-C4B8AE52D077}" type="parTrans" cxnId="{B3443937-0B1C-4C2D-A1EF-40E100A0BAFE}">
      <dgm:prSet/>
      <dgm:spPr/>
      <dgm:t>
        <a:bodyPr/>
        <a:lstStyle/>
        <a:p>
          <a:endParaRPr lang="en-US"/>
        </a:p>
      </dgm:t>
    </dgm:pt>
    <dgm:pt modelId="{925CA536-9501-4746-AA35-3CC6616621BC}" type="sibTrans" cxnId="{B3443937-0B1C-4C2D-A1EF-40E100A0BAFE}">
      <dgm:prSet/>
      <dgm:spPr/>
      <dgm:t>
        <a:bodyPr/>
        <a:lstStyle/>
        <a:p>
          <a:endParaRPr lang="en-US"/>
        </a:p>
      </dgm:t>
    </dgm:pt>
    <dgm:pt modelId="{70451DFF-7D92-423D-9CF5-B2537F0C84F5}">
      <dgm:prSet/>
      <dgm:spPr/>
      <dgm:t>
        <a:bodyPr/>
        <a:lstStyle/>
        <a:p>
          <a:r>
            <a:rPr lang="en-GB"/>
            <a:t>Leaders clarify goals and expectations, and followers are motivated by incentives for good performance or face negative consequences for poor performance. </a:t>
          </a:r>
          <a:endParaRPr lang="en-US"/>
        </a:p>
      </dgm:t>
    </dgm:pt>
    <dgm:pt modelId="{32670ACB-5BE8-43AE-8C2B-5C4607EC91C3}" type="parTrans" cxnId="{4EE4B6AA-BCB6-4519-BC62-EFB8E53F577A}">
      <dgm:prSet/>
      <dgm:spPr/>
      <dgm:t>
        <a:bodyPr/>
        <a:lstStyle/>
        <a:p>
          <a:endParaRPr lang="en-US"/>
        </a:p>
      </dgm:t>
    </dgm:pt>
    <dgm:pt modelId="{65A3BE21-66BA-4B14-9A15-D6A9415532D9}" type="sibTrans" cxnId="{4EE4B6AA-BCB6-4519-BC62-EFB8E53F577A}">
      <dgm:prSet/>
      <dgm:spPr/>
      <dgm:t>
        <a:bodyPr/>
        <a:lstStyle/>
        <a:p>
          <a:endParaRPr lang="en-US"/>
        </a:p>
      </dgm:t>
    </dgm:pt>
    <dgm:pt modelId="{B1B934D9-5D78-4D39-B966-221C17DA21E1}">
      <dgm:prSet/>
      <dgm:spPr/>
      <dgm:t>
        <a:bodyPr/>
        <a:lstStyle/>
        <a:p>
          <a:r>
            <a:rPr lang="en-GB"/>
            <a:t>This approach is effective for maintaining the status quo, achieving routine tasks, and is common in industries with clear, measurable outcomes</a:t>
          </a:r>
          <a:endParaRPr lang="en-US"/>
        </a:p>
      </dgm:t>
    </dgm:pt>
    <dgm:pt modelId="{42AF20D4-101F-45AA-AEF2-B09FC5927E8B}" type="parTrans" cxnId="{CC701C7B-E976-4B2D-ACBC-3140B7FBAE90}">
      <dgm:prSet/>
      <dgm:spPr/>
      <dgm:t>
        <a:bodyPr/>
        <a:lstStyle/>
        <a:p>
          <a:endParaRPr lang="en-US"/>
        </a:p>
      </dgm:t>
    </dgm:pt>
    <dgm:pt modelId="{B2D77FA1-033A-4FDC-91B4-84786D9E4F5C}" type="sibTrans" cxnId="{CC701C7B-E976-4B2D-ACBC-3140B7FBAE90}">
      <dgm:prSet/>
      <dgm:spPr/>
      <dgm:t>
        <a:bodyPr/>
        <a:lstStyle/>
        <a:p>
          <a:endParaRPr lang="en-US"/>
        </a:p>
      </dgm:t>
    </dgm:pt>
    <dgm:pt modelId="{AF81CA83-9977-47E5-B7B2-CC0A2F7AA457}">
      <dgm:prSet/>
      <dgm:spPr/>
      <dgm:t>
        <a:bodyPr/>
        <a:lstStyle/>
        <a:p>
          <a:r>
            <a:rPr lang="en-GB" b="1"/>
            <a:t>Crisis or emergency situations:</a:t>
          </a:r>
          <a:r>
            <a:rPr lang="en-GB"/>
            <a:t> When immediate, task-focused action is required</a:t>
          </a:r>
          <a:endParaRPr lang="en-US"/>
        </a:p>
      </dgm:t>
    </dgm:pt>
    <dgm:pt modelId="{C230E49F-2F53-46C9-AC8A-F2737C281C0A}" type="parTrans" cxnId="{BDE3C822-7FC0-4ABB-8287-6F55F282CF5A}">
      <dgm:prSet/>
      <dgm:spPr/>
      <dgm:t>
        <a:bodyPr/>
        <a:lstStyle/>
        <a:p>
          <a:endParaRPr lang="en-US"/>
        </a:p>
      </dgm:t>
    </dgm:pt>
    <dgm:pt modelId="{71425A24-937D-46FD-AF03-156B8E626DBC}" type="sibTrans" cxnId="{BDE3C822-7FC0-4ABB-8287-6F55F282CF5A}">
      <dgm:prSet/>
      <dgm:spPr/>
      <dgm:t>
        <a:bodyPr/>
        <a:lstStyle/>
        <a:p>
          <a:endParaRPr lang="en-US"/>
        </a:p>
      </dgm:t>
    </dgm:pt>
    <dgm:pt modelId="{36400074-0976-41B7-825D-96C658C06C2F}" type="pres">
      <dgm:prSet presAssocID="{E58C752B-7C89-40D7-9828-BFA86F208B7D}" presName="vert0" presStyleCnt="0">
        <dgm:presLayoutVars>
          <dgm:dir/>
          <dgm:animOne val="branch"/>
          <dgm:animLvl val="lvl"/>
        </dgm:presLayoutVars>
      </dgm:prSet>
      <dgm:spPr/>
    </dgm:pt>
    <dgm:pt modelId="{0A37E77E-BBAB-4CA0-A8CF-938CAFDDC313}" type="pres">
      <dgm:prSet presAssocID="{125E9D2A-EAE7-46CD-A354-84782ED5F72C}" presName="thickLine" presStyleLbl="alignNode1" presStyleIdx="0" presStyleCnt="4"/>
      <dgm:spPr/>
    </dgm:pt>
    <dgm:pt modelId="{7E4C691C-F377-4820-B24B-2283D42CD93F}" type="pres">
      <dgm:prSet presAssocID="{125E9D2A-EAE7-46CD-A354-84782ED5F72C}" presName="horz1" presStyleCnt="0"/>
      <dgm:spPr/>
    </dgm:pt>
    <dgm:pt modelId="{933CB630-6FEE-4DEA-9816-C49D0B2F8E41}" type="pres">
      <dgm:prSet presAssocID="{125E9D2A-EAE7-46CD-A354-84782ED5F72C}" presName="tx1" presStyleLbl="revTx" presStyleIdx="0" presStyleCnt="4"/>
      <dgm:spPr/>
    </dgm:pt>
    <dgm:pt modelId="{7078B3A1-421F-4D39-981B-E73CA4654B69}" type="pres">
      <dgm:prSet presAssocID="{125E9D2A-EAE7-46CD-A354-84782ED5F72C}" presName="vert1" presStyleCnt="0"/>
      <dgm:spPr/>
    </dgm:pt>
    <dgm:pt modelId="{D35CC14A-D44C-4E64-A8B0-B6542594C4E8}" type="pres">
      <dgm:prSet presAssocID="{70451DFF-7D92-423D-9CF5-B2537F0C84F5}" presName="thickLine" presStyleLbl="alignNode1" presStyleIdx="1" presStyleCnt="4"/>
      <dgm:spPr/>
    </dgm:pt>
    <dgm:pt modelId="{D67377B8-6622-4616-A37C-E70A84E32C67}" type="pres">
      <dgm:prSet presAssocID="{70451DFF-7D92-423D-9CF5-B2537F0C84F5}" presName="horz1" presStyleCnt="0"/>
      <dgm:spPr/>
    </dgm:pt>
    <dgm:pt modelId="{A14B443D-F6B6-41A4-8C1A-BAC5A2CE13BD}" type="pres">
      <dgm:prSet presAssocID="{70451DFF-7D92-423D-9CF5-B2537F0C84F5}" presName="tx1" presStyleLbl="revTx" presStyleIdx="1" presStyleCnt="4"/>
      <dgm:spPr/>
    </dgm:pt>
    <dgm:pt modelId="{1997A7E2-0BC1-48CD-B107-2F844713F7C7}" type="pres">
      <dgm:prSet presAssocID="{70451DFF-7D92-423D-9CF5-B2537F0C84F5}" presName="vert1" presStyleCnt="0"/>
      <dgm:spPr/>
    </dgm:pt>
    <dgm:pt modelId="{8D73DEB3-2CCD-4786-A28F-4B0FFC54DA3F}" type="pres">
      <dgm:prSet presAssocID="{B1B934D9-5D78-4D39-B966-221C17DA21E1}" presName="thickLine" presStyleLbl="alignNode1" presStyleIdx="2" presStyleCnt="4"/>
      <dgm:spPr/>
    </dgm:pt>
    <dgm:pt modelId="{46BE9B06-3E72-4F44-B580-BCD0D17B61DC}" type="pres">
      <dgm:prSet presAssocID="{B1B934D9-5D78-4D39-B966-221C17DA21E1}" presName="horz1" presStyleCnt="0"/>
      <dgm:spPr/>
    </dgm:pt>
    <dgm:pt modelId="{D9F4EEFB-2419-4901-B3AA-17695667752B}" type="pres">
      <dgm:prSet presAssocID="{B1B934D9-5D78-4D39-B966-221C17DA21E1}" presName="tx1" presStyleLbl="revTx" presStyleIdx="2" presStyleCnt="4"/>
      <dgm:spPr/>
    </dgm:pt>
    <dgm:pt modelId="{017951F1-50FB-49C2-960C-B09E84833CAA}" type="pres">
      <dgm:prSet presAssocID="{B1B934D9-5D78-4D39-B966-221C17DA21E1}" presName="vert1" presStyleCnt="0"/>
      <dgm:spPr/>
    </dgm:pt>
    <dgm:pt modelId="{F236A6FD-D8E7-4559-A19A-8F9CD55BD4DD}" type="pres">
      <dgm:prSet presAssocID="{AF81CA83-9977-47E5-B7B2-CC0A2F7AA457}" presName="thickLine" presStyleLbl="alignNode1" presStyleIdx="3" presStyleCnt="4"/>
      <dgm:spPr/>
    </dgm:pt>
    <dgm:pt modelId="{52B63D15-1987-4E0E-96E7-22E2B518A778}" type="pres">
      <dgm:prSet presAssocID="{AF81CA83-9977-47E5-B7B2-CC0A2F7AA457}" presName="horz1" presStyleCnt="0"/>
      <dgm:spPr/>
    </dgm:pt>
    <dgm:pt modelId="{8FFC2DFB-398A-44AC-A0EF-EB66109D9E2C}" type="pres">
      <dgm:prSet presAssocID="{AF81CA83-9977-47E5-B7B2-CC0A2F7AA457}" presName="tx1" presStyleLbl="revTx" presStyleIdx="3" presStyleCnt="4"/>
      <dgm:spPr/>
    </dgm:pt>
    <dgm:pt modelId="{93CF54B6-B0DC-40F5-A56E-7E533A5E270B}" type="pres">
      <dgm:prSet presAssocID="{AF81CA83-9977-47E5-B7B2-CC0A2F7AA457}" presName="vert1" presStyleCnt="0"/>
      <dgm:spPr/>
    </dgm:pt>
  </dgm:ptLst>
  <dgm:cxnLst>
    <dgm:cxn modelId="{BDE3C822-7FC0-4ABB-8287-6F55F282CF5A}" srcId="{E58C752B-7C89-40D7-9828-BFA86F208B7D}" destId="{AF81CA83-9977-47E5-B7B2-CC0A2F7AA457}" srcOrd="3" destOrd="0" parTransId="{C230E49F-2F53-46C9-AC8A-F2737C281C0A}" sibTransId="{71425A24-937D-46FD-AF03-156B8E626DBC}"/>
    <dgm:cxn modelId="{B3443937-0B1C-4C2D-A1EF-40E100A0BAFE}" srcId="{E58C752B-7C89-40D7-9828-BFA86F208B7D}" destId="{125E9D2A-EAE7-46CD-A354-84782ED5F72C}" srcOrd="0" destOrd="0" parTransId="{4BD6E731-3D6D-40EA-823C-C4B8AE52D077}" sibTransId="{925CA536-9501-4746-AA35-3CC6616621BC}"/>
    <dgm:cxn modelId="{0582B067-F50F-45E8-8744-69B877E0613E}" type="presOf" srcId="{E58C752B-7C89-40D7-9828-BFA86F208B7D}" destId="{36400074-0976-41B7-825D-96C658C06C2F}" srcOrd="0" destOrd="0" presId="urn:microsoft.com/office/officeart/2008/layout/LinedList"/>
    <dgm:cxn modelId="{5B22B957-1F79-43A6-B53F-71BB0B5B9BF3}" type="presOf" srcId="{AF81CA83-9977-47E5-B7B2-CC0A2F7AA457}" destId="{8FFC2DFB-398A-44AC-A0EF-EB66109D9E2C}" srcOrd="0" destOrd="0" presId="urn:microsoft.com/office/officeart/2008/layout/LinedList"/>
    <dgm:cxn modelId="{CC701C7B-E976-4B2D-ACBC-3140B7FBAE90}" srcId="{E58C752B-7C89-40D7-9828-BFA86F208B7D}" destId="{B1B934D9-5D78-4D39-B966-221C17DA21E1}" srcOrd="2" destOrd="0" parTransId="{42AF20D4-101F-45AA-AEF2-B09FC5927E8B}" sibTransId="{B2D77FA1-033A-4FDC-91B4-84786D9E4F5C}"/>
    <dgm:cxn modelId="{CB3C1E9A-BF3E-4366-A72C-C3078D215864}" type="presOf" srcId="{70451DFF-7D92-423D-9CF5-B2537F0C84F5}" destId="{A14B443D-F6B6-41A4-8C1A-BAC5A2CE13BD}" srcOrd="0" destOrd="0" presId="urn:microsoft.com/office/officeart/2008/layout/LinedList"/>
    <dgm:cxn modelId="{9E27E39B-0C4D-410C-935B-35441D8B0EA4}" type="presOf" srcId="{125E9D2A-EAE7-46CD-A354-84782ED5F72C}" destId="{933CB630-6FEE-4DEA-9816-C49D0B2F8E41}" srcOrd="0" destOrd="0" presId="urn:microsoft.com/office/officeart/2008/layout/LinedList"/>
    <dgm:cxn modelId="{4EE4B6AA-BCB6-4519-BC62-EFB8E53F577A}" srcId="{E58C752B-7C89-40D7-9828-BFA86F208B7D}" destId="{70451DFF-7D92-423D-9CF5-B2537F0C84F5}" srcOrd="1" destOrd="0" parTransId="{32670ACB-5BE8-43AE-8C2B-5C4607EC91C3}" sibTransId="{65A3BE21-66BA-4B14-9A15-D6A9415532D9}"/>
    <dgm:cxn modelId="{09EF44AC-2E33-40F1-A643-CFC537A6216B}" type="presOf" srcId="{B1B934D9-5D78-4D39-B966-221C17DA21E1}" destId="{D9F4EEFB-2419-4901-B3AA-17695667752B}" srcOrd="0" destOrd="0" presId="urn:microsoft.com/office/officeart/2008/layout/LinedList"/>
    <dgm:cxn modelId="{981632FF-C642-4E4A-AB58-6508DF6CEC33}" type="presParOf" srcId="{36400074-0976-41B7-825D-96C658C06C2F}" destId="{0A37E77E-BBAB-4CA0-A8CF-938CAFDDC313}" srcOrd="0" destOrd="0" presId="urn:microsoft.com/office/officeart/2008/layout/LinedList"/>
    <dgm:cxn modelId="{3FA3D15F-4108-4C59-B0A3-CD4548494478}" type="presParOf" srcId="{36400074-0976-41B7-825D-96C658C06C2F}" destId="{7E4C691C-F377-4820-B24B-2283D42CD93F}" srcOrd="1" destOrd="0" presId="urn:microsoft.com/office/officeart/2008/layout/LinedList"/>
    <dgm:cxn modelId="{C58A82CE-A3C3-481F-88FB-4D191121DB50}" type="presParOf" srcId="{7E4C691C-F377-4820-B24B-2283D42CD93F}" destId="{933CB630-6FEE-4DEA-9816-C49D0B2F8E41}" srcOrd="0" destOrd="0" presId="urn:microsoft.com/office/officeart/2008/layout/LinedList"/>
    <dgm:cxn modelId="{F79ABDF5-0851-4C1B-9A35-B59CD25ADCB7}" type="presParOf" srcId="{7E4C691C-F377-4820-B24B-2283D42CD93F}" destId="{7078B3A1-421F-4D39-981B-E73CA4654B69}" srcOrd="1" destOrd="0" presId="urn:microsoft.com/office/officeart/2008/layout/LinedList"/>
    <dgm:cxn modelId="{9591445D-0E5F-4041-BF93-0351C2895D81}" type="presParOf" srcId="{36400074-0976-41B7-825D-96C658C06C2F}" destId="{D35CC14A-D44C-4E64-A8B0-B6542594C4E8}" srcOrd="2" destOrd="0" presId="urn:microsoft.com/office/officeart/2008/layout/LinedList"/>
    <dgm:cxn modelId="{7EB208D5-EB8E-44F4-9310-61683694D4A0}" type="presParOf" srcId="{36400074-0976-41B7-825D-96C658C06C2F}" destId="{D67377B8-6622-4616-A37C-E70A84E32C67}" srcOrd="3" destOrd="0" presId="urn:microsoft.com/office/officeart/2008/layout/LinedList"/>
    <dgm:cxn modelId="{7F293C89-3ECB-40D4-A3B8-AE7803E5A5ED}" type="presParOf" srcId="{D67377B8-6622-4616-A37C-E70A84E32C67}" destId="{A14B443D-F6B6-41A4-8C1A-BAC5A2CE13BD}" srcOrd="0" destOrd="0" presId="urn:microsoft.com/office/officeart/2008/layout/LinedList"/>
    <dgm:cxn modelId="{FCBB43C1-53EB-4944-88DE-7B2091759C55}" type="presParOf" srcId="{D67377B8-6622-4616-A37C-E70A84E32C67}" destId="{1997A7E2-0BC1-48CD-B107-2F844713F7C7}" srcOrd="1" destOrd="0" presId="urn:microsoft.com/office/officeart/2008/layout/LinedList"/>
    <dgm:cxn modelId="{75286804-4F2F-4BA2-AF6A-B10899ADD1BA}" type="presParOf" srcId="{36400074-0976-41B7-825D-96C658C06C2F}" destId="{8D73DEB3-2CCD-4786-A28F-4B0FFC54DA3F}" srcOrd="4" destOrd="0" presId="urn:microsoft.com/office/officeart/2008/layout/LinedList"/>
    <dgm:cxn modelId="{FF1AE542-5512-46DB-90D0-00DCF3E5B8E6}" type="presParOf" srcId="{36400074-0976-41B7-825D-96C658C06C2F}" destId="{46BE9B06-3E72-4F44-B580-BCD0D17B61DC}" srcOrd="5" destOrd="0" presId="urn:microsoft.com/office/officeart/2008/layout/LinedList"/>
    <dgm:cxn modelId="{712516FA-611B-4C8C-807D-2290AE54C0DF}" type="presParOf" srcId="{46BE9B06-3E72-4F44-B580-BCD0D17B61DC}" destId="{D9F4EEFB-2419-4901-B3AA-17695667752B}" srcOrd="0" destOrd="0" presId="urn:microsoft.com/office/officeart/2008/layout/LinedList"/>
    <dgm:cxn modelId="{DBBC8FC2-D461-405D-9470-BDABE721AC42}" type="presParOf" srcId="{46BE9B06-3E72-4F44-B580-BCD0D17B61DC}" destId="{017951F1-50FB-49C2-960C-B09E84833CAA}" srcOrd="1" destOrd="0" presId="urn:microsoft.com/office/officeart/2008/layout/LinedList"/>
    <dgm:cxn modelId="{A8917A9C-4EF2-498C-9AE3-6C4B9F9B8D4F}" type="presParOf" srcId="{36400074-0976-41B7-825D-96C658C06C2F}" destId="{F236A6FD-D8E7-4559-A19A-8F9CD55BD4DD}" srcOrd="6" destOrd="0" presId="urn:microsoft.com/office/officeart/2008/layout/LinedList"/>
    <dgm:cxn modelId="{7E6009C1-C641-4D59-95CA-CE05CCDF92EF}" type="presParOf" srcId="{36400074-0976-41B7-825D-96C658C06C2F}" destId="{52B63D15-1987-4E0E-96E7-22E2B518A778}" srcOrd="7" destOrd="0" presId="urn:microsoft.com/office/officeart/2008/layout/LinedList"/>
    <dgm:cxn modelId="{FAE723C7-52E0-4022-B9AE-ACA44080758A}" type="presParOf" srcId="{52B63D15-1987-4E0E-96E7-22E2B518A778}" destId="{8FFC2DFB-398A-44AC-A0EF-EB66109D9E2C}" srcOrd="0" destOrd="0" presId="urn:microsoft.com/office/officeart/2008/layout/LinedList"/>
    <dgm:cxn modelId="{E965E105-831A-45A2-8BA2-12C1E08D3C96}" type="presParOf" srcId="{52B63D15-1987-4E0E-96E7-22E2B518A778}" destId="{93CF54B6-B0DC-40F5-A56E-7E533A5E270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BE8C3A-34FC-4F57-BD2A-37E388AD8C5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DBE4EF4-DF7B-4FE5-926B-75E6631DAB1C}">
      <dgm:prSet/>
      <dgm:spPr/>
      <dgm:t>
        <a:bodyPr/>
        <a:lstStyle/>
        <a:p>
          <a:r>
            <a:rPr lang="en-GB" dirty="0"/>
            <a:t>Autocratic leadership is a management style where a single leader holds all decision-making power with little to no input from other group members. </a:t>
          </a:r>
          <a:endParaRPr lang="en-US" dirty="0"/>
        </a:p>
      </dgm:t>
    </dgm:pt>
    <dgm:pt modelId="{83826C1B-070F-433E-ABA8-03477C3ADE1B}" type="parTrans" cxnId="{FA1B738D-0C25-4C63-BFB9-5B04630C0ECF}">
      <dgm:prSet/>
      <dgm:spPr/>
      <dgm:t>
        <a:bodyPr/>
        <a:lstStyle/>
        <a:p>
          <a:endParaRPr lang="en-US"/>
        </a:p>
      </dgm:t>
    </dgm:pt>
    <dgm:pt modelId="{83E89376-AEEF-436A-9B5A-77431752B624}" type="sibTrans" cxnId="{FA1B738D-0C25-4C63-BFB9-5B04630C0ECF}">
      <dgm:prSet/>
      <dgm:spPr/>
      <dgm:t>
        <a:bodyPr/>
        <a:lstStyle/>
        <a:p>
          <a:endParaRPr lang="en-US"/>
        </a:p>
      </dgm:t>
    </dgm:pt>
    <dgm:pt modelId="{A6BF0E4F-1C1C-40A7-97DC-9C98C7FFF1E0}">
      <dgm:prSet/>
      <dgm:spPr/>
      <dgm:t>
        <a:bodyPr/>
        <a:lstStyle/>
        <a:p>
          <a:r>
            <a:rPr lang="en-GB"/>
            <a:t>Centralized decision-making,  the leader makes all the decisions independently, without consulting the team</a:t>
          </a:r>
          <a:endParaRPr lang="en-US"/>
        </a:p>
      </dgm:t>
    </dgm:pt>
    <dgm:pt modelId="{1A79BA6B-5889-4CFA-BE58-EA60C5157D2A}" type="parTrans" cxnId="{0515663C-CE54-415E-8A42-07DC2AFEC698}">
      <dgm:prSet/>
      <dgm:spPr/>
      <dgm:t>
        <a:bodyPr/>
        <a:lstStyle/>
        <a:p>
          <a:endParaRPr lang="en-US"/>
        </a:p>
      </dgm:t>
    </dgm:pt>
    <dgm:pt modelId="{ED3192CD-67E9-4DC3-B01B-20E1AEC70CAD}" type="sibTrans" cxnId="{0515663C-CE54-415E-8A42-07DC2AFEC698}">
      <dgm:prSet/>
      <dgm:spPr/>
      <dgm:t>
        <a:bodyPr/>
        <a:lstStyle/>
        <a:p>
          <a:endParaRPr lang="en-US"/>
        </a:p>
      </dgm:t>
    </dgm:pt>
    <dgm:pt modelId="{96435097-FB64-4A29-ACA7-A2E3E1BADB44}">
      <dgm:prSet/>
      <dgm:spPr/>
      <dgm:t>
        <a:bodyPr/>
        <a:lstStyle/>
        <a:p>
          <a:r>
            <a:rPr lang="en-GB"/>
            <a:t>It can be effective in crisis situations or when quick, decisive action is needed, but it may lead to low employee morale, decreased creativity, and a lack of autonomy among staff. </a:t>
          </a:r>
          <a:endParaRPr lang="en-US"/>
        </a:p>
      </dgm:t>
    </dgm:pt>
    <dgm:pt modelId="{9DD6AD1A-0C9F-4B7B-84D7-EEDBF2D564CB}" type="parTrans" cxnId="{5FB264DF-1AB1-42B7-9BAE-27B42D91CDFC}">
      <dgm:prSet/>
      <dgm:spPr/>
      <dgm:t>
        <a:bodyPr/>
        <a:lstStyle/>
        <a:p>
          <a:endParaRPr lang="en-US"/>
        </a:p>
      </dgm:t>
    </dgm:pt>
    <dgm:pt modelId="{DEECD19A-230B-4610-9726-8FBA6DC2B714}" type="sibTrans" cxnId="{5FB264DF-1AB1-42B7-9BAE-27B42D91CDFC}">
      <dgm:prSet/>
      <dgm:spPr/>
      <dgm:t>
        <a:bodyPr/>
        <a:lstStyle/>
        <a:p>
          <a:endParaRPr lang="en-US"/>
        </a:p>
      </dgm:t>
    </dgm:pt>
    <dgm:pt modelId="{E0D68AE7-20BD-448A-B0B3-4478013AB7B1}" type="pres">
      <dgm:prSet presAssocID="{5ABE8C3A-34FC-4F57-BD2A-37E388AD8C5C}" presName="vert0" presStyleCnt="0">
        <dgm:presLayoutVars>
          <dgm:dir/>
          <dgm:animOne val="branch"/>
          <dgm:animLvl val="lvl"/>
        </dgm:presLayoutVars>
      </dgm:prSet>
      <dgm:spPr/>
    </dgm:pt>
    <dgm:pt modelId="{88E2F7C0-DC85-448D-8DD3-F33C6BF11CAB}" type="pres">
      <dgm:prSet presAssocID="{4DBE4EF4-DF7B-4FE5-926B-75E6631DAB1C}" presName="thickLine" presStyleLbl="alignNode1" presStyleIdx="0" presStyleCnt="3"/>
      <dgm:spPr/>
    </dgm:pt>
    <dgm:pt modelId="{A06AD92E-930E-4F3E-8541-DA14F05ED360}" type="pres">
      <dgm:prSet presAssocID="{4DBE4EF4-DF7B-4FE5-926B-75E6631DAB1C}" presName="horz1" presStyleCnt="0"/>
      <dgm:spPr/>
    </dgm:pt>
    <dgm:pt modelId="{7A5A2DD9-C7BF-4628-98DF-1FEAD6E9FC8A}" type="pres">
      <dgm:prSet presAssocID="{4DBE4EF4-DF7B-4FE5-926B-75E6631DAB1C}" presName="tx1" presStyleLbl="revTx" presStyleIdx="0" presStyleCnt="3"/>
      <dgm:spPr/>
    </dgm:pt>
    <dgm:pt modelId="{972461EF-2420-4CF7-B39A-844F834BE52C}" type="pres">
      <dgm:prSet presAssocID="{4DBE4EF4-DF7B-4FE5-926B-75E6631DAB1C}" presName="vert1" presStyleCnt="0"/>
      <dgm:spPr/>
    </dgm:pt>
    <dgm:pt modelId="{F48634B3-F72D-4DB8-94CD-9236E03B324E}" type="pres">
      <dgm:prSet presAssocID="{A6BF0E4F-1C1C-40A7-97DC-9C98C7FFF1E0}" presName="thickLine" presStyleLbl="alignNode1" presStyleIdx="1" presStyleCnt="3"/>
      <dgm:spPr/>
    </dgm:pt>
    <dgm:pt modelId="{4B612A88-5FFB-4825-A1EF-7FFE28BFA484}" type="pres">
      <dgm:prSet presAssocID="{A6BF0E4F-1C1C-40A7-97DC-9C98C7FFF1E0}" presName="horz1" presStyleCnt="0"/>
      <dgm:spPr/>
    </dgm:pt>
    <dgm:pt modelId="{DFF743B0-F412-4676-89C4-8F6C332DBA27}" type="pres">
      <dgm:prSet presAssocID="{A6BF0E4F-1C1C-40A7-97DC-9C98C7FFF1E0}" presName="tx1" presStyleLbl="revTx" presStyleIdx="1" presStyleCnt="3"/>
      <dgm:spPr/>
    </dgm:pt>
    <dgm:pt modelId="{872F2226-AEEF-4B3A-8195-7667BD50563C}" type="pres">
      <dgm:prSet presAssocID="{A6BF0E4F-1C1C-40A7-97DC-9C98C7FFF1E0}" presName="vert1" presStyleCnt="0"/>
      <dgm:spPr/>
    </dgm:pt>
    <dgm:pt modelId="{08D3D4A0-DDFD-4A0A-B927-8408AF38AF45}" type="pres">
      <dgm:prSet presAssocID="{96435097-FB64-4A29-ACA7-A2E3E1BADB44}" presName="thickLine" presStyleLbl="alignNode1" presStyleIdx="2" presStyleCnt="3"/>
      <dgm:spPr/>
    </dgm:pt>
    <dgm:pt modelId="{758243E5-3699-419E-8DA4-10F7091A75DD}" type="pres">
      <dgm:prSet presAssocID="{96435097-FB64-4A29-ACA7-A2E3E1BADB44}" presName="horz1" presStyleCnt="0"/>
      <dgm:spPr/>
    </dgm:pt>
    <dgm:pt modelId="{4B1AB949-CE9B-4E02-A9DD-3F0C2FBAE052}" type="pres">
      <dgm:prSet presAssocID="{96435097-FB64-4A29-ACA7-A2E3E1BADB44}" presName="tx1" presStyleLbl="revTx" presStyleIdx="2" presStyleCnt="3"/>
      <dgm:spPr/>
    </dgm:pt>
    <dgm:pt modelId="{97697392-6A7B-4F9E-B22F-933520CDDA4F}" type="pres">
      <dgm:prSet presAssocID="{96435097-FB64-4A29-ACA7-A2E3E1BADB44}" presName="vert1" presStyleCnt="0"/>
      <dgm:spPr/>
    </dgm:pt>
  </dgm:ptLst>
  <dgm:cxnLst>
    <dgm:cxn modelId="{9C175A0F-66C8-49F0-83FD-1F9E90DDAB10}" type="presOf" srcId="{4DBE4EF4-DF7B-4FE5-926B-75E6631DAB1C}" destId="{7A5A2DD9-C7BF-4628-98DF-1FEAD6E9FC8A}" srcOrd="0" destOrd="0" presId="urn:microsoft.com/office/officeart/2008/layout/LinedList"/>
    <dgm:cxn modelId="{C367C83A-CFA6-4BE4-B3C2-403242C91C0F}" type="presOf" srcId="{96435097-FB64-4A29-ACA7-A2E3E1BADB44}" destId="{4B1AB949-CE9B-4E02-A9DD-3F0C2FBAE052}" srcOrd="0" destOrd="0" presId="urn:microsoft.com/office/officeart/2008/layout/LinedList"/>
    <dgm:cxn modelId="{0515663C-CE54-415E-8A42-07DC2AFEC698}" srcId="{5ABE8C3A-34FC-4F57-BD2A-37E388AD8C5C}" destId="{A6BF0E4F-1C1C-40A7-97DC-9C98C7FFF1E0}" srcOrd="1" destOrd="0" parTransId="{1A79BA6B-5889-4CFA-BE58-EA60C5157D2A}" sibTransId="{ED3192CD-67E9-4DC3-B01B-20E1AEC70CAD}"/>
    <dgm:cxn modelId="{1B45AC69-22DD-4225-9EBF-AD784E3E4AD5}" type="presOf" srcId="{A6BF0E4F-1C1C-40A7-97DC-9C98C7FFF1E0}" destId="{DFF743B0-F412-4676-89C4-8F6C332DBA27}" srcOrd="0" destOrd="0" presId="urn:microsoft.com/office/officeart/2008/layout/LinedList"/>
    <dgm:cxn modelId="{FA1B738D-0C25-4C63-BFB9-5B04630C0ECF}" srcId="{5ABE8C3A-34FC-4F57-BD2A-37E388AD8C5C}" destId="{4DBE4EF4-DF7B-4FE5-926B-75E6631DAB1C}" srcOrd="0" destOrd="0" parTransId="{83826C1B-070F-433E-ABA8-03477C3ADE1B}" sibTransId="{83E89376-AEEF-436A-9B5A-77431752B624}"/>
    <dgm:cxn modelId="{4F2D999C-306A-4FB6-A641-848952D5F7B8}" type="presOf" srcId="{5ABE8C3A-34FC-4F57-BD2A-37E388AD8C5C}" destId="{E0D68AE7-20BD-448A-B0B3-4478013AB7B1}" srcOrd="0" destOrd="0" presId="urn:microsoft.com/office/officeart/2008/layout/LinedList"/>
    <dgm:cxn modelId="{5FB264DF-1AB1-42B7-9BAE-27B42D91CDFC}" srcId="{5ABE8C3A-34FC-4F57-BD2A-37E388AD8C5C}" destId="{96435097-FB64-4A29-ACA7-A2E3E1BADB44}" srcOrd="2" destOrd="0" parTransId="{9DD6AD1A-0C9F-4B7B-84D7-EEDBF2D564CB}" sibTransId="{DEECD19A-230B-4610-9726-8FBA6DC2B714}"/>
    <dgm:cxn modelId="{BE3FB738-F63C-4EBF-8E5D-4904E6B11AD5}" type="presParOf" srcId="{E0D68AE7-20BD-448A-B0B3-4478013AB7B1}" destId="{88E2F7C0-DC85-448D-8DD3-F33C6BF11CAB}" srcOrd="0" destOrd="0" presId="urn:microsoft.com/office/officeart/2008/layout/LinedList"/>
    <dgm:cxn modelId="{1EB8D39D-7B9D-4F40-9583-FE94219ECEF1}" type="presParOf" srcId="{E0D68AE7-20BD-448A-B0B3-4478013AB7B1}" destId="{A06AD92E-930E-4F3E-8541-DA14F05ED360}" srcOrd="1" destOrd="0" presId="urn:microsoft.com/office/officeart/2008/layout/LinedList"/>
    <dgm:cxn modelId="{605D3C9A-1330-446B-8954-14623147880B}" type="presParOf" srcId="{A06AD92E-930E-4F3E-8541-DA14F05ED360}" destId="{7A5A2DD9-C7BF-4628-98DF-1FEAD6E9FC8A}" srcOrd="0" destOrd="0" presId="urn:microsoft.com/office/officeart/2008/layout/LinedList"/>
    <dgm:cxn modelId="{D5AF7785-0C08-4CD5-86E5-60CE6DAFFEDB}" type="presParOf" srcId="{A06AD92E-930E-4F3E-8541-DA14F05ED360}" destId="{972461EF-2420-4CF7-B39A-844F834BE52C}" srcOrd="1" destOrd="0" presId="urn:microsoft.com/office/officeart/2008/layout/LinedList"/>
    <dgm:cxn modelId="{65E89469-DCB2-4C24-96C9-5456803E5237}" type="presParOf" srcId="{E0D68AE7-20BD-448A-B0B3-4478013AB7B1}" destId="{F48634B3-F72D-4DB8-94CD-9236E03B324E}" srcOrd="2" destOrd="0" presId="urn:microsoft.com/office/officeart/2008/layout/LinedList"/>
    <dgm:cxn modelId="{3BAE7340-3DA2-4589-BD83-57760FD33B7A}" type="presParOf" srcId="{E0D68AE7-20BD-448A-B0B3-4478013AB7B1}" destId="{4B612A88-5FFB-4825-A1EF-7FFE28BFA484}" srcOrd="3" destOrd="0" presId="urn:microsoft.com/office/officeart/2008/layout/LinedList"/>
    <dgm:cxn modelId="{6D074F83-A66A-458D-A978-F53CBF1FF0D2}" type="presParOf" srcId="{4B612A88-5FFB-4825-A1EF-7FFE28BFA484}" destId="{DFF743B0-F412-4676-89C4-8F6C332DBA27}" srcOrd="0" destOrd="0" presId="urn:microsoft.com/office/officeart/2008/layout/LinedList"/>
    <dgm:cxn modelId="{A17BA4A3-3083-4045-8B69-71F46F41BFF8}" type="presParOf" srcId="{4B612A88-5FFB-4825-A1EF-7FFE28BFA484}" destId="{872F2226-AEEF-4B3A-8195-7667BD50563C}" srcOrd="1" destOrd="0" presId="urn:microsoft.com/office/officeart/2008/layout/LinedList"/>
    <dgm:cxn modelId="{08C26011-0C2E-4A37-AA8E-67E08414A869}" type="presParOf" srcId="{E0D68AE7-20BD-448A-B0B3-4478013AB7B1}" destId="{08D3D4A0-DDFD-4A0A-B927-8408AF38AF45}" srcOrd="4" destOrd="0" presId="urn:microsoft.com/office/officeart/2008/layout/LinedList"/>
    <dgm:cxn modelId="{67AE48D2-A248-4374-B2FB-209D119654B0}" type="presParOf" srcId="{E0D68AE7-20BD-448A-B0B3-4478013AB7B1}" destId="{758243E5-3699-419E-8DA4-10F7091A75DD}" srcOrd="5" destOrd="0" presId="urn:microsoft.com/office/officeart/2008/layout/LinedList"/>
    <dgm:cxn modelId="{254A0E3A-82E6-45D9-8834-6EBED66A8A13}" type="presParOf" srcId="{758243E5-3699-419E-8DA4-10F7091A75DD}" destId="{4B1AB949-CE9B-4E02-A9DD-3F0C2FBAE052}" srcOrd="0" destOrd="0" presId="urn:microsoft.com/office/officeart/2008/layout/LinedList"/>
    <dgm:cxn modelId="{625345B1-5838-4120-A4FD-3DAE91A40C83}" type="presParOf" srcId="{758243E5-3699-419E-8DA4-10F7091A75DD}" destId="{97697392-6A7B-4F9E-B22F-933520CDDA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80719-05C3-450F-B655-035B4F13EDBC}">
      <dsp:nvSpPr>
        <dsp:cNvPr id="0" name=""/>
        <dsp:cNvSpPr/>
      </dsp:nvSpPr>
      <dsp:spPr>
        <a:xfrm>
          <a:off x="3422" y="845809"/>
          <a:ext cx="2714855" cy="16289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Transactional Leadership</a:t>
          </a:r>
          <a:endParaRPr lang="en-US" sz="1900" kern="1200" dirty="0"/>
        </a:p>
      </dsp:txBody>
      <dsp:txXfrm>
        <a:off x="3422" y="845809"/>
        <a:ext cx="2714855" cy="1628913"/>
      </dsp:txXfrm>
    </dsp:sp>
    <dsp:sp modelId="{7E245839-2F09-48B0-A970-4200BCC8C95E}">
      <dsp:nvSpPr>
        <dsp:cNvPr id="0" name=""/>
        <dsp:cNvSpPr/>
      </dsp:nvSpPr>
      <dsp:spPr>
        <a:xfrm>
          <a:off x="2989762" y="845809"/>
          <a:ext cx="2714855" cy="16289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Autocratic Leadership</a:t>
          </a:r>
          <a:endParaRPr lang="en-US" sz="1900" kern="1200"/>
        </a:p>
      </dsp:txBody>
      <dsp:txXfrm>
        <a:off x="2989762" y="845809"/>
        <a:ext cx="2714855" cy="1628913"/>
      </dsp:txXfrm>
    </dsp:sp>
    <dsp:sp modelId="{8B8DB4DF-11EA-4380-B972-04A5854E2375}">
      <dsp:nvSpPr>
        <dsp:cNvPr id="0" name=""/>
        <dsp:cNvSpPr/>
      </dsp:nvSpPr>
      <dsp:spPr>
        <a:xfrm>
          <a:off x="5976103" y="845809"/>
          <a:ext cx="2714855" cy="162891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Democratic Leadership</a:t>
          </a:r>
          <a:endParaRPr lang="en-US" sz="1900" kern="1200"/>
        </a:p>
      </dsp:txBody>
      <dsp:txXfrm>
        <a:off x="5976103" y="845809"/>
        <a:ext cx="2714855" cy="1628913"/>
      </dsp:txXfrm>
    </dsp:sp>
    <dsp:sp modelId="{DECADD1B-CBEF-4939-8417-097A8877230B}">
      <dsp:nvSpPr>
        <dsp:cNvPr id="0" name=""/>
        <dsp:cNvSpPr/>
      </dsp:nvSpPr>
      <dsp:spPr>
        <a:xfrm>
          <a:off x="8962444" y="845809"/>
          <a:ext cx="2714855" cy="16289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Laissez-Faire Leadership</a:t>
          </a:r>
          <a:endParaRPr lang="en-US" sz="1900" kern="1200"/>
        </a:p>
      </dsp:txBody>
      <dsp:txXfrm>
        <a:off x="8962444" y="845809"/>
        <a:ext cx="2714855" cy="1628913"/>
      </dsp:txXfrm>
    </dsp:sp>
    <dsp:sp modelId="{D8064421-6F23-45A0-A2FD-3481CA51D12A}">
      <dsp:nvSpPr>
        <dsp:cNvPr id="0" name=""/>
        <dsp:cNvSpPr/>
      </dsp:nvSpPr>
      <dsp:spPr>
        <a:xfrm>
          <a:off x="3422" y="2746207"/>
          <a:ext cx="2714855" cy="162891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Servant Leadership</a:t>
          </a:r>
          <a:endParaRPr lang="en-US" sz="1900" kern="1200"/>
        </a:p>
      </dsp:txBody>
      <dsp:txXfrm>
        <a:off x="3422" y="2746207"/>
        <a:ext cx="2714855" cy="1628913"/>
      </dsp:txXfrm>
    </dsp:sp>
    <dsp:sp modelId="{35FBCEDC-7FB6-4172-BBC3-26DA3AAEC2E0}">
      <dsp:nvSpPr>
        <dsp:cNvPr id="0" name=""/>
        <dsp:cNvSpPr/>
      </dsp:nvSpPr>
      <dsp:spPr>
        <a:xfrm>
          <a:off x="2989762" y="2746207"/>
          <a:ext cx="2714855" cy="16289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Situational Leadership</a:t>
          </a:r>
          <a:endParaRPr lang="en-US" sz="1900" kern="1200"/>
        </a:p>
      </dsp:txBody>
      <dsp:txXfrm>
        <a:off x="2989762" y="2746207"/>
        <a:ext cx="2714855" cy="1628913"/>
      </dsp:txXfrm>
    </dsp:sp>
    <dsp:sp modelId="{78E5FC18-388D-4DA9-906B-FD320CAD4BFC}">
      <dsp:nvSpPr>
        <dsp:cNvPr id="0" name=""/>
        <dsp:cNvSpPr/>
      </dsp:nvSpPr>
      <dsp:spPr>
        <a:xfrm>
          <a:off x="5976103" y="2746207"/>
          <a:ext cx="2714855" cy="16289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Visionary/Authoritative Leadership</a:t>
          </a:r>
          <a:endParaRPr lang="en-US" sz="1900" kern="1200"/>
        </a:p>
      </dsp:txBody>
      <dsp:txXfrm>
        <a:off x="5976103" y="2746207"/>
        <a:ext cx="2714855" cy="1628913"/>
      </dsp:txXfrm>
    </dsp:sp>
    <dsp:sp modelId="{AF18FD4C-83E1-4BCC-AD88-16719C0B9F9D}">
      <dsp:nvSpPr>
        <dsp:cNvPr id="0" name=""/>
        <dsp:cNvSpPr/>
      </dsp:nvSpPr>
      <dsp:spPr>
        <a:xfrm>
          <a:off x="8962444" y="2746207"/>
          <a:ext cx="2714855" cy="162891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Bureaucratic Leadership</a:t>
          </a:r>
          <a:endParaRPr lang="en-US" sz="1900" kern="1200" dirty="0"/>
        </a:p>
      </dsp:txBody>
      <dsp:txXfrm>
        <a:off x="8962444" y="2746207"/>
        <a:ext cx="2714855" cy="1628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37E77E-BBAB-4CA0-A8CF-938CAFDDC31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CB630-6FEE-4DEA-9816-C49D0B2F8E41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Transactional leadership is a management style focused on supervision, organization, and performance through a system of rewards and punishments</a:t>
          </a:r>
          <a:endParaRPr lang="en-US" sz="2200" kern="1200" dirty="0"/>
        </a:p>
      </dsp:txBody>
      <dsp:txXfrm>
        <a:off x="0" y="0"/>
        <a:ext cx="6900512" cy="1384035"/>
      </dsp:txXfrm>
    </dsp:sp>
    <dsp:sp modelId="{D35CC14A-D44C-4E64-A8B0-B6542594C4E8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B443D-F6B6-41A4-8C1A-BAC5A2CE13BD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Leaders clarify goals and expectations, and followers are motivated by incentives for good performance or face negative consequences for poor performance. </a:t>
          </a:r>
          <a:endParaRPr lang="en-US" sz="2200" kern="1200"/>
        </a:p>
      </dsp:txBody>
      <dsp:txXfrm>
        <a:off x="0" y="1384035"/>
        <a:ext cx="6900512" cy="1384035"/>
      </dsp:txXfrm>
    </dsp:sp>
    <dsp:sp modelId="{8D73DEB3-2CCD-4786-A28F-4B0FFC54DA3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4EEFB-2419-4901-B3AA-17695667752B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approach is effective for maintaining the status quo, achieving routine tasks, and is common in industries with clear, measurable outcomes</a:t>
          </a:r>
          <a:endParaRPr lang="en-US" sz="2200" kern="1200"/>
        </a:p>
      </dsp:txBody>
      <dsp:txXfrm>
        <a:off x="0" y="2768070"/>
        <a:ext cx="6900512" cy="1384035"/>
      </dsp:txXfrm>
    </dsp:sp>
    <dsp:sp modelId="{F236A6FD-D8E7-4559-A19A-8F9CD55BD4D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C2DFB-398A-44AC-A0EF-EB66109D9E2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Crisis or emergency situations:</a:t>
          </a:r>
          <a:r>
            <a:rPr lang="en-GB" sz="2200" kern="1200"/>
            <a:t> When immediate, task-focused action is required</a:t>
          </a:r>
          <a:endParaRPr lang="en-US" sz="22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2F7C0-DC85-448D-8DD3-F33C6BF11CAB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A2DD9-C7BF-4628-98DF-1FEAD6E9FC8A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Autocratic leadership is a management style where a single leader holds all decision-making power with little to no input from other group members. </a:t>
          </a:r>
          <a:endParaRPr lang="en-US" sz="2600" kern="1200" dirty="0"/>
        </a:p>
      </dsp:txBody>
      <dsp:txXfrm>
        <a:off x="0" y="2703"/>
        <a:ext cx="6900512" cy="1843578"/>
      </dsp:txXfrm>
    </dsp:sp>
    <dsp:sp modelId="{F48634B3-F72D-4DB8-94CD-9236E03B324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F743B0-F412-4676-89C4-8F6C332DBA27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Centralized decision-making,  the leader makes all the decisions independently, without consulting the team</a:t>
          </a:r>
          <a:endParaRPr lang="en-US" sz="2600" kern="1200"/>
        </a:p>
      </dsp:txBody>
      <dsp:txXfrm>
        <a:off x="0" y="1846281"/>
        <a:ext cx="6900512" cy="1843578"/>
      </dsp:txXfrm>
    </dsp:sp>
    <dsp:sp modelId="{08D3D4A0-DDFD-4A0A-B927-8408AF38AF45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AB949-CE9B-4E02-A9DD-3F0C2FBAE052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It can be effective in crisis situations or when quick, decisive action is needed, but it may lead to low employee morale, decreased creativity, and a lack of autonomy among staff. </a:t>
          </a:r>
          <a:endParaRPr lang="en-US" sz="2600" kern="1200"/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841FE-5E11-4456-BDFC-34D2B92DF5C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0F69D-8001-4712-B2E8-E6ADA1866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78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AE614-316B-4063-9D26-9E2E7E832E4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1991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AE614-316B-4063-9D26-9E2E7E832E4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9161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AE614-316B-4063-9D26-9E2E7E832E4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97764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70F69D-8001-4712-B2E8-E6ADA186640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1493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70F69D-8001-4712-B2E8-E6ADA186640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802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C32A4-C405-5610-6DCA-858BEFFEE5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5437E-81C7-B6D0-114D-45170E845D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6A641-7899-C770-6B70-AB06F5770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71D68-47F9-B27A-B053-41AD1ABF6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3DD93-4E06-3E71-2CBB-03C85091F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296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ED631-EAB0-866A-A4F7-C34AA5047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FC11F-2258-37EF-1DB7-D43E45C8E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C4015-C652-7D5E-2AAD-2F27FD017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83289-BBF5-7D90-5817-96B32A1CD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E00A2-9D25-4527-9DDB-F6279D1A6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45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148CD-E905-33AA-6E18-6747B21BA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BB2A7-B77B-5E1C-BDF0-9C26EAE237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069EA8-3B6A-61B9-B1D6-53020F9D2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62DA3-BA6F-E7DD-F08E-5CDD8CE68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B890D-3A62-CDEF-7B09-8A7C1C924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526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38555-AB92-699B-74ED-97E0CD56B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9D12C-F902-CD62-78C4-BB4E72CFA5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7B67D-6B6E-A53D-5048-889C014A0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14AC1-E9DA-0897-FB40-BA5D6C96B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258C4B-DA58-97F2-A16E-B0CB9E0EC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EDCCBB-8584-7C07-6DC6-BD48A6F5B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463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03CB-5419-03FB-F580-FF6CBEBCD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74B4A2-BBB9-DF1C-015F-C55962464B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25639-5E8B-BA5C-8B5D-7384DBE71E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CFC861-8EFF-56CA-6EDE-F756F50FB7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0B486E-0D58-4F4A-7A1F-DF1532CACB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308E6E-D51F-E67E-9211-A8E10A211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44DF83-A4FB-2C36-7717-462903E7F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7E57B4-104E-5ACA-655D-95B081A24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9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77B0D-7120-33F5-7E60-32C90109F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6CC00A-91B6-2351-09FD-CC19DFEDC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C64F0B-73C5-A60A-3C32-5A9608A4A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6DB9D5-2C40-5136-66EE-68E87AF9A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453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8CDF4E-EEC2-5611-ED08-BCBE8B384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3FB113-66F3-E970-60BE-94889E4C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B9F630-3EF5-29A7-0F2D-00F8923CF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369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CC119-E77F-4E93-70D2-E7323D3D3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376F0-3F7E-7FAE-4D74-62CC8CFD4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0830B3-2CD3-EC20-0332-59FA7C446A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DCA50-E320-B60F-C512-A7E4A81EB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416235-3110-DA46-2651-BF33E69FA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36AE10-4353-B83F-A88B-55D8F0ACC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104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30240-253B-A91D-A950-DD6B8E56B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5BEAD9-3D66-3FB1-2CC6-1CF8F46AC9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3540FB-A3CB-00E6-92C5-F7A2879FF9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C3378-C604-93EB-EE95-5429E015E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0516B0-802D-9770-A876-4643D54BD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99074C-7E9F-1D88-0F80-E8D2977E1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536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52A5C-20FE-1C7A-FBBD-817AC5D70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547852-F5A6-23A9-82FE-E8F9876914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EB97A-D67E-45A9-30D9-F419CDABD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CCF9C-CC76-0761-CD17-526FC5480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13DBD-9DDD-F00D-728B-B8D0CABC4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172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462133-E08A-7FE3-AB74-6AE531866D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9A650-39D2-7943-9FB1-FC17CF2FE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47DC2-FC58-01D8-9174-3A09735E7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6631B-E85F-198C-D77C-E38405624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BAA7B-3534-38B2-1E87-52E44FCA0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3792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7694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1866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703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311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7696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4887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2341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683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2909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5423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49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4EF159-6CA7-70AC-D895-E4EC01B21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7D9B7-543E-BB02-254B-2A2349C03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EA54C-E137-DA10-EB5F-E45AF22715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8F7E2-891B-4EC7-83DB-DA0EDF5192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68BAD-8B02-1E98-2363-85E4F42C94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826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273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One big red thumbtack in front of many smaller black thumbtacks">
            <a:extLst>
              <a:ext uri="{FF2B5EF4-FFF2-40B4-BE49-F238E27FC236}">
                <a16:creationId xmlns:a16="http://schemas.microsoft.com/office/drawing/2014/main" id="{F59CF11A-43F9-3DF5-576A-C33C8072B2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6741" b="6205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993CFA-8ACA-4B2C-A762-F7279AFAAA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6D007-FA7B-8922-8017-AAF73D5C77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BMPL4020</a:t>
            </a:r>
          </a:p>
        </p:txBody>
      </p:sp>
    </p:spTree>
    <p:extLst>
      <p:ext uri="{BB962C8B-B14F-4D97-AF65-F5344CB8AC3E}">
        <p14:creationId xmlns:p14="http://schemas.microsoft.com/office/powerpoint/2010/main" val="4166765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3B164-2F68-7A1F-D73B-E6CC284D1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C1E9E-D2EC-29DC-0B4C-DB36F34B9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620" y="649480"/>
            <a:ext cx="5837588" cy="5546047"/>
          </a:xfrm>
        </p:spPr>
        <p:txBody>
          <a:bodyPr anchor="ctr">
            <a:normAutofit/>
          </a:bodyPr>
          <a:lstStyle/>
          <a:p>
            <a:r>
              <a:rPr lang="en-GB" sz="4000" dirty="0"/>
              <a:t>What is leadership</a:t>
            </a:r>
          </a:p>
          <a:p>
            <a:r>
              <a:rPr lang="en-GB" sz="4000" dirty="0"/>
              <a:t>Leadership models</a:t>
            </a:r>
          </a:p>
          <a:p>
            <a:r>
              <a:rPr lang="en-GB" sz="4000" dirty="0"/>
              <a:t>Why we need effective leadership </a:t>
            </a:r>
          </a:p>
        </p:txBody>
      </p:sp>
    </p:spTree>
    <p:extLst>
      <p:ext uri="{BB962C8B-B14F-4D97-AF65-F5344CB8AC3E}">
        <p14:creationId xmlns:p14="http://schemas.microsoft.com/office/powerpoint/2010/main" val="97719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1F65B7-F65F-08BF-FBA2-71DF008BAF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74" r="948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2F316-A958-8876-E4E1-B5868E203A0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670623" y="1744629"/>
            <a:ext cx="5521357" cy="3908586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200" dirty="0"/>
              <a:t>‘Everyone in policing has a leadership role. Whether you’re taking the lead when responding to an incident, supervising a recruit, delivering a project or managing a large team or department' (College of Policing, 2021).</a:t>
            </a:r>
          </a:p>
        </p:txBody>
      </p:sp>
      <p:sp>
        <p:nvSpPr>
          <p:cNvPr id="4" name="AutoShape 2" descr="North Wales Police armed response unit to merge with Cheshire | North Wales  Live">
            <a:extLst>
              <a:ext uri="{FF2B5EF4-FFF2-40B4-BE49-F238E27FC236}">
                <a16:creationId xmlns:a16="http://schemas.microsoft.com/office/drawing/2014/main" id="{DDD3693F-07D5-5C4D-DA56-20F0D6AC781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64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F78BD-0233-A1AD-7F10-65DFB57CD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Effective leadership</a:t>
            </a: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8C617-4EB0-7E77-7C9D-B27433D38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ea typeface="+mn-lt"/>
                <a:cs typeface="+mn-lt"/>
              </a:rPr>
              <a:t>As guardians of the law, police constables are required to maintain the highest levels of professionalism. </a:t>
            </a:r>
          </a:p>
          <a:p>
            <a:r>
              <a:rPr lang="en-US" sz="2400" dirty="0">
                <a:ea typeface="+mn-lt"/>
                <a:cs typeface="+mn-lt"/>
              </a:rPr>
              <a:t>The College of Policing reinforce the sense that police constables are active members of the community who hold public leadership roles. </a:t>
            </a:r>
          </a:p>
          <a:p>
            <a:r>
              <a:rPr lang="en-US" sz="2400" dirty="0">
                <a:ea typeface="+mn-lt"/>
                <a:cs typeface="+mn-lt"/>
              </a:rPr>
              <a:t>As a pillar of society and a committed leader, a police professional will work with influential community stakeholders, such as local councillors, and groups such as Neighbourhood Watch to address local problems. </a:t>
            </a:r>
          </a:p>
          <a:p>
            <a:r>
              <a:rPr lang="en-US" sz="2400" dirty="0">
                <a:ea typeface="+mn-lt"/>
                <a:cs typeface="+mn-lt"/>
              </a:rPr>
              <a:t>Statutory partners will often look to the police for leadership and direction.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2811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7824B8-1EA7-0660-D75C-553718E57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Leadership impact on wellbeing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84C45-E10F-2C90-EBA5-090030499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786739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ea typeface="+mn-lt"/>
                <a:cs typeface="+mn-lt"/>
              </a:rPr>
              <a:t>The Strategic Review of Policing in England and Wales showed that leadership styles can impact directly upon the well-being of policing professionals, this being particularly pertinent when police services undergo significant change</a:t>
            </a:r>
          </a:p>
          <a:p>
            <a:r>
              <a:rPr lang="en-US" sz="2400" dirty="0">
                <a:ea typeface="+mn-lt"/>
                <a:cs typeface="+mn-lt"/>
              </a:rPr>
              <a:t>Changing programmes are a constant within policing, due to a need to adapt and meet societal needs.</a:t>
            </a:r>
          </a:p>
          <a:p>
            <a:r>
              <a:rPr lang="en-US" sz="2400" dirty="0">
                <a:ea typeface="+mn-lt"/>
                <a:cs typeface="+mn-lt"/>
              </a:rPr>
              <a:t>'Top down’ leadership styles that impose organisational changes upon a workforce without due consultation, can negatively impact upon the workforce’s well-being.</a:t>
            </a:r>
          </a:p>
        </p:txBody>
      </p:sp>
    </p:spTree>
    <p:extLst>
      <p:ext uri="{BB962C8B-B14F-4D97-AF65-F5344CB8AC3E}">
        <p14:creationId xmlns:p14="http://schemas.microsoft.com/office/powerpoint/2010/main" val="244752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70C5F-AEF9-2F48-EE59-979F2F11A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3400" dirty="0"/>
              <a:t>Characteristics of good leadership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2F267-9698-1FAB-7E00-FE50BDB44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670841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ea typeface="+mn-lt"/>
                <a:cs typeface="+mn-lt"/>
              </a:rPr>
              <a:t>An ability to demonstrate core values and inspire others to actively participate in organisational change proposals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Positively negotiate and influence community stakeholders to set and deliver local strategic plans (such as a town center violence reduction ambition)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Take responsibility for personal development and actively value people, this includes coaching and mentoring</a:t>
            </a:r>
          </a:p>
          <a:p>
            <a:r>
              <a:rPr lang="en-US" sz="2400" dirty="0">
                <a:ea typeface="+mn-lt"/>
                <a:cs typeface="+mn-lt"/>
              </a:rPr>
              <a:t>Actively support the creation of an inclusive working environment, one that represents the communities served;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31653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83F21AF2-864F-748B-F8F1-B052F28BC2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201" r="1" b="1"/>
          <a:stretch>
            <a:fillRect/>
          </a:stretch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83AC6-D10C-FCAC-3251-5441A2B5D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716" y="4121944"/>
            <a:ext cx="8352098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Leadership definition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C5680-A615-4B42-6C0A-165ECB8B9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566" y="5737867"/>
            <a:ext cx="8377843" cy="6184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0" i="0" dirty="0">
                <a:solidFill>
                  <a:srgbClr val="FFFFFF"/>
                </a:solidFill>
                <a:effectLst/>
              </a:rPr>
              <a:t>The action of leading a group of people or an organisation.</a:t>
            </a: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18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D0C34-A9B8-D3BD-E7C3-906A9B199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5098B-1697-F095-7BBE-383BB6326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police professionals are leaders:-</a:t>
            </a:r>
          </a:p>
          <a:p>
            <a:r>
              <a:rPr lang="en-GB" dirty="0"/>
              <a:t>Leadership is not limited to formal positions; it's a set of skills and behaviours that anyone can develop to inspire and enable others to perform at their best. </a:t>
            </a:r>
          </a:p>
          <a:p>
            <a:r>
              <a:rPr lang="en-GB" dirty="0"/>
              <a:t>E.g. tutor constables who perform coaching and mentoring roles daily, often supporting peers to achieve personal and organisational goals.</a:t>
            </a:r>
          </a:p>
          <a:p>
            <a:r>
              <a:rPr lang="en-GB" dirty="0"/>
              <a:t>Coaching and mentoring is recognised as a leadership trait.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03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71E3B-3E33-ECCF-475F-08E27AA0A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247"/>
            <a:ext cx="5323715" cy="1067700"/>
          </a:xfrm>
        </p:spPr>
        <p:txBody>
          <a:bodyPr anchor="b">
            <a:normAutofit fontScale="90000"/>
          </a:bodyPr>
          <a:lstStyle/>
          <a:p>
            <a:r>
              <a:rPr lang="en-GB" sz="4000" dirty="0"/>
              <a:t>Leadership vs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2B33E-9D57-E023-3609-6634359A7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521" y="1338194"/>
            <a:ext cx="6701592" cy="533692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Management focuses on processes, systems, and execution to ensure efficiency and stability</a:t>
            </a:r>
          </a:p>
          <a:p>
            <a:r>
              <a:rPr lang="en-GB" sz="2400" dirty="0"/>
              <a:t>Managers organise resources, track progress, and ensure goals are met through established procedures</a:t>
            </a:r>
          </a:p>
          <a:p>
            <a:r>
              <a:rPr lang="en-GB" sz="2400" dirty="0"/>
              <a:t>Management focuses on the day-to-day, procedural aspects like planning, budgeting, and enforcing rules</a:t>
            </a:r>
          </a:p>
          <a:p>
            <a:r>
              <a:rPr lang="en-GB" sz="2400" dirty="0"/>
              <a:t>Management focuses on the short term; they work within given objectives to ‘get the job done’</a:t>
            </a:r>
          </a:p>
          <a:p>
            <a:r>
              <a:rPr lang="en-GB" sz="2400" dirty="0"/>
              <a:t>One person makes the decisions for all </a:t>
            </a:r>
          </a:p>
        </p:txBody>
      </p:sp>
      <p:sp>
        <p:nvSpPr>
          <p:cNvPr id="2062" name="Rectangle 206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Manager Vector Art, Icons, and Graphics for Free Download">
            <a:extLst>
              <a:ext uri="{FF2B5EF4-FFF2-40B4-BE49-F238E27FC236}">
                <a16:creationId xmlns:a16="http://schemas.microsoft.com/office/drawing/2014/main" id="{9D5BF8CE-CACF-46ED-8A90-8FD509791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1" r="6702" b="-1"/>
          <a:stretch>
            <a:fillRect/>
          </a:stretch>
        </p:blipFill>
        <p:spPr bwMode="auto">
          <a:xfrm>
            <a:off x="7564270" y="1202947"/>
            <a:ext cx="4170530" cy="479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8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2AC41-5552-F7B3-189E-17FEEB678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986851"/>
          </a:xfrm>
        </p:spPr>
        <p:txBody>
          <a:bodyPr anchor="b">
            <a:normAutofit fontScale="90000"/>
          </a:bodyPr>
          <a:lstStyle/>
          <a:p>
            <a:r>
              <a:rPr lang="en-GB" sz="4000" dirty="0"/>
              <a:t>Leadership vs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A646A-5DAE-2DA1-22AC-1FB532B10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992" y="1990891"/>
            <a:ext cx="7405141" cy="5164139"/>
          </a:xfrm>
        </p:spPr>
        <p:txBody>
          <a:bodyPr anchor="t">
            <a:noAutofit/>
          </a:bodyPr>
          <a:lstStyle/>
          <a:p>
            <a:r>
              <a:rPr lang="en-GB" sz="2400" dirty="0"/>
              <a:t>At its core, leadership is about inspiring others to achieve a common goal</a:t>
            </a:r>
          </a:p>
          <a:p>
            <a:r>
              <a:rPr lang="en-GB" sz="2400" dirty="0"/>
              <a:t>It is not just about holding a title or position, but about making a positive impact</a:t>
            </a:r>
          </a:p>
          <a:p>
            <a:r>
              <a:rPr lang="en-GB" sz="2400" dirty="0"/>
              <a:t>Leadership is about vision, trust, and influence</a:t>
            </a:r>
          </a:p>
          <a:p>
            <a:r>
              <a:rPr lang="en-GB" sz="2400" dirty="0"/>
              <a:t>It is about guiding, not dictating </a:t>
            </a:r>
          </a:p>
          <a:p>
            <a:r>
              <a:rPr lang="en-GB" sz="2400" dirty="0"/>
              <a:t>Inspiring, not intimidating</a:t>
            </a:r>
          </a:p>
          <a:p>
            <a:r>
              <a:rPr lang="en-GB" sz="2400" dirty="0"/>
              <a:t>Leadership motivates, and builds a sense of purpose</a:t>
            </a:r>
          </a:p>
          <a:p>
            <a:r>
              <a:rPr lang="en-GB" sz="2400" dirty="0"/>
              <a:t>Creating a vision, challenging the status quo, and building a culture of integrity and fairness</a:t>
            </a:r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122" name="Picture 2" descr="How to be an inspirational leader in an ever-changing world - Dynamic  Presenting">
            <a:extLst>
              <a:ext uri="{FF2B5EF4-FFF2-40B4-BE49-F238E27FC236}">
                <a16:creationId xmlns:a16="http://schemas.microsoft.com/office/drawing/2014/main" id="{B81BE4BF-A887-6D46-53A8-9FB3F4C31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2992" y="2092358"/>
            <a:ext cx="4531156" cy="302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36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1BC8A40-B736-BA5A-8406-246AD3F930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7233239"/>
              </p:ext>
            </p:extLst>
          </p:nvPr>
        </p:nvGraphicFramePr>
        <p:xfrm>
          <a:off x="657007" y="643467"/>
          <a:ext cx="10877987" cy="5679218"/>
        </p:xfrm>
        <a:graphic>
          <a:graphicData uri="http://schemas.openxmlformats.org/drawingml/2006/table">
            <a:tbl>
              <a:tblPr firstRow="1" firstCol="1" bandRow="1"/>
              <a:tblGrid>
                <a:gridCol w="1700553">
                  <a:extLst>
                    <a:ext uri="{9D8B030D-6E8A-4147-A177-3AD203B41FA5}">
                      <a16:colId xmlns:a16="http://schemas.microsoft.com/office/drawing/2014/main" val="2940632747"/>
                    </a:ext>
                  </a:extLst>
                </a:gridCol>
                <a:gridCol w="4772082">
                  <a:extLst>
                    <a:ext uri="{9D8B030D-6E8A-4147-A177-3AD203B41FA5}">
                      <a16:colId xmlns:a16="http://schemas.microsoft.com/office/drawing/2014/main" val="157540846"/>
                    </a:ext>
                  </a:extLst>
                </a:gridCol>
                <a:gridCol w="4405352">
                  <a:extLst>
                    <a:ext uri="{9D8B030D-6E8A-4147-A177-3AD203B41FA5}">
                      <a16:colId xmlns:a16="http://schemas.microsoft.com/office/drawing/2014/main" val="3146427761"/>
                    </a:ext>
                  </a:extLst>
                </a:gridCol>
              </a:tblGrid>
              <a:tr h="2917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Management </a:t>
                      </a: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Leadership</a:t>
                      </a: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5168563"/>
                  </a:ext>
                </a:extLst>
              </a:tr>
              <a:tr h="70395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b="1" kern="0" dirty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Primary Focus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 dirty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Planning, organizing, coordinating resources, and ensuring compliance with rules and procedures.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 dirty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Inspiring, motivating, and influencing officers toward achieving a common purpose or vision.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313576"/>
                  </a:ext>
                </a:extLst>
              </a:tr>
              <a:tr h="70395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b="1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Time Horizon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Short-term; works in the present to meet daily operational needs.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Long-term; anticipates and prepares the organization for future challenges and changes.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1624475"/>
                  </a:ext>
                </a:extLst>
              </a:tr>
              <a:tr h="70395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b="1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Approach to Change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Aims to maintain stability and manages the implementation of changes initiated by leadership.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Embraces and drives change, developing new ideas and strategies to adapt to new conditions.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7177365"/>
                  </a:ext>
                </a:extLst>
              </a:tr>
              <a:tr h="105583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b="1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Source of Influence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Formal position or rank within the police hierarchy (e.g., sergeant, lieutenant), using authority to direct subordinates.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Personal qualities, trust, and respect earned from peers and subordinates, using non-coercive influence.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8723451"/>
                  </a:ext>
                </a:extLst>
              </a:tr>
              <a:tr h="105583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b="1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Role with People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Directs people, focusing on task execution and ensuring policies are followed.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Develops and empowers people, building morale, encouraging self-development, and fostering teamwork.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583741"/>
                  </a:ext>
                </a:extLst>
              </a:tr>
              <a:tr h="105583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b="1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Decision Making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Makes tactical, day-to-day decisions within established boundaries and standard operating procedures (SOPs).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0" dirty="0">
                          <a:solidFill>
                            <a:srgbClr val="0A0A0A"/>
                          </a:solidFill>
                          <a:effectLst/>
                          <a:latin typeface="Roboto" panose="02000000000000000000" pitchFamily="2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Makes strategic, long-term decisions; addresses "wicked problems" that lack pre-existing solutions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051" marR="6205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84338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9839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550929-051E-6181-BC75-6C67AAC48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888" y="210689"/>
            <a:ext cx="5604022" cy="95854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Key aspects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3ECB0-A5DC-76D5-E9B3-2E6828E7F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24" y="1061884"/>
            <a:ext cx="6280878" cy="558542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Influence and guidance: Leadership uses a process of social influence to guide individuals and teams toward a shared and ethical task.</a:t>
            </a:r>
          </a:p>
          <a:p>
            <a:r>
              <a:rPr lang="en-GB" sz="2000" dirty="0"/>
              <a:t>Goal achievement: Leaders set a clear purpose and vision, establish achievable goals, and provide the knowledge and tools needed to accomplish them.</a:t>
            </a:r>
          </a:p>
          <a:p>
            <a:r>
              <a:rPr lang="en-GB" sz="2000" dirty="0"/>
              <a:t>Empowering others: Effective leaders help others develop their skills and grow, making them better leaders themselves and not creating a zero-sum competition.</a:t>
            </a:r>
          </a:p>
          <a:p>
            <a:r>
              <a:rPr lang="en-GB" sz="2000" dirty="0"/>
              <a:t>Motivation and commitment: It involves motivating people, which builds commitment and ensures they work together effectively to achieve outcomes that would be impossible alone.</a:t>
            </a:r>
          </a:p>
          <a:p>
            <a:r>
              <a:rPr lang="en-GB" sz="2000" dirty="0"/>
              <a:t>Adaptability and innovation: Leadership is also about taking risks, challenging the status quo, and adjusting to changing environments to pursue innovation and transformation. 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E69C8252-2EE2-3EB1-4758-8CD6C98F15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1" r="2221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659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30168-972D-3496-F263-5CB4ADD76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070556"/>
            <a:ext cx="9357865" cy="760212"/>
          </a:xfrm>
        </p:spPr>
        <p:txBody>
          <a:bodyPr>
            <a:normAutofit/>
          </a:bodyPr>
          <a:lstStyle/>
          <a:p>
            <a:r>
              <a:rPr lang="en-GB" sz="4000" dirty="0"/>
              <a:t>The main differences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2711CC-294F-6EEF-15B5-5887FCD9E8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Managers</a:t>
            </a:r>
          </a:p>
          <a:p>
            <a:endParaRPr lang="en-GB" sz="2400" dirty="0"/>
          </a:p>
          <a:p>
            <a:r>
              <a:rPr lang="en-GB" sz="2400" dirty="0"/>
              <a:t>Ask how and when?</a:t>
            </a:r>
          </a:p>
          <a:p>
            <a:r>
              <a:rPr lang="en-GB" sz="2400" dirty="0"/>
              <a:t>Has eyes on the bottom line</a:t>
            </a:r>
          </a:p>
          <a:p>
            <a:r>
              <a:rPr lang="en-GB" sz="2400" dirty="0"/>
              <a:t>Short term</a:t>
            </a:r>
          </a:p>
          <a:p>
            <a:r>
              <a:rPr lang="en-GB" sz="2400" dirty="0"/>
              <a:t>Controls a team	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3B142B-1FB1-E2CE-C3FE-D9BB546DF9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82725" y="2701427"/>
            <a:ext cx="4641251" cy="28052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Leaders</a:t>
            </a:r>
          </a:p>
          <a:p>
            <a:endParaRPr lang="en-GB" sz="2400" dirty="0"/>
          </a:p>
          <a:p>
            <a:r>
              <a:rPr lang="en-GB" sz="2400" dirty="0"/>
              <a:t>What and Why?</a:t>
            </a:r>
          </a:p>
          <a:p>
            <a:r>
              <a:rPr lang="en-GB" sz="2400" dirty="0"/>
              <a:t>Look to the horizon</a:t>
            </a:r>
          </a:p>
          <a:p>
            <a:r>
              <a:rPr lang="en-GB" sz="2400" dirty="0"/>
              <a:t>Long term investment</a:t>
            </a:r>
          </a:p>
          <a:p>
            <a:r>
              <a:rPr lang="en-GB" sz="2400" dirty="0"/>
              <a:t>Grows a team</a:t>
            </a:r>
          </a:p>
        </p:txBody>
      </p:sp>
    </p:spTree>
    <p:extLst>
      <p:ext uri="{BB962C8B-B14F-4D97-AF65-F5344CB8AC3E}">
        <p14:creationId xmlns:p14="http://schemas.microsoft.com/office/powerpoint/2010/main" val="128646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lose-up of a grid&#10;&#10;AI-generated content may be incorrect.">
            <a:extLst>
              <a:ext uri="{FF2B5EF4-FFF2-40B4-BE49-F238E27FC236}">
                <a16:creationId xmlns:a16="http://schemas.microsoft.com/office/drawing/2014/main" id="{F8D1F0CE-2453-AD69-AA59-23419B6217E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5FDE765-726C-337B-C3AF-0F274A147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Leadership Styles / Models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57B17FB-FF0A-65F0-48BB-95A52F3EF2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4406107"/>
              </p:ext>
            </p:extLst>
          </p:nvPr>
        </p:nvGraphicFramePr>
        <p:xfrm>
          <a:off x="309717" y="1504335"/>
          <a:ext cx="11680722" cy="5220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48266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3980719-05C3-450F-B655-035B4F13ED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E245839-2F09-48B0-A970-4200BCC8C9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B8DB4DF-11EA-4380-B972-04A5854E23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ECADD1B-CBEF-4939-8417-097A887723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8064421-6F23-45A0-A2FD-3481CA51D1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5FBCEDC-7FB6-4172-BBC3-26DA3AAEC2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8E5FC18-388D-4DA9-906B-FD320CAD4B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F18FD4C-83E1-4BCC-AD88-16719C0B9F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12CE4-7A80-6A54-D49B-25B54E33E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kind of leader are you?</a:t>
            </a:r>
          </a:p>
        </p:txBody>
      </p:sp>
      <p:pic>
        <p:nvPicPr>
          <p:cNvPr id="7170" name="Picture 2" descr="QR Code Image">
            <a:extLst>
              <a:ext uri="{FF2B5EF4-FFF2-40B4-BE49-F238E27FC236}">
                <a16:creationId xmlns:a16="http://schemas.microsoft.com/office/drawing/2014/main" id="{8E5238CE-0D51-F93E-EDA4-A55B0C6B99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3296" y="643466"/>
            <a:ext cx="5568739" cy="556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0400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16" name="Rectangle 821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5E4F9-451A-9AEC-186E-CF2518B2C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Transactional leadership</a:t>
            </a:r>
          </a:p>
        </p:txBody>
      </p:sp>
      <p:sp>
        <p:nvSpPr>
          <p:cNvPr id="82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212" name="Content Placeholder 2">
            <a:extLst>
              <a:ext uri="{FF2B5EF4-FFF2-40B4-BE49-F238E27FC236}">
                <a16:creationId xmlns:a16="http://schemas.microsoft.com/office/drawing/2014/main" id="{8C2A0E3E-0516-09C2-7F47-4039F65C6D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64985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131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0A37E77E-BBAB-4CA0-A8CF-938CAFDDC3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933CB630-6FEE-4DEA-9816-C49D0B2F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D35CC14A-D44C-4E64-A8B0-B6542594C4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A14B443D-F6B6-41A4-8C1A-BAC5A2CE13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8D73DEB3-2CCD-4786-A28F-4B0FFC54DA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D9F4EEFB-2419-4901-B3AA-1769566775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F236A6FD-D8E7-4559-A19A-8F9CD55BD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>
                                            <p:graphicEl>
                                              <a:dgm id="{8FFC2DFB-398A-44AC-A0EF-EB66109D9E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212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318FEA-594B-7CD9-1612-0F2350E99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55993"/>
            <a:ext cx="5294716" cy="3746011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>
            <a:extLst>
              <a:ext uri="{FF2B5EF4-FFF2-40B4-BE49-F238E27FC236}">
                <a16:creationId xmlns:a16="http://schemas.microsoft.com/office/drawing/2014/main" id="{D5498535-ACC9-3CAF-7D90-0177E924A457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3817" y="1304496"/>
            <a:ext cx="5294715" cy="424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2" descr="Transactional Leadership: Examples, Characteristics &amp; Drawbacks">
            <a:extLst>
              <a:ext uri="{FF2B5EF4-FFF2-40B4-BE49-F238E27FC236}">
                <a16:creationId xmlns:a16="http://schemas.microsoft.com/office/drawing/2014/main" id="{B0ECA516-E2BC-261C-C033-69DCA96282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740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10CA9-D6F6-9422-7BBF-33947C8D6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Autocratic Leadership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931F39-477C-5207-174A-14C58F1A0D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84384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703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8E2F7C0-DC85-448D-8DD3-F33C6BF11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5A2DD9-C7BF-4628-98DF-1FEAD6E9FC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48634B3-F72D-4DB8-94CD-9236E03B32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F743B0-F412-4676-89C4-8F6C332DBA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D3D4A0-DDFD-4A0A-B927-8408AF38AF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B1AB949-CE9B-4E02-A9DD-3F0C2FBAE0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10243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5" name="Rectangle 10244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Advantages And Disadvantages Of Autocratic Leadership - Benefits-Drawbacks">
            <a:extLst>
              <a:ext uri="{FF2B5EF4-FFF2-40B4-BE49-F238E27FC236}">
                <a16:creationId xmlns:a16="http://schemas.microsoft.com/office/drawing/2014/main" id="{886ABA30-90E3-32DA-6F2B-81020CC66BA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8191" y="643467"/>
            <a:ext cx="9095617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2140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EDD70-3D2F-C997-B683-B7E487A54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Democratic Leadership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31CE9-18A7-9807-374E-20DAD87AB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0"/>
            <a:ext cx="6700821" cy="58337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Democratic leadership is a collaborative management style where a leader includes team members in the decision-making process by seeking their input and feedback </a:t>
            </a:r>
          </a:p>
          <a:p>
            <a:r>
              <a:rPr lang="en-GB" sz="2400" dirty="0"/>
              <a:t>This approach promotes employee engagement, creativity, and better decision-making by valuing diverse perspectives </a:t>
            </a:r>
          </a:p>
          <a:p>
            <a:r>
              <a:rPr lang="en-GB" sz="2400" dirty="0"/>
              <a:t>However, it can slow down the process, making it less suitable for urgent situations</a:t>
            </a:r>
          </a:p>
          <a:p>
            <a:r>
              <a:rPr lang="en-GB" sz="2400" dirty="0"/>
              <a:t>Final authority - While input is valued, the leader typically retains the final decision-making authority</a:t>
            </a:r>
          </a:p>
        </p:txBody>
      </p:sp>
    </p:spTree>
    <p:extLst>
      <p:ext uri="{BB962C8B-B14F-4D97-AF65-F5344CB8AC3E}">
        <p14:creationId xmlns:p14="http://schemas.microsoft.com/office/powerpoint/2010/main" val="357817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5" name="Rectangle 104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37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Democratic Leadership Style: How to Make It Work as a Team">
            <a:extLst>
              <a:ext uri="{FF2B5EF4-FFF2-40B4-BE49-F238E27FC236}">
                <a16:creationId xmlns:a16="http://schemas.microsoft.com/office/drawing/2014/main" id="{E8D97BCB-F7EB-52F9-C512-761B856C2C3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03"/>
          <a:stretch>
            <a:fillRect/>
          </a:stretch>
        </p:blipFill>
        <p:spPr bwMode="auto">
          <a:xfrm>
            <a:off x="731366" y="643467"/>
            <a:ext cx="10729267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2332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5818C-7FE3-781F-F2D4-553F8E3DD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Laissez-faire leadership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D11A6-A831-91D1-81B2-5BCF878CA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3269" y="1259640"/>
            <a:ext cx="6304029" cy="4992624"/>
          </a:xfrm>
        </p:spPr>
        <p:txBody>
          <a:bodyPr anchor="ctr">
            <a:noAutofit/>
          </a:bodyPr>
          <a:lstStyle/>
          <a:p>
            <a:r>
              <a:rPr lang="en-GB" sz="2400" b="0" i="0" dirty="0">
                <a:effectLst/>
                <a:latin typeface="Google Sans"/>
              </a:rPr>
              <a:t>Laissez-faire leadership is a hands-off approach where leaders give employees significant autonomy to make their own decisions and manage their work. </a:t>
            </a:r>
          </a:p>
          <a:p>
            <a:r>
              <a:rPr lang="en-GB" sz="2400" b="0" i="0" dirty="0">
                <a:effectLst/>
                <a:latin typeface="Google Sans"/>
              </a:rPr>
              <a:t>This style is effective with highly skilled and motivated teams, as it fosters creativity and innovation, but can lead to poor performance if the team lacks direction or experience. </a:t>
            </a:r>
          </a:p>
          <a:p>
            <a:r>
              <a:rPr lang="en-GB" sz="2400" b="0" i="0" dirty="0">
                <a:effectLst/>
                <a:latin typeface="Google Sans"/>
              </a:rPr>
              <a:t>The leader provides resources and support but avoids micromanaging, trusting employees to solve problems and achieve goals independently</a:t>
            </a:r>
          </a:p>
          <a:p>
            <a:r>
              <a:rPr lang="en-GB" sz="2400" dirty="0"/>
              <a:t>Focus on trust - The style is based on the belief that team members are at their best when given the freedom to work independently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58528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963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dvantages And Disadvantages Of Laissez Faire Leadership -  Benefits-Drawbacks">
            <a:extLst>
              <a:ext uri="{FF2B5EF4-FFF2-40B4-BE49-F238E27FC236}">
                <a16:creationId xmlns:a16="http://schemas.microsoft.com/office/drawing/2014/main" id="{907EF666-E943-686D-44B2-E62DB65583BC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91813" y="643467"/>
            <a:ext cx="920837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6404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5F515-292E-5C01-D296-30CB07751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Situational leadership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713CA-06E8-FAD9-2543-D763093AD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6423071" cy="4992624"/>
          </a:xfrm>
        </p:spPr>
        <p:txBody>
          <a:bodyPr anchor="ctr">
            <a:noAutofit/>
          </a:bodyPr>
          <a:lstStyle/>
          <a:p>
            <a:r>
              <a:rPr lang="en-GB" sz="2400" dirty="0"/>
              <a:t>Situational leadership is an adaptive leadership style where leaders change their approach to suit the specific needs of the situation and the team members involved</a:t>
            </a:r>
          </a:p>
          <a:p>
            <a:r>
              <a:rPr lang="en-GB" sz="2400" dirty="0"/>
              <a:t> Instead of using a single style, leaders adjust their level of directive and supportive behaviour based on the employee's competence and commitment, or "readiness“</a:t>
            </a:r>
          </a:p>
          <a:p>
            <a:r>
              <a:rPr lang="en-GB" sz="2400" dirty="0"/>
              <a:t>This flexibility is key to ensuring the team or individual receives the right level of guidance and support to be successful</a:t>
            </a:r>
          </a:p>
          <a:p>
            <a:r>
              <a:rPr lang="en-GB" sz="2400" dirty="0"/>
              <a:t>No one-size-fits-all style - There is no single "best" leadership style; the most effective approach depends on the circumstances and person</a:t>
            </a:r>
          </a:p>
        </p:txBody>
      </p:sp>
    </p:spTree>
    <p:extLst>
      <p:ext uri="{BB962C8B-B14F-4D97-AF65-F5344CB8AC3E}">
        <p14:creationId xmlns:p14="http://schemas.microsoft.com/office/powerpoint/2010/main" val="331473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81" name="Arc 308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Advantages &amp; Disadvantages of Situational Leadership Explained">
            <a:extLst>
              <a:ext uri="{FF2B5EF4-FFF2-40B4-BE49-F238E27FC236}">
                <a16:creationId xmlns:a16="http://schemas.microsoft.com/office/drawing/2014/main" id="{FE978634-FA57-DE5E-8591-6450D66089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96" r="11274"/>
          <a:stretch>
            <a:fillRect/>
          </a:stretch>
        </p:blipFill>
        <p:spPr bwMode="auto">
          <a:xfrm>
            <a:off x="847537" y="1338713"/>
            <a:ext cx="3436375" cy="318492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1E168-1248-F286-9D9E-E94D3680404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75239" y="1019331"/>
            <a:ext cx="6813579" cy="515763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b="0" i="0" dirty="0">
                <a:effectLst/>
              </a:rPr>
              <a:t>The disadvantages of situational leadership include the complexity and time-consuming nature of continuously assessing and adapting to different situations and individual needs. </a:t>
            </a:r>
          </a:p>
          <a:p>
            <a:r>
              <a:rPr lang="en-US" sz="2400" b="0" i="0" dirty="0">
                <a:effectLst/>
              </a:rPr>
              <a:t>It can lead to confusion and mistrust among employees if the changes in style are not clearly communicated. </a:t>
            </a:r>
          </a:p>
          <a:p>
            <a:r>
              <a:rPr lang="en-US" sz="2400" b="0" i="0" dirty="0">
                <a:effectLst/>
              </a:rPr>
              <a:t>The model heavily relies on the leader's ability to accurately judge team members' needs and abilities, which can result in misinterpretations and poor decisions if the leader misjudges a situation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119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feeb63c982c1001f9c2a11f433e323ea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65131a8883978f96c7024b9d8cabbb9f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0C1EC19-8EFB-4AE3-9AD0-4316A8384E56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4eb0a523-77d0-454a-93a8-50ca111d3c44"/>
    <ds:schemaRef ds:uri="0e7fbce4-8ae7-4085-8b0a-9efa4c7cae6d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9F52C17-C7FD-407C-AD21-EEF3C18693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D3B52F-F1DE-4E0C-9735-4EFA094286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9747</TotalTime>
  <Words>1449</Words>
  <Application>Microsoft Office PowerPoint</Application>
  <PresentationFormat>Widescreen</PresentationFormat>
  <Paragraphs>124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Aptos</vt:lpstr>
      <vt:lpstr>Aptos Display</vt:lpstr>
      <vt:lpstr>Arial</vt:lpstr>
      <vt:lpstr>Calibri</vt:lpstr>
      <vt:lpstr>Google Sans</vt:lpstr>
      <vt:lpstr>Roboto</vt:lpstr>
      <vt:lpstr>Office Theme</vt:lpstr>
      <vt:lpstr>1_office theme</vt:lpstr>
      <vt:lpstr>Leadership</vt:lpstr>
      <vt:lpstr>Today’s session</vt:lpstr>
      <vt:lpstr>PowerPoint Presentation</vt:lpstr>
      <vt:lpstr>Effective leadership</vt:lpstr>
      <vt:lpstr>Leadership impact on wellbeing</vt:lpstr>
      <vt:lpstr>Characteristics of good leadership</vt:lpstr>
      <vt:lpstr>Leadership definition </vt:lpstr>
      <vt:lpstr>PowerPoint Presentation</vt:lpstr>
      <vt:lpstr>Leadership vs Management </vt:lpstr>
      <vt:lpstr>Leadership vs Management </vt:lpstr>
      <vt:lpstr>PowerPoint Presentation</vt:lpstr>
      <vt:lpstr>Key aspects of leadership</vt:lpstr>
      <vt:lpstr>The main differences</vt:lpstr>
      <vt:lpstr>Leadership Styles / Models</vt:lpstr>
      <vt:lpstr>What kind of leader are you?</vt:lpstr>
      <vt:lpstr>Transactional leadership</vt:lpstr>
      <vt:lpstr>PowerPoint Presentation</vt:lpstr>
      <vt:lpstr>Autocratic Leadership</vt:lpstr>
      <vt:lpstr>PowerPoint Presentation</vt:lpstr>
      <vt:lpstr>Democratic Leadership</vt:lpstr>
      <vt:lpstr>PowerPoint Presentation</vt:lpstr>
      <vt:lpstr>Laissez-faire leadership </vt:lpstr>
      <vt:lpstr>PowerPoint Presentation</vt:lpstr>
      <vt:lpstr>Situational leadership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Hill (IMH)</dc:creator>
  <cp:lastModifiedBy>Michelle Hill (IMH)</cp:lastModifiedBy>
  <cp:revision>2</cp:revision>
  <dcterms:created xsi:type="dcterms:W3CDTF">2025-11-27T15:52:34Z</dcterms:created>
  <dcterms:modified xsi:type="dcterms:W3CDTF">2025-12-04T10:20:46Z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