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258" r:id="rId2"/>
    <p:sldId id="426" r:id="rId3"/>
    <p:sldId id="427" r:id="rId4"/>
    <p:sldId id="436" r:id="rId5"/>
    <p:sldId id="398" r:id="rId6"/>
    <p:sldId id="428" r:id="rId7"/>
    <p:sldId id="429" r:id="rId8"/>
    <p:sldId id="430" r:id="rId9"/>
    <p:sldId id="261" r:id="rId10"/>
    <p:sldId id="412" r:id="rId11"/>
    <p:sldId id="399" r:id="rId12"/>
    <p:sldId id="393" r:id="rId13"/>
    <p:sldId id="260" r:id="rId14"/>
    <p:sldId id="298" r:id="rId15"/>
    <p:sldId id="262" r:id="rId16"/>
    <p:sldId id="385" r:id="rId17"/>
    <p:sldId id="418" r:id="rId18"/>
    <p:sldId id="438" r:id="rId19"/>
    <p:sldId id="413" r:id="rId20"/>
    <p:sldId id="437" r:id="rId21"/>
    <p:sldId id="270" r:id="rId22"/>
    <p:sldId id="271" r:id="rId23"/>
    <p:sldId id="416" r:id="rId24"/>
    <p:sldId id="299" r:id="rId25"/>
    <p:sldId id="300" r:id="rId26"/>
    <p:sldId id="301" r:id="rId27"/>
    <p:sldId id="289" r:id="rId28"/>
    <p:sldId id="408" r:id="rId29"/>
    <p:sldId id="424" r:id="rId30"/>
    <p:sldId id="425" r:id="rId31"/>
    <p:sldId id="419" r:id="rId32"/>
    <p:sldId id="422" r:id="rId33"/>
    <p:sldId id="414" r:id="rId34"/>
    <p:sldId id="431" r:id="rId35"/>
    <p:sldId id="432" r:id="rId36"/>
    <p:sldId id="439" r:id="rId37"/>
    <p:sldId id="433" r:id="rId38"/>
    <p:sldId id="434" r:id="rId39"/>
    <p:sldId id="435" r:id="rId4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9702B-E0F8-47EB-A57D-9DB48B85FECE}" v="9" dt="2025-10-14T08:08:05.890"/>
    <p1510:client id="{073C178E-8CDC-4607-ABFB-D6740701D558}" v="11" dt="2025-10-13T19:32:09.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17" autoAdjust="0"/>
    <p:restoredTop sz="94664" autoAdjust="0"/>
  </p:normalViewPr>
  <p:slideViewPr>
    <p:cSldViewPr>
      <p:cViewPr>
        <p:scale>
          <a:sx n="73" d="100"/>
          <a:sy n="73" d="100"/>
        </p:scale>
        <p:origin x="624" y="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0389702B-E0F8-47EB-A57D-9DB48B85FECE}"/>
    <pc:docChg chg="undo custSel addSld delSld modSld sldOrd">
      <pc:chgData name="Patrick Yeboah" userId="2341f12c-eda5-4eb4-b1f2-88e9af048fa2" providerId="ADAL" clId="{0389702B-E0F8-47EB-A57D-9DB48B85FECE}" dt="2025-10-14T08:12:17.398" v="525" actId="27636"/>
      <pc:docMkLst>
        <pc:docMk/>
      </pc:docMkLst>
      <pc:sldChg chg="modSp mod">
        <pc:chgData name="Patrick Yeboah" userId="2341f12c-eda5-4eb4-b1f2-88e9af048fa2" providerId="ADAL" clId="{0389702B-E0F8-47EB-A57D-9DB48B85FECE}" dt="2025-10-14T08:12:17.398" v="525" actId="27636"/>
        <pc:sldMkLst>
          <pc:docMk/>
          <pc:sldMk cId="3453209054" sldId="398"/>
        </pc:sldMkLst>
        <pc:spChg chg="mod">
          <ac:chgData name="Patrick Yeboah" userId="2341f12c-eda5-4eb4-b1f2-88e9af048fa2" providerId="ADAL" clId="{0389702B-E0F8-47EB-A57D-9DB48B85FECE}" dt="2025-10-14T08:12:17.398" v="525" actId="27636"/>
          <ac:spMkLst>
            <pc:docMk/>
            <pc:sldMk cId="3453209054" sldId="398"/>
            <ac:spMk id="3" creationId="{8FAC586E-7A1F-4E90-BACD-774C14E7B0BB}"/>
          </ac:spMkLst>
        </pc:spChg>
      </pc:sldChg>
      <pc:sldChg chg="modSp mod">
        <pc:chgData name="Patrick Yeboah" userId="2341f12c-eda5-4eb4-b1f2-88e9af048fa2" providerId="ADAL" clId="{0389702B-E0F8-47EB-A57D-9DB48B85FECE}" dt="2025-10-14T08:08:27.073" v="515" actId="20577"/>
        <pc:sldMkLst>
          <pc:docMk/>
          <pc:sldMk cId="5578621" sldId="426"/>
        </pc:sldMkLst>
        <pc:spChg chg="mod">
          <ac:chgData name="Patrick Yeboah" userId="2341f12c-eda5-4eb4-b1f2-88e9af048fa2" providerId="ADAL" clId="{0389702B-E0F8-47EB-A57D-9DB48B85FECE}" dt="2025-10-14T08:08:27.073" v="515" actId="20577"/>
          <ac:spMkLst>
            <pc:docMk/>
            <pc:sldMk cId="5578621" sldId="426"/>
            <ac:spMk id="3" creationId="{C01700D1-7EC2-24CB-070A-2879D3D1E585}"/>
          </ac:spMkLst>
        </pc:spChg>
      </pc:sldChg>
      <pc:sldChg chg="modSp mod">
        <pc:chgData name="Patrick Yeboah" userId="2341f12c-eda5-4eb4-b1f2-88e9af048fa2" providerId="ADAL" clId="{0389702B-E0F8-47EB-A57D-9DB48B85FECE}" dt="2025-10-14T08:09:38.773" v="518" actId="27636"/>
        <pc:sldMkLst>
          <pc:docMk/>
          <pc:sldMk cId="3628897854" sldId="428"/>
        </pc:sldMkLst>
        <pc:spChg chg="mod">
          <ac:chgData name="Patrick Yeboah" userId="2341f12c-eda5-4eb4-b1f2-88e9af048fa2" providerId="ADAL" clId="{0389702B-E0F8-47EB-A57D-9DB48B85FECE}" dt="2025-10-14T08:09:38.773" v="518" actId="27636"/>
          <ac:spMkLst>
            <pc:docMk/>
            <pc:sldMk cId="3628897854" sldId="428"/>
            <ac:spMk id="3" creationId="{BDF5DC18-BE08-9BF6-8EC4-A4C4257F6E12}"/>
          </ac:spMkLst>
        </pc:spChg>
      </pc:sldChg>
      <pc:sldChg chg="modSp mod">
        <pc:chgData name="Patrick Yeboah" userId="2341f12c-eda5-4eb4-b1f2-88e9af048fa2" providerId="ADAL" clId="{0389702B-E0F8-47EB-A57D-9DB48B85FECE}" dt="2025-10-14T07:55:37.406" v="203" actId="20577"/>
        <pc:sldMkLst>
          <pc:docMk/>
          <pc:sldMk cId="936359632" sldId="432"/>
        </pc:sldMkLst>
        <pc:spChg chg="mod">
          <ac:chgData name="Patrick Yeboah" userId="2341f12c-eda5-4eb4-b1f2-88e9af048fa2" providerId="ADAL" clId="{0389702B-E0F8-47EB-A57D-9DB48B85FECE}" dt="2025-10-14T07:55:37.406" v="203" actId="20577"/>
          <ac:spMkLst>
            <pc:docMk/>
            <pc:sldMk cId="936359632" sldId="432"/>
            <ac:spMk id="2" creationId="{3D6D2D04-6C2F-D3AF-81D1-93532662C0B4}"/>
          </ac:spMkLst>
        </pc:spChg>
        <pc:spChg chg="mod">
          <ac:chgData name="Patrick Yeboah" userId="2341f12c-eda5-4eb4-b1f2-88e9af048fa2" providerId="ADAL" clId="{0389702B-E0F8-47EB-A57D-9DB48B85FECE}" dt="2025-10-14T07:55:36.554" v="202" actId="20577"/>
          <ac:spMkLst>
            <pc:docMk/>
            <pc:sldMk cId="936359632" sldId="432"/>
            <ac:spMk id="6" creationId="{0A11D23E-F644-4B28-D042-CB827FAF9574}"/>
          </ac:spMkLst>
        </pc:spChg>
      </pc:sldChg>
      <pc:sldChg chg="ord">
        <pc:chgData name="Patrick Yeboah" userId="2341f12c-eda5-4eb4-b1f2-88e9af048fa2" providerId="ADAL" clId="{0389702B-E0F8-47EB-A57D-9DB48B85FECE}" dt="2025-10-14T07:58:34.336" v="304"/>
        <pc:sldMkLst>
          <pc:docMk/>
          <pc:sldMk cId="2247144375" sldId="434"/>
        </pc:sldMkLst>
      </pc:sldChg>
      <pc:sldChg chg="modSp add mod ord">
        <pc:chgData name="Patrick Yeboah" userId="2341f12c-eda5-4eb4-b1f2-88e9af048fa2" providerId="ADAL" clId="{0389702B-E0F8-47EB-A57D-9DB48B85FECE}" dt="2025-10-14T08:00:27.733" v="368" actId="20577"/>
        <pc:sldMkLst>
          <pc:docMk/>
          <pc:sldMk cId="843508929" sldId="438"/>
        </pc:sldMkLst>
        <pc:spChg chg="mod">
          <ac:chgData name="Patrick Yeboah" userId="2341f12c-eda5-4eb4-b1f2-88e9af048fa2" providerId="ADAL" clId="{0389702B-E0F8-47EB-A57D-9DB48B85FECE}" dt="2025-10-14T07:53:48.354" v="184" actId="20577"/>
          <ac:spMkLst>
            <pc:docMk/>
            <pc:sldMk cId="843508929" sldId="438"/>
            <ac:spMk id="2" creationId="{00FEF2BE-5278-D707-08CA-2626215D5CF5}"/>
          </ac:spMkLst>
        </pc:spChg>
        <pc:spChg chg="mod">
          <ac:chgData name="Patrick Yeboah" userId="2341f12c-eda5-4eb4-b1f2-88e9af048fa2" providerId="ADAL" clId="{0389702B-E0F8-47EB-A57D-9DB48B85FECE}" dt="2025-10-14T08:00:27.733" v="368" actId="20577"/>
          <ac:spMkLst>
            <pc:docMk/>
            <pc:sldMk cId="843508929" sldId="438"/>
            <ac:spMk id="3" creationId="{14213040-DDB0-368E-1E46-A656B21B1682}"/>
          </ac:spMkLst>
        </pc:spChg>
      </pc:sldChg>
      <pc:sldChg chg="add del">
        <pc:chgData name="Patrick Yeboah" userId="2341f12c-eda5-4eb4-b1f2-88e9af048fa2" providerId="ADAL" clId="{0389702B-E0F8-47EB-A57D-9DB48B85FECE}" dt="2025-10-14T07:50:05.757" v="1" actId="2890"/>
        <pc:sldMkLst>
          <pc:docMk/>
          <pc:sldMk cId="3723051968" sldId="438"/>
        </pc:sldMkLst>
      </pc:sldChg>
      <pc:sldChg chg="modSp add mod">
        <pc:chgData name="Patrick Yeboah" userId="2341f12c-eda5-4eb4-b1f2-88e9af048fa2" providerId="ADAL" clId="{0389702B-E0F8-47EB-A57D-9DB48B85FECE}" dt="2025-10-14T07:59:18.161" v="328" actId="20577"/>
        <pc:sldMkLst>
          <pc:docMk/>
          <pc:sldMk cId="3694524362" sldId="439"/>
        </pc:sldMkLst>
        <pc:spChg chg="mod">
          <ac:chgData name="Patrick Yeboah" userId="2341f12c-eda5-4eb4-b1f2-88e9af048fa2" providerId="ADAL" clId="{0389702B-E0F8-47EB-A57D-9DB48B85FECE}" dt="2025-10-14T07:55:54.861" v="214" actId="20577"/>
          <ac:spMkLst>
            <pc:docMk/>
            <pc:sldMk cId="3694524362" sldId="439"/>
            <ac:spMk id="2" creationId="{62394FAD-00A7-3C80-8E5B-F9FFE24212BF}"/>
          </ac:spMkLst>
        </pc:spChg>
        <pc:spChg chg="mod">
          <ac:chgData name="Patrick Yeboah" userId="2341f12c-eda5-4eb4-b1f2-88e9af048fa2" providerId="ADAL" clId="{0389702B-E0F8-47EB-A57D-9DB48B85FECE}" dt="2025-10-14T07:59:18.161" v="328" actId="20577"/>
          <ac:spMkLst>
            <pc:docMk/>
            <pc:sldMk cId="3694524362" sldId="439"/>
            <ac:spMk id="6" creationId="{4E16F611-4797-9DAA-E1C8-13B365084E14}"/>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14/10/2025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14/10/2025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14/10/2025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14/10/2025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14/10/2025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14/10/2025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14/10/2025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250A-102E-7E46-C154-B01B5E4017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9A52C-ABD5-AA7B-55B1-512D9DBD51B3}"/>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Lesson Outcomes</a:t>
            </a:r>
          </a:p>
        </p:txBody>
      </p:sp>
      <p:sp>
        <p:nvSpPr>
          <p:cNvPr id="3" name="Content Placeholder 2">
            <a:extLst>
              <a:ext uri="{FF2B5EF4-FFF2-40B4-BE49-F238E27FC236}">
                <a16:creationId xmlns:a16="http://schemas.microsoft.com/office/drawing/2014/main" id="{C01700D1-7EC2-24CB-070A-2879D3D1E585}"/>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Explain the concept of working capital and its role in financial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the importance of effective working capital management for business continuity and financial</a:t>
            </a:r>
          </a:p>
          <a:p>
            <a:pPr marL="0" indent="0">
              <a:buNone/>
            </a:pPr>
            <a:r>
              <a:rPr lang="en-GB" dirty="0">
                <a:solidFill>
                  <a:schemeClr val="tx2">
                    <a:lumMod val="20000"/>
                    <a:lumOff val="80000"/>
                  </a:schemeClr>
                </a:solidFill>
                <a:latin typeface="Arial" panose="020B0604020202020204" pitchFamily="34" charset="0"/>
                <a:cs typeface="Arial" panose="020B0604020202020204" pitchFamily="34" charset="0"/>
              </a:rPr>
              <a:t>   health</a:t>
            </a:r>
          </a:p>
          <a:p>
            <a:r>
              <a:rPr lang="en-GB" dirty="0">
                <a:solidFill>
                  <a:schemeClr val="tx2">
                    <a:lumMod val="20000"/>
                    <a:lumOff val="80000"/>
                  </a:schemeClr>
                </a:solidFill>
                <a:latin typeface="Arial" panose="020B0604020202020204" pitchFamily="34" charset="0"/>
                <a:cs typeface="Arial" panose="020B0604020202020204" pitchFamily="34" charset="0"/>
              </a:rPr>
              <a:t>Discuss the objective of working capital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a business organisation’s current working capital position</a:t>
            </a:r>
          </a:p>
          <a:p>
            <a:r>
              <a:rPr lang="en-GB" dirty="0">
                <a:solidFill>
                  <a:schemeClr val="tx2">
                    <a:lumMod val="20000"/>
                    <a:lumOff val="80000"/>
                  </a:schemeClr>
                </a:solidFill>
                <a:latin typeface="Arial" panose="020B0604020202020204" pitchFamily="34" charset="0"/>
                <a:cs typeface="Arial" panose="020B0604020202020204" pitchFamily="34" charset="0"/>
              </a:rPr>
              <a:t>Explain the cash operating cycle</a:t>
            </a:r>
          </a:p>
          <a:p>
            <a:r>
              <a:rPr lang="en-GB" dirty="0">
                <a:solidFill>
                  <a:schemeClr val="tx2">
                    <a:lumMod val="20000"/>
                    <a:lumOff val="80000"/>
                  </a:schemeClr>
                </a:solidFill>
                <a:latin typeface="Arial" panose="020B0604020202020204" pitchFamily="34" charset="0"/>
                <a:cs typeface="Arial" panose="020B0604020202020204" pitchFamily="34" charset="0"/>
              </a:rPr>
              <a:t>Assess the cash operating cycle of a business organisation</a:t>
            </a:r>
          </a:p>
        </p:txBody>
      </p:sp>
      <p:sp>
        <p:nvSpPr>
          <p:cNvPr id="4" name="Slide Number Placeholder 3">
            <a:extLst>
              <a:ext uri="{FF2B5EF4-FFF2-40B4-BE49-F238E27FC236}">
                <a16:creationId xmlns:a16="http://schemas.microsoft.com/office/drawing/2014/main" id="{F508B89F-EC1D-C7E1-69BE-46A2ED0881E2}"/>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557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C3AF0-0509-AD91-958E-F59D5EE0B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21BE-2E46-491F-08B9-B9248B5B41E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6CEFA63A-BBC1-0514-77C5-AC510005DC91}"/>
              </a:ext>
            </a:extLst>
          </p:cNvPr>
          <p:cNvSpPr>
            <a:spLocks noGrp="1"/>
          </p:cNvSpPr>
          <p:nvPr>
            <p:ph idx="1"/>
          </p:nvPr>
        </p:nvSpPr>
        <p:spPr>
          <a:xfrm>
            <a:off x="0" y="692696"/>
            <a:ext cx="9144000" cy="5112568"/>
          </a:xfrm>
          <a:solidFill>
            <a:schemeClr val="tx2"/>
          </a:solidFill>
        </p:spPr>
        <p:txBody>
          <a:bodyPr>
            <a:normAutofit fontScale="6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defined as current assets less current liabilities.</a:t>
            </a: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essentially the control of the business’s cash inflows and its cash outflows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As the working capital cycle proceeds cash is absorbed in the form of labour, expenses, and payments to suppliers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And, in due course, the finished goods or services the firm produces are sold, and the receipts from these sales become ‘accounts or trade receivables’, which in turn flow into the cash reservoir of the business and the cash or working capital cycle is completed</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560982F-E63D-D41B-B952-67F90DFEF21F}"/>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279304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E9245-2225-EB87-9C37-59C08BA39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2DC4C-E4B9-5699-888C-9605DAA4B8F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BCBFC80-F92E-F8D0-268B-645A3618B2A2}"/>
              </a:ext>
            </a:extLst>
          </p:cNvPr>
          <p:cNvSpPr>
            <a:spLocks noGrp="1"/>
          </p:cNvSpPr>
          <p:nvPr>
            <p:ph idx="1"/>
          </p:nvPr>
        </p:nvSpPr>
        <p:spPr>
          <a:xfrm>
            <a:off x="0" y="692696"/>
            <a:ext cx="9144000" cy="5112568"/>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Many businesses that appear profitable are forced to cease trading due to an inability to meet short-term obligations when they fall due. Successful management of working capital is essential to remaining in business.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49D8FF2-135D-2DC7-5A0E-ED91BD9584BD}"/>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5171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a:p>
            <a:r>
              <a:rPr lang="en-GB">
                <a:solidFill>
                  <a:schemeClr val="tx2">
                    <a:lumMod val="20000"/>
                    <a:lumOff val="80000"/>
                  </a:schemeClr>
                </a:solidFill>
                <a:latin typeface="Arial" panose="020B0604020202020204" pitchFamily="34" charset="0"/>
                <a:cs typeface="Arial" panose="020B0604020202020204" pitchFamily="34" charset="0"/>
              </a:rPr>
              <a:t>Strategic working capital management creates a buffer against unexpected financial challenges such as economic downturns or fluctuations in demand</a:t>
            </a:r>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B8F30-566F-C042-4B4D-DF6063129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2D58-4B21-7D8E-BBB0-69BFC8CD979B}"/>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BDF5DC18-BE08-9BF6-8EC4-A4C4257F6E12}"/>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central to the effective management of a business because:</a:t>
            </a:r>
          </a:p>
          <a:p>
            <a:r>
              <a:rPr lang="en-GB" dirty="0">
                <a:solidFill>
                  <a:schemeClr val="tx2">
                    <a:lumMod val="20000"/>
                    <a:lumOff val="80000"/>
                  </a:schemeClr>
                </a:solidFill>
                <a:latin typeface="Arial" panose="020B0604020202020204" pitchFamily="34" charset="0"/>
                <a:cs typeface="Arial" panose="020B0604020202020204" pitchFamily="34" charset="0"/>
              </a:rPr>
              <a:t>Current assets comprise the majority of the total assets of some companies</a:t>
            </a:r>
          </a:p>
          <a:p>
            <a:r>
              <a:rPr lang="en-GB" dirty="0">
                <a:solidFill>
                  <a:schemeClr val="tx2">
                    <a:lumMod val="20000"/>
                    <a:lumOff val="80000"/>
                  </a:schemeClr>
                </a:solidFill>
                <a:latin typeface="Arial" panose="020B0604020202020204" pitchFamily="34" charset="0"/>
                <a:cs typeface="Arial" panose="020B0604020202020204" pitchFamily="34" charset="0"/>
              </a:rPr>
              <a:t>Shareholder wealth is more closely related to cash generation than accounting profits</a:t>
            </a:r>
          </a:p>
          <a:p>
            <a:r>
              <a:rPr lang="en-GB" dirty="0">
                <a:solidFill>
                  <a:schemeClr val="tx2">
                    <a:lumMod val="20000"/>
                    <a:lumOff val="80000"/>
                  </a:schemeClr>
                </a:solidFill>
                <a:latin typeface="Arial" panose="020B0604020202020204" pitchFamily="34" charset="0"/>
                <a:cs typeface="Arial" panose="020B0604020202020204" pitchFamily="34" charset="0"/>
              </a:rPr>
              <a:t>Failure to control working capital, and hence to manage liquidity, is a major cause of corporate collapse.</a:t>
            </a:r>
          </a:p>
        </p:txBody>
      </p:sp>
      <p:sp>
        <p:nvSpPr>
          <p:cNvPr id="4" name="Slide Number Placeholder 3">
            <a:extLst>
              <a:ext uri="{FF2B5EF4-FFF2-40B4-BE49-F238E27FC236}">
                <a16:creationId xmlns:a16="http://schemas.microsoft.com/office/drawing/2014/main" id="{9B08F3CE-9B2B-8CE0-41B2-1F6BECA5A75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362889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0F9DE-7D82-A9CF-345E-408B0EFB4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03F668-EAC8-CF9D-D28B-E0C04FD891F3}"/>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Objectives of working capital management </a:t>
            </a:r>
          </a:p>
        </p:txBody>
      </p:sp>
      <p:sp>
        <p:nvSpPr>
          <p:cNvPr id="3" name="Content Placeholder 2">
            <a:extLst>
              <a:ext uri="{FF2B5EF4-FFF2-40B4-BE49-F238E27FC236}">
                <a16:creationId xmlns:a16="http://schemas.microsoft.com/office/drawing/2014/main" id="{577DFD0A-10AC-610D-4F57-0E8625E3AA49}"/>
              </a:ext>
            </a:extLst>
          </p:cNvPr>
          <p:cNvSpPr>
            <a:spLocks noGrp="1"/>
          </p:cNvSpPr>
          <p:nvPr>
            <p:ph idx="1"/>
          </p:nvPr>
        </p:nvSpPr>
        <p:spPr>
          <a:xfrm>
            <a:off x="0" y="1124743"/>
            <a:ext cx="9144000" cy="4536505"/>
          </a:xfrm>
          <a:solidFill>
            <a:schemeClr val="tx2"/>
          </a:solidFill>
        </p:spPr>
        <p:txBody>
          <a:bodyPr>
            <a:normAutofit fontScale="700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One of the two key objectives of working capital management is to ensure liquidity. A business with insufficient working capital will be unable to meet obligations as they fall due, leading to late payments to employees, suppliers and other providers of credit. Late payments can result in lost employee loyalty, lost supplier discounts and a damaged credit rating. Non-payment (default) can lead to the compulsory liquidation of assets to repay creditors.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other key objective is profitability. Funds tied up in working capital tend to earn little, or no, return. Hence, a company with a high level of working capital may fail to achieve the return on capital employed (Operating profit ÷ (Total equity and long-term liabilities)) expected by its investors. </a:t>
            </a:r>
          </a:p>
        </p:txBody>
      </p:sp>
      <p:sp>
        <p:nvSpPr>
          <p:cNvPr id="4" name="Slide Number Placeholder 3">
            <a:extLst>
              <a:ext uri="{FF2B5EF4-FFF2-40B4-BE49-F238E27FC236}">
                <a16:creationId xmlns:a16="http://schemas.microsoft.com/office/drawing/2014/main" id="{C5EB2A5D-D58E-8ECE-4BFC-F68B8003DD9F}"/>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73045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696F-4DAB-D31A-5A8F-B9AEE6A8D5DE}"/>
              </a:ext>
            </a:extLst>
          </p:cNvPr>
          <p:cNvSpPr>
            <a:spLocks noGrp="1"/>
          </p:cNvSpPr>
          <p:nvPr>
            <p:ph type="title"/>
          </p:nvPr>
        </p:nvSpPr>
        <p:spPr/>
        <p:txBody>
          <a:bodyPr>
            <a:normAutofit fontScale="90000"/>
          </a:bodyPr>
          <a:lstStyle/>
          <a:p>
            <a:r>
              <a:rPr lang="en-GB" dirty="0"/>
              <a:t>Objectives of working capital management </a:t>
            </a:r>
          </a:p>
        </p:txBody>
      </p:sp>
      <p:sp>
        <p:nvSpPr>
          <p:cNvPr id="4" name="Slide Number Placeholder 3">
            <a:extLst>
              <a:ext uri="{FF2B5EF4-FFF2-40B4-BE49-F238E27FC236}">
                <a16:creationId xmlns:a16="http://schemas.microsoft.com/office/drawing/2014/main" id="{FF41568A-7AB9-AAC9-A628-261158213A21}"/>
              </a:ext>
            </a:extLst>
          </p:cNvPr>
          <p:cNvSpPr>
            <a:spLocks noGrp="1"/>
          </p:cNvSpPr>
          <p:nvPr>
            <p:ph type="sldNum" sz="quarter" idx="12"/>
          </p:nvPr>
        </p:nvSpPr>
        <p:spPr/>
        <p:txBody>
          <a:bodyPr/>
          <a:lstStyle/>
          <a:p>
            <a:fld id="{C3F65BB1-9206-4D7F-97F9-47DCC7DC6334}" type="slidenum">
              <a:rPr lang="en-GB" smtClean="0"/>
              <a:pPr/>
              <a:t>8</a:t>
            </a:fld>
            <a:endParaRPr lang="en-GB" dirty="0"/>
          </a:p>
        </p:txBody>
      </p:sp>
      <p:pic>
        <p:nvPicPr>
          <p:cNvPr id="1026" name="Picture 2" descr="f9-wcm-lvp">
            <a:extLst>
              <a:ext uri="{FF2B5EF4-FFF2-40B4-BE49-F238E27FC236}">
                <a16:creationId xmlns:a16="http://schemas.microsoft.com/office/drawing/2014/main" id="{E0D6F432-292F-BC2C-B047-FD6387A983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2191544"/>
            <a:ext cx="7200800" cy="273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02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941F-5571-B847-C54A-5139ED9D0B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EF2BE-5278-D707-08CA-2626215D5CF5}"/>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Activity 1</a:t>
            </a:r>
          </a:p>
        </p:txBody>
      </p:sp>
      <p:sp>
        <p:nvSpPr>
          <p:cNvPr id="3" name="Content Placeholder 2">
            <a:extLst>
              <a:ext uri="{FF2B5EF4-FFF2-40B4-BE49-F238E27FC236}">
                <a16:creationId xmlns:a16="http://schemas.microsoft.com/office/drawing/2014/main" id="{14213040-DDB0-368E-1E46-A656B21B1682}"/>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pPr marL="0" indent="0">
              <a:buNone/>
            </a:pPr>
            <a:r>
              <a:rPr lang="en-GB" b="1" dirty="0">
                <a:solidFill>
                  <a:schemeClr val="accent1">
                    <a:lumMod val="20000"/>
                    <a:lumOff val="80000"/>
                  </a:schemeClr>
                </a:solidFill>
              </a:rPr>
              <a:t>Activity Type:</a:t>
            </a:r>
            <a:r>
              <a:rPr lang="en-GB" dirty="0">
                <a:solidFill>
                  <a:schemeClr val="accent1">
                    <a:lumMod val="20000"/>
                    <a:lumOff val="80000"/>
                  </a:schemeClr>
                </a:solidFill>
              </a:rPr>
              <a:t> Group Work / In-Class Discussion</a:t>
            </a:r>
            <a:br>
              <a:rPr lang="en-GB" dirty="0">
                <a:solidFill>
                  <a:schemeClr val="accent1">
                    <a:lumMod val="20000"/>
                    <a:lumOff val="80000"/>
                  </a:schemeClr>
                </a:solidFill>
              </a:rPr>
            </a:br>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endParaRPr lang="en-GB" dirty="0">
              <a:solidFill>
                <a:schemeClr val="accent1">
                  <a:lumMod val="20000"/>
                  <a:lumOff val="80000"/>
                </a:schemeClr>
              </a:solidFill>
            </a:endParaRPr>
          </a:p>
          <a:p>
            <a:r>
              <a:rPr lang="en-GB" dirty="0">
                <a:solidFill>
                  <a:schemeClr val="accent1">
                    <a:lumMod val="20000"/>
                    <a:lumOff val="80000"/>
                  </a:schemeClr>
                </a:solidFill>
              </a:rPr>
              <a:t>Use the financial data from Northern Travel (slides 14–16).</a:t>
            </a:r>
          </a:p>
          <a:p>
            <a:r>
              <a:rPr lang="en-GB" dirty="0">
                <a:solidFill>
                  <a:schemeClr val="accent1">
                    <a:lumMod val="20000"/>
                    <a:lumOff val="80000"/>
                  </a:schemeClr>
                </a:solidFill>
              </a:rPr>
              <a:t>Calculate the following ratios: </a:t>
            </a:r>
          </a:p>
          <a:p>
            <a:pPr lvl="1"/>
            <a:r>
              <a:rPr lang="en-GB" dirty="0">
                <a:solidFill>
                  <a:schemeClr val="accent1">
                    <a:lumMod val="20000"/>
                    <a:lumOff val="80000"/>
                  </a:schemeClr>
                </a:solidFill>
              </a:rPr>
              <a:t>Working capital</a:t>
            </a:r>
          </a:p>
          <a:p>
            <a:pPr lvl="1"/>
            <a:r>
              <a:rPr lang="en-GB" dirty="0">
                <a:solidFill>
                  <a:schemeClr val="accent1">
                    <a:lumMod val="20000"/>
                    <a:lumOff val="80000"/>
                  </a:schemeClr>
                </a:solidFill>
              </a:rPr>
              <a:t>Current ratio</a:t>
            </a:r>
          </a:p>
          <a:p>
            <a:pPr lvl="1"/>
            <a:r>
              <a:rPr lang="en-GB" dirty="0">
                <a:solidFill>
                  <a:schemeClr val="accent1">
                    <a:lumMod val="20000"/>
                    <a:lumOff val="80000"/>
                  </a:schemeClr>
                </a:solidFill>
              </a:rPr>
              <a:t>Acid test ratio</a:t>
            </a:r>
          </a:p>
          <a:p>
            <a:pPr lvl="1"/>
            <a:r>
              <a:rPr lang="en-GB" dirty="0">
                <a:solidFill>
                  <a:schemeClr val="accent1">
                    <a:lumMod val="20000"/>
                    <a:lumOff val="80000"/>
                  </a:schemeClr>
                </a:solidFill>
              </a:rPr>
              <a:t>Inventory days</a:t>
            </a:r>
          </a:p>
          <a:p>
            <a:pPr lvl="1"/>
            <a:r>
              <a:rPr lang="en-GB" dirty="0">
                <a:solidFill>
                  <a:schemeClr val="accent1">
                    <a:lumMod val="20000"/>
                    <a:lumOff val="80000"/>
                  </a:schemeClr>
                </a:solidFill>
              </a:rPr>
              <a:t>Receivables and payables days</a:t>
            </a:r>
          </a:p>
          <a:p>
            <a:r>
              <a:rPr lang="en-GB" dirty="0">
                <a:solidFill>
                  <a:schemeClr val="accent1">
                    <a:lumMod val="20000"/>
                    <a:lumOff val="80000"/>
                  </a:schemeClr>
                </a:solidFill>
              </a:rPr>
              <a:t>Each group is to present their findings and discuss implications for liquidity and profitability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3ABFD2DA-ACD2-BA15-4571-75732B7BF125}"/>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843508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83849-E6CF-F704-EFCA-87A269EFC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F471F-CC3A-3E6F-3387-4DFA29C34BFA}"/>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5A4CD90E-0778-6F8C-15D9-9731E5733E80}"/>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rPr>
              <a:t>The relative performance difference effectively completes our first level of analysis</a:t>
            </a:r>
          </a:p>
          <a:p>
            <a:r>
              <a:rPr lang="en-GB" dirty="0">
                <a:solidFill>
                  <a:schemeClr val="tx2">
                    <a:lumMod val="20000"/>
                    <a:lumOff val="80000"/>
                  </a:schemeClr>
                </a:solidFill>
              </a:rPr>
              <a:t>The formula is the newer number minus the older number divided by the older number multiplied by 100</a:t>
            </a:r>
          </a:p>
          <a:p>
            <a:r>
              <a:rPr lang="en-GB" dirty="0">
                <a:solidFill>
                  <a:schemeClr val="tx2">
                    <a:lumMod val="20000"/>
                    <a:lumOff val="80000"/>
                  </a:schemeClr>
                </a:solidFill>
              </a:rPr>
              <a:t>(Newer – Older)/Older x 100</a:t>
            </a:r>
          </a:p>
          <a:p>
            <a:r>
              <a:rPr lang="en-GB" dirty="0">
                <a:solidFill>
                  <a:schemeClr val="tx2">
                    <a:lumMod val="20000"/>
                    <a:lumOff val="80000"/>
                  </a:schemeClr>
                </a:solidFill>
              </a:rPr>
              <a:t>Absolute performance = the number derived/Older x 100</a:t>
            </a:r>
          </a:p>
          <a:p>
            <a:endParaRPr lang="en-GB" dirty="0">
              <a:solidFill>
                <a:schemeClr val="tx2">
                  <a:lumMod val="20000"/>
                  <a:lumOff val="80000"/>
                </a:schemeClr>
              </a:solidFill>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B2C14623-76D7-03CA-9991-668C7858C079}"/>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2736718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21</a:t>
            </a:fld>
            <a:endParaRPr lang="en-GB" dirty="0"/>
          </a:p>
        </p:txBody>
      </p:sp>
      <p:sp>
        <p:nvSpPr>
          <p:cNvPr id="7" name="TextBox 6">
            <a:extLst>
              <a:ext uri="{FF2B5EF4-FFF2-40B4-BE49-F238E27FC236}">
                <a16:creationId xmlns:a16="http://schemas.microsoft.com/office/drawing/2014/main" id="{312C3C46-F677-C813-C23C-349B7F0A8C5D}"/>
              </a:ext>
            </a:extLst>
          </p:cNvPr>
          <p:cNvSpPr txBox="1"/>
          <p:nvPr/>
        </p:nvSpPr>
        <p:spPr>
          <a:xfrm>
            <a:off x="6701564" y="2488757"/>
            <a:ext cx="2352680" cy="646331"/>
          </a:xfrm>
          <a:prstGeom prst="rect">
            <a:avLst/>
          </a:prstGeom>
          <a:noFill/>
        </p:spPr>
        <p:txBody>
          <a:bodyPr wrap="square" rtlCol="0">
            <a:spAutoFit/>
          </a:bodyPr>
          <a:lstStyle/>
          <a:p>
            <a:pPr algn="ctr"/>
            <a:r>
              <a:rPr lang="en-GB" dirty="0"/>
              <a:t>65,000/31,500  = 2.1 times</a:t>
            </a:r>
          </a:p>
        </p:txBody>
      </p:sp>
      <p:sp>
        <p:nvSpPr>
          <p:cNvPr id="3" name="TextBox 2">
            <a:extLst>
              <a:ext uri="{FF2B5EF4-FFF2-40B4-BE49-F238E27FC236}">
                <a16:creationId xmlns:a16="http://schemas.microsoft.com/office/drawing/2014/main" id="{5914CCBA-8A11-3524-E03F-7F177E80C0E7}"/>
              </a:ext>
            </a:extLst>
          </p:cNvPr>
          <p:cNvSpPr txBox="1"/>
          <p:nvPr/>
        </p:nvSpPr>
        <p:spPr>
          <a:xfrm>
            <a:off x="4259128" y="2528029"/>
            <a:ext cx="2352680" cy="646331"/>
          </a:xfrm>
          <a:prstGeom prst="rect">
            <a:avLst/>
          </a:prstGeom>
          <a:noFill/>
        </p:spPr>
        <p:txBody>
          <a:bodyPr wrap="square" rtlCol="0">
            <a:spAutoFit/>
          </a:bodyPr>
          <a:lstStyle/>
          <a:p>
            <a:pPr algn="ctr"/>
            <a:r>
              <a:rPr lang="en-GB" dirty="0"/>
              <a:t>60,000/40,000  = 1.5 times</a:t>
            </a:r>
          </a:p>
        </p:txBody>
      </p:sp>
      <p:sp>
        <p:nvSpPr>
          <p:cNvPr id="5" name="TextBox 4">
            <a:extLst>
              <a:ext uri="{FF2B5EF4-FFF2-40B4-BE49-F238E27FC236}">
                <a16:creationId xmlns:a16="http://schemas.microsoft.com/office/drawing/2014/main" id="{F28624B8-5D02-569F-284B-89582F466C61}"/>
              </a:ext>
            </a:extLst>
          </p:cNvPr>
          <p:cNvSpPr txBox="1"/>
          <p:nvPr/>
        </p:nvSpPr>
        <p:spPr>
          <a:xfrm>
            <a:off x="4883616" y="3722913"/>
            <a:ext cx="3456384" cy="369332"/>
          </a:xfrm>
          <a:prstGeom prst="rect">
            <a:avLst/>
          </a:prstGeom>
          <a:noFill/>
        </p:spPr>
        <p:txBody>
          <a:bodyPr wrap="square" rtlCol="0">
            <a:spAutoFit/>
          </a:bodyPr>
          <a:lstStyle/>
          <a:p>
            <a:r>
              <a:rPr lang="en-GB" dirty="0"/>
              <a:t>Relative difference  = - 28.6%</a:t>
            </a:r>
          </a:p>
        </p:txBody>
      </p:sp>
      <p:sp>
        <p:nvSpPr>
          <p:cNvPr id="8" name="TextBox 7">
            <a:extLst>
              <a:ext uri="{FF2B5EF4-FFF2-40B4-BE49-F238E27FC236}">
                <a16:creationId xmlns:a16="http://schemas.microsoft.com/office/drawing/2014/main" id="{CC86EEE6-A904-CE70-5BDC-0AEDDA564D58}"/>
              </a:ext>
            </a:extLst>
          </p:cNvPr>
          <p:cNvSpPr txBox="1"/>
          <p:nvPr/>
        </p:nvSpPr>
        <p:spPr>
          <a:xfrm>
            <a:off x="4721344" y="4503587"/>
            <a:ext cx="3960440" cy="923330"/>
          </a:xfrm>
          <a:prstGeom prst="rect">
            <a:avLst/>
          </a:prstGeom>
          <a:noFill/>
        </p:spPr>
        <p:txBody>
          <a:bodyPr wrap="square" rtlCol="0">
            <a:spAutoFit/>
          </a:bodyPr>
          <a:lstStyle/>
          <a:p>
            <a:r>
              <a:rPr lang="en-GB" dirty="0"/>
              <a:t>Causation:</a:t>
            </a:r>
          </a:p>
          <a:p>
            <a:r>
              <a:rPr lang="en-GB" dirty="0"/>
              <a:t>Current assets = -7.7%</a:t>
            </a:r>
          </a:p>
          <a:p>
            <a:r>
              <a:rPr lang="en-GB" dirty="0"/>
              <a:t>Current liabilities = +27.0%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5" name="TextBox 4">
            <a:extLst>
              <a:ext uri="{FF2B5EF4-FFF2-40B4-BE49-F238E27FC236}">
                <a16:creationId xmlns:a16="http://schemas.microsoft.com/office/drawing/2014/main" id="{5A751A4B-9587-D1C1-6373-603DF5CB0D71}"/>
              </a:ext>
            </a:extLst>
          </p:cNvPr>
          <p:cNvSpPr txBox="1"/>
          <p:nvPr/>
        </p:nvSpPr>
        <p:spPr>
          <a:xfrm>
            <a:off x="6582314" y="2348880"/>
            <a:ext cx="2352680" cy="923330"/>
          </a:xfrm>
          <a:prstGeom prst="rect">
            <a:avLst/>
          </a:prstGeom>
          <a:noFill/>
        </p:spPr>
        <p:txBody>
          <a:bodyPr wrap="square" rtlCol="0">
            <a:spAutoFit/>
          </a:bodyPr>
          <a:lstStyle/>
          <a:p>
            <a:pPr algn="ctr"/>
            <a:r>
              <a:rPr lang="en-GB" sz="1600" dirty="0"/>
              <a:t>(</a:t>
            </a:r>
            <a:r>
              <a:rPr lang="en-GB" dirty="0"/>
              <a:t>65,000 – 18,000)/31,500 x100 = 1.5 times</a:t>
            </a:r>
          </a:p>
        </p:txBody>
      </p:sp>
      <p:sp>
        <p:nvSpPr>
          <p:cNvPr id="6" name="TextBox 5">
            <a:extLst>
              <a:ext uri="{FF2B5EF4-FFF2-40B4-BE49-F238E27FC236}">
                <a16:creationId xmlns:a16="http://schemas.microsoft.com/office/drawing/2014/main" id="{923A9EC1-34DD-DA37-3841-E56E3CD739EA}"/>
              </a:ext>
            </a:extLst>
          </p:cNvPr>
          <p:cNvSpPr txBox="1"/>
          <p:nvPr/>
        </p:nvSpPr>
        <p:spPr>
          <a:xfrm>
            <a:off x="4311602" y="2390548"/>
            <a:ext cx="2298346" cy="923330"/>
          </a:xfrm>
          <a:prstGeom prst="rect">
            <a:avLst/>
          </a:prstGeom>
          <a:noFill/>
        </p:spPr>
        <p:txBody>
          <a:bodyPr wrap="square" rtlCol="0">
            <a:spAutoFit/>
          </a:bodyPr>
          <a:lstStyle/>
          <a:p>
            <a:pPr algn="ctr"/>
            <a:r>
              <a:rPr lang="en-GB" sz="1600" dirty="0"/>
              <a:t>(</a:t>
            </a:r>
            <a:r>
              <a:rPr lang="en-GB" dirty="0"/>
              <a:t>60,000 – 32,000)/40,000 x100 = 0.7times</a:t>
            </a:r>
          </a:p>
        </p:txBody>
      </p:sp>
      <p:sp>
        <p:nvSpPr>
          <p:cNvPr id="7" name="TextBox 6">
            <a:extLst>
              <a:ext uri="{FF2B5EF4-FFF2-40B4-BE49-F238E27FC236}">
                <a16:creationId xmlns:a16="http://schemas.microsoft.com/office/drawing/2014/main" id="{2C763EAF-2AE2-0CE7-D450-4FE854E69567}"/>
              </a:ext>
            </a:extLst>
          </p:cNvPr>
          <p:cNvSpPr txBox="1"/>
          <p:nvPr/>
        </p:nvSpPr>
        <p:spPr>
          <a:xfrm>
            <a:off x="4942384" y="3519453"/>
            <a:ext cx="3744416"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30AFC13-3218-EB7B-71AB-02E02AD599DC}"/>
              </a:ext>
            </a:extLst>
          </p:cNvPr>
          <p:cNvSpPr txBox="1"/>
          <p:nvPr/>
        </p:nvSpPr>
        <p:spPr>
          <a:xfrm>
            <a:off x="4716016" y="4365104"/>
            <a:ext cx="3970784" cy="923330"/>
          </a:xfrm>
          <a:prstGeom prst="rect">
            <a:avLst/>
          </a:prstGeom>
          <a:noFill/>
        </p:spPr>
        <p:txBody>
          <a:bodyPr wrap="square" rtlCol="0">
            <a:spAutoFit/>
          </a:bodyPr>
          <a:lstStyle/>
          <a:p>
            <a:r>
              <a:rPr lang="en-GB" dirty="0"/>
              <a:t>Causation:</a:t>
            </a:r>
          </a:p>
          <a:p>
            <a:r>
              <a:rPr lang="en-GB" dirty="0"/>
              <a:t>Current assets – inventory = -40.4% </a:t>
            </a:r>
          </a:p>
          <a:p>
            <a:r>
              <a:rPr lang="en-GB" dirty="0"/>
              <a:t>Current liabilities = +27.0%</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34368128"/>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a:t>
                      </a:r>
                      <a:r>
                        <a:rPr lang="en-GB" sz="1600" u="none" dirty="0">
                          <a:effectLst/>
                        </a:rPr>
                        <a:t>  100</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3" name="TextBox 2">
            <a:extLst>
              <a:ext uri="{FF2B5EF4-FFF2-40B4-BE49-F238E27FC236}">
                <a16:creationId xmlns:a16="http://schemas.microsoft.com/office/drawing/2014/main" id="{A366C7C9-215C-E5D3-7034-4112D5A9B249}"/>
              </a:ext>
            </a:extLst>
          </p:cNvPr>
          <p:cNvSpPr txBox="1"/>
          <p:nvPr/>
        </p:nvSpPr>
        <p:spPr>
          <a:xfrm>
            <a:off x="3563888" y="2782669"/>
            <a:ext cx="2304256" cy="646331"/>
          </a:xfrm>
          <a:prstGeom prst="rect">
            <a:avLst/>
          </a:prstGeom>
          <a:noFill/>
        </p:spPr>
        <p:txBody>
          <a:bodyPr wrap="square" rtlCol="0">
            <a:spAutoFit/>
          </a:bodyPr>
          <a:lstStyle/>
          <a:p>
            <a:r>
              <a:rPr lang="en-GB" dirty="0"/>
              <a:t>(32,000 x 365)/ 204,000 = 57.3 days</a:t>
            </a:r>
          </a:p>
        </p:txBody>
      </p:sp>
      <p:sp>
        <p:nvSpPr>
          <p:cNvPr id="5" name="TextBox 4">
            <a:extLst>
              <a:ext uri="{FF2B5EF4-FFF2-40B4-BE49-F238E27FC236}">
                <a16:creationId xmlns:a16="http://schemas.microsoft.com/office/drawing/2014/main" id="{50ABD6E8-4A41-3282-2990-13E1A7C0E985}"/>
              </a:ext>
            </a:extLst>
          </p:cNvPr>
          <p:cNvSpPr txBox="1"/>
          <p:nvPr/>
        </p:nvSpPr>
        <p:spPr>
          <a:xfrm>
            <a:off x="6444208" y="2782668"/>
            <a:ext cx="2304256" cy="646331"/>
          </a:xfrm>
          <a:prstGeom prst="rect">
            <a:avLst/>
          </a:prstGeom>
          <a:noFill/>
        </p:spPr>
        <p:txBody>
          <a:bodyPr wrap="square" rtlCol="0">
            <a:spAutoFit/>
          </a:bodyPr>
          <a:lstStyle/>
          <a:p>
            <a:r>
              <a:rPr lang="en-GB" dirty="0"/>
              <a:t>(18,000 x 365)/ 175,000 = 37.5 days</a:t>
            </a:r>
          </a:p>
        </p:txBody>
      </p:sp>
      <p:sp>
        <p:nvSpPr>
          <p:cNvPr id="7" name="TextBox 6">
            <a:extLst>
              <a:ext uri="{FF2B5EF4-FFF2-40B4-BE49-F238E27FC236}">
                <a16:creationId xmlns:a16="http://schemas.microsoft.com/office/drawing/2014/main" id="{72FA51CC-FA88-A21A-F226-861A1E05D664}"/>
              </a:ext>
            </a:extLst>
          </p:cNvPr>
          <p:cNvSpPr txBox="1"/>
          <p:nvPr/>
        </p:nvSpPr>
        <p:spPr>
          <a:xfrm>
            <a:off x="3923928" y="3914362"/>
            <a:ext cx="4176464" cy="369332"/>
          </a:xfrm>
          <a:prstGeom prst="rect">
            <a:avLst/>
          </a:prstGeom>
          <a:noFill/>
        </p:spPr>
        <p:txBody>
          <a:bodyPr wrap="square" rtlCol="0">
            <a:spAutoFit/>
          </a:bodyPr>
          <a:lstStyle/>
          <a:p>
            <a:r>
              <a:rPr lang="en-GB" dirty="0"/>
              <a:t>Relative difference = +52.8%</a:t>
            </a:r>
          </a:p>
        </p:txBody>
      </p:sp>
      <p:sp>
        <p:nvSpPr>
          <p:cNvPr id="8" name="TextBox 7">
            <a:extLst>
              <a:ext uri="{FF2B5EF4-FFF2-40B4-BE49-F238E27FC236}">
                <a16:creationId xmlns:a16="http://schemas.microsoft.com/office/drawing/2014/main" id="{6EE93FBD-DB5F-355C-F98A-1F15E8F27DA7}"/>
              </a:ext>
            </a:extLst>
          </p:cNvPr>
          <p:cNvSpPr txBox="1"/>
          <p:nvPr/>
        </p:nvSpPr>
        <p:spPr>
          <a:xfrm>
            <a:off x="4067944" y="4581128"/>
            <a:ext cx="3888432" cy="923330"/>
          </a:xfrm>
          <a:prstGeom prst="rect">
            <a:avLst/>
          </a:prstGeom>
          <a:noFill/>
        </p:spPr>
        <p:txBody>
          <a:bodyPr wrap="square" rtlCol="0">
            <a:spAutoFit/>
          </a:bodyPr>
          <a:lstStyle/>
          <a:p>
            <a:r>
              <a:rPr lang="en-GB" dirty="0"/>
              <a:t>Causation:</a:t>
            </a:r>
          </a:p>
          <a:p>
            <a:r>
              <a:rPr lang="en-GB" dirty="0"/>
              <a:t>Inventory  = + 77.8%</a:t>
            </a:r>
          </a:p>
          <a:p>
            <a:r>
              <a:rPr lang="en-GB" dirty="0"/>
              <a:t>Cost of sales = +16.6%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5" name="TextBox 4">
            <a:extLst>
              <a:ext uri="{FF2B5EF4-FFF2-40B4-BE49-F238E27FC236}">
                <a16:creationId xmlns:a16="http://schemas.microsoft.com/office/drawing/2014/main" id="{16953259-4DEE-0622-3BBD-588EFB409FE2}"/>
              </a:ext>
            </a:extLst>
          </p:cNvPr>
          <p:cNvSpPr txBox="1"/>
          <p:nvPr/>
        </p:nvSpPr>
        <p:spPr>
          <a:xfrm>
            <a:off x="6749988" y="2338321"/>
            <a:ext cx="2352680" cy="923330"/>
          </a:xfrm>
          <a:prstGeom prst="rect">
            <a:avLst/>
          </a:prstGeom>
          <a:noFill/>
        </p:spPr>
        <p:txBody>
          <a:bodyPr wrap="square" rtlCol="0">
            <a:spAutoFit/>
          </a:bodyPr>
          <a:lstStyle/>
          <a:p>
            <a:pPr algn="ctr"/>
            <a:r>
              <a:rPr lang="en-GB" dirty="0"/>
              <a:t>(31,500 x 365)/175,000 =65.7 days</a:t>
            </a:r>
          </a:p>
        </p:txBody>
      </p:sp>
      <p:sp>
        <p:nvSpPr>
          <p:cNvPr id="6" name="TextBox 5">
            <a:extLst>
              <a:ext uri="{FF2B5EF4-FFF2-40B4-BE49-F238E27FC236}">
                <a16:creationId xmlns:a16="http://schemas.microsoft.com/office/drawing/2014/main" id="{A659F8A6-D934-E0E3-F9D9-B01E0DDA5D12}"/>
              </a:ext>
            </a:extLst>
          </p:cNvPr>
          <p:cNvSpPr txBox="1"/>
          <p:nvPr/>
        </p:nvSpPr>
        <p:spPr>
          <a:xfrm>
            <a:off x="4397308" y="2338321"/>
            <a:ext cx="2352680" cy="923330"/>
          </a:xfrm>
          <a:prstGeom prst="rect">
            <a:avLst/>
          </a:prstGeom>
          <a:noFill/>
        </p:spPr>
        <p:txBody>
          <a:bodyPr wrap="square" rtlCol="0">
            <a:spAutoFit/>
          </a:bodyPr>
          <a:lstStyle/>
          <a:p>
            <a:pPr algn="ctr"/>
            <a:r>
              <a:rPr lang="en-GB" dirty="0"/>
              <a:t>(40,000 x 365)/204,000 =71.6 days</a:t>
            </a:r>
          </a:p>
        </p:txBody>
      </p:sp>
      <p:sp>
        <p:nvSpPr>
          <p:cNvPr id="7" name="TextBox 6">
            <a:extLst>
              <a:ext uri="{FF2B5EF4-FFF2-40B4-BE49-F238E27FC236}">
                <a16:creationId xmlns:a16="http://schemas.microsoft.com/office/drawing/2014/main" id="{A42AC5D3-931C-EECC-86DC-03E42CF48D9D}"/>
              </a:ext>
            </a:extLst>
          </p:cNvPr>
          <p:cNvSpPr txBox="1"/>
          <p:nvPr/>
        </p:nvSpPr>
        <p:spPr>
          <a:xfrm>
            <a:off x="4860032" y="3717032"/>
            <a:ext cx="3672408" cy="369332"/>
          </a:xfrm>
          <a:prstGeom prst="rect">
            <a:avLst/>
          </a:prstGeom>
          <a:noFill/>
        </p:spPr>
        <p:txBody>
          <a:bodyPr wrap="square" rtlCol="0">
            <a:spAutoFit/>
          </a:bodyPr>
          <a:lstStyle/>
          <a:p>
            <a:r>
              <a:rPr lang="en-GB" dirty="0"/>
              <a:t>Relative difference = +9.0%</a:t>
            </a:r>
          </a:p>
        </p:txBody>
      </p:sp>
      <p:sp>
        <p:nvSpPr>
          <p:cNvPr id="8" name="TextBox 7">
            <a:extLst>
              <a:ext uri="{FF2B5EF4-FFF2-40B4-BE49-F238E27FC236}">
                <a16:creationId xmlns:a16="http://schemas.microsoft.com/office/drawing/2014/main" id="{DE5974A6-0BA8-5584-5684-2669761EB95B}"/>
              </a:ext>
            </a:extLst>
          </p:cNvPr>
          <p:cNvSpPr txBox="1"/>
          <p:nvPr/>
        </p:nvSpPr>
        <p:spPr>
          <a:xfrm>
            <a:off x="5004048" y="4509120"/>
            <a:ext cx="3456384" cy="923330"/>
          </a:xfrm>
          <a:prstGeom prst="rect">
            <a:avLst/>
          </a:prstGeom>
          <a:noFill/>
        </p:spPr>
        <p:txBody>
          <a:bodyPr wrap="square" rtlCol="0">
            <a:spAutoFit/>
          </a:bodyPr>
          <a:lstStyle/>
          <a:p>
            <a:r>
              <a:rPr lang="en-GB" dirty="0"/>
              <a:t>Causation:</a:t>
            </a:r>
          </a:p>
          <a:p>
            <a:r>
              <a:rPr lang="en-GB" dirty="0"/>
              <a:t>Trade payables = +27.0%</a:t>
            </a:r>
          </a:p>
          <a:p>
            <a:r>
              <a:rPr lang="en-GB" dirty="0"/>
              <a:t>Cost of sales =  +16.6%</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646331"/>
          </a:xfrm>
          <a:prstGeom prst="rect">
            <a:avLst/>
          </a:prstGeom>
          <a:noFill/>
        </p:spPr>
        <p:txBody>
          <a:bodyPr wrap="square" rtlCol="0">
            <a:spAutoFit/>
          </a:bodyPr>
          <a:lstStyle/>
          <a:p>
            <a:pPr algn="ctr"/>
            <a:r>
              <a:rPr lang="en-GB" sz="1600" dirty="0"/>
              <a:t>(</a:t>
            </a:r>
            <a:r>
              <a:rPr lang="en-GB" dirty="0"/>
              <a:t>20,000 x 365)/(250,000 x 0.8) = 36.5 days</a:t>
            </a:r>
          </a:p>
        </p:txBody>
      </p:sp>
      <p:sp>
        <p:nvSpPr>
          <p:cNvPr id="6" name="TextBox 5">
            <a:extLst>
              <a:ext uri="{FF2B5EF4-FFF2-40B4-BE49-F238E27FC236}">
                <a16:creationId xmlns:a16="http://schemas.microsoft.com/office/drawing/2014/main" id="{8699CDAA-906E-8D38-2755-250190F6EC17}"/>
              </a:ext>
            </a:extLst>
          </p:cNvPr>
          <p:cNvSpPr txBox="1"/>
          <p:nvPr/>
        </p:nvSpPr>
        <p:spPr>
          <a:xfrm>
            <a:off x="3995936" y="2499206"/>
            <a:ext cx="2556882" cy="646331"/>
          </a:xfrm>
          <a:prstGeom prst="rect">
            <a:avLst/>
          </a:prstGeom>
          <a:noFill/>
        </p:spPr>
        <p:txBody>
          <a:bodyPr wrap="square" rtlCol="0">
            <a:spAutoFit/>
          </a:bodyPr>
          <a:lstStyle/>
          <a:p>
            <a:pPr algn="ctr"/>
            <a:r>
              <a:rPr lang="en-GB" dirty="0"/>
              <a:t>(25,000 x 365)/(300,000 x 0.8) = 38 days</a:t>
            </a:r>
          </a:p>
        </p:txBody>
      </p:sp>
      <p:sp>
        <p:nvSpPr>
          <p:cNvPr id="7" name="TextBox 6">
            <a:extLst>
              <a:ext uri="{FF2B5EF4-FFF2-40B4-BE49-F238E27FC236}">
                <a16:creationId xmlns:a16="http://schemas.microsoft.com/office/drawing/2014/main" id="{B3F1DF07-9B3A-AB96-8CEA-835265CA54D6}"/>
              </a:ext>
            </a:extLst>
          </p:cNvPr>
          <p:cNvSpPr txBox="1"/>
          <p:nvPr/>
        </p:nvSpPr>
        <p:spPr>
          <a:xfrm>
            <a:off x="4355976" y="3789040"/>
            <a:ext cx="4464496" cy="369332"/>
          </a:xfrm>
          <a:prstGeom prst="rect">
            <a:avLst/>
          </a:prstGeom>
          <a:noFill/>
        </p:spPr>
        <p:txBody>
          <a:bodyPr wrap="square" rtlCol="0">
            <a:spAutoFit/>
          </a:bodyPr>
          <a:lstStyle/>
          <a:p>
            <a:r>
              <a:rPr lang="en-GB" dirty="0"/>
              <a:t>Relative difference = +4.1%</a:t>
            </a:r>
          </a:p>
        </p:txBody>
      </p:sp>
      <p:sp>
        <p:nvSpPr>
          <p:cNvPr id="8" name="TextBox 7">
            <a:extLst>
              <a:ext uri="{FF2B5EF4-FFF2-40B4-BE49-F238E27FC236}">
                <a16:creationId xmlns:a16="http://schemas.microsoft.com/office/drawing/2014/main" id="{D8D3BF42-B0DF-AB54-9C65-F713F4AD1F88}"/>
              </a:ext>
            </a:extLst>
          </p:cNvPr>
          <p:cNvSpPr txBox="1"/>
          <p:nvPr/>
        </p:nvSpPr>
        <p:spPr>
          <a:xfrm>
            <a:off x="4427984" y="4581128"/>
            <a:ext cx="3672408" cy="923330"/>
          </a:xfrm>
          <a:prstGeom prst="rect">
            <a:avLst/>
          </a:prstGeom>
          <a:noFill/>
        </p:spPr>
        <p:txBody>
          <a:bodyPr wrap="square" rtlCol="0">
            <a:spAutoFit/>
          </a:bodyPr>
          <a:lstStyle/>
          <a:p>
            <a:r>
              <a:rPr lang="en-GB" dirty="0"/>
              <a:t>Causation:</a:t>
            </a:r>
          </a:p>
          <a:p>
            <a:r>
              <a:rPr lang="en-GB" dirty="0"/>
              <a:t>Trade receivables = +25%</a:t>
            </a:r>
          </a:p>
          <a:p>
            <a:r>
              <a:rPr lang="en-GB" dirty="0"/>
              <a:t>Credit sales = +20%</a:t>
            </a:r>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405078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r>
                        <a:rPr lang="en-GB" sz="2000" dirty="0"/>
                        <a:t>71.6</a:t>
                      </a:r>
                    </a:p>
                  </a:txBody>
                  <a:tcPr>
                    <a:solidFill>
                      <a:schemeClr val="tx2">
                        <a:lumMod val="20000"/>
                        <a:lumOff val="80000"/>
                      </a:schemeClr>
                    </a:solidFill>
                  </a:tcPr>
                </a:tc>
                <a:tc>
                  <a:txBody>
                    <a:bodyPr/>
                    <a:lstStyle/>
                    <a:p>
                      <a:pPr algn="ctr"/>
                      <a:r>
                        <a:rPr lang="en-GB" sz="2000" dirty="0"/>
                        <a:t>65.7</a:t>
                      </a:r>
                    </a:p>
                  </a:txBody>
                  <a:tcPr>
                    <a:solidFill>
                      <a:schemeClr val="tx2">
                        <a:lumMod val="20000"/>
                        <a:lumOff val="80000"/>
                      </a:schemeClr>
                    </a:solidFill>
                  </a:tcPr>
                </a:tc>
                <a:tc>
                  <a:txBody>
                    <a:bodyPr/>
                    <a:lstStyle/>
                    <a:p>
                      <a:pPr algn="ctr"/>
                      <a:r>
                        <a:rPr lang="en-GB" sz="2000" dirty="0"/>
                        <a:t>5.9</a:t>
                      </a:r>
                    </a:p>
                  </a:txBody>
                  <a:tcPr>
                    <a:solidFill>
                      <a:schemeClr val="tx2">
                        <a:lumMod val="20000"/>
                        <a:lumOff val="80000"/>
                      </a:schemeClr>
                    </a:solidFill>
                  </a:tcPr>
                </a:tc>
                <a:tc>
                  <a:txBody>
                    <a:bodyPr/>
                    <a:lstStyle/>
                    <a:p>
                      <a:pPr algn="ctr"/>
                      <a:r>
                        <a:rPr lang="en-GB" sz="2000" dirty="0"/>
                        <a:t>9.0</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 </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r>
                        <a:rPr lang="en-GB" sz="2000" dirty="0"/>
                        <a:t>38.0</a:t>
                      </a:r>
                    </a:p>
                  </a:txBody>
                  <a:tcPr/>
                </a:tc>
                <a:tc>
                  <a:txBody>
                    <a:bodyPr/>
                    <a:lstStyle/>
                    <a:p>
                      <a:pPr algn="ctr"/>
                      <a:r>
                        <a:rPr lang="en-GB" sz="2000" dirty="0"/>
                        <a:t>36.5</a:t>
                      </a:r>
                    </a:p>
                  </a:txBody>
                  <a:tcPr/>
                </a:tc>
                <a:tc>
                  <a:txBody>
                    <a:bodyPr/>
                    <a:lstStyle/>
                    <a:p>
                      <a:pPr algn="ctr"/>
                      <a:r>
                        <a:rPr lang="en-GB" sz="2000" dirty="0"/>
                        <a:t>1.5</a:t>
                      </a:r>
                    </a:p>
                  </a:txBody>
                  <a:tcPr/>
                </a:tc>
                <a:tc>
                  <a:txBody>
                    <a:bodyPr/>
                    <a:lstStyle/>
                    <a:p>
                      <a:pPr algn="ctr"/>
                      <a:r>
                        <a:rPr lang="en-GB" sz="2000" dirty="0"/>
                        <a:t>4.1</a:t>
                      </a:r>
                    </a:p>
                  </a:txBody>
                  <a:tcPr/>
                </a:tc>
                <a:tc>
                  <a:txBody>
                    <a:bodyPr/>
                    <a:lstStyle/>
                    <a:p>
                      <a:pPr algn="ctr"/>
                      <a:r>
                        <a:rPr lang="en-GB" sz="2000"/>
                        <a:t>Slightly worse</a:t>
                      </a: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p>
                      <a:pPr algn="ctr"/>
                      <a:r>
                        <a:rPr lang="en-GB" sz="2000" dirty="0"/>
                        <a:t>33.6</a:t>
                      </a:r>
                    </a:p>
                  </a:txBody>
                  <a:tcPr>
                    <a:solidFill>
                      <a:schemeClr val="tx2">
                        <a:lumMod val="20000"/>
                        <a:lumOff val="80000"/>
                      </a:schemeClr>
                    </a:solidFill>
                  </a:tcPr>
                </a:tc>
                <a:tc>
                  <a:txBody>
                    <a:bodyPr/>
                    <a:lstStyle/>
                    <a:p>
                      <a:pPr algn="ctr"/>
                      <a:endParaRPr lang="en-GB" sz="2000" dirty="0"/>
                    </a:p>
                    <a:p>
                      <a:pPr algn="ctr"/>
                      <a:r>
                        <a:rPr lang="en-GB" sz="2000" dirty="0"/>
                        <a:t>29.2</a:t>
                      </a:r>
                    </a:p>
                  </a:txBody>
                  <a:tcPr>
                    <a:solidFill>
                      <a:schemeClr val="tx2">
                        <a:lumMod val="20000"/>
                        <a:lumOff val="80000"/>
                      </a:schemeClr>
                    </a:solidFill>
                  </a:tcPr>
                </a:tc>
                <a:tc>
                  <a:txBody>
                    <a:bodyPr/>
                    <a:lstStyle/>
                    <a:p>
                      <a:pPr algn="ctr"/>
                      <a:endParaRPr lang="en-GB" sz="2000" dirty="0"/>
                    </a:p>
                    <a:p>
                      <a:pPr algn="ctr"/>
                      <a:r>
                        <a:rPr lang="en-GB" sz="2000" dirty="0"/>
                        <a:t>4.4</a:t>
                      </a:r>
                    </a:p>
                  </a:txBody>
                  <a:tcPr>
                    <a:solidFill>
                      <a:schemeClr val="tx2">
                        <a:lumMod val="20000"/>
                        <a:lumOff val="80000"/>
                      </a:schemeClr>
                    </a:solidFill>
                  </a:tcPr>
                </a:tc>
                <a:tc>
                  <a:txBody>
                    <a:bodyPr/>
                    <a:lstStyle/>
                    <a:p>
                      <a:pPr algn="ctr"/>
                      <a:endParaRPr lang="en-GB" sz="2000" dirty="0"/>
                    </a:p>
                    <a:p>
                      <a:pPr algn="ctr"/>
                      <a:r>
                        <a:rPr lang="en-GB" sz="2000" dirty="0"/>
                        <a:t>15.1</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28</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29</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30</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31</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32</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33</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2A3C5-093B-8630-7613-6F5142FFE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E5F04A-49C6-DCB4-FADF-A002D1C46F69}"/>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2A21DA4D-BDCF-86DC-94C3-E094991F2DDA}"/>
              </a:ext>
            </a:extLst>
          </p:cNvPr>
          <p:cNvSpPr>
            <a:spLocks noGrp="1"/>
          </p:cNvSpPr>
          <p:nvPr>
            <p:ph type="sldNum" sz="quarter" idx="12"/>
          </p:nvPr>
        </p:nvSpPr>
        <p:spPr/>
        <p:txBody>
          <a:bodyPr/>
          <a:lstStyle/>
          <a:p>
            <a:fld id="{63A33278-8D2C-46E9-9145-8061F8ED03C5}" type="slidenum">
              <a:rPr lang="en-GB" smtClean="0"/>
              <a:t>34</a:t>
            </a:fld>
            <a:endParaRPr lang="en-GB" dirty="0"/>
          </a:p>
        </p:txBody>
      </p:sp>
      <p:sp>
        <p:nvSpPr>
          <p:cNvPr id="6" name="Content Placeholder 5">
            <a:extLst>
              <a:ext uri="{FF2B5EF4-FFF2-40B4-BE49-F238E27FC236}">
                <a16:creationId xmlns:a16="http://schemas.microsoft.com/office/drawing/2014/main" id="{36DE353A-5661-FB0A-2C1E-1C7C637E450A}"/>
              </a:ext>
            </a:extLst>
          </p:cNvPr>
          <p:cNvSpPr>
            <a:spLocks noGrp="1"/>
          </p:cNvSpPr>
          <p:nvPr>
            <p:ph idx="1"/>
          </p:nvPr>
        </p:nvSpPr>
        <p:spPr>
          <a:xfrm>
            <a:off x="35496" y="908719"/>
            <a:ext cx="9108504" cy="4752529"/>
          </a:xfrm>
          <a:solidFill>
            <a:schemeClr val="tx2"/>
          </a:solidFill>
        </p:spPr>
        <p:txBody>
          <a:bodyPr>
            <a:normAutofit fontScale="92500" lnSpcReduction="20000"/>
          </a:bodyPr>
          <a:lstStyle/>
          <a:p>
            <a:r>
              <a:rPr lang="en-GB" dirty="0">
                <a:solidFill>
                  <a:schemeClr val="tx2">
                    <a:lumMod val="20000"/>
                    <a:lumOff val="80000"/>
                  </a:schemeClr>
                </a:solidFill>
              </a:rPr>
              <a:t>The cash operating cycle (also known as the working capital cycle or the cash conversion cycle) is the number of days between paying suppliers and receiving cash from sales.</a:t>
            </a:r>
          </a:p>
          <a:p>
            <a:r>
              <a:rPr lang="en-GB" dirty="0">
                <a:solidFill>
                  <a:schemeClr val="tx2">
                    <a:lumMod val="20000"/>
                    <a:lumOff val="80000"/>
                  </a:schemeClr>
                </a:solidFill>
              </a:rPr>
              <a:t>It refers to the days required for a business to receive inventory, sell the inventory, and collect cash from the sale of the inventory. This cycle plays a major role in determining the efficiency of a business</a:t>
            </a:r>
          </a:p>
          <a:p>
            <a:r>
              <a:rPr lang="en-GB" dirty="0">
                <a:solidFill>
                  <a:schemeClr val="tx2">
                    <a:lumMod val="20000"/>
                    <a:lumOff val="80000"/>
                  </a:schemeClr>
                </a:solidFill>
              </a:rPr>
              <a:t>Cash operating cycle = Inventory days + Receivables days – Payables days.</a:t>
            </a:r>
          </a:p>
        </p:txBody>
      </p:sp>
    </p:spTree>
    <p:custDataLst>
      <p:tags r:id="rId1"/>
    </p:custDataLst>
    <p:extLst>
      <p:ext uri="{BB962C8B-B14F-4D97-AF65-F5344CB8AC3E}">
        <p14:creationId xmlns:p14="http://schemas.microsoft.com/office/powerpoint/2010/main" val="5024983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CD04-1186-88A1-1A6B-C491AED788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6D2D04-6C2F-D3AF-81D1-93532662C0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D4B7ED0D-14D4-FB76-B367-E45AB640D931}"/>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6" name="Content Placeholder 5">
            <a:extLst>
              <a:ext uri="{FF2B5EF4-FFF2-40B4-BE49-F238E27FC236}">
                <a16:creationId xmlns:a16="http://schemas.microsoft.com/office/drawing/2014/main" id="{0A11D23E-F644-4B28-D042-CB827FAF9574}"/>
              </a:ext>
            </a:extLst>
          </p:cNvPr>
          <p:cNvSpPr>
            <a:spLocks noGrp="1"/>
          </p:cNvSpPr>
          <p:nvPr>
            <p:ph idx="1"/>
          </p:nvPr>
        </p:nvSpPr>
        <p:spPr>
          <a:xfrm>
            <a:off x="35496" y="908719"/>
            <a:ext cx="9108504" cy="4752529"/>
          </a:xfrm>
          <a:solidFill>
            <a:schemeClr val="tx2"/>
          </a:solidFill>
        </p:spPr>
        <p:txBody>
          <a:bodyPr>
            <a:normAutofit fontScale="55000" lnSpcReduction="20000"/>
          </a:bodyPr>
          <a:lstStyle/>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The longer the operating cycle the greater the level of resources ‘tied up’ in working capital. Although it is desirable to have as short a cycle as possible, there may be external factors which restrict management’s ability to achieve this:</a:t>
            </a:r>
          </a:p>
          <a:p>
            <a:endParaRPr lang="en-GB" dirty="0">
              <a:solidFill>
                <a:schemeClr val="tx2">
                  <a:lumMod val="20000"/>
                  <a:lumOff val="80000"/>
                </a:schemeClr>
              </a:solidFill>
            </a:endParaRPr>
          </a:p>
          <a:p>
            <a:r>
              <a:rPr lang="en-GB" dirty="0">
                <a:solidFill>
                  <a:schemeClr val="tx2">
                    <a:lumMod val="20000"/>
                    <a:lumOff val="80000"/>
                  </a:schemeClr>
                </a:solidFill>
              </a:rPr>
              <a:t>Nature of the business – a supermarket chain may have low inventory days (fresh food), low receivables days (perhaps just one to two days to receive settlement from credit card companies) and significant payables days (taking credit from farmers). In this case the operating cycle could be negative (</a:t>
            </a:r>
            <a:r>
              <a:rPr lang="en-GB" dirty="0" err="1">
                <a:solidFill>
                  <a:schemeClr val="tx2">
                    <a:lumMod val="20000"/>
                    <a:lumOff val="80000"/>
                  </a:schemeClr>
                </a:solidFill>
              </a:rPr>
              <a:t>ie</a:t>
            </a:r>
            <a:r>
              <a:rPr lang="en-GB" dirty="0">
                <a:solidFill>
                  <a:schemeClr val="tx2">
                    <a:lumMod val="20000"/>
                    <a:lumOff val="80000"/>
                  </a:schemeClr>
                </a:solidFill>
              </a:rPr>
              <a:t> cash is received from sales before suppliers are paid). On the other hand a construction company may have a very long operating cycle due to the high levels of work-in-progress.</a:t>
            </a:r>
          </a:p>
          <a:p>
            <a:r>
              <a:rPr lang="en-GB" dirty="0">
                <a:solidFill>
                  <a:schemeClr val="tx2">
                    <a:lumMod val="20000"/>
                    <a:lumOff val="80000"/>
                  </a:schemeClr>
                </a:solidFill>
              </a:rPr>
              <a:t>Industry norms – if key competitors offer long periods of credit to their customers it may be difficult to reduce receivables days without losing business.</a:t>
            </a:r>
          </a:p>
          <a:p>
            <a:r>
              <a:rPr lang="en-GB" dirty="0">
                <a:solidFill>
                  <a:schemeClr val="tx2">
                    <a:lumMod val="20000"/>
                    <a:lumOff val="80000"/>
                  </a:schemeClr>
                </a:solidFill>
              </a:rPr>
              <a:t>Power of suppliers – an attempt to delay payments could lead to the supplier demanding ‘cash on delivery’ in future (</a:t>
            </a:r>
            <a:r>
              <a:rPr lang="en-GB" dirty="0" err="1">
                <a:solidFill>
                  <a:schemeClr val="tx2">
                    <a:lumMod val="20000"/>
                    <a:lumOff val="80000"/>
                  </a:schemeClr>
                </a:solidFill>
              </a:rPr>
              <a:t>ie</a:t>
            </a:r>
            <a:r>
              <a:rPr lang="en-GB" dirty="0">
                <a:solidFill>
                  <a:schemeClr val="tx2">
                    <a:lumMod val="20000"/>
                    <a:lumOff val="80000"/>
                  </a:schemeClr>
                </a:solidFill>
              </a:rPr>
              <a:t> causing payables days to actually fall to zero rather than rising).</a:t>
            </a:r>
          </a:p>
        </p:txBody>
      </p:sp>
    </p:spTree>
    <p:custDataLst>
      <p:tags r:id="rId1"/>
    </p:custDataLst>
    <p:extLst>
      <p:ext uri="{BB962C8B-B14F-4D97-AF65-F5344CB8AC3E}">
        <p14:creationId xmlns:p14="http://schemas.microsoft.com/office/powerpoint/2010/main" val="936359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75617-A39E-1493-CF01-5252CFC24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94FAD-00A7-3C80-8E5B-F9FFE24212BF}"/>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Activity 2</a:t>
            </a:r>
          </a:p>
        </p:txBody>
      </p:sp>
      <p:sp>
        <p:nvSpPr>
          <p:cNvPr id="4" name="Slide Number Placeholder 3">
            <a:extLst>
              <a:ext uri="{FF2B5EF4-FFF2-40B4-BE49-F238E27FC236}">
                <a16:creationId xmlns:a16="http://schemas.microsoft.com/office/drawing/2014/main" id="{04EE5F3D-5743-646C-7699-2245ADF1EB71}"/>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6" name="Content Placeholder 5">
            <a:extLst>
              <a:ext uri="{FF2B5EF4-FFF2-40B4-BE49-F238E27FC236}">
                <a16:creationId xmlns:a16="http://schemas.microsoft.com/office/drawing/2014/main" id="{4E16F611-4797-9DAA-E1C8-13B365084E14}"/>
              </a:ext>
            </a:extLst>
          </p:cNvPr>
          <p:cNvSpPr>
            <a:spLocks noGrp="1"/>
          </p:cNvSpPr>
          <p:nvPr>
            <p:ph idx="1"/>
          </p:nvPr>
        </p:nvSpPr>
        <p:spPr>
          <a:xfrm>
            <a:off x="35496" y="908719"/>
            <a:ext cx="9108504" cy="4752529"/>
          </a:xfrm>
          <a:solidFill>
            <a:schemeClr val="tx2"/>
          </a:solidFill>
        </p:spPr>
        <p:txBody>
          <a:bodyPr>
            <a:normAutofit/>
          </a:bodyPr>
          <a:lstStyle/>
          <a:p>
            <a:r>
              <a:rPr lang="en-GB" b="1" dirty="0">
                <a:solidFill>
                  <a:schemeClr val="accent1">
                    <a:lumMod val="20000"/>
                    <a:lumOff val="80000"/>
                  </a:schemeClr>
                </a:solidFill>
              </a:rPr>
              <a:t>Activity Type:</a:t>
            </a:r>
            <a:r>
              <a:rPr lang="en-GB" dirty="0">
                <a:solidFill>
                  <a:schemeClr val="accent1">
                    <a:lumMod val="20000"/>
                    <a:lumOff val="80000"/>
                  </a:schemeClr>
                </a:solidFill>
              </a:rPr>
              <a:t> Group Activity</a:t>
            </a:r>
          </a:p>
          <a:p>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r>
              <a:rPr lang="en-GB" dirty="0">
                <a:solidFill>
                  <a:schemeClr val="accent1">
                    <a:lumMod val="20000"/>
                    <a:lumOff val="80000"/>
                  </a:schemeClr>
                </a:solidFill>
              </a:rPr>
              <a:t>Use the question of Topple Co</a:t>
            </a:r>
            <a:r>
              <a:rPr lang="en-GB" b="1" dirty="0">
                <a:solidFill>
                  <a:schemeClr val="accent1">
                    <a:lumMod val="20000"/>
                    <a:lumOff val="80000"/>
                  </a:schemeClr>
                </a:solidFill>
              </a:rPr>
              <a:t>. </a:t>
            </a:r>
            <a:endParaRPr lang="en-GB" dirty="0">
              <a:solidFill>
                <a:schemeClr val="accent1">
                  <a:lumMod val="20000"/>
                  <a:lumOff val="80000"/>
                </a:schemeClr>
              </a:solidFill>
            </a:endParaRPr>
          </a:p>
          <a:p>
            <a:pPr marL="0" indent="0">
              <a:buNone/>
            </a:pPr>
            <a:r>
              <a:rPr lang="en-GB" dirty="0">
                <a:solidFill>
                  <a:schemeClr val="tx2">
                    <a:lumMod val="20000"/>
                    <a:lumOff val="80000"/>
                  </a:schemeClr>
                </a:solidFill>
              </a:rPr>
              <a:t>•Assess the cash operating cycle. </a:t>
            </a:r>
          </a:p>
          <a:p>
            <a:pPr marL="0" indent="0">
              <a:buNone/>
            </a:pPr>
            <a:r>
              <a:rPr lang="en-GB" dirty="0">
                <a:solidFill>
                  <a:schemeClr val="tx2">
                    <a:lumMod val="20000"/>
                    <a:lumOff val="80000"/>
                  </a:schemeClr>
                </a:solidFill>
              </a:rPr>
              <a:t>•Recommend strategies to improve liquidity through working capital reforms</a:t>
            </a:r>
          </a:p>
          <a:p>
            <a:pPr marL="0" indent="0">
              <a:buNone/>
            </a:pPr>
            <a:endParaRPr lang="en-GB" dirty="0">
              <a:solidFill>
                <a:schemeClr val="tx2">
                  <a:lumMod val="20000"/>
                  <a:lumOff val="80000"/>
                </a:schemeClr>
              </a:solidFill>
            </a:endParaRPr>
          </a:p>
        </p:txBody>
      </p:sp>
    </p:spTree>
    <p:custDataLst>
      <p:tags r:id="rId1"/>
    </p:custDataLst>
    <p:extLst>
      <p:ext uri="{BB962C8B-B14F-4D97-AF65-F5344CB8AC3E}">
        <p14:creationId xmlns:p14="http://schemas.microsoft.com/office/powerpoint/2010/main" val="36945243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E1D8-8869-A89E-8706-C5961D005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45C6D-5B69-9ABF-7FEF-A3D3B29F1E7A}"/>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Questions</a:t>
            </a:r>
          </a:p>
        </p:txBody>
      </p:sp>
      <p:sp>
        <p:nvSpPr>
          <p:cNvPr id="4" name="Slide Number Placeholder 3">
            <a:extLst>
              <a:ext uri="{FF2B5EF4-FFF2-40B4-BE49-F238E27FC236}">
                <a16:creationId xmlns:a16="http://schemas.microsoft.com/office/drawing/2014/main" id="{8FA03848-9DE8-7272-E5C2-93A47583F6A7}"/>
              </a:ext>
            </a:extLst>
          </p:cNvPr>
          <p:cNvSpPr>
            <a:spLocks noGrp="1"/>
          </p:cNvSpPr>
          <p:nvPr>
            <p:ph type="sldNum" sz="quarter" idx="12"/>
          </p:nvPr>
        </p:nvSpPr>
        <p:spPr/>
        <p:txBody>
          <a:bodyPr/>
          <a:lstStyle/>
          <a:p>
            <a:fld id="{63A33278-8D2C-46E9-9145-8061F8ED03C5}" type="slidenum">
              <a:rPr lang="en-GB" smtClean="0"/>
              <a:t>37</a:t>
            </a:fld>
            <a:endParaRPr lang="en-GB" dirty="0"/>
          </a:p>
        </p:txBody>
      </p:sp>
      <p:sp>
        <p:nvSpPr>
          <p:cNvPr id="6" name="Content Placeholder 5">
            <a:extLst>
              <a:ext uri="{FF2B5EF4-FFF2-40B4-BE49-F238E27FC236}">
                <a16:creationId xmlns:a16="http://schemas.microsoft.com/office/drawing/2014/main" id="{8710FE56-61F9-712D-3106-86AEB768BE3E}"/>
              </a:ext>
            </a:extLst>
          </p:cNvPr>
          <p:cNvSpPr>
            <a:spLocks noGrp="1"/>
          </p:cNvSpPr>
          <p:nvPr>
            <p:ph idx="1"/>
          </p:nvPr>
        </p:nvSpPr>
        <p:spPr>
          <a:xfrm>
            <a:off x="35496" y="908719"/>
            <a:ext cx="9108504" cy="4752529"/>
          </a:xfrm>
          <a:solidFill>
            <a:schemeClr val="tx2"/>
          </a:solidFill>
        </p:spPr>
        <p:txBody>
          <a:bodyPr>
            <a:normAutofit fontScale="32500" lnSpcReduction="20000"/>
          </a:bodyPr>
          <a:lstStyle/>
          <a:p>
            <a:pPr marL="0" indent="0">
              <a:buNone/>
            </a:pPr>
            <a:r>
              <a:rPr lang="en-GB" dirty="0">
                <a:solidFill>
                  <a:schemeClr val="tx2">
                    <a:lumMod val="20000"/>
                    <a:lumOff val="80000"/>
                  </a:schemeClr>
                </a:solidFill>
              </a:rPr>
              <a:t>Topple Co has the following forecast figures for its first year of trading:</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Sales $3,600,000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Purchase expense $3,000,000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receivables $306,000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inventory $495,000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payables $230,000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overdraft $500,000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Gross profit margin 25%</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Industry average data:</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Inventory days  53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Receivables days  23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Payables days  47</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Current ratio  1.43</a:t>
            </a:r>
          </a:p>
        </p:txBody>
      </p:sp>
    </p:spTree>
    <p:custDataLst>
      <p:tags r:id="rId1"/>
    </p:custDataLst>
    <p:extLst>
      <p:ext uri="{BB962C8B-B14F-4D97-AF65-F5344CB8AC3E}">
        <p14:creationId xmlns:p14="http://schemas.microsoft.com/office/powerpoint/2010/main" val="1943563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102ED-C6D6-C9E8-BA74-DF19340D8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4F71C-4DEC-7521-32E8-87968AF6E7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Solution</a:t>
            </a:r>
          </a:p>
        </p:txBody>
      </p:sp>
      <p:sp>
        <p:nvSpPr>
          <p:cNvPr id="4" name="Slide Number Placeholder 3">
            <a:extLst>
              <a:ext uri="{FF2B5EF4-FFF2-40B4-BE49-F238E27FC236}">
                <a16:creationId xmlns:a16="http://schemas.microsoft.com/office/drawing/2014/main" id="{1F1EEAE1-B1A7-7355-4AB4-8971ECC23B7B}"/>
              </a:ext>
            </a:extLst>
          </p:cNvPr>
          <p:cNvSpPr>
            <a:spLocks noGrp="1"/>
          </p:cNvSpPr>
          <p:nvPr>
            <p:ph type="sldNum" sz="quarter" idx="12"/>
          </p:nvPr>
        </p:nvSpPr>
        <p:spPr/>
        <p:txBody>
          <a:bodyPr/>
          <a:lstStyle/>
          <a:p>
            <a:fld id="{63A33278-8D2C-46E9-9145-8061F8ED03C5}" type="slidenum">
              <a:rPr lang="en-GB" smtClean="0"/>
              <a:t>38</a:t>
            </a:fld>
            <a:endParaRPr lang="en-GB" dirty="0"/>
          </a:p>
        </p:txBody>
      </p:sp>
      <p:pic>
        <p:nvPicPr>
          <p:cNvPr id="5" name="Content Placeholder 4">
            <a:extLst>
              <a:ext uri="{FF2B5EF4-FFF2-40B4-BE49-F238E27FC236}">
                <a16:creationId xmlns:a16="http://schemas.microsoft.com/office/drawing/2014/main" id="{14A8E953-CD55-FD5E-A14E-8621EAEEDA3C}"/>
              </a:ext>
            </a:extLst>
          </p:cNvPr>
          <p:cNvPicPr>
            <a:picLocks noGrp="1" noChangeAspect="1"/>
          </p:cNvPicPr>
          <p:nvPr>
            <p:ph idx="1"/>
          </p:nvPr>
        </p:nvPicPr>
        <p:blipFill>
          <a:blip r:embed="rId3"/>
          <a:stretch>
            <a:fillRect/>
          </a:stretch>
        </p:blipFill>
        <p:spPr>
          <a:xfrm>
            <a:off x="683568" y="1484312"/>
            <a:ext cx="7128792" cy="3960912"/>
          </a:xfrm>
          <a:prstGeom prst="rect">
            <a:avLst/>
          </a:prstGeom>
        </p:spPr>
      </p:pic>
    </p:spTree>
    <p:custDataLst>
      <p:tags r:id="rId1"/>
    </p:custDataLst>
    <p:extLst>
      <p:ext uri="{BB962C8B-B14F-4D97-AF65-F5344CB8AC3E}">
        <p14:creationId xmlns:p14="http://schemas.microsoft.com/office/powerpoint/2010/main" val="2247144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EC6C-3762-A44A-D9F2-805F5C80B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9B669-D1E0-2CD6-9303-348003B67F97}"/>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Cash Operating Cycle</a:t>
            </a:r>
          </a:p>
        </p:txBody>
      </p:sp>
      <p:sp>
        <p:nvSpPr>
          <p:cNvPr id="4" name="Slide Number Placeholder 3">
            <a:extLst>
              <a:ext uri="{FF2B5EF4-FFF2-40B4-BE49-F238E27FC236}">
                <a16:creationId xmlns:a16="http://schemas.microsoft.com/office/drawing/2014/main" id="{574622B4-6087-BA5C-8981-223ADD6E0281}"/>
              </a:ext>
            </a:extLst>
          </p:cNvPr>
          <p:cNvSpPr>
            <a:spLocks noGrp="1"/>
          </p:cNvSpPr>
          <p:nvPr>
            <p:ph type="sldNum" sz="quarter" idx="12"/>
          </p:nvPr>
        </p:nvSpPr>
        <p:spPr/>
        <p:txBody>
          <a:bodyPr/>
          <a:lstStyle/>
          <a:p>
            <a:fld id="{63A33278-8D2C-46E9-9145-8061F8ED03C5}" type="slidenum">
              <a:rPr lang="en-GB" smtClean="0"/>
              <a:t>39</a:t>
            </a:fld>
            <a:endParaRPr lang="en-GB" dirty="0"/>
          </a:p>
        </p:txBody>
      </p:sp>
      <p:sp>
        <p:nvSpPr>
          <p:cNvPr id="6" name="Content Placeholder 5">
            <a:extLst>
              <a:ext uri="{FF2B5EF4-FFF2-40B4-BE49-F238E27FC236}">
                <a16:creationId xmlns:a16="http://schemas.microsoft.com/office/drawing/2014/main" id="{47BA4968-2265-16D7-0FCC-6D710C3B697A}"/>
              </a:ext>
            </a:extLst>
          </p:cNvPr>
          <p:cNvSpPr>
            <a:spLocks noGrp="1"/>
          </p:cNvSpPr>
          <p:nvPr>
            <p:ph idx="1"/>
          </p:nvPr>
        </p:nvSpPr>
        <p:spPr>
          <a:xfrm>
            <a:off x="35496" y="908719"/>
            <a:ext cx="9108504" cy="4752529"/>
          </a:xfrm>
          <a:solidFill>
            <a:schemeClr val="tx2"/>
          </a:solidFill>
        </p:spPr>
        <p:txBody>
          <a:bodyPr>
            <a:normAutofit/>
          </a:bodyPr>
          <a:lstStyle/>
          <a:p>
            <a:pPr marL="0" indent="0">
              <a:buNone/>
            </a:pPr>
            <a:r>
              <a:rPr lang="en-GB" dirty="0">
                <a:solidFill>
                  <a:schemeClr val="tx2">
                    <a:lumMod val="20000"/>
                    <a:lumOff val="80000"/>
                  </a:schemeClr>
                </a:solidFill>
              </a:rPr>
              <a:t>The length of the cash operating cycle indicates that there will be 70 days between Topple Co receiving cash from sales and paying cash to suppliers. This is significantly longer than the industry average of 29 days (53 + 23 – 47) and likely to lead to liquidity problems, as evidenced by the size of the overdraft.</a:t>
            </a:r>
          </a:p>
        </p:txBody>
      </p:sp>
    </p:spTree>
    <p:custDataLst>
      <p:tags r:id="rId1"/>
    </p:custDataLst>
    <p:extLst>
      <p:ext uri="{BB962C8B-B14F-4D97-AF65-F5344CB8AC3E}">
        <p14:creationId xmlns:p14="http://schemas.microsoft.com/office/powerpoint/2010/main" val="1072998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3256</Words>
  <Application>Microsoft Office PowerPoint</Application>
  <PresentationFormat>On-screen Show (4:3)</PresentationFormat>
  <Paragraphs>710</Paragraphs>
  <Slides>39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Times New Roman</vt:lpstr>
      <vt:lpstr>20140311PresentationUWTSDTemplate</vt:lpstr>
      <vt:lpstr>MBA  Financial Management</vt:lpstr>
      <vt:lpstr>Lesson Outcomes</vt:lpstr>
      <vt:lpstr>Introduction</vt:lpstr>
      <vt:lpstr>Introduction</vt:lpstr>
      <vt:lpstr>The importance of working capital management</vt:lpstr>
      <vt:lpstr>The importance of working capital management</vt:lpstr>
      <vt:lpstr>Objectives of working capital management </vt:lpstr>
      <vt:lpstr>Objectives of working capital management </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vt:lpstr>
      <vt:lpstr>Activity 1</vt:lpstr>
      <vt:lpstr>The working capital figure</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lpstr>The cash operating cycle</vt:lpstr>
      <vt:lpstr>The cash operating cycle</vt:lpstr>
      <vt:lpstr>Activity 2</vt:lpstr>
      <vt:lpstr>Questions</vt:lpstr>
      <vt:lpstr>Solution</vt:lpstr>
      <vt:lpstr>Cash Operating Cycle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322</cp:revision>
  <cp:lastPrinted>2022-11-08T12:19:29Z</cp:lastPrinted>
  <dcterms:created xsi:type="dcterms:W3CDTF">2013-10-11T12:05:37Z</dcterms:created>
  <dcterms:modified xsi:type="dcterms:W3CDTF">2025-10-14T08:12:22Z</dcterms:modified>
</cp:coreProperties>
</file>