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7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76" r:id="rId13"/>
    <p:sldId id="266" r:id="rId14"/>
    <p:sldId id="267" r:id="rId15"/>
    <p:sldId id="269" r:id="rId16"/>
    <p:sldId id="270" r:id="rId17"/>
    <p:sldId id="273" r:id="rId18"/>
    <p:sldId id="271" r:id="rId19"/>
    <p:sldId id="272" r:id="rId20"/>
    <p:sldId id="277" r:id="rId21"/>
    <p:sldId id="278" r:id="rId22"/>
    <p:sldId id="274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46"/>
  </p:normalViewPr>
  <p:slideViewPr>
    <p:cSldViewPr snapToGrid="0">
      <p:cViewPr varScale="1">
        <p:scale>
          <a:sx n="79" d="100"/>
          <a:sy n="79" d="100"/>
        </p:scale>
        <p:origin x="82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6FAE337-52A6-4181-BE6F-BCEE62673DAC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F650C99-D9C1-4D39-BB62-40C3E676349F}">
      <dgm:prSet/>
      <dgm:spPr/>
      <dgm:t>
        <a:bodyPr/>
        <a:lstStyle/>
        <a:p>
          <a:r>
            <a:rPr lang="en-US"/>
            <a:t>Elasticity of demand measures the responsiveness ( sensitivity) of demand to a change in a variable. </a:t>
          </a:r>
        </a:p>
      </dgm:t>
    </dgm:pt>
    <dgm:pt modelId="{3AABA884-722A-4EB6-8538-3FCE832BFF9A}" type="parTrans" cxnId="{F72005F6-F8A2-4F89-92CB-6EDAB68D689E}">
      <dgm:prSet/>
      <dgm:spPr/>
      <dgm:t>
        <a:bodyPr/>
        <a:lstStyle/>
        <a:p>
          <a:endParaRPr lang="en-US"/>
        </a:p>
      </dgm:t>
    </dgm:pt>
    <dgm:pt modelId="{053567B3-809A-4864-9C7E-A57801B3C8AB}" type="sibTrans" cxnId="{F72005F6-F8A2-4F89-92CB-6EDAB68D689E}">
      <dgm:prSet/>
      <dgm:spPr/>
      <dgm:t>
        <a:bodyPr/>
        <a:lstStyle/>
        <a:p>
          <a:endParaRPr lang="en-US"/>
        </a:p>
      </dgm:t>
    </dgm:pt>
    <dgm:pt modelId="{9E7C4D39-B705-448E-83C5-5F834FE68404}">
      <dgm:prSet/>
      <dgm:spPr/>
      <dgm:t>
        <a:bodyPr/>
        <a:lstStyle/>
        <a:p>
          <a:r>
            <a:rPr lang="en-US"/>
            <a:t>The variable may be price/income or other goods. </a:t>
          </a:r>
        </a:p>
      </dgm:t>
    </dgm:pt>
    <dgm:pt modelId="{55AC531D-B67F-42EC-B556-FF7C72B73BAD}" type="parTrans" cxnId="{46285448-5048-4089-9CF1-AAADB5AFC4C0}">
      <dgm:prSet/>
      <dgm:spPr/>
      <dgm:t>
        <a:bodyPr/>
        <a:lstStyle/>
        <a:p>
          <a:endParaRPr lang="en-US"/>
        </a:p>
      </dgm:t>
    </dgm:pt>
    <dgm:pt modelId="{B002D760-7289-4887-B75C-A9358D7A302D}" type="sibTrans" cxnId="{46285448-5048-4089-9CF1-AAADB5AFC4C0}">
      <dgm:prSet/>
      <dgm:spPr/>
      <dgm:t>
        <a:bodyPr/>
        <a:lstStyle/>
        <a:p>
          <a:endParaRPr lang="en-US"/>
        </a:p>
      </dgm:t>
    </dgm:pt>
    <dgm:pt modelId="{21675123-3300-4102-A8F6-A57FD4EE98FD}">
      <dgm:prSet/>
      <dgm:spPr/>
      <dgm:t>
        <a:bodyPr/>
        <a:lstStyle/>
        <a:p>
          <a:r>
            <a:rPr lang="en-US"/>
            <a:t>For example – </a:t>
          </a:r>
        </a:p>
      </dgm:t>
    </dgm:pt>
    <dgm:pt modelId="{8ADF27A6-BC8F-4D88-9942-D3B420345D1A}" type="parTrans" cxnId="{313A7AE3-6016-4518-9165-F9FA5081FCB5}">
      <dgm:prSet/>
      <dgm:spPr/>
      <dgm:t>
        <a:bodyPr/>
        <a:lstStyle/>
        <a:p>
          <a:endParaRPr lang="en-US"/>
        </a:p>
      </dgm:t>
    </dgm:pt>
    <dgm:pt modelId="{2FE69C1F-2B4D-49CE-A23A-753D47BF4BB6}" type="sibTrans" cxnId="{313A7AE3-6016-4518-9165-F9FA5081FCB5}">
      <dgm:prSet/>
      <dgm:spPr/>
      <dgm:t>
        <a:bodyPr/>
        <a:lstStyle/>
        <a:p>
          <a:endParaRPr lang="en-US"/>
        </a:p>
      </dgm:t>
    </dgm:pt>
    <dgm:pt modelId="{E0F95561-0CA7-4A7B-AC6F-C63770C100A5}">
      <dgm:prSet/>
      <dgm:spPr/>
      <dgm:t>
        <a:bodyPr/>
        <a:lstStyle/>
        <a:p>
          <a:r>
            <a:rPr lang="en-US"/>
            <a:t>Price elasticity of demand </a:t>
          </a:r>
        </a:p>
      </dgm:t>
    </dgm:pt>
    <dgm:pt modelId="{DF21C703-FDC9-42D4-BFD7-02EBE68B5C92}" type="parTrans" cxnId="{1B0E5CC8-E17F-49FC-8ADD-4BA0B2BFFD77}">
      <dgm:prSet/>
      <dgm:spPr/>
      <dgm:t>
        <a:bodyPr/>
        <a:lstStyle/>
        <a:p>
          <a:endParaRPr lang="en-US"/>
        </a:p>
      </dgm:t>
    </dgm:pt>
    <dgm:pt modelId="{A5ADA0D1-AD6F-4B43-BADB-581736B8B695}" type="sibTrans" cxnId="{1B0E5CC8-E17F-49FC-8ADD-4BA0B2BFFD77}">
      <dgm:prSet/>
      <dgm:spPr/>
      <dgm:t>
        <a:bodyPr/>
        <a:lstStyle/>
        <a:p>
          <a:endParaRPr lang="en-US"/>
        </a:p>
      </dgm:t>
    </dgm:pt>
    <dgm:pt modelId="{56E8FF2A-1AC0-4C63-8CF7-1380EAAE3639}">
      <dgm:prSet/>
      <dgm:spPr/>
      <dgm:t>
        <a:bodyPr/>
        <a:lstStyle/>
        <a:p>
          <a:r>
            <a:rPr lang="en-US"/>
            <a:t>Income elasticity of demand </a:t>
          </a:r>
        </a:p>
      </dgm:t>
    </dgm:pt>
    <dgm:pt modelId="{B38F52DB-8AF1-4A28-96F0-A62C11AA3E34}" type="parTrans" cxnId="{49C58A71-CB5F-4C6C-A499-3AAE8DD04A4B}">
      <dgm:prSet/>
      <dgm:spPr/>
      <dgm:t>
        <a:bodyPr/>
        <a:lstStyle/>
        <a:p>
          <a:endParaRPr lang="en-US"/>
        </a:p>
      </dgm:t>
    </dgm:pt>
    <dgm:pt modelId="{63E026B0-0338-424A-A494-F526396E07E7}" type="sibTrans" cxnId="{49C58A71-CB5F-4C6C-A499-3AAE8DD04A4B}">
      <dgm:prSet/>
      <dgm:spPr/>
      <dgm:t>
        <a:bodyPr/>
        <a:lstStyle/>
        <a:p>
          <a:endParaRPr lang="en-US"/>
        </a:p>
      </dgm:t>
    </dgm:pt>
    <dgm:pt modelId="{E0AFB2F8-35E7-44F8-92A2-9C466190A330}">
      <dgm:prSet/>
      <dgm:spPr/>
      <dgm:t>
        <a:bodyPr/>
        <a:lstStyle/>
        <a:p>
          <a:r>
            <a:rPr lang="en-US"/>
            <a:t>Cross elasticity of demand </a:t>
          </a:r>
        </a:p>
      </dgm:t>
    </dgm:pt>
    <dgm:pt modelId="{F6AD8215-CFDE-4A10-85C0-037B2144AFB6}" type="parTrans" cxnId="{5F3AB442-A5B9-45D2-A8DC-616118A93091}">
      <dgm:prSet/>
      <dgm:spPr/>
      <dgm:t>
        <a:bodyPr/>
        <a:lstStyle/>
        <a:p>
          <a:endParaRPr lang="en-US"/>
        </a:p>
      </dgm:t>
    </dgm:pt>
    <dgm:pt modelId="{A19C4887-80A8-49B0-A0F8-BD59334FA8AD}" type="sibTrans" cxnId="{5F3AB442-A5B9-45D2-A8DC-616118A93091}">
      <dgm:prSet/>
      <dgm:spPr/>
      <dgm:t>
        <a:bodyPr/>
        <a:lstStyle/>
        <a:p>
          <a:endParaRPr lang="en-US"/>
        </a:p>
      </dgm:t>
    </dgm:pt>
    <dgm:pt modelId="{BC7462B7-BA72-D445-82FD-6FFABD21A7C0}" type="pres">
      <dgm:prSet presAssocID="{16FAE337-52A6-4181-BE6F-BCEE62673DAC}" presName="Name0" presStyleCnt="0">
        <dgm:presLayoutVars>
          <dgm:dir/>
          <dgm:resizeHandles val="exact"/>
        </dgm:presLayoutVars>
      </dgm:prSet>
      <dgm:spPr/>
    </dgm:pt>
    <dgm:pt modelId="{1BEA7837-EA88-BE4C-8FAE-54094CF7D72C}" type="pres">
      <dgm:prSet presAssocID="{8F650C99-D9C1-4D39-BB62-40C3E676349F}" presName="node" presStyleLbl="node1" presStyleIdx="0" presStyleCnt="6">
        <dgm:presLayoutVars>
          <dgm:bulletEnabled val="1"/>
        </dgm:presLayoutVars>
      </dgm:prSet>
      <dgm:spPr/>
    </dgm:pt>
    <dgm:pt modelId="{D40516C8-48BF-CD41-928F-C9A83C4B461C}" type="pres">
      <dgm:prSet presAssocID="{053567B3-809A-4864-9C7E-A57801B3C8AB}" presName="sibTrans" presStyleLbl="sibTrans1D1" presStyleIdx="0" presStyleCnt="5"/>
      <dgm:spPr/>
    </dgm:pt>
    <dgm:pt modelId="{4FE1ACEC-AEA8-A04D-AC0A-3D0C747AA28D}" type="pres">
      <dgm:prSet presAssocID="{053567B3-809A-4864-9C7E-A57801B3C8AB}" presName="connectorText" presStyleLbl="sibTrans1D1" presStyleIdx="0" presStyleCnt="5"/>
      <dgm:spPr/>
    </dgm:pt>
    <dgm:pt modelId="{103A2F00-CB2F-8B44-BA27-6DC143A5D07A}" type="pres">
      <dgm:prSet presAssocID="{9E7C4D39-B705-448E-83C5-5F834FE68404}" presName="node" presStyleLbl="node1" presStyleIdx="1" presStyleCnt="6">
        <dgm:presLayoutVars>
          <dgm:bulletEnabled val="1"/>
        </dgm:presLayoutVars>
      </dgm:prSet>
      <dgm:spPr/>
    </dgm:pt>
    <dgm:pt modelId="{394A3AAD-F450-2541-8814-EE464B63DBF8}" type="pres">
      <dgm:prSet presAssocID="{B002D760-7289-4887-B75C-A9358D7A302D}" presName="sibTrans" presStyleLbl="sibTrans1D1" presStyleIdx="1" presStyleCnt="5"/>
      <dgm:spPr/>
    </dgm:pt>
    <dgm:pt modelId="{DC1EF4ED-DD74-E04F-A080-A0318EA8833B}" type="pres">
      <dgm:prSet presAssocID="{B002D760-7289-4887-B75C-A9358D7A302D}" presName="connectorText" presStyleLbl="sibTrans1D1" presStyleIdx="1" presStyleCnt="5"/>
      <dgm:spPr/>
    </dgm:pt>
    <dgm:pt modelId="{07E9BB6E-F46D-B94F-9233-285FC4A1AAFE}" type="pres">
      <dgm:prSet presAssocID="{21675123-3300-4102-A8F6-A57FD4EE98FD}" presName="node" presStyleLbl="node1" presStyleIdx="2" presStyleCnt="6">
        <dgm:presLayoutVars>
          <dgm:bulletEnabled val="1"/>
        </dgm:presLayoutVars>
      </dgm:prSet>
      <dgm:spPr/>
    </dgm:pt>
    <dgm:pt modelId="{22771746-9A42-1B48-8227-39173AA07DFE}" type="pres">
      <dgm:prSet presAssocID="{2FE69C1F-2B4D-49CE-A23A-753D47BF4BB6}" presName="sibTrans" presStyleLbl="sibTrans1D1" presStyleIdx="2" presStyleCnt="5"/>
      <dgm:spPr/>
    </dgm:pt>
    <dgm:pt modelId="{86EE8B3A-722F-9541-B948-62CB57BF2360}" type="pres">
      <dgm:prSet presAssocID="{2FE69C1F-2B4D-49CE-A23A-753D47BF4BB6}" presName="connectorText" presStyleLbl="sibTrans1D1" presStyleIdx="2" presStyleCnt="5"/>
      <dgm:spPr/>
    </dgm:pt>
    <dgm:pt modelId="{6BC622B9-3B3D-CA4B-942F-3AFA1384A145}" type="pres">
      <dgm:prSet presAssocID="{E0F95561-0CA7-4A7B-AC6F-C63770C100A5}" presName="node" presStyleLbl="node1" presStyleIdx="3" presStyleCnt="6">
        <dgm:presLayoutVars>
          <dgm:bulletEnabled val="1"/>
        </dgm:presLayoutVars>
      </dgm:prSet>
      <dgm:spPr/>
    </dgm:pt>
    <dgm:pt modelId="{22C11DC3-3203-3643-8EDB-536E2D4B5832}" type="pres">
      <dgm:prSet presAssocID="{A5ADA0D1-AD6F-4B43-BADB-581736B8B695}" presName="sibTrans" presStyleLbl="sibTrans1D1" presStyleIdx="3" presStyleCnt="5"/>
      <dgm:spPr/>
    </dgm:pt>
    <dgm:pt modelId="{3D70B919-44EE-C84D-86BF-E90C5A4AC0B0}" type="pres">
      <dgm:prSet presAssocID="{A5ADA0D1-AD6F-4B43-BADB-581736B8B695}" presName="connectorText" presStyleLbl="sibTrans1D1" presStyleIdx="3" presStyleCnt="5"/>
      <dgm:spPr/>
    </dgm:pt>
    <dgm:pt modelId="{2B95BAD8-1B2E-284D-BE9E-91E7FC0A7CE4}" type="pres">
      <dgm:prSet presAssocID="{56E8FF2A-1AC0-4C63-8CF7-1380EAAE3639}" presName="node" presStyleLbl="node1" presStyleIdx="4" presStyleCnt="6">
        <dgm:presLayoutVars>
          <dgm:bulletEnabled val="1"/>
        </dgm:presLayoutVars>
      </dgm:prSet>
      <dgm:spPr/>
    </dgm:pt>
    <dgm:pt modelId="{0FC9D6AB-9957-A240-A813-345004E97924}" type="pres">
      <dgm:prSet presAssocID="{63E026B0-0338-424A-A494-F526396E07E7}" presName="sibTrans" presStyleLbl="sibTrans1D1" presStyleIdx="4" presStyleCnt="5"/>
      <dgm:spPr/>
    </dgm:pt>
    <dgm:pt modelId="{03097DE5-A5A0-A548-BA69-A6B49201F5ED}" type="pres">
      <dgm:prSet presAssocID="{63E026B0-0338-424A-A494-F526396E07E7}" presName="connectorText" presStyleLbl="sibTrans1D1" presStyleIdx="4" presStyleCnt="5"/>
      <dgm:spPr/>
    </dgm:pt>
    <dgm:pt modelId="{3FF1A35F-C286-4546-92A7-B8DC3817D20C}" type="pres">
      <dgm:prSet presAssocID="{E0AFB2F8-35E7-44F8-92A2-9C466190A330}" presName="node" presStyleLbl="node1" presStyleIdx="5" presStyleCnt="6">
        <dgm:presLayoutVars>
          <dgm:bulletEnabled val="1"/>
        </dgm:presLayoutVars>
      </dgm:prSet>
      <dgm:spPr/>
    </dgm:pt>
  </dgm:ptLst>
  <dgm:cxnLst>
    <dgm:cxn modelId="{2EE2E61E-1586-A74D-AAD9-93E7C4C88097}" type="presOf" srcId="{9E7C4D39-B705-448E-83C5-5F834FE68404}" destId="{103A2F00-CB2F-8B44-BA27-6DC143A5D07A}" srcOrd="0" destOrd="0" presId="urn:microsoft.com/office/officeart/2016/7/layout/RepeatingBendingProcessNew"/>
    <dgm:cxn modelId="{F025163C-AD5B-BA44-A3EE-7AFC75E20F0F}" type="presOf" srcId="{053567B3-809A-4864-9C7E-A57801B3C8AB}" destId="{4FE1ACEC-AEA8-A04D-AC0A-3D0C747AA28D}" srcOrd="1" destOrd="0" presId="urn:microsoft.com/office/officeart/2016/7/layout/RepeatingBendingProcessNew"/>
    <dgm:cxn modelId="{5F3AB442-A5B9-45D2-A8DC-616118A93091}" srcId="{16FAE337-52A6-4181-BE6F-BCEE62673DAC}" destId="{E0AFB2F8-35E7-44F8-92A2-9C466190A330}" srcOrd="5" destOrd="0" parTransId="{F6AD8215-CFDE-4A10-85C0-037B2144AFB6}" sibTransId="{A19C4887-80A8-49B0-A0F8-BD59334FA8AD}"/>
    <dgm:cxn modelId="{46285448-5048-4089-9CF1-AAADB5AFC4C0}" srcId="{16FAE337-52A6-4181-BE6F-BCEE62673DAC}" destId="{9E7C4D39-B705-448E-83C5-5F834FE68404}" srcOrd="1" destOrd="0" parTransId="{55AC531D-B67F-42EC-B556-FF7C72B73BAD}" sibTransId="{B002D760-7289-4887-B75C-A9358D7A302D}"/>
    <dgm:cxn modelId="{9632E46A-4732-2F42-BD7D-48DC29F696BB}" type="presOf" srcId="{E0AFB2F8-35E7-44F8-92A2-9C466190A330}" destId="{3FF1A35F-C286-4546-92A7-B8DC3817D20C}" srcOrd="0" destOrd="0" presId="urn:microsoft.com/office/officeart/2016/7/layout/RepeatingBendingProcessNew"/>
    <dgm:cxn modelId="{54FD6E6F-EE7C-5149-80F3-08C813DD256F}" type="presOf" srcId="{A5ADA0D1-AD6F-4B43-BADB-581736B8B695}" destId="{3D70B919-44EE-C84D-86BF-E90C5A4AC0B0}" srcOrd="1" destOrd="0" presId="urn:microsoft.com/office/officeart/2016/7/layout/RepeatingBendingProcessNew"/>
    <dgm:cxn modelId="{49C58A71-CB5F-4C6C-A499-3AAE8DD04A4B}" srcId="{16FAE337-52A6-4181-BE6F-BCEE62673DAC}" destId="{56E8FF2A-1AC0-4C63-8CF7-1380EAAE3639}" srcOrd="4" destOrd="0" parTransId="{B38F52DB-8AF1-4A28-96F0-A62C11AA3E34}" sibTransId="{63E026B0-0338-424A-A494-F526396E07E7}"/>
    <dgm:cxn modelId="{BAA42B76-733F-9D4F-9FFA-1A9248E7C47D}" type="presOf" srcId="{E0F95561-0CA7-4A7B-AC6F-C63770C100A5}" destId="{6BC622B9-3B3D-CA4B-942F-3AFA1384A145}" srcOrd="0" destOrd="0" presId="urn:microsoft.com/office/officeart/2016/7/layout/RepeatingBendingProcessNew"/>
    <dgm:cxn modelId="{C5D69876-9694-EE47-B788-A864C480630A}" type="presOf" srcId="{8F650C99-D9C1-4D39-BB62-40C3E676349F}" destId="{1BEA7837-EA88-BE4C-8FAE-54094CF7D72C}" srcOrd="0" destOrd="0" presId="urn:microsoft.com/office/officeart/2016/7/layout/RepeatingBendingProcessNew"/>
    <dgm:cxn modelId="{1A8F3E87-203B-B943-9180-3F96CE468AA2}" type="presOf" srcId="{2FE69C1F-2B4D-49CE-A23A-753D47BF4BB6}" destId="{86EE8B3A-722F-9541-B948-62CB57BF2360}" srcOrd="1" destOrd="0" presId="urn:microsoft.com/office/officeart/2016/7/layout/RepeatingBendingProcessNew"/>
    <dgm:cxn modelId="{2BA2D690-FBF9-8148-A5BA-68C772D20173}" type="presOf" srcId="{2FE69C1F-2B4D-49CE-A23A-753D47BF4BB6}" destId="{22771746-9A42-1B48-8227-39173AA07DFE}" srcOrd="0" destOrd="0" presId="urn:microsoft.com/office/officeart/2016/7/layout/RepeatingBendingProcessNew"/>
    <dgm:cxn modelId="{F577349F-3422-154D-B274-01F828361DB3}" type="presOf" srcId="{21675123-3300-4102-A8F6-A57FD4EE98FD}" destId="{07E9BB6E-F46D-B94F-9233-285FC4A1AAFE}" srcOrd="0" destOrd="0" presId="urn:microsoft.com/office/officeart/2016/7/layout/RepeatingBendingProcessNew"/>
    <dgm:cxn modelId="{71C7F9A5-53D4-5543-BD1E-33612165B58B}" type="presOf" srcId="{16FAE337-52A6-4181-BE6F-BCEE62673DAC}" destId="{BC7462B7-BA72-D445-82FD-6FFABD21A7C0}" srcOrd="0" destOrd="0" presId="urn:microsoft.com/office/officeart/2016/7/layout/RepeatingBendingProcessNew"/>
    <dgm:cxn modelId="{179CFBAC-2166-544E-8AD3-5ECAEDCD4AF5}" type="presOf" srcId="{053567B3-809A-4864-9C7E-A57801B3C8AB}" destId="{D40516C8-48BF-CD41-928F-C9A83C4B461C}" srcOrd="0" destOrd="0" presId="urn:microsoft.com/office/officeart/2016/7/layout/RepeatingBendingProcessNew"/>
    <dgm:cxn modelId="{EBF390B0-EAED-7D4A-82FC-1E573BCB1206}" type="presOf" srcId="{B002D760-7289-4887-B75C-A9358D7A302D}" destId="{394A3AAD-F450-2541-8814-EE464B63DBF8}" srcOrd="0" destOrd="0" presId="urn:microsoft.com/office/officeart/2016/7/layout/RepeatingBendingProcessNew"/>
    <dgm:cxn modelId="{F2F3BDB6-5227-D743-BB7E-325B3153125E}" type="presOf" srcId="{63E026B0-0338-424A-A494-F526396E07E7}" destId="{0FC9D6AB-9957-A240-A813-345004E97924}" srcOrd="0" destOrd="0" presId="urn:microsoft.com/office/officeart/2016/7/layout/RepeatingBendingProcessNew"/>
    <dgm:cxn modelId="{1B0E5CC8-E17F-49FC-8ADD-4BA0B2BFFD77}" srcId="{16FAE337-52A6-4181-BE6F-BCEE62673DAC}" destId="{E0F95561-0CA7-4A7B-AC6F-C63770C100A5}" srcOrd="3" destOrd="0" parTransId="{DF21C703-FDC9-42D4-BFD7-02EBE68B5C92}" sibTransId="{A5ADA0D1-AD6F-4B43-BADB-581736B8B695}"/>
    <dgm:cxn modelId="{DE83EAD5-FB08-EA43-8D24-251BE48F87D3}" type="presOf" srcId="{63E026B0-0338-424A-A494-F526396E07E7}" destId="{03097DE5-A5A0-A548-BA69-A6B49201F5ED}" srcOrd="1" destOrd="0" presId="urn:microsoft.com/office/officeart/2016/7/layout/RepeatingBendingProcessNew"/>
    <dgm:cxn modelId="{F2131DDF-A556-BF40-BC25-D79C65CD7893}" type="presOf" srcId="{B002D760-7289-4887-B75C-A9358D7A302D}" destId="{DC1EF4ED-DD74-E04F-A080-A0318EA8833B}" srcOrd="1" destOrd="0" presId="urn:microsoft.com/office/officeart/2016/7/layout/RepeatingBendingProcessNew"/>
    <dgm:cxn modelId="{313A7AE3-6016-4518-9165-F9FA5081FCB5}" srcId="{16FAE337-52A6-4181-BE6F-BCEE62673DAC}" destId="{21675123-3300-4102-A8F6-A57FD4EE98FD}" srcOrd="2" destOrd="0" parTransId="{8ADF27A6-BC8F-4D88-9942-D3B420345D1A}" sibTransId="{2FE69C1F-2B4D-49CE-A23A-753D47BF4BB6}"/>
    <dgm:cxn modelId="{13DA8AEB-ABCD-DF4F-8520-ED68E9A6613D}" type="presOf" srcId="{56E8FF2A-1AC0-4C63-8CF7-1380EAAE3639}" destId="{2B95BAD8-1B2E-284D-BE9E-91E7FC0A7CE4}" srcOrd="0" destOrd="0" presId="urn:microsoft.com/office/officeart/2016/7/layout/RepeatingBendingProcessNew"/>
    <dgm:cxn modelId="{3877F7F3-D171-A44C-8DEC-8E8157435889}" type="presOf" srcId="{A5ADA0D1-AD6F-4B43-BADB-581736B8B695}" destId="{22C11DC3-3203-3643-8EDB-536E2D4B5832}" srcOrd="0" destOrd="0" presId="urn:microsoft.com/office/officeart/2016/7/layout/RepeatingBendingProcessNew"/>
    <dgm:cxn modelId="{F72005F6-F8A2-4F89-92CB-6EDAB68D689E}" srcId="{16FAE337-52A6-4181-BE6F-BCEE62673DAC}" destId="{8F650C99-D9C1-4D39-BB62-40C3E676349F}" srcOrd="0" destOrd="0" parTransId="{3AABA884-722A-4EB6-8538-3FCE832BFF9A}" sibTransId="{053567B3-809A-4864-9C7E-A57801B3C8AB}"/>
    <dgm:cxn modelId="{29384730-EBA1-BF42-853C-75EE5296592E}" type="presParOf" srcId="{BC7462B7-BA72-D445-82FD-6FFABD21A7C0}" destId="{1BEA7837-EA88-BE4C-8FAE-54094CF7D72C}" srcOrd="0" destOrd="0" presId="urn:microsoft.com/office/officeart/2016/7/layout/RepeatingBendingProcessNew"/>
    <dgm:cxn modelId="{58083C24-45EF-DA40-9EF4-6C919FD32112}" type="presParOf" srcId="{BC7462B7-BA72-D445-82FD-6FFABD21A7C0}" destId="{D40516C8-48BF-CD41-928F-C9A83C4B461C}" srcOrd="1" destOrd="0" presId="urn:microsoft.com/office/officeart/2016/7/layout/RepeatingBendingProcessNew"/>
    <dgm:cxn modelId="{9E7758F1-FF5C-194D-86F1-F1FA75280D9C}" type="presParOf" srcId="{D40516C8-48BF-CD41-928F-C9A83C4B461C}" destId="{4FE1ACEC-AEA8-A04D-AC0A-3D0C747AA28D}" srcOrd="0" destOrd="0" presId="urn:microsoft.com/office/officeart/2016/7/layout/RepeatingBendingProcessNew"/>
    <dgm:cxn modelId="{37AF7A5B-C57C-DD49-8C55-506431E33E4F}" type="presParOf" srcId="{BC7462B7-BA72-D445-82FD-6FFABD21A7C0}" destId="{103A2F00-CB2F-8B44-BA27-6DC143A5D07A}" srcOrd="2" destOrd="0" presId="urn:microsoft.com/office/officeart/2016/7/layout/RepeatingBendingProcessNew"/>
    <dgm:cxn modelId="{C484FEEC-3EC1-D745-84C0-A38E0AB436AF}" type="presParOf" srcId="{BC7462B7-BA72-D445-82FD-6FFABD21A7C0}" destId="{394A3AAD-F450-2541-8814-EE464B63DBF8}" srcOrd="3" destOrd="0" presId="urn:microsoft.com/office/officeart/2016/7/layout/RepeatingBendingProcessNew"/>
    <dgm:cxn modelId="{462F7DDC-CDBC-0841-BADE-D459D4C0A071}" type="presParOf" srcId="{394A3AAD-F450-2541-8814-EE464B63DBF8}" destId="{DC1EF4ED-DD74-E04F-A080-A0318EA8833B}" srcOrd="0" destOrd="0" presId="urn:microsoft.com/office/officeart/2016/7/layout/RepeatingBendingProcessNew"/>
    <dgm:cxn modelId="{3F5CA8E6-8154-D84C-B19A-FB654CE9BAE8}" type="presParOf" srcId="{BC7462B7-BA72-D445-82FD-6FFABD21A7C0}" destId="{07E9BB6E-F46D-B94F-9233-285FC4A1AAFE}" srcOrd="4" destOrd="0" presId="urn:microsoft.com/office/officeart/2016/7/layout/RepeatingBendingProcessNew"/>
    <dgm:cxn modelId="{75E99765-D60B-1941-9882-5E55513205F8}" type="presParOf" srcId="{BC7462B7-BA72-D445-82FD-6FFABD21A7C0}" destId="{22771746-9A42-1B48-8227-39173AA07DFE}" srcOrd="5" destOrd="0" presId="urn:microsoft.com/office/officeart/2016/7/layout/RepeatingBendingProcessNew"/>
    <dgm:cxn modelId="{33546AC2-E830-7348-BCB7-08166D0F6E6D}" type="presParOf" srcId="{22771746-9A42-1B48-8227-39173AA07DFE}" destId="{86EE8B3A-722F-9541-B948-62CB57BF2360}" srcOrd="0" destOrd="0" presId="urn:microsoft.com/office/officeart/2016/7/layout/RepeatingBendingProcessNew"/>
    <dgm:cxn modelId="{9DC6CE45-1657-C049-8DEC-425D4327B8D3}" type="presParOf" srcId="{BC7462B7-BA72-D445-82FD-6FFABD21A7C0}" destId="{6BC622B9-3B3D-CA4B-942F-3AFA1384A145}" srcOrd="6" destOrd="0" presId="urn:microsoft.com/office/officeart/2016/7/layout/RepeatingBendingProcessNew"/>
    <dgm:cxn modelId="{42E3E777-F5DC-324A-B7C6-6CF2A0AB759F}" type="presParOf" srcId="{BC7462B7-BA72-D445-82FD-6FFABD21A7C0}" destId="{22C11DC3-3203-3643-8EDB-536E2D4B5832}" srcOrd="7" destOrd="0" presId="urn:microsoft.com/office/officeart/2016/7/layout/RepeatingBendingProcessNew"/>
    <dgm:cxn modelId="{6B73531B-2256-CB46-8BCD-C173CBD22B2B}" type="presParOf" srcId="{22C11DC3-3203-3643-8EDB-536E2D4B5832}" destId="{3D70B919-44EE-C84D-86BF-E90C5A4AC0B0}" srcOrd="0" destOrd="0" presId="urn:microsoft.com/office/officeart/2016/7/layout/RepeatingBendingProcessNew"/>
    <dgm:cxn modelId="{8A4E7D3C-349E-8142-9C35-84326CC27DF6}" type="presParOf" srcId="{BC7462B7-BA72-D445-82FD-6FFABD21A7C0}" destId="{2B95BAD8-1B2E-284D-BE9E-91E7FC0A7CE4}" srcOrd="8" destOrd="0" presId="urn:microsoft.com/office/officeart/2016/7/layout/RepeatingBendingProcessNew"/>
    <dgm:cxn modelId="{0BAB84ED-716B-5341-8FCF-D59119AECC8E}" type="presParOf" srcId="{BC7462B7-BA72-D445-82FD-6FFABD21A7C0}" destId="{0FC9D6AB-9957-A240-A813-345004E97924}" srcOrd="9" destOrd="0" presId="urn:microsoft.com/office/officeart/2016/7/layout/RepeatingBendingProcessNew"/>
    <dgm:cxn modelId="{039CE9F7-B5B7-0B43-9975-1A74D2961F56}" type="presParOf" srcId="{0FC9D6AB-9957-A240-A813-345004E97924}" destId="{03097DE5-A5A0-A548-BA69-A6B49201F5ED}" srcOrd="0" destOrd="0" presId="urn:microsoft.com/office/officeart/2016/7/layout/RepeatingBendingProcessNew"/>
    <dgm:cxn modelId="{63C737D3-3B10-414D-A7B1-449BBF3B05D8}" type="presParOf" srcId="{BC7462B7-BA72-D445-82FD-6FFABD21A7C0}" destId="{3FF1A35F-C286-4546-92A7-B8DC3817D20C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0516C8-48BF-CD41-928F-C9A83C4B461C}">
      <dsp:nvSpPr>
        <dsp:cNvPr id="0" name=""/>
        <dsp:cNvSpPr/>
      </dsp:nvSpPr>
      <dsp:spPr>
        <a:xfrm>
          <a:off x="2614981" y="709129"/>
          <a:ext cx="5469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6965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4024" y="751961"/>
        <a:ext cx="28878" cy="5775"/>
      </dsp:txXfrm>
    </dsp:sp>
    <dsp:sp modelId="{1BEA7837-EA88-BE4C-8FAE-54094CF7D72C}">
      <dsp:nvSpPr>
        <dsp:cNvPr id="0" name=""/>
        <dsp:cNvSpPr/>
      </dsp:nvSpPr>
      <dsp:spPr>
        <a:xfrm>
          <a:off x="105624" y="1502"/>
          <a:ext cx="2511156" cy="15066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Elasticity of demand measures the responsiveness ( sensitivity) of demand to a change in a variable. </a:t>
          </a:r>
        </a:p>
      </dsp:txBody>
      <dsp:txXfrm>
        <a:off x="105624" y="1502"/>
        <a:ext cx="2511156" cy="1506693"/>
      </dsp:txXfrm>
    </dsp:sp>
    <dsp:sp modelId="{394A3AAD-F450-2541-8814-EE464B63DBF8}">
      <dsp:nvSpPr>
        <dsp:cNvPr id="0" name=""/>
        <dsp:cNvSpPr/>
      </dsp:nvSpPr>
      <dsp:spPr>
        <a:xfrm>
          <a:off x="1361202" y="1506396"/>
          <a:ext cx="3088722" cy="546965"/>
        </a:xfrm>
        <a:custGeom>
          <a:avLst/>
          <a:gdLst/>
          <a:ahLst/>
          <a:cxnLst/>
          <a:rect l="0" t="0" r="0" b="0"/>
          <a:pathLst>
            <a:path>
              <a:moveTo>
                <a:pt x="3088722" y="0"/>
              </a:moveTo>
              <a:lnTo>
                <a:pt x="3088722" y="290582"/>
              </a:lnTo>
              <a:lnTo>
                <a:pt x="0" y="290582"/>
              </a:lnTo>
              <a:lnTo>
                <a:pt x="0" y="546965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27007" y="1776991"/>
        <a:ext cx="157112" cy="5775"/>
      </dsp:txXfrm>
    </dsp:sp>
    <dsp:sp modelId="{103A2F00-CB2F-8B44-BA27-6DC143A5D07A}">
      <dsp:nvSpPr>
        <dsp:cNvPr id="0" name=""/>
        <dsp:cNvSpPr/>
      </dsp:nvSpPr>
      <dsp:spPr>
        <a:xfrm>
          <a:off x="3194346" y="1502"/>
          <a:ext cx="2511156" cy="15066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variable may be price/income or other goods. </a:t>
          </a:r>
        </a:p>
      </dsp:txBody>
      <dsp:txXfrm>
        <a:off x="3194346" y="1502"/>
        <a:ext cx="2511156" cy="1506693"/>
      </dsp:txXfrm>
    </dsp:sp>
    <dsp:sp modelId="{22771746-9A42-1B48-8227-39173AA07DFE}">
      <dsp:nvSpPr>
        <dsp:cNvPr id="0" name=""/>
        <dsp:cNvSpPr/>
      </dsp:nvSpPr>
      <dsp:spPr>
        <a:xfrm>
          <a:off x="2614981" y="2793389"/>
          <a:ext cx="5469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6965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4024" y="2836221"/>
        <a:ext cx="28878" cy="5775"/>
      </dsp:txXfrm>
    </dsp:sp>
    <dsp:sp modelId="{07E9BB6E-F46D-B94F-9233-285FC4A1AAFE}">
      <dsp:nvSpPr>
        <dsp:cNvPr id="0" name=""/>
        <dsp:cNvSpPr/>
      </dsp:nvSpPr>
      <dsp:spPr>
        <a:xfrm>
          <a:off x="105624" y="2085762"/>
          <a:ext cx="2511156" cy="150669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For example – </a:t>
          </a:r>
        </a:p>
      </dsp:txBody>
      <dsp:txXfrm>
        <a:off x="105624" y="2085762"/>
        <a:ext cx="2511156" cy="1506693"/>
      </dsp:txXfrm>
    </dsp:sp>
    <dsp:sp modelId="{22C11DC3-3203-3643-8EDB-536E2D4B5832}">
      <dsp:nvSpPr>
        <dsp:cNvPr id="0" name=""/>
        <dsp:cNvSpPr/>
      </dsp:nvSpPr>
      <dsp:spPr>
        <a:xfrm>
          <a:off x="1361202" y="3590656"/>
          <a:ext cx="3088722" cy="546965"/>
        </a:xfrm>
        <a:custGeom>
          <a:avLst/>
          <a:gdLst/>
          <a:ahLst/>
          <a:cxnLst/>
          <a:rect l="0" t="0" r="0" b="0"/>
          <a:pathLst>
            <a:path>
              <a:moveTo>
                <a:pt x="3088722" y="0"/>
              </a:moveTo>
              <a:lnTo>
                <a:pt x="3088722" y="290582"/>
              </a:lnTo>
              <a:lnTo>
                <a:pt x="0" y="290582"/>
              </a:lnTo>
              <a:lnTo>
                <a:pt x="0" y="546965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27007" y="3861251"/>
        <a:ext cx="157112" cy="5775"/>
      </dsp:txXfrm>
    </dsp:sp>
    <dsp:sp modelId="{6BC622B9-3B3D-CA4B-942F-3AFA1384A145}">
      <dsp:nvSpPr>
        <dsp:cNvPr id="0" name=""/>
        <dsp:cNvSpPr/>
      </dsp:nvSpPr>
      <dsp:spPr>
        <a:xfrm>
          <a:off x="3194346" y="2085762"/>
          <a:ext cx="2511156" cy="150669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Price elasticity of demand </a:t>
          </a:r>
        </a:p>
      </dsp:txBody>
      <dsp:txXfrm>
        <a:off x="3194346" y="2085762"/>
        <a:ext cx="2511156" cy="1506693"/>
      </dsp:txXfrm>
    </dsp:sp>
    <dsp:sp modelId="{0FC9D6AB-9957-A240-A813-345004E97924}">
      <dsp:nvSpPr>
        <dsp:cNvPr id="0" name=""/>
        <dsp:cNvSpPr/>
      </dsp:nvSpPr>
      <dsp:spPr>
        <a:xfrm>
          <a:off x="2614981" y="4877649"/>
          <a:ext cx="5469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6965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4024" y="4920481"/>
        <a:ext cx="28878" cy="5775"/>
      </dsp:txXfrm>
    </dsp:sp>
    <dsp:sp modelId="{2B95BAD8-1B2E-284D-BE9E-91E7FC0A7CE4}">
      <dsp:nvSpPr>
        <dsp:cNvPr id="0" name=""/>
        <dsp:cNvSpPr/>
      </dsp:nvSpPr>
      <dsp:spPr>
        <a:xfrm>
          <a:off x="105624" y="4170022"/>
          <a:ext cx="2511156" cy="150669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Income elasticity of demand </a:t>
          </a:r>
        </a:p>
      </dsp:txBody>
      <dsp:txXfrm>
        <a:off x="105624" y="4170022"/>
        <a:ext cx="2511156" cy="1506693"/>
      </dsp:txXfrm>
    </dsp:sp>
    <dsp:sp modelId="{3FF1A35F-C286-4546-92A7-B8DC3817D20C}">
      <dsp:nvSpPr>
        <dsp:cNvPr id="0" name=""/>
        <dsp:cNvSpPr/>
      </dsp:nvSpPr>
      <dsp:spPr>
        <a:xfrm>
          <a:off x="3194346" y="4170022"/>
          <a:ext cx="2511156" cy="15066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Cross elasticity of demand </a:t>
          </a:r>
        </a:p>
      </dsp:txBody>
      <dsp:txXfrm>
        <a:off x="3194346" y="4170022"/>
        <a:ext cx="2511156" cy="15066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4A72AA-DED2-8B83-5FE3-06958DC8AD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389045-6C95-364B-9278-1F4B89F152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96BDCF-6338-2F85-C962-E32C057F0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FBC31-A940-434A-9EBB-95012D79492D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E918BA-8B9E-FF9F-5882-EB3E18D42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9D96AB-4CAE-D4E9-CDF0-04CA23E2F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91F01-0468-734A-83FD-C8BB53090F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55320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325DD-DCEF-4374-7DA4-EBCB1E6AD4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E48824-0C6D-F91B-FB3F-E262C87FBC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0D033-FD28-2251-8BA2-64EC12863B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FBC31-A940-434A-9EBB-95012D79492D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AC9DF2-AA6C-2207-2858-901AE1883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B32E07-9E2C-F4A2-0B04-EC902F671D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91F01-0468-734A-83FD-C8BB53090F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6916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73B08-9D83-D3F2-71B4-0B4FF3DE2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C204F6-5055-A18B-BDF5-C7B2EA8E51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15BB9-002B-F21E-2559-2EBEDFB33B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FBC31-A940-434A-9EBB-95012D79492D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D4CBF1-6648-7400-B8D6-F184B9501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52868E-FAFB-2659-3E3C-7258B5098D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91F01-0468-734A-83FD-C8BB53090F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6036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1961F-02FF-365E-735D-6C0320C0D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68E40D-93D2-6C30-AA71-D721591AF0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6EA84E-2086-DDC8-7526-4F1983946F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AA9081-DA64-2A47-0B23-105F02D67E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FBC31-A940-434A-9EBB-95012D79492D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EE5986-9438-9EA6-574A-5D3CAC1245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72A15A-9082-0D8A-8BC1-558D89E3CB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91F01-0468-734A-83FD-C8BB53090F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791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0C77C-945C-1474-285D-043860E88B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26EAB-5C8A-0116-2F91-020AE8B258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7F5221-4A3B-DD61-E6F8-96535FB954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4DE978-EC58-1170-9B35-7461BFD93AB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B0A5BC-C471-1B1B-6E8D-074F6EF54D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23F2E47-ED09-613C-BF9E-3AD90C7F2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FBC31-A940-434A-9EBB-95012D79492D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FF7BBE9-12EF-8738-F5B7-BB601D3B2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077251E-BD48-7D32-072B-E4FEDB2F48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91F01-0468-734A-83FD-C8BB53090F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1521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7508D-AC97-F53C-03CA-8E689460F0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14FFBC-9CD8-5868-D460-6CCD0C2399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FBC31-A940-434A-9EBB-95012D79492D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CB33DA-0712-DF98-2118-806BD1543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1E7B9B-C471-7A7C-A81C-7615C00741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91F01-0468-734A-83FD-C8BB53090F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5256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F002143-0970-E139-C8BC-C8FF8FE046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FBC31-A940-434A-9EBB-95012D79492D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44B8587-C917-D7E1-972A-81BEA0C615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79946F-D416-C85C-2827-07CEFAB03F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91F01-0468-734A-83FD-C8BB53090F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4025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3912B-3262-79AA-2764-714B5E51AC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537E4F-F5B6-FACD-93DC-312D477431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BBB3C4-5949-968B-FBB7-CFFD2AC94D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4A807D-7419-A97F-FB05-64BAF2D896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FBC31-A940-434A-9EBB-95012D79492D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1677C8-B4EC-4FF7-7EB3-814D796904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3085A0-F5A4-4AE8-2173-E4C631F50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91F01-0468-734A-83FD-C8BB53090F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922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E4919-5C5E-8B2B-11B4-4D1C53C384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A3F1F2-EA3B-919A-E2B4-498A6FE008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760FAD-12DC-8D29-A5DB-BAC244DF9D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86F6F3-4C92-037F-C07C-F327F7A88B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FBC31-A940-434A-9EBB-95012D79492D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422152-BA2C-65BF-DE9F-160794973E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3FB8CD-A5C9-BDAE-267B-425FC73910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91F01-0468-734A-83FD-C8BB53090F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637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0C2DF-49D9-ED6F-6E44-2F8F42F754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5082EF-166A-CB8C-5F35-9BB6360F39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9BB5AC-9EA3-0087-2B49-3E516FE298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FBC31-A940-434A-9EBB-95012D79492D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1B35B-22D5-0B14-683A-1B7EE5F12D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D9AB26-9508-F5D0-1A1F-18A52582B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91F01-0468-734A-83FD-C8BB53090F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1030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FF8F3F-3878-E1C1-27D2-C38A1EA7C20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0CC005-90D1-CA45-0C4E-A303DEA083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3BFF3E-5E51-4212-C610-07B0321C15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FBC31-A940-434A-9EBB-95012D79492D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213B3E-2756-61D8-C9A8-AE58EBC076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D01E0-2095-EFF3-EB90-FBA9EABF72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91F01-0468-734A-83FD-C8BB53090F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6700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E68565-DE06-4B2D-F6A7-8CDE34D74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453467-C587-849A-9A25-44CEEFCEA1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00319B-8962-B0BE-61AB-63B922D810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A5FBC31-A940-434A-9EBB-95012D79492D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6CC8A3-37A6-A050-91B6-4B4D816CEA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BDA1F9-E19A-43CE-9AC1-A10173B6D0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2A91F01-0468-734A-83FD-C8BB53090F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8195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15BD4-7A01-6BA4-14B4-436889E93DD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ELASTICITY OF DEMAND AND SUPPLY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97DE19-E869-2847-EF58-68D5E3087C3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32146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58C2881-F2F4-2B82-5CC5-A2D7A04114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6245088"/>
              </p:ext>
            </p:extLst>
          </p:nvPr>
        </p:nvGraphicFramePr>
        <p:xfrm>
          <a:off x="158910" y="1794917"/>
          <a:ext cx="11874180" cy="46979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58060">
                  <a:extLst>
                    <a:ext uri="{9D8B030D-6E8A-4147-A177-3AD203B41FA5}">
                      <a16:colId xmlns:a16="http://schemas.microsoft.com/office/drawing/2014/main" val="201626656"/>
                    </a:ext>
                  </a:extLst>
                </a:gridCol>
                <a:gridCol w="3958060">
                  <a:extLst>
                    <a:ext uri="{9D8B030D-6E8A-4147-A177-3AD203B41FA5}">
                      <a16:colId xmlns:a16="http://schemas.microsoft.com/office/drawing/2014/main" val="678284310"/>
                    </a:ext>
                  </a:extLst>
                </a:gridCol>
                <a:gridCol w="3958060">
                  <a:extLst>
                    <a:ext uri="{9D8B030D-6E8A-4147-A177-3AD203B41FA5}">
                      <a16:colId xmlns:a16="http://schemas.microsoft.com/office/drawing/2014/main" val="3776532241"/>
                    </a:ext>
                  </a:extLst>
                </a:gridCol>
              </a:tblGrid>
              <a:tr h="996537">
                <a:tc>
                  <a:txBody>
                    <a:bodyPr/>
                    <a:lstStyle/>
                    <a:p>
                      <a:r>
                        <a:rPr lang="en-US" dirty="0"/>
                        <a:t>NORMAL GOODS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GOODS FOR WHICH DEMAND INCREASES AS INCOME INCREASES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The demand curve will shift to the right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8632759"/>
                  </a:ext>
                </a:extLst>
              </a:tr>
              <a:tr h="2277798">
                <a:tc>
                  <a:txBody>
                    <a:bodyPr/>
                    <a:lstStyle/>
                    <a:p>
                      <a:r>
                        <a:rPr lang="en-US" dirty="0"/>
                        <a:t>INFERIOR GOODS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As income rises demand increases, but only up to a certain point. After this point as income increases demand falls. Examples – bread, tripe and wine.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5090066"/>
                  </a:ext>
                </a:extLst>
              </a:tr>
              <a:tr h="1423624">
                <a:tc>
                  <a:txBody>
                    <a:bodyPr/>
                    <a:lstStyle/>
                    <a:p>
                      <a:r>
                        <a:rPr lang="en-US" dirty="0"/>
                        <a:t>GIFFEN GOODS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Giffen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goods are</a:t>
                      </a:r>
                      <a:r>
                        <a:rPr lang="en-GB" sz="18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low-cost goods customers purchase more once their price increases. 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The income effect overcomes the price effect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3183044"/>
                  </a:ext>
                </a:extLst>
              </a:tr>
            </a:tbl>
          </a:graphicData>
        </a:graphic>
      </p:graphicFrame>
      <p:pic>
        <p:nvPicPr>
          <p:cNvPr id="1026" name="Picture 2" descr="Inferior good - Economics Help">
            <a:extLst>
              <a:ext uri="{FF2B5EF4-FFF2-40B4-BE49-F238E27FC236}">
                <a16:creationId xmlns:a16="http://schemas.microsoft.com/office/drawing/2014/main" id="{09138DE6-1BA2-EF08-6738-B7053B32FD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4649" y="2833141"/>
            <a:ext cx="3742812" cy="2203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CF79D4-4A5F-58D3-5EF6-5723E348C5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Goods</a:t>
            </a:r>
          </a:p>
        </p:txBody>
      </p:sp>
    </p:spTree>
    <p:extLst>
      <p:ext uri="{BB962C8B-B14F-4D97-AF65-F5344CB8AC3E}">
        <p14:creationId xmlns:p14="http://schemas.microsoft.com/office/powerpoint/2010/main" val="15544631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905623-54D2-9538-DAD1-0B3EDEB8B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US" sz="4600">
                <a:solidFill>
                  <a:srgbClr val="FFFFFF"/>
                </a:solidFill>
              </a:rPr>
              <a:t>What is elasticity of demand 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23B325-90ED-2D40-5871-E6D2851BC8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7904587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425396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E20322-25CE-842E-6702-124699455C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ELASTICITY OF DEMAND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1E44897-6324-6C61-D6DA-03B14669AA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2810345"/>
              </p:ext>
            </p:extLst>
          </p:nvPr>
        </p:nvGraphicFramePr>
        <p:xfrm>
          <a:off x="5922492" y="1316487"/>
          <a:ext cx="5536003" cy="4166276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1381256">
                  <a:extLst>
                    <a:ext uri="{9D8B030D-6E8A-4147-A177-3AD203B41FA5}">
                      <a16:colId xmlns:a16="http://schemas.microsoft.com/office/drawing/2014/main" val="1194892528"/>
                    </a:ext>
                  </a:extLst>
                </a:gridCol>
                <a:gridCol w="1736558">
                  <a:extLst>
                    <a:ext uri="{9D8B030D-6E8A-4147-A177-3AD203B41FA5}">
                      <a16:colId xmlns:a16="http://schemas.microsoft.com/office/drawing/2014/main" val="3855826844"/>
                    </a:ext>
                  </a:extLst>
                </a:gridCol>
                <a:gridCol w="2418189">
                  <a:extLst>
                    <a:ext uri="{9D8B030D-6E8A-4147-A177-3AD203B41FA5}">
                      <a16:colId xmlns:a16="http://schemas.microsoft.com/office/drawing/2014/main" val="3197371386"/>
                    </a:ext>
                  </a:extLst>
                </a:gridCol>
              </a:tblGrid>
              <a:tr h="608985">
                <a:tc>
                  <a:txBody>
                    <a:bodyPr/>
                    <a:lstStyle/>
                    <a:p>
                      <a:r>
                        <a:rPr lang="en-US" sz="1500" b="0" cap="none" spc="0">
                          <a:solidFill>
                            <a:schemeClr val="tx1"/>
                          </a:solidFill>
                        </a:rPr>
                        <a:t>ELASTICITY </a:t>
                      </a:r>
                    </a:p>
                  </a:txBody>
                  <a:tcPr marL="0" marR="87834" marT="17567" marB="87834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b="0" cap="none" spc="0">
                          <a:solidFill>
                            <a:schemeClr val="tx1"/>
                          </a:solidFill>
                        </a:rPr>
                        <a:t>VALUE (IGNORE THE SIGN ) </a:t>
                      </a:r>
                    </a:p>
                  </a:txBody>
                  <a:tcPr marL="0" marR="87834" marT="17567" marB="87834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b="0" cap="none" spc="0">
                          <a:solidFill>
                            <a:schemeClr val="tx1"/>
                          </a:solidFill>
                        </a:rPr>
                        <a:t>NOTE </a:t>
                      </a:r>
                    </a:p>
                  </a:txBody>
                  <a:tcPr marL="0" marR="87834" marT="17567" marB="87834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41437665"/>
                  </a:ext>
                </a:extLst>
              </a:tr>
              <a:tr h="500656">
                <a:tc>
                  <a:txBody>
                    <a:bodyPr/>
                    <a:lstStyle/>
                    <a:p>
                      <a:r>
                        <a:rPr lang="en-US" sz="1200" cap="none" spc="0">
                          <a:solidFill>
                            <a:schemeClr val="tx1"/>
                          </a:solidFill>
                        </a:rPr>
                        <a:t>PERFECTLY ELASTIC </a:t>
                      </a:r>
                    </a:p>
                  </a:txBody>
                  <a:tcPr marL="0" marR="87834" marT="26350" marB="878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cap="none" spc="0">
                          <a:solidFill>
                            <a:schemeClr val="tx1"/>
                          </a:solidFill>
                        </a:rPr>
                        <a:t>INDINITY </a:t>
                      </a:r>
                    </a:p>
                  </a:txBody>
                  <a:tcPr marL="0" marR="87834" marT="26350" marB="878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cap="none" spc="0">
                          <a:solidFill>
                            <a:schemeClr val="tx1"/>
                          </a:solidFill>
                        </a:rPr>
                        <a:t>The percentage change in the quantity demanded is infinite </a:t>
                      </a:r>
                    </a:p>
                  </a:txBody>
                  <a:tcPr marL="0" marR="87834" marT="26350" marB="878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88877226"/>
                  </a:ext>
                </a:extLst>
              </a:tr>
              <a:tr h="851993">
                <a:tc>
                  <a:txBody>
                    <a:bodyPr/>
                    <a:lstStyle/>
                    <a:p>
                      <a:r>
                        <a:rPr lang="en-US" sz="1200" cap="none" spc="0">
                          <a:solidFill>
                            <a:schemeClr val="tx1"/>
                          </a:solidFill>
                        </a:rPr>
                        <a:t>Elastic </a:t>
                      </a:r>
                    </a:p>
                  </a:txBody>
                  <a:tcPr marL="0" marR="87834" marT="26350" marB="878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cap="none" spc="0">
                          <a:solidFill>
                            <a:schemeClr val="tx1"/>
                          </a:solidFill>
                        </a:rPr>
                        <a:t>&gt; 1</a:t>
                      </a:r>
                    </a:p>
                  </a:txBody>
                  <a:tcPr marL="0" marR="87834" marT="26350" marB="878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cap="none" spc="0">
                          <a:solidFill>
                            <a:schemeClr val="tx1"/>
                          </a:solidFill>
                        </a:rPr>
                        <a:t>The percentage change in the quantity demanded is greater than the percentage change in the variable </a:t>
                      </a:r>
                    </a:p>
                  </a:txBody>
                  <a:tcPr marL="0" marR="87834" marT="26350" marB="878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65666298"/>
                  </a:ext>
                </a:extLst>
              </a:tr>
              <a:tr h="851993">
                <a:tc>
                  <a:txBody>
                    <a:bodyPr/>
                    <a:lstStyle/>
                    <a:p>
                      <a:r>
                        <a:rPr lang="en-US" sz="1200" cap="none" spc="0">
                          <a:solidFill>
                            <a:schemeClr val="tx1"/>
                          </a:solidFill>
                        </a:rPr>
                        <a:t>Unitary Elasticity </a:t>
                      </a:r>
                    </a:p>
                  </a:txBody>
                  <a:tcPr marL="0" marR="87834" marT="26350" marB="878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cap="none" spc="0">
                          <a:solidFill>
                            <a:schemeClr val="tx1"/>
                          </a:solidFill>
                        </a:rPr>
                        <a:t> = 1</a:t>
                      </a:r>
                    </a:p>
                  </a:txBody>
                  <a:tcPr marL="0" marR="87834" marT="26350" marB="878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cap="none" spc="0">
                          <a:solidFill>
                            <a:schemeClr val="tx1"/>
                          </a:solidFill>
                        </a:rPr>
                        <a:t>The percentage change in the quantity demanded is the same as the percentage change in the variable </a:t>
                      </a:r>
                    </a:p>
                  </a:txBody>
                  <a:tcPr marL="0" marR="87834" marT="26350" marB="878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57826502"/>
                  </a:ext>
                </a:extLst>
              </a:tr>
              <a:tr h="851993">
                <a:tc>
                  <a:txBody>
                    <a:bodyPr/>
                    <a:lstStyle/>
                    <a:p>
                      <a:r>
                        <a:rPr lang="en-US" sz="1200" cap="none" spc="0">
                          <a:solidFill>
                            <a:schemeClr val="tx1"/>
                          </a:solidFill>
                        </a:rPr>
                        <a:t>Inelastic </a:t>
                      </a:r>
                    </a:p>
                  </a:txBody>
                  <a:tcPr marL="0" marR="87834" marT="26350" marB="878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cap="none" spc="0">
                          <a:solidFill>
                            <a:schemeClr val="tx1"/>
                          </a:solidFill>
                        </a:rPr>
                        <a:t>&lt; 1</a:t>
                      </a:r>
                    </a:p>
                  </a:txBody>
                  <a:tcPr marL="0" marR="87834" marT="26350" marB="878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cap="none" spc="0">
                          <a:solidFill>
                            <a:schemeClr val="tx1"/>
                          </a:solidFill>
                        </a:rPr>
                        <a:t>The percentage change in the quantity demanded is is less than the percentage change in the variable </a:t>
                      </a:r>
                    </a:p>
                  </a:txBody>
                  <a:tcPr marL="0" marR="87834" marT="26350" marB="878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8112330"/>
                  </a:ext>
                </a:extLst>
              </a:tr>
              <a:tr h="500656">
                <a:tc>
                  <a:txBody>
                    <a:bodyPr/>
                    <a:lstStyle/>
                    <a:p>
                      <a:r>
                        <a:rPr lang="en-US" sz="1200" cap="none" spc="0">
                          <a:solidFill>
                            <a:schemeClr val="tx1"/>
                          </a:solidFill>
                        </a:rPr>
                        <a:t>Perfectly Inelastic </a:t>
                      </a:r>
                    </a:p>
                  </a:txBody>
                  <a:tcPr marL="0" marR="87834" marT="26350" marB="878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cap="none" spc="0">
                          <a:solidFill>
                            <a:schemeClr val="tx1"/>
                          </a:solidFill>
                        </a:rPr>
                        <a:t>0</a:t>
                      </a:r>
                    </a:p>
                  </a:txBody>
                  <a:tcPr marL="0" marR="87834" marT="26350" marB="878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cap="none" spc="0">
                          <a:solidFill>
                            <a:schemeClr val="tx1"/>
                          </a:solidFill>
                        </a:rPr>
                        <a:t>There is no change in the quantity demanded </a:t>
                      </a:r>
                    </a:p>
                  </a:txBody>
                  <a:tcPr marL="0" marR="87834" marT="26350" marB="878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39688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440349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11F44F-2058-4721-17BB-AEA4A981B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US" sz="4000"/>
              <a:t>Important To Understand !</a:t>
            </a:r>
          </a:p>
        </p:txBody>
      </p:sp>
      <p:pic>
        <p:nvPicPr>
          <p:cNvPr id="5" name="Picture 4" descr="Formulae written on a blackboard">
            <a:extLst>
              <a:ext uri="{FF2B5EF4-FFF2-40B4-BE49-F238E27FC236}">
                <a16:creationId xmlns:a16="http://schemas.microsoft.com/office/drawing/2014/main" id="{D26A35E5-8F1C-0A8D-131E-62C26DC9B32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678" r="31476" b="-1"/>
          <a:stretch/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9D9E0-CFA6-A27A-B320-2002B8239D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3734" y="2409830"/>
            <a:ext cx="6798539" cy="3705217"/>
          </a:xfrm>
        </p:spPr>
        <p:txBody>
          <a:bodyPr>
            <a:normAutofit/>
          </a:bodyPr>
          <a:lstStyle/>
          <a:p>
            <a:r>
              <a:rPr lang="en-US" sz="1700"/>
              <a:t>The sign of the answer when the elasticity of demand is calculated depends on the direction of the denominator and the numerator of the formula. </a:t>
            </a:r>
          </a:p>
          <a:p>
            <a:r>
              <a:rPr lang="en-US" sz="1700"/>
              <a:t>If the demand (numerator) and the variable (denominator) move in the same direction [That is the both increase or decrease] Then the answer will be positive. </a:t>
            </a:r>
          </a:p>
          <a:p>
            <a:r>
              <a:rPr lang="en-US" sz="1700"/>
              <a:t>If the demand rises but the variable, let’s say price falls, then the sign/answer will be negative.</a:t>
            </a:r>
          </a:p>
          <a:p>
            <a:r>
              <a:rPr lang="en-US" sz="1700" b="1"/>
              <a:t>NOTE:</a:t>
            </a:r>
            <a:r>
              <a:rPr lang="en-US" sz="1700"/>
              <a:t> </a:t>
            </a:r>
            <a:r>
              <a:rPr lang="en-US" sz="1700" u="sng"/>
              <a:t>The sign shows the direction of movement, it does to show the actual elasticity. </a:t>
            </a:r>
          </a:p>
          <a:p>
            <a:r>
              <a:rPr lang="en-US" sz="1700" u="sng"/>
              <a:t>The actual elasticity is shown by whether the number is greater than 1 or less than 1 </a:t>
            </a:r>
          </a:p>
          <a:p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25868459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4406BA-4776-5508-58BF-0B1C65252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US" sz="5400"/>
              <a:t>PRICE ELASTICITY OF DEMAND (PED)</a:t>
            </a:r>
          </a:p>
        </p:txBody>
      </p:sp>
      <p:pic>
        <p:nvPicPr>
          <p:cNvPr id="13" name="Picture 12" descr="Codes on papers">
            <a:extLst>
              <a:ext uri="{FF2B5EF4-FFF2-40B4-BE49-F238E27FC236}">
                <a16:creationId xmlns:a16="http://schemas.microsoft.com/office/drawing/2014/main" id="{CBCB4B95-89CA-61F5-E2D3-650DD1DE9A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252" r="29304" b="-2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C1716A-6182-DD21-A64A-6D2EC0EB33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>
            <a:normAutofit lnSpcReduction="10000"/>
          </a:bodyPr>
          <a:lstStyle/>
          <a:p>
            <a:r>
              <a:rPr lang="en-US" sz="2200" dirty="0"/>
              <a:t>PED:  </a:t>
            </a:r>
            <a:r>
              <a:rPr lang="en-US" sz="2200" dirty="0">
                <a:solidFill>
                  <a:srgbClr val="00B050"/>
                </a:solidFill>
              </a:rPr>
              <a:t>MEASURES THE SENSITIVITY  EXTENT OF CHANGE IN MARKET OF DEMAND FOR A GOOD OR SERVICE IN RESPONSE TO A  CHANGE IN ITS  PRICE </a:t>
            </a:r>
          </a:p>
          <a:p>
            <a:r>
              <a:rPr lang="en-US" sz="2200" u="sng" dirty="0"/>
              <a:t>Percentage change in quantity demanded</a:t>
            </a:r>
          </a:p>
          <a:p>
            <a:r>
              <a:rPr lang="en-US" sz="2200" dirty="0"/>
              <a:t>Percentage change in price </a:t>
            </a:r>
          </a:p>
          <a:p>
            <a:r>
              <a:rPr lang="en-US" sz="2200" b="1" dirty="0"/>
              <a:t>Note 1</a:t>
            </a:r>
            <a:r>
              <a:rPr lang="en-US" sz="2200" dirty="0"/>
              <a:t>: Usually PED is negative – as price increases the quantity demanded falls. </a:t>
            </a:r>
          </a:p>
          <a:p>
            <a:r>
              <a:rPr lang="en-US" sz="2200" b="1" dirty="0"/>
              <a:t>Note 2:</a:t>
            </a:r>
            <a:r>
              <a:rPr lang="en-US" sz="2200" dirty="0"/>
              <a:t> This is not the case for a </a:t>
            </a:r>
            <a:r>
              <a:rPr lang="en-US" sz="2200" dirty="0" err="1"/>
              <a:t>Giffen</a:t>
            </a:r>
            <a:r>
              <a:rPr lang="en-US" sz="2200" dirty="0"/>
              <a:t> good or luxury good – here , the PED is positive (Price increases are followed by quantity increases) </a:t>
            </a:r>
          </a:p>
        </p:txBody>
      </p:sp>
    </p:spTree>
    <p:extLst>
      <p:ext uri="{BB962C8B-B14F-4D97-AF65-F5344CB8AC3E}">
        <p14:creationId xmlns:p14="http://schemas.microsoft.com/office/powerpoint/2010/main" val="5303225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ED856-46EF-8903-DCF1-7705985016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21803"/>
          </a:xfrm>
        </p:spPr>
        <p:txBody>
          <a:bodyPr/>
          <a:lstStyle/>
          <a:p>
            <a:r>
              <a:rPr lang="en-US" dirty="0"/>
              <a:t>PED </a:t>
            </a:r>
          </a:p>
        </p:txBody>
      </p:sp>
      <p:pic>
        <p:nvPicPr>
          <p:cNvPr id="1026" name="Picture 2" descr="Inelastic Demand - Meaning, Explained ...">
            <a:extLst>
              <a:ext uri="{FF2B5EF4-FFF2-40B4-BE49-F238E27FC236}">
                <a16:creationId xmlns:a16="http://schemas.microsoft.com/office/drawing/2014/main" id="{D80CF99F-62EF-B8F4-8B65-AE26C22ADE9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9237" y="1328468"/>
            <a:ext cx="9506309" cy="4779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36601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6A380-FF80-F850-861B-B604191DFE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Elastic vs Inelastic Demand </a:t>
            </a:r>
          </a:p>
        </p:txBody>
      </p:sp>
      <p:pic>
        <p:nvPicPr>
          <p:cNvPr id="2050" name="Picture 2" descr="Price Elasticity: Data Understanding ...">
            <a:extLst>
              <a:ext uri="{FF2B5EF4-FFF2-40B4-BE49-F238E27FC236}">
                <a16:creationId xmlns:a16="http://schemas.microsoft.com/office/drawing/2014/main" id="{1EE8234C-3B3B-D23C-03C2-306E4163925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181" y="2553419"/>
            <a:ext cx="10731261" cy="4304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13466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321B97-1C96-9508-D370-7D24038B8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WHAT AFFECTS PED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C3FCCB-961E-AD86-3CE3-7E3445A7F5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US" sz="1600" dirty="0"/>
              <a:t>The number of substitutes and the availability of the substitutes</a:t>
            </a:r>
          </a:p>
          <a:p>
            <a:r>
              <a:rPr lang="en-US" sz="1600" dirty="0"/>
              <a:t>(The greater the number of substitutes the more elastic PED will be) </a:t>
            </a:r>
          </a:p>
          <a:p>
            <a:r>
              <a:rPr lang="en-US" sz="1600" dirty="0"/>
              <a:t>The time period – in the short-term PED is likely to be more inelastic. Over the long term it should become more elastic </a:t>
            </a:r>
          </a:p>
          <a:p>
            <a:r>
              <a:rPr lang="en-US" sz="1600" dirty="0"/>
              <a:t>The proportion of one’s income which is spent on the good. E.g. The amount of income spent on salt is small and its PED is inelastic.  </a:t>
            </a:r>
          </a:p>
          <a:p>
            <a:r>
              <a:rPr lang="en-US" sz="1600" dirty="0"/>
              <a:t>The type of good – if a good is habit forming like cigarettes its PED is inelastic. </a:t>
            </a:r>
          </a:p>
        </p:txBody>
      </p:sp>
      <p:pic>
        <p:nvPicPr>
          <p:cNvPr id="5" name="Picture 4" descr="Antique cash register keys">
            <a:extLst>
              <a:ext uri="{FF2B5EF4-FFF2-40B4-BE49-F238E27FC236}">
                <a16:creationId xmlns:a16="http://schemas.microsoft.com/office/drawing/2014/main" id="{0BEA0422-840C-514B-C92B-6CA9FEC979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730" r="2209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66898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307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1" name="Rectangle 308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FD9533-46EB-C3AB-7AC5-3AEC0D190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Price Elasticity of Demand – A Straight-Line Demand Curve </a:t>
            </a:r>
          </a:p>
        </p:txBody>
      </p:sp>
      <p:pic>
        <p:nvPicPr>
          <p:cNvPr id="3074" name="Picture 2" descr="5.1 The Price Elasticity of Demand ...">
            <a:extLst>
              <a:ext uri="{FF2B5EF4-FFF2-40B4-BE49-F238E27FC236}">
                <a16:creationId xmlns:a16="http://schemas.microsoft.com/office/drawing/2014/main" id="{7AD3A6EE-9A52-8907-DF6B-AF9C6BE2903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22690" y="749509"/>
            <a:ext cx="7704110" cy="5861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0BE7D87-9418-5E47-509A-AA35C3D3C9D9}"/>
              </a:ext>
            </a:extLst>
          </p:cNvPr>
          <p:cNvSpPr txBox="1"/>
          <p:nvPr/>
        </p:nvSpPr>
        <p:spPr>
          <a:xfrm>
            <a:off x="2013557" y="6430780"/>
            <a:ext cx="3008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 – Publishing Services</a:t>
            </a:r>
          </a:p>
        </p:txBody>
      </p:sp>
    </p:spTree>
    <p:extLst>
      <p:ext uri="{BB962C8B-B14F-4D97-AF65-F5344CB8AC3E}">
        <p14:creationId xmlns:p14="http://schemas.microsoft.com/office/powerpoint/2010/main" val="13776868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B8332-6021-3899-1320-C867980FF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Extreme Cases of Price Elasticity of Demand </a:t>
            </a:r>
            <a:endParaRPr lang="en-US" dirty="0"/>
          </a:p>
        </p:txBody>
      </p:sp>
      <p:pic>
        <p:nvPicPr>
          <p:cNvPr id="4100" name="Picture 4" descr="Section 9 Module ppt download">
            <a:extLst>
              <a:ext uri="{FF2B5EF4-FFF2-40B4-BE49-F238E27FC236}">
                <a16:creationId xmlns:a16="http://schemas.microsoft.com/office/drawing/2014/main" id="{20D553BE-22E8-5353-30AB-46D7FF37B76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157" y="1259457"/>
            <a:ext cx="10110159" cy="5598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88448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F1064-5710-D7B8-6ABB-B7E4DFB79D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WORKED EXAMPLE </a:t>
            </a:r>
            <a:br>
              <a:rPr lang="en-US" dirty="0"/>
            </a:b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98FC4D-A696-5B9D-F435-2306816BDF9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Annual Demand at £1.20 per unit is 800 000 units.</a:t>
            </a:r>
          </a:p>
          <a:p>
            <a:r>
              <a:rPr lang="en-US" dirty="0"/>
              <a:t>Annual Demand at £1.30 per unit is 730000 units.</a:t>
            </a:r>
          </a:p>
          <a:p>
            <a:r>
              <a:rPr lang="en-US" dirty="0"/>
              <a:t>ANSWER </a:t>
            </a:r>
          </a:p>
          <a:p>
            <a:r>
              <a:rPr lang="en-US" dirty="0"/>
              <a:t>% Change in demand </a:t>
            </a:r>
          </a:p>
          <a:p>
            <a:r>
              <a:rPr lang="en-US" u="sng" dirty="0"/>
              <a:t>70000</a:t>
            </a:r>
            <a:r>
              <a:rPr lang="en-US" dirty="0"/>
              <a:t> x 100%  = </a:t>
            </a:r>
          </a:p>
          <a:p>
            <a:r>
              <a:rPr lang="en-US" dirty="0"/>
              <a:t>800000</a:t>
            </a:r>
          </a:p>
          <a:p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F86C48C-96F8-77EE-C990-8897266D2B4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% change in price </a:t>
            </a:r>
          </a:p>
          <a:p>
            <a:r>
              <a:rPr lang="en-US" u="sng" dirty="0"/>
              <a:t>10</a:t>
            </a:r>
            <a:r>
              <a:rPr lang="en-US" dirty="0"/>
              <a:t> x 100%  = </a:t>
            </a:r>
          </a:p>
          <a:p>
            <a:r>
              <a:rPr lang="en-US" dirty="0"/>
              <a:t>120</a:t>
            </a:r>
          </a:p>
          <a:p>
            <a:endParaRPr lang="en-US" dirty="0"/>
          </a:p>
          <a:p>
            <a:r>
              <a:rPr lang="en-US" dirty="0"/>
              <a:t>PED at £1.20 = </a:t>
            </a:r>
            <a:r>
              <a:rPr lang="en-US" u="sng" dirty="0"/>
              <a:t>-8.75</a:t>
            </a:r>
          </a:p>
          <a:p>
            <a:pPr marL="2743200" lvl="6" indent="0">
              <a:buNone/>
            </a:pPr>
            <a:r>
              <a:rPr lang="en-US" sz="2800" dirty="0"/>
              <a:t>8.33</a:t>
            </a:r>
          </a:p>
          <a:p>
            <a:pPr marL="2743200" lvl="6" indent="0">
              <a:buNone/>
            </a:pPr>
            <a:endParaRPr lang="en-US" sz="2800" dirty="0"/>
          </a:p>
          <a:p>
            <a:pPr marL="2743200" lvl="6" indent="0">
              <a:buNone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8555181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DEDE0-376F-F1C0-8712-FFCB4CBE06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Worked 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1B36CA-7581-3451-78A5-17932B58BE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Sam has two products A and B</a:t>
            </a:r>
          </a:p>
          <a:p>
            <a:r>
              <a:rPr lang="en-US" dirty="0"/>
              <a:t>A sells at £5 per unit and quantity demanded is 1700 units. </a:t>
            </a:r>
          </a:p>
          <a:p>
            <a:r>
              <a:rPr lang="en-US" dirty="0"/>
              <a:t>The price falls to £4.60 and the quantity demanded increases to 2000 units. </a:t>
            </a:r>
          </a:p>
          <a:p>
            <a:r>
              <a:rPr lang="en-US" dirty="0"/>
              <a:t>Product B sells at £8 per unit and quantity demanded is 9500 units. The price decreases to £7.50 and demand increases to 10000 units. </a:t>
            </a:r>
          </a:p>
          <a:p>
            <a:r>
              <a:rPr lang="en-US" dirty="0"/>
              <a:t>Required: </a:t>
            </a:r>
          </a:p>
          <a:p>
            <a:r>
              <a:rPr lang="en-US" dirty="0"/>
              <a:t>1) Calculate the PED for the price changes given </a:t>
            </a:r>
          </a:p>
          <a:p>
            <a:r>
              <a:rPr lang="en-US" dirty="0"/>
              <a:t>2) Calculate the impact on total revenue  </a:t>
            </a:r>
          </a:p>
        </p:txBody>
      </p:sp>
    </p:spTree>
    <p:extLst>
      <p:ext uri="{BB962C8B-B14F-4D97-AF65-F5344CB8AC3E}">
        <p14:creationId xmlns:p14="http://schemas.microsoft.com/office/powerpoint/2010/main" val="20140092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2A6B319F-86FE-4754-878E-06F0804D8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32385" cy="6858000"/>
          </a:xfrm>
          <a:prstGeom prst="rect">
            <a:avLst/>
          </a:prstGeom>
          <a:solidFill>
            <a:schemeClr val="accent5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F7D1B5-3477-499F-ACC5-2C8B07F4E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2385" y="0"/>
            <a:ext cx="3218914" cy="6858000"/>
          </a:xfrm>
          <a:prstGeom prst="rect">
            <a:avLst/>
          </a:prstGeom>
          <a:solidFill>
            <a:schemeClr val="accent5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EA64A4-4818-720E-6F1E-5DB140BDF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206" y="1608667"/>
            <a:ext cx="2823275" cy="4501127"/>
          </a:xfrm>
        </p:spPr>
        <p:txBody>
          <a:bodyPr anchor="t">
            <a:normAutofit/>
          </a:bodyPr>
          <a:lstStyle/>
          <a:p>
            <a:pPr algn="r"/>
            <a:r>
              <a:rPr lang="en-US" sz="3200">
                <a:solidFill>
                  <a:srgbClr val="FFFFFF"/>
                </a:solidFill>
              </a:rPr>
              <a:t>Solution Product A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5F0EA7-58E1-AF28-EB03-CF08E07845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47698" y="1608667"/>
            <a:ext cx="3421958" cy="4501127"/>
          </a:xfrm>
        </p:spPr>
        <p:txBody>
          <a:bodyPr>
            <a:normAutofit/>
          </a:bodyPr>
          <a:lstStyle/>
          <a:p>
            <a:r>
              <a:rPr lang="en-US" sz="1700"/>
              <a:t>Product A </a:t>
            </a:r>
          </a:p>
          <a:p>
            <a:r>
              <a:rPr lang="en-US" sz="1700"/>
              <a:t>Price = £5 Q = 1700 units  : Price falls to £4.60 Q = 2000 units</a:t>
            </a:r>
          </a:p>
          <a:p>
            <a:r>
              <a:rPr lang="en-US" sz="1700"/>
              <a:t>Change in Q (2000-1700 =300) </a:t>
            </a:r>
          </a:p>
          <a:p>
            <a:r>
              <a:rPr lang="en-US" sz="1700"/>
              <a:t>%^ in Q = 300/1700 x 100 = 17.7%</a:t>
            </a:r>
          </a:p>
          <a:p>
            <a:r>
              <a:rPr lang="en-US" sz="1700"/>
              <a:t>Change in Price (%-4.60 = 40p) </a:t>
            </a:r>
          </a:p>
          <a:p>
            <a:r>
              <a:rPr lang="en-US" sz="1700"/>
              <a:t>40/500 x 100% = 8% </a:t>
            </a:r>
          </a:p>
          <a:p>
            <a:r>
              <a:rPr lang="en-US" sz="1700"/>
              <a:t>PED = </a:t>
            </a:r>
            <a:r>
              <a:rPr lang="en-US" sz="1700" u="sng"/>
              <a:t>% change in qty demanded</a:t>
            </a:r>
          </a:p>
          <a:p>
            <a:pPr marL="0" indent="0">
              <a:buNone/>
            </a:pPr>
            <a:r>
              <a:rPr lang="en-US" sz="1700"/>
              <a:t>                 % change in price </a:t>
            </a:r>
          </a:p>
          <a:p>
            <a:pPr marL="0" indent="0">
              <a:buNone/>
            </a:pPr>
            <a:r>
              <a:rPr lang="en-US" sz="1700"/>
              <a:t>17.7%//8%  = -2.2 (Demand is elastic)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D38EF7F-253B-1D68-8100-26CEFA497C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289696" y="1608667"/>
            <a:ext cx="3421957" cy="4501127"/>
          </a:xfrm>
        </p:spPr>
        <p:txBody>
          <a:bodyPr>
            <a:normAutofit/>
          </a:bodyPr>
          <a:lstStyle/>
          <a:p>
            <a:r>
              <a:rPr lang="en-US" sz="2000"/>
              <a:t>Revenue Effect ( P x Qty) </a:t>
            </a:r>
          </a:p>
          <a:p>
            <a:r>
              <a:rPr lang="en-US" sz="2000"/>
              <a:t>Old price &amp; quantity </a:t>
            </a:r>
          </a:p>
          <a:p>
            <a:r>
              <a:rPr lang="en-US" sz="2000"/>
              <a:t>£5 x 1700 units = £8500 </a:t>
            </a:r>
          </a:p>
          <a:p>
            <a:r>
              <a:rPr lang="en-US" sz="2000"/>
              <a:t>New price &amp; quantity </a:t>
            </a:r>
          </a:p>
          <a:p>
            <a:r>
              <a:rPr lang="en-US" sz="2000"/>
              <a:t>£4.40 x 2000 units = £9200</a:t>
            </a:r>
          </a:p>
          <a:p>
            <a:endParaRPr lang="en-US" sz="2000"/>
          </a:p>
          <a:p>
            <a:r>
              <a:rPr lang="en-US" sz="2000" b="1"/>
              <a:t>Increase in Revenue </a:t>
            </a:r>
          </a:p>
          <a:p>
            <a:r>
              <a:rPr lang="en-US" sz="2000" b="1"/>
              <a:t>£9200 – £8500 = </a:t>
            </a:r>
            <a:r>
              <a:rPr lang="en-US" sz="2000" b="1" u="sng"/>
              <a:t>£700. 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5142727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C88F8E8-16F8-812F-3C03-90F40BB10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US"/>
              <a:t>Cross Elasticity of Demand (XED) </a:t>
            </a:r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Content Placeholder 5">
            <a:extLst>
              <a:ext uri="{FF2B5EF4-FFF2-40B4-BE49-F238E27FC236}">
                <a16:creationId xmlns:a16="http://schemas.microsoft.com/office/drawing/2014/main" id="{D90CC4EC-EA29-F956-602C-4FB079566F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r>
              <a:rPr lang="en-US" sz="2200"/>
              <a:t>Definition: XED measures the sensitivity of the demand for one good to the change in price of another good.</a:t>
            </a:r>
          </a:p>
          <a:p>
            <a:r>
              <a:rPr lang="en-US" sz="2200" u="sng"/>
              <a:t>% change in quantity demanded of good A </a:t>
            </a:r>
          </a:p>
          <a:p>
            <a:r>
              <a:rPr lang="en-US" sz="2200"/>
              <a:t>% change in price of good B </a:t>
            </a:r>
          </a:p>
          <a:p>
            <a:r>
              <a:rPr lang="en-US" sz="2200"/>
              <a:t>Substitutes – the cross elasticity  will be positive. That is, if good B increases in price , the demand for good A rises </a:t>
            </a:r>
          </a:p>
          <a:p>
            <a:r>
              <a:rPr lang="en-US" sz="2200"/>
              <a:t>Complements – the XED will be negative. (Golf clubs and golf balls). Price of golf clubs increases, the demand for golf ball decreases. 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Block Arc 16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5086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4F1AA-2A93-F03A-C094-6EA35B8990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INCOME ELASTICITY OF DEMAND (YED)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BE888-EE57-CF2A-6966-9C2C09AC45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YED – measures the responsiveness of demand to a change in income </a:t>
            </a:r>
          </a:p>
          <a:p>
            <a:r>
              <a:rPr lang="en-US" u="sng" dirty="0"/>
              <a:t>% change in quantity demanded</a:t>
            </a:r>
          </a:p>
          <a:p>
            <a:r>
              <a:rPr lang="en-US" dirty="0"/>
              <a:t>% change in income </a:t>
            </a:r>
          </a:p>
          <a:p>
            <a:r>
              <a:rPr lang="en-US" dirty="0"/>
              <a:t>For a normal good the income elasticity of demand is positive. As income rises the quantity demanded rises. A value of greater than 1 demand is income elastic. </a:t>
            </a:r>
          </a:p>
          <a:p>
            <a:r>
              <a:rPr lang="en-US" dirty="0"/>
              <a:t>If value is less than 1 demand is income inelastic – demand for bread / necessities </a:t>
            </a:r>
          </a:p>
          <a:p>
            <a:r>
              <a:rPr lang="en-US" dirty="0"/>
              <a:t>If the good is an inferior good or a </a:t>
            </a:r>
            <a:r>
              <a:rPr lang="en-US" dirty="0" err="1"/>
              <a:t>Giffen</a:t>
            </a:r>
            <a:r>
              <a:rPr lang="en-US" dirty="0"/>
              <a:t> good then the income elasticity will be negative . </a:t>
            </a:r>
          </a:p>
        </p:txBody>
      </p:sp>
    </p:spTree>
    <p:extLst>
      <p:ext uri="{BB962C8B-B14F-4D97-AF65-F5344CB8AC3E}">
        <p14:creationId xmlns:p14="http://schemas.microsoft.com/office/powerpoint/2010/main" val="31171370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1" name="Rectangle 6150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3" name="Rectangle 6152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087752-8577-7344-224E-F10FFC4A3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YED </a:t>
            </a:r>
          </a:p>
        </p:txBody>
      </p:sp>
      <p:pic>
        <p:nvPicPr>
          <p:cNvPr id="6146" name="Picture 2" descr="Income Elasticity of Demand: Meaning ...">
            <a:extLst>
              <a:ext uri="{FF2B5EF4-FFF2-40B4-BE49-F238E27FC236}">
                <a16:creationId xmlns:a16="http://schemas.microsoft.com/office/drawing/2014/main" id="{22F3B746-135F-4FEE-4923-80C86685356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32514" y="208555"/>
            <a:ext cx="7880829" cy="6649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C4ED3B9-B22A-A5AC-F176-D8354F8B0033}"/>
              </a:ext>
            </a:extLst>
          </p:cNvPr>
          <p:cNvSpPr txBox="1"/>
          <p:nvPr/>
        </p:nvSpPr>
        <p:spPr>
          <a:xfrm>
            <a:off x="7660257" y="2984740"/>
            <a:ext cx="42530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YED = 0 Y increases with no change in qty</a:t>
            </a:r>
          </a:p>
        </p:txBody>
      </p:sp>
    </p:spTree>
    <p:extLst>
      <p:ext uri="{BB962C8B-B14F-4D97-AF65-F5344CB8AC3E}">
        <p14:creationId xmlns:p14="http://schemas.microsoft.com/office/powerpoint/2010/main" val="33828929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124F8-34B9-B7E8-37E1-C10C6939EC30}"/>
              </a:ext>
            </a:extLst>
          </p:cNvPr>
          <p:cNvSpPr>
            <a:spLocks noGrp="1"/>
          </p:cNvSpPr>
          <p:nvPr>
            <p:ph type="title"/>
          </p:nvPr>
        </p:nvSpPr>
        <p:spPr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YED </a:t>
            </a:r>
          </a:p>
        </p:txBody>
      </p:sp>
      <p:pic>
        <p:nvPicPr>
          <p:cNvPr id="5122" name="Picture 2" descr="Income Elasticity of Demand (YED ...">
            <a:extLst>
              <a:ext uri="{FF2B5EF4-FFF2-40B4-BE49-F238E27FC236}">
                <a16:creationId xmlns:a16="http://schemas.microsoft.com/office/drawing/2014/main" id="{0D44E7C1-F9B6-1644-D674-40BB52E805A3}"/>
              </a:ext>
            </a:extLst>
          </p:cNvPr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03800" y="1344613"/>
            <a:ext cx="7188200" cy="416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12950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136CD8-33F9-8315-CFD9-7823D6511C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3227946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Goods and Types of Elasticity 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AF9BFD0-26BD-46DD-8B33-427B80D6F9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8378411"/>
              </p:ext>
            </p:extLst>
          </p:nvPr>
        </p:nvGraphicFramePr>
        <p:xfrm>
          <a:off x="4877422" y="449036"/>
          <a:ext cx="5323425" cy="54684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9882">
                  <a:extLst>
                    <a:ext uri="{9D8B030D-6E8A-4147-A177-3AD203B41FA5}">
                      <a16:colId xmlns:a16="http://schemas.microsoft.com/office/drawing/2014/main" val="3746778492"/>
                    </a:ext>
                  </a:extLst>
                </a:gridCol>
                <a:gridCol w="1487532">
                  <a:extLst>
                    <a:ext uri="{9D8B030D-6E8A-4147-A177-3AD203B41FA5}">
                      <a16:colId xmlns:a16="http://schemas.microsoft.com/office/drawing/2014/main" val="3780934894"/>
                    </a:ext>
                  </a:extLst>
                </a:gridCol>
                <a:gridCol w="1487532">
                  <a:extLst>
                    <a:ext uri="{9D8B030D-6E8A-4147-A177-3AD203B41FA5}">
                      <a16:colId xmlns:a16="http://schemas.microsoft.com/office/drawing/2014/main" val="831890629"/>
                    </a:ext>
                  </a:extLst>
                </a:gridCol>
                <a:gridCol w="1558479">
                  <a:extLst>
                    <a:ext uri="{9D8B030D-6E8A-4147-A177-3AD203B41FA5}">
                      <a16:colId xmlns:a16="http://schemas.microsoft.com/office/drawing/2014/main" val="968060625"/>
                    </a:ext>
                  </a:extLst>
                </a:gridCol>
              </a:tblGrid>
              <a:tr h="374603">
                <a:tc>
                  <a:txBody>
                    <a:bodyPr/>
                    <a:lstStyle/>
                    <a:p>
                      <a:endParaRPr lang="en-US" sz="1700"/>
                    </a:p>
                  </a:txBody>
                  <a:tcPr marL="85137" marR="85137" marT="42568" marB="42568"/>
                </a:tc>
                <a:tc>
                  <a:txBody>
                    <a:bodyPr/>
                    <a:lstStyle/>
                    <a:p>
                      <a:r>
                        <a:rPr lang="en-US" sz="1700"/>
                        <a:t>Normal </a:t>
                      </a:r>
                    </a:p>
                  </a:txBody>
                  <a:tcPr marL="85137" marR="85137" marT="42568" marB="42568"/>
                </a:tc>
                <a:tc>
                  <a:txBody>
                    <a:bodyPr/>
                    <a:lstStyle/>
                    <a:p>
                      <a:r>
                        <a:rPr lang="en-US" sz="1700"/>
                        <a:t>Inferior </a:t>
                      </a:r>
                    </a:p>
                  </a:txBody>
                  <a:tcPr marL="85137" marR="85137" marT="42568" marB="42568"/>
                </a:tc>
                <a:tc>
                  <a:txBody>
                    <a:bodyPr/>
                    <a:lstStyle/>
                    <a:p>
                      <a:r>
                        <a:rPr lang="en-US" sz="1700"/>
                        <a:t>Giffen </a:t>
                      </a:r>
                    </a:p>
                  </a:txBody>
                  <a:tcPr marL="85137" marR="85137" marT="42568" marB="42568"/>
                </a:tc>
                <a:extLst>
                  <a:ext uri="{0D108BD9-81ED-4DB2-BD59-A6C34878D82A}">
                    <a16:rowId xmlns:a16="http://schemas.microsoft.com/office/drawing/2014/main" val="313045082"/>
                  </a:ext>
                </a:extLst>
              </a:tr>
              <a:tr h="2417889">
                <a:tc>
                  <a:txBody>
                    <a:bodyPr/>
                    <a:lstStyle/>
                    <a:p>
                      <a:r>
                        <a:rPr lang="en-US" sz="1700"/>
                        <a:t>PED </a:t>
                      </a:r>
                    </a:p>
                  </a:txBody>
                  <a:tcPr marL="85137" marR="85137" marT="42568" marB="42568"/>
                </a:tc>
                <a:tc>
                  <a:txBody>
                    <a:bodyPr/>
                    <a:lstStyle/>
                    <a:p>
                      <a:r>
                        <a:rPr lang="en-US" sz="1700"/>
                        <a:t>NEGATIVE – if price increases qty demanded falls. Demand curve slopes downward </a:t>
                      </a:r>
                    </a:p>
                  </a:txBody>
                  <a:tcPr marL="85137" marR="85137" marT="42568" marB="42568"/>
                </a:tc>
                <a:tc>
                  <a:txBody>
                    <a:bodyPr/>
                    <a:lstStyle/>
                    <a:p>
                      <a:r>
                        <a:rPr lang="en-US" sz="1700"/>
                        <a:t>NEGATIVE – if price increases qty demanded falls .Downward sloping demand curves </a:t>
                      </a:r>
                    </a:p>
                  </a:txBody>
                  <a:tcPr marL="85137" marR="85137" marT="42568" marB="42568"/>
                </a:tc>
                <a:tc>
                  <a:txBody>
                    <a:bodyPr/>
                    <a:lstStyle/>
                    <a:p>
                      <a:r>
                        <a:rPr lang="en-US" sz="1700"/>
                        <a:t>POSITIVE – If price increases quantity demanded rises The demand curve slopes upwards </a:t>
                      </a:r>
                    </a:p>
                  </a:txBody>
                  <a:tcPr marL="85137" marR="85137" marT="42568" marB="42568"/>
                </a:tc>
                <a:extLst>
                  <a:ext uri="{0D108BD9-81ED-4DB2-BD59-A6C34878D82A}">
                    <a16:rowId xmlns:a16="http://schemas.microsoft.com/office/drawing/2014/main" val="1057259491"/>
                  </a:ext>
                </a:extLst>
              </a:tr>
              <a:tr h="2673300">
                <a:tc>
                  <a:txBody>
                    <a:bodyPr/>
                    <a:lstStyle/>
                    <a:p>
                      <a:r>
                        <a:rPr lang="en-US" sz="1700"/>
                        <a:t>YED </a:t>
                      </a:r>
                    </a:p>
                  </a:txBody>
                  <a:tcPr marL="85137" marR="85137" marT="42568" marB="42568"/>
                </a:tc>
                <a:tc>
                  <a:txBody>
                    <a:bodyPr/>
                    <a:lstStyle/>
                    <a:p>
                      <a:r>
                        <a:rPr lang="en-US" sz="1700"/>
                        <a:t>POSITIVE – when income rises qty demanded increases </a:t>
                      </a:r>
                    </a:p>
                  </a:txBody>
                  <a:tcPr marL="85137" marR="85137" marT="42568" marB="42568"/>
                </a:tc>
                <a:tc>
                  <a:txBody>
                    <a:bodyPr/>
                    <a:lstStyle/>
                    <a:p>
                      <a:r>
                        <a:rPr lang="en-US" sz="1700"/>
                        <a:t>NEGATIVE – when income rises quantity demanded falls. Consumers buy more expensive products </a:t>
                      </a:r>
                    </a:p>
                  </a:txBody>
                  <a:tcPr marL="85137" marR="85137" marT="42568" marB="42568"/>
                </a:tc>
                <a:tc>
                  <a:txBody>
                    <a:bodyPr/>
                    <a:lstStyle/>
                    <a:p>
                      <a:r>
                        <a:rPr lang="en-US" sz="1700" dirty="0"/>
                        <a:t>NEGATIVE  - income increases and quantity demanded falls as consumers buy more expensive products </a:t>
                      </a:r>
                    </a:p>
                  </a:txBody>
                  <a:tcPr marL="85137" marR="85137" marT="42568" marB="42568"/>
                </a:tc>
                <a:extLst>
                  <a:ext uri="{0D108BD9-81ED-4DB2-BD59-A6C34878D82A}">
                    <a16:rowId xmlns:a16="http://schemas.microsoft.com/office/drawing/2014/main" val="15307844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68389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52486EA-EDD5-D96B-7434-B0771E7FF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 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B89B40-7A30-75C4-D86D-A294A6E053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shop sells 100 shirts each month at a price of £20. The price increases to £24 and the total sales revenue increases by 14%. What is the correct range in which the PED will be found ? </a:t>
            </a:r>
          </a:p>
          <a:p>
            <a:r>
              <a:rPr lang="en-US" dirty="0"/>
              <a:t>a) Greater than 2 </a:t>
            </a:r>
          </a:p>
          <a:p>
            <a:r>
              <a:rPr lang="en-US" dirty="0"/>
              <a:t>b) Greater than 0.15 and less than 0.6</a:t>
            </a:r>
          </a:p>
        </p:txBody>
      </p:sp>
    </p:spTree>
    <p:extLst>
      <p:ext uri="{BB962C8B-B14F-4D97-AF65-F5344CB8AC3E}">
        <p14:creationId xmlns:p14="http://schemas.microsoft.com/office/powerpoint/2010/main" val="10650058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 descr="A hashtag sign with a blue background">
            <a:extLst>
              <a:ext uri="{FF2B5EF4-FFF2-40B4-BE49-F238E27FC236}">
                <a16:creationId xmlns:a16="http://schemas.microsoft.com/office/drawing/2014/main" id="{277CECF1-80EF-C5A9-5E00-B6C9CA59EC1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0833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B1A94E-4A71-D0EA-DE2F-09B58C9CC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US" sz="4000"/>
              <a:t>Guided Solution 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07B96B21-F8D5-E100-50D6-C7380B96FB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r>
              <a:rPr lang="en-US" sz="1400"/>
              <a:t>1) Find the total revenue at £20 == 100 shirts x £20 = £2000</a:t>
            </a:r>
          </a:p>
          <a:p>
            <a:endParaRPr lang="en-US" sz="1400"/>
          </a:p>
          <a:p>
            <a:r>
              <a:rPr lang="en-US" sz="1400"/>
              <a:t>2) Find the total revenue at £24 == 1.14 x £24 = £2280.00 </a:t>
            </a:r>
          </a:p>
          <a:p>
            <a:endParaRPr lang="en-US" sz="1400"/>
          </a:p>
          <a:p>
            <a:r>
              <a:rPr lang="en-US" sz="1400"/>
              <a:t>3) Find the number of shirts sold at £24 = £2280 /£24 = 95 shirts</a:t>
            </a:r>
          </a:p>
          <a:p>
            <a:r>
              <a:rPr lang="en-US" sz="1400"/>
              <a:t> </a:t>
            </a:r>
          </a:p>
          <a:p>
            <a:r>
              <a:rPr lang="en-US" sz="1400"/>
              <a:t>4) Find the PED = </a:t>
            </a:r>
          </a:p>
          <a:p>
            <a:r>
              <a:rPr lang="en-US" sz="1400"/>
              <a:t>Qd = 5 /100 x 100 </a:t>
            </a:r>
          </a:p>
          <a:p>
            <a:r>
              <a:rPr lang="en-US" sz="1400"/>
              <a:t>P    = 4/20 x 100 </a:t>
            </a:r>
          </a:p>
          <a:p>
            <a:r>
              <a:rPr lang="en-US" sz="1400"/>
              <a:t>PED = 5/20 = 0.25</a:t>
            </a:r>
          </a:p>
        </p:txBody>
      </p:sp>
    </p:spTree>
    <p:extLst>
      <p:ext uri="{BB962C8B-B14F-4D97-AF65-F5344CB8AC3E}">
        <p14:creationId xmlns:p14="http://schemas.microsoft.com/office/powerpoint/2010/main" val="28685250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7" name="Rectangle 7176">
            <a:extLst>
              <a:ext uri="{FF2B5EF4-FFF2-40B4-BE49-F238E27FC236}">
                <a16:creationId xmlns:a16="http://schemas.microsoft.com/office/drawing/2014/main" id="{F0087D53-9295-4463-AAE4-D5C626046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E554F4-38EB-619C-C5E6-8EA19BAD4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01453"/>
            <a:ext cx="10909640" cy="1065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100"/>
              <a:t>DON’T FORGET YOUR READING </a:t>
            </a:r>
          </a:p>
        </p:txBody>
      </p:sp>
      <p:pic>
        <p:nvPicPr>
          <p:cNvPr id="7172" name="Picture 4" descr="Student Cartoon Images - Free Download on Freepik">
            <a:extLst>
              <a:ext uri="{FF2B5EF4-FFF2-40B4-BE49-F238E27FC236}">
                <a16:creationId xmlns:a16="http://schemas.microsoft.com/office/drawing/2014/main" id="{65E4A7AA-D6C8-08E9-E420-F04CA7330D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32046" y="320040"/>
            <a:ext cx="2590403" cy="3895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Video 3" descr="Floating Numbers And Letters On Top Of A Book">
            <a:extLst>
              <a:ext uri="{FF2B5EF4-FFF2-40B4-BE49-F238E27FC236}">
                <a16:creationId xmlns:a16="http://schemas.microsoft.com/office/drawing/2014/main" id="{195C0679-D44A-E0DC-9E5C-A3E69825768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r="1" b="285"/>
          <a:stretch/>
        </p:blipFill>
        <p:spPr>
          <a:xfrm>
            <a:off x="6254496" y="693143"/>
            <a:ext cx="5614416" cy="3149137"/>
          </a:xfrm>
          <a:prstGeom prst="rect">
            <a:avLst/>
          </a:prstGeom>
        </p:spPr>
      </p:pic>
      <p:sp>
        <p:nvSpPr>
          <p:cNvPr id="7179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5594358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4214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1253</Words>
  <Application>Microsoft Office PowerPoint</Application>
  <PresentationFormat>Widescreen</PresentationFormat>
  <Paragraphs>142</Paragraphs>
  <Slides>22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Aptos</vt:lpstr>
      <vt:lpstr>Aptos Display</vt:lpstr>
      <vt:lpstr>Arial</vt:lpstr>
      <vt:lpstr>Office Theme</vt:lpstr>
      <vt:lpstr>ELASTICITY OF DEMAND AND SUPPLY </vt:lpstr>
      <vt:lpstr>Types of Goods</vt:lpstr>
      <vt:lpstr>What is elasticity of demand ?</vt:lpstr>
      <vt:lpstr>ELASTICITY OF DEMAND </vt:lpstr>
      <vt:lpstr>Important To Understand !</vt:lpstr>
      <vt:lpstr>PRICE ELASTICITY OF DEMAND (PED)</vt:lpstr>
      <vt:lpstr>PED </vt:lpstr>
      <vt:lpstr>Elastic vs Inelastic Demand </vt:lpstr>
      <vt:lpstr>WHAT AFFECTS PED ?</vt:lpstr>
      <vt:lpstr>Price Elasticity of Demand – A Straight-Line Demand Curve </vt:lpstr>
      <vt:lpstr>Extreme Cases of Price Elasticity of Demand </vt:lpstr>
      <vt:lpstr>WORKED EXAMPLE  </vt:lpstr>
      <vt:lpstr>Worked Example </vt:lpstr>
      <vt:lpstr>Solution Product A </vt:lpstr>
      <vt:lpstr>Cross Elasticity of Demand (XED) </vt:lpstr>
      <vt:lpstr>INCOME ELASTICITY OF DEMAND (YED) </vt:lpstr>
      <vt:lpstr>YED </vt:lpstr>
      <vt:lpstr>YED </vt:lpstr>
      <vt:lpstr>Goods and Types of Elasticity </vt:lpstr>
      <vt:lpstr>Question ?</vt:lpstr>
      <vt:lpstr>Guided Solution </vt:lpstr>
      <vt:lpstr>DON’T FORGET YOUR READING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ELASTICITY OF DEMAND AND SUPPLY</dc:title>
  <dc:creator>Xena Ibrahim Atta</dc:creator>
  <cp:lastModifiedBy>Zainab Atta</cp:lastModifiedBy>
  <cp:revision>4</cp:revision>
  <dcterms:created xsi:type="dcterms:W3CDTF">2024-05-03T18:21:07Z</dcterms:created>
  <dcterms:modified xsi:type="dcterms:W3CDTF">2025-02-18T21:04:37Z</dcterms:modified>
</cp:coreProperties>
</file>