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2"/>
  </p:notes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588" autoAdjust="0"/>
    <p:restoredTop sz="94434" autoAdjust="0"/>
  </p:normalViewPr>
  <p:slideViewPr>
    <p:cSldViewPr snapToGrid="0">
      <p:cViewPr varScale="1">
        <p:scale>
          <a:sx n="73" d="100"/>
          <a:sy n="73" d="100"/>
        </p:scale>
        <p:origin x="-378" y="-96"/>
      </p:cViewPr>
      <p:guideLst>
        <p:guide orient="horz" pos="2160"/>
        <p:guide pos="3840"/>
      </p:guideLst>
    </p:cSldViewPr>
  </p:slideViewPr>
  <p:outlineViewPr>
    <p:cViewPr>
      <p:scale>
        <a:sx n="33" d="100"/>
        <a:sy n="33" d="100"/>
      </p:scale>
      <p:origin x="0" y="-10170"/>
    </p:cViewPr>
  </p:outlin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74900-68AB-4362-B0B0-64DAA271CF11}" type="datetimeFigureOut">
              <a:rPr lang="en-GB" smtClean="0"/>
              <a:pPr/>
              <a:t>30/03/2022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456198-A277-480B-BF60-B542BD93832D}" type="slidenum">
              <a:rPr lang="en-GB" smtClean="0"/>
              <a:pPr/>
              <a:t>‹#›</a:t>
            </a:fld>
            <a:endParaRPr lang="en-GB"/>
          </a:p>
        </p:txBody>
      </p:sp>
    </p:spTree>
    <p:extLst>
      <p:ext uri="{BB962C8B-B14F-4D97-AF65-F5344CB8AC3E}">
        <p14:creationId xmlns:p14="http://schemas.microsoft.com/office/powerpoint/2010/main" xmlns="" val="15047391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many cases, it was evident historically that people with dementia were locked up in a room so as to control their behaviour socially and ensure that they come across their madness.</a:t>
            </a:r>
          </a:p>
          <a:p>
            <a:endParaRPr lang="en-GB" dirty="0"/>
          </a:p>
        </p:txBody>
      </p:sp>
      <p:sp>
        <p:nvSpPr>
          <p:cNvPr id="4" name="Slide Number Placeholder 3"/>
          <p:cNvSpPr>
            <a:spLocks noGrp="1"/>
          </p:cNvSpPr>
          <p:nvPr>
            <p:ph type="sldNum" sz="quarter" idx="10"/>
          </p:nvPr>
        </p:nvSpPr>
        <p:spPr/>
        <p:txBody>
          <a:bodyPr/>
          <a:lstStyle/>
          <a:p>
            <a:fld id="{12456198-A277-480B-BF60-B542BD93832D}" type="slidenum">
              <a:rPr lang="en-GB" smtClean="0"/>
              <a:pPr/>
              <a:t>4</a:t>
            </a:fld>
            <a:endParaRPr lang="en-GB"/>
          </a:p>
        </p:txBody>
      </p:sp>
    </p:spTree>
    <p:extLst>
      <p:ext uri="{BB962C8B-B14F-4D97-AF65-F5344CB8AC3E}">
        <p14:creationId xmlns:p14="http://schemas.microsoft.com/office/powerpoint/2010/main" xmlns="" val="23640027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Along with older people, people at a young age also suffer from dementia which are nowadays easily detected in the initial stage.</a:t>
            </a:r>
          </a:p>
        </p:txBody>
      </p:sp>
      <p:sp>
        <p:nvSpPr>
          <p:cNvPr id="4" name="Slide Number Placeholder 3"/>
          <p:cNvSpPr>
            <a:spLocks noGrp="1"/>
          </p:cNvSpPr>
          <p:nvPr>
            <p:ph type="sldNum" sz="quarter" idx="10"/>
          </p:nvPr>
        </p:nvSpPr>
        <p:spPr/>
        <p:txBody>
          <a:bodyPr/>
          <a:lstStyle/>
          <a:p>
            <a:fld id="{12456198-A277-480B-BF60-B542BD93832D}" type="slidenum">
              <a:rPr lang="en-GB" smtClean="0"/>
              <a:pPr/>
              <a:t>5</a:t>
            </a:fld>
            <a:endParaRPr lang="en-GB"/>
          </a:p>
        </p:txBody>
      </p:sp>
    </p:spTree>
    <p:extLst>
      <p:ext uri="{BB962C8B-B14F-4D97-AF65-F5344CB8AC3E}">
        <p14:creationId xmlns:p14="http://schemas.microsoft.com/office/powerpoint/2010/main" xmlns="" val="3171613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Further, therapies have also been made into practice by psychiatrists in order to help patients with dementia overcome issues in a more social way but that does not need to be isolated from normal people. </a:t>
            </a:r>
          </a:p>
          <a:p>
            <a:endParaRPr lang="en-GB" dirty="0"/>
          </a:p>
        </p:txBody>
      </p:sp>
      <p:sp>
        <p:nvSpPr>
          <p:cNvPr id="4" name="Slide Number Placeholder 3"/>
          <p:cNvSpPr>
            <a:spLocks noGrp="1"/>
          </p:cNvSpPr>
          <p:nvPr>
            <p:ph type="sldNum" sz="quarter" idx="10"/>
          </p:nvPr>
        </p:nvSpPr>
        <p:spPr/>
        <p:txBody>
          <a:bodyPr/>
          <a:lstStyle/>
          <a:p>
            <a:fld id="{12456198-A277-480B-BF60-B542BD93832D}" type="slidenum">
              <a:rPr lang="en-GB" smtClean="0"/>
              <a:pPr/>
              <a:t>6</a:t>
            </a:fld>
            <a:endParaRPr lang="en-GB"/>
          </a:p>
        </p:txBody>
      </p:sp>
    </p:spTree>
    <p:extLst>
      <p:ext uri="{BB962C8B-B14F-4D97-AF65-F5344CB8AC3E}">
        <p14:creationId xmlns:p14="http://schemas.microsoft.com/office/powerpoint/2010/main" xmlns="" val="36533530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Most patients with dementia have a tendency of isolating themselves with violent behaviour so that they cut off all social ties with people and restrict their physical activities.</a:t>
            </a:r>
          </a:p>
        </p:txBody>
      </p:sp>
      <p:sp>
        <p:nvSpPr>
          <p:cNvPr id="4" name="Slide Number Placeholder 3"/>
          <p:cNvSpPr>
            <a:spLocks noGrp="1"/>
          </p:cNvSpPr>
          <p:nvPr>
            <p:ph type="sldNum" sz="quarter" idx="10"/>
          </p:nvPr>
        </p:nvSpPr>
        <p:spPr/>
        <p:txBody>
          <a:bodyPr/>
          <a:lstStyle/>
          <a:p>
            <a:fld id="{12456198-A277-480B-BF60-B542BD93832D}" type="slidenum">
              <a:rPr lang="en-GB" smtClean="0"/>
              <a:pPr/>
              <a:t>7</a:t>
            </a:fld>
            <a:endParaRPr lang="en-GB"/>
          </a:p>
        </p:txBody>
      </p:sp>
    </p:spTree>
    <p:extLst>
      <p:ext uri="{BB962C8B-B14F-4D97-AF65-F5344CB8AC3E}">
        <p14:creationId xmlns:p14="http://schemas.microsoft.com/office/powerpoint/2010/main" xmlns="" val="2438937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Brexit has greatly made it difficult for UK government to maintain close bonds with European nations which created disagreements on global documents and medical health care treatment.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Public health facilities have always been improving in order to give dementia patients or more person-centric care an approach (Wright and O'Connor, 2018). </a:t>
            </a:r>
            <a:endParaRPr lang="en-GB" dirty="0"/>
          </a:p>
          <a:p>
            <a:r>
              <a:rPr lang="en-GB" dirty="0"/>
              <a:t>For such technological contributions, European and global strategies have been made accountable in terms of structuring their policies for treating dementia and different care units (</a:t>
            </a:r>
            <a:r>
              <a:rPr lang="en-GB" dirty="0" err="1"/>
              <a:t>Schwertner</a:t>
            </a:r>
            <a:r>
              <a:rPr lang="en-GB" dirty="0"/>
              <a:t> </a:t>
            </a:r>
            <a:r>
              <a:rPr lang="en-GB" i="1" dirty="0"/>
              <a:t>et al. </a:t>
            </a:r>
            <a:r>
              <a:rPr lang="en-GB" dirty="0"/>
              <a:t>2019). </a:t>
            </a:r>
          </a:p>
        </p:txBody>
      </p:sp>
      <p:sp>
        <p:nvSpPr>
          <p:cNvPr id="4" name="Slide Number Placeholder 3"/>
          <p:cNvSpPr>
            <a:spLocks noGrp="1"/>
          </p:cNvSpPr>
          <p:nvPr>
            <p:ph type="sldNum" sz="quarter" idx="10"/>
          </p:nvPr>
        </p:nvSpPr>
        <p:spPr/>
        <p:txBody>
          <a:bodyPr/>
          <a:lstStyle/>
          <a:p>
            <a:fld id="{12456198-A277-480B-BF60-B542BD93832D}" type="slidenum">
              <a:rPr lang="en-GB" smtClean="0"/>
              <a:pPr/>
              <a:t>8</a:t>
            </a:fld>
            <a:endParaRPr lang="en-GB"/>
          </a:p>
        </p:txBody>
      </p:sp>
    </p:spTree>
    <p:extLst>
      <p:ext uri="{BB962C8B-B14F-4D97-AF65-F5344CB8AC3E}">
        <p14:creationId xmlns:p14="http://schemas.microsoft.com/office/powerpoint/2010/main" xmlns="" val="2874455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41976859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7021459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1146559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617841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956954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375625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40813678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3264309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377769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15361050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13886882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18548849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1315152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26790874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21222567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4235797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EC0E200-A699-49B8-AB7D-751BFD3D5FDA}" type="datetimeFigureOut">
              <a:rPr lang="en-GB" smtClean="0"/>
              <a:pPr/>
              <a:t>30/03/2022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31146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EC0E200-A699-49B8-AB7D-751BFD3D5FDA}" type="datetimeFigureOut">
              <a:rPr lang="en-GB" smtClean="0"/>
              <a:pPr/>
              <a:t>30/03/2022</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3AD2912-6ECD-409E-A6DD-683EEA240582}" type="slidenum">
              <a:rPr lang="en-GB" smtClean="0"/>
              <a:pPr/>
              <a:t>‹#›</a:t>
            </a:fld>
            <a:endParaRPr lang="en-GB"/>
          </a:p>
        </p:txBody>
      </p:sp>
    </p:spTree>
    <p:extLst>
      <p:ext uri="{BB962C8B-B14F-4D97-AF65-F5344CB8AC3E}">
        <p14:creationId xmlns:p14="http://schemas.microsoft.com/office/powerpoint/2010/main" xmlns="" val="339492561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314039" y="1665818"/>
            <a:ext cx="8574622" cy="2616199"/>
          </a:xfrm>
        </p:spPr>
        <p:txBody>
          <a:bodyPr>
            <a:normAutofit fontScale="90000"/>
          </a:bodyPr>
          <a:lstStyle/>
          <a:p>
            <a:pPr algn="ctr"/>
            <a:r>
              <a:rPr lang="en-GB" b="1" dirty="0">
                <a:solidFill>
                  <a:schemeClr val="tx1"/>
                </a:solidFill>
                <a:latin typeface="Arial" panose="020B0604020202020204" pitchFamily="34" charset="0"/>
                <a:cs typeface="Arial" panose="020B0604020202020204" pitchFamily="34" charset="0"/>
              </a:rPr>
              <a:t>MENTAL DISORDERS AND PSYCHOPATHOLOGY (DEBATE)</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424971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100013"/>
            <a:ext cx="10018713" cy="1752599"/>
          </a:xfrm>
        </p:spPr>
        <p:txBody>
          <a:bodyPr/>
          <a:lstStyle/>
          <a:p>
            <a:r>
              <a:rPr lang="en-IN" b="1" dirty="0">
                <a:solidFill>
                  <a:schemeClr val="tx1"/>
                </a:solidFill>
                <a:latin typeface="Arial" panose="020B0604020202020204" pitchFamily="34" charset="0"/>
                <a:cs typeface="Arial" panose="020B0604020202020204" pitchFamily="34" charset="0"/>
              </a:rPr>
              <a:t>Introduction</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484309" y="1481136"/>
            <a:ext cx="10417178" cy="4976814"/>
          </a:xfrm>
        </p:spPr>
        <p:txBody>
          <a:bodyPr>
            <a:noAutofit/>
          </a:bodyPr>
          <a:lstStyle/>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In UK as well as in global population, dementia has been one of most common diseases that comes to people with old-age. </a:t>
            </a:r>
          </a:p>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It refers to a chronic disorder that people experience where their mental processes cause brain disease and injuries. </a:t>
            </a:r>
          </a:p>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These lead to an improper cognitive functioning like lack of reasoning, remembering and thinking along with low control on </a:t>
            </a:r>
            <a:r>
              <a:rPr lang="en-GB" sz="1800" dirty="0" smtClean="0">
                <a:solidFill>
                  <a:schemeClr val="tx1"/>
                </a:solidFill>
                <a:latin typeface="Arial" panose="020B0604020202020204" pitchFamily="34" charset="0"/>
                <a:cs typeface="Arial" panose="020B0604020202020204" pitchFamily="34" charset="0"/>
              </a:rPr>
              <a:t>emotions (</a:t>
            </a:r>
            <a:r>
              <a:rPr lang="en-US" sz="1800" dirty="0" smtClean="0">
                <a:latin typeface="Arial" pitchFamily="34" charset="0"/>
                <a:cs typeface="Arial" pitchFamily="34" charset="0"/>
              </a:rPr>
              <a:t>Li </a:t>
            </a:r>
            <a:r>
              <a:rPr lang="en-US" sz="1800" i="1" dirty="0" smtClean="0">
                <a:latin typeface="Arial" pitchFamily="34" charset="0"/>
                <a:cs typeface="Arial" pitchFamily="34" charset="0"/>
              </a:rPr>
              <a:t>et al. </a:t>
            </a:r>
            <a:r>
              <a:rPr lang="en-US" sz="1800" dirty="0" smtClean="0">
                <a:latin typeface="Arial" pitchFamily="34" charset="0"/>
                <a:cs typeface="Arial" pitchFamily="34" charset="0"/>
              </a:rPr>
              <a:t>2021</a:t>
            </a:r>
            <a:r>
              <a:rPr lang="en-GB" sz="1800" dirty="0" smtClean="0">
                <a:solidFill>
                  <a:schemeClr val="tx1"/>
                </a:solidFill>
                <a:latin typeface="Arial" panose="020B0604020202020204" pitchFamily="34" charset="0"/>
                <a:cs typeface="Arial" panose="020B0604020202020204" pitchFamily="34" charset="0"/>
              </a:rPr>
              <a:t>). </a:t>
            </a:r>
            <a:endParaRPr lang="en-GB" sz="1800" dirty="0">
              <a:solidFill>
                <a:schemeClr val="tx1"/>
              </a:solidFill>
              <a:latin typeface="Arial" panose="020B0604020202020204" pitchFamily="34" charset="0"/>
              <a:cs typeface="Arial" panose="020B0604020202020204" pitchFamily="34" charset="0"/>
            </a:endParaRPr>
          </a:p>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In historic past, dementia was considered to be a dangerous disease with no cure and recovery. </a:t>
            </a:r>
          </a:p>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With time, many healthcare professionals and psychiatrists have made attempts in coming up with solutions in terms of medical treatment and body fitness programmes about how dementia can be treated when detected in its initial stage. </a:t>
            </a:r>
          </a:p>
          <a:p>
            <a:pPr algn="just">
              <a:lnSpc>
                <a:spcPct val="150000"/>
              </a:lnSpc>
              <a:spcBef>
                <a:spcPts val="0"/>
              </a:spcBef>
              <a:spcAft>
                <a:spcPts val="0"/>
              </a:spcAft>
            </a:pPr>
            <a:r>
              <a:rPr lang="en-GB" sz="1800" dirty="0">
                <a:solidFill>
                  <a:schemeClr val="tx1"/>
                </a:solidFill>
                <a:latin typeface="Arial" panose="020B0604020202020204" pitchFamily="34" charset="0"/>
                <a:cs typeface="Arial" panose="020B0604020202020204" pitchFamily="34" charset="0"/>
              </a:rPr>
              <a:t>The study emphasises on a debate that highlights a historic and contemporary overview of dementia along with treatments and changing policies that has been evident globally and in UK.</a:t>
            </a:r>
            <a:endParaRPr lang="en-GB" sz="1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7973667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10">
            <a:extLst>
              <a:ext uri="{FF2B5EF4-FFF2-40B4-BE49-F238E27FC236}">
                <a16:creationId xmlns:a16="http://schemas.microsoft.com/office/drawing/2014/main" xmlns="" id="{6AD30037-67ED-4367-9BE0-45787510BF1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Text&#10;&#10;Description automatically generated with medium confidence">
            <a:extLst>
              <a:ext uri="{FF2B5EF4-FFF2-40B4-BE49-F238E27FC236}">
                <a16:creationId xmlns:a16="http://schemas.microsoft.com/office/drawing/2014/main" xmlns="" id="{99CBB8DF-8A6A-4785-90F4-968CEDA424EF}"/>
              </a:ext>
            </a:extLst>
          </p:cNvPr>
          <p:cNvPicPr>
            <a:picLocks noChangeAspect="1"/>
          </p:cNvPicPr>
          <p:nvPr/>
        </p:nvPicPr>
        <p:blipFill rotWithShape="1">
          <a:blip r:embed="rId3"/>
          <a:srcRect r="-1" b="9730"/>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6" name="Group 12">
            <a:extLst>
              <a:ext uri="{FF2B5EF4-FFF2-40B4-BE49-F238E27FC236}">
                <a16:creationId xmlns:a16="http://schemas.microsoft.com/office/drawing/2014/main" xmlns="" id="{50841A4E-5BC1-44B4-83CF-D524E8AEAD64}"/>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6232760" y="0"/>
            <a:ext cx="2436813" cy="6858001"/>
            <a:chOff x="1320800" y="0"/>
            <a:chExt cx="2436813" cy="6858001"/>
          </a:xfrm>
        </p:grpSpPr>
        <p:sp>
          <p:nvSpPr>
            <p:cNvPr id="27" name="Freeform 6">
              <a:extLst>
                <a:ext uri="{FF2B5EF4-FFF2-40B4-BE49-F238E27FC236}">
                  <a16:creationId xmlns:a16="http://schemas.microsoft.com/office/drawing/2014/main" xmlns="" id="{BF371BCC-8954-44E2-8C4F-29DC188727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8" name="Freeform 7">
              <a:extLst>
                <a:ext uri="{FF2B5EF4-FFF2-40B4-BE49-F238E27FC236}">
                  <a16:creationId xmlns:a16="http://schemas.microsoft.com/office/drawing/2014/main" xmlns="" id="{CD3505BE-B420-41C5-BE34-3E7652D37A5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xmlns="" id="{4B68A05B-A78B-4D59-8CF9-1900731A21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xmlns="" id="{84D57A01-C112-4FF2-B5ED-0B762AAD9C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xmlns="" id="{6CCCCDF1-5D4F-4CA1-8400-DFBB96BB011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xmlns="" id="{20A090B2-5344-43CD-BC70-A6D44F15E80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xmlns="" id="{5C368AC7-3328-4FDB-8134-A4E208D6DC0C}"/>
              </a:ext>
            </a:extLst>
          </p:cNvPr>
          <p:cNvSpPr>
            <a:spLocks noGrp="1"/>
          </p:cNvSpPr>
          <p:nvPr>
            <p:ph type="title"/>
          </p:nvPr>
        </p:nvSpPr>
        <p:spPr>
          <a:xfrm>
            <a:off x="972080" y="685800"/>
            <a:ext cx="5260680" cy="1752599"/>
          </a:xfrm>
        </p:spPr>
        <p:txBody>
          <a:bodyPr>
            <a:normAutofit/>
          </a:bodyPr>
          <a:lstStyle/>
          <a:p>
            <a:pPr algn="l"/>
            <a:r>
              <a:rPr lang="en-GB" dirty="0"/>
              <a:t>Classification of Dementia within ICD-10 </a:t>
            </a:r>
          </a:p>
        </p:txBody>
      </p:sp>
      <p:sp>
        <p:nvSpPr>
          <p:cNvPr id="30" name="Content Placeholder 7">
            <a:extLst>
              <a:ext uri="{FF2B5EF4-FFF2-40B4-BE49-F238E27FC236}">
                <a16:creationId xmlns:a16="http://schemas.microsoft.com/office/drawing/2014/main" xmlns="" id="{312DDCB8-3BB3-FCD7-F0F3-8A9ED9BE9F86}"/>
              </a:ext>
            </a:extLst>
          </p:cNvPr>
          <p:cNvSpPr>
            <a:spLocks noGrp="1"/>
          </p:cNvSpPr>
          <p:nvPr>
            <p:ph idx="1"/>
          </p:nvPr>
        </p:nvSpPr>
        <p:spPr>
          <a:xfrm>
            <a:off x="643468" y="2666999"/>
            <a:ext cx="5260680" cy="3124201"/>
          </a:xfrm>
        </p:spPr>
        <p:txBody>
          <a:bodyPr>
            <a:normAutofit/>
          </a:bodyPr>
          <a:lstStyle/>
          <a:p>
            <a:r>
              <a:rPr lang="en-GB" sz="2000" dirty="0"/>
              <a:t>Chapter V </a:t>
            </a:r>
          </a:p>
          <a:p>
            <a:r>
              <a:rPr lang="en-GB" sz="2000" dirty="0"/>
              <a:t> Organic, including symptomatic, mental disorders (F00-F09)</a:t>
            </a:r>
          </a:p>
          <a:p>
            <a:r>
              <a:rPr lang="en-GB" sz="2000" dirty="0"/>
              <a:t>F03 Dementia </a:t>
            </a:r>
          </a:p>
          <a:p>
            <a:r>
              <a:rPr lang="en-GB" sz="2000" dirty="0"/>
              <a:t>(WHO, 2010) </a:t>
            </a:r>
          </a:p>
          <a:p>
            <a:endParaRPr lang="en-US" sz="2000" dirty="0"/>
          </a:p>
        </p:txBody>
      </p:sp>
    </p:spTree>
    <p:extLst>
      <p:ext uri="{BB962C8B-B14F-4D97-AF65-F5344CB8AC3E}">
        <p14:creationId xmlns:p14="http://schemas.microsoft.com/office/powerpoint/2010/main" xmlns="" val="40608527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0"/>
            <a:ext cx="10018713" cy="1752599"/>
          </a:xfrm>
        </p:spPr>
        <p:txBody>
          <a:bodyPr/>
          <a:lstStyle/>
          <a:p>
            <a:r>
              <a:rPr lang="en-IN" b="1" dirty="0">
                <a:solidFill>
                  <a:schemeClr val="tx1"/>
                </a:solidFill>
                <a:latin typeface="Arial" panose="020B0604020202020204" pitchFamily="34" charset="0"/>
                <a:cs typeface="Arial" panose="020B0604020202020204" pitchFamily="34" charset="0"/>
              </a:rPr>
              <a:t>Historical and contemporary overview of Dementia in UK</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157913" y="1762123"/>
            <a:ext cx="5886450" cy="4762501"/>
          </a:xfrm>
        </p:spPr>
        <p:txBody>
          <a:bodyPr>
            <a:normAutofit fontScale="70000" lnSpcReduction="20000"/>
          </a:bodyPr>
          <a:lstStyle/>
          <a:p>
            <a:pPr algn="just">
              <a:lnSpc>
                <a:spcPct val="150000"/>
              </a:lnSpc>
            </a:pPr>
            <a:r>
              <a:rPr lang="en-GB" dirty="0">
                <a:solidFill>
                  <a:schemeClr val="tx1"/>
                </a:solidFill>
                <a:latin typeface="Arial" panose="020B0604020202020204" pitchFamily="34" charset="0"/>
                <a:cs typeface="Arial" panose="020B0604020202020204" pitchFamily="34" charset="0"/>
              </a:rPr>
              <a:t>In UK, dementia has been one of most prevalent mental disorders with more than 850000 patients. </a:t>
            </a:r>
          </a:p>
          <a:p>
            <a:pPr algn="just">
              <a:lnSpc>
                <a:spcPct val="150000"/>
              </a:lnSpc>
            </a:pPr>
            <a:r>
              <a:rPr lang="en-GB" dirty="0">
                <a:solidFill>
                  <a:schemeClr val="tx1"/>
                </a:solidFill>
                <a:latin typeface="Arial" panose="020B0604020202020204" pitchFamily="34" charset="0"/>
                <a:cs typeface="Arial" panose="020B0604020202020204" pitchFamily="34" charset="0"/>
              </a:rPr>
              <a:t>Globally, it is expected by WHO that by 2030, dementia would increase to 78,000,000 and further by 2050, it might reach 139 million (England NHS, 2022).</a:t>
            </a:r>
          </a:p>
          <a:p>
            <a:pPr algn="just">
              <a:lnSpc>
                <a:spcPct val="150000"/>
              </a:lnSpc>
            </a:pPr>
            <a:r>
              <a:rPr lang="en-GB" dirty="0">
                <a:solidFill>
                  <a:schemeClr val="tx1"/>
                </a:solidFill>
                <a:latin typeface="Arial" panose="020B0604020202020204" pitchFamily="34" charset="0"/>
                <a:cs typeface="Arial" panose="020B0604020202020204" pitchFamily="34" charset="0"/>
              </a:rPr>
              <a:t>In 1950s, dementia was mainly prevalent in old age people and was considered to be an insurable disease. </a:t>
            </a:r>
          </a:p>
          <a:p>
            <a:pPr algn="just">
              <a:lnSpc>
                <a:spcPct val="150000"/>
              </a:lnSpc>
            </a:pPr>
            <a:r>
              <a:rPr lang="en-GB" dirty="0">
                <a:solidFill>
                  <a:schemeClr val="tx1"/>
                </a:solidFill>
                <a:latin typeface="Arial" panose="020B0604020202020204" pitchFamily="34" charset="0"/>
                <a:cs typeface="Arial" panose="020B0604020202020204" pitchFamily="34" charset="0"/>
              </a:rPr>
              <a:t>The probability of dementia was much higher in comparison to present day scenarios. </a:t>
            </a:r>
          </a:p>
          <a:p>
            <a:pPr algn="just">
              <a:lnSpc>
                <a:spcPct val="150000"/>
              </a:lnSpc>
            </a:pPr>
            <a:r>
              <a:rPr lang="en-GB" dirty="0">
                <a:solidFill>
                  <a:schemeClr val="tx1"/>
                </a:solidFill>
                <a:latin typeface="Arial" panose="020B0604020202020204" pitchFamily="34" charset="0"/>
                <a:cs typeface="Arial" panose="020B0604020202020204" pitchFamily="34" charset="0"/>
              </a:rPr>
              <a:t>In severe cases, patients in early 19 century had experienced violence in behavioural conduct leading to violent and fatal consequences. </a:t>
            </a:r>
          </a:p>
        </p:txBody>
      </p:sp>
      <p:pic>
        <p:nvPicPr>
          <p:cNvPr id="1026" name="Picture 2" descr="Stroke, Brain Injury, and Dementia: is there a link?"/>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384296" y="1983579"/>
            <a:ext cx="4402141" cy="454104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678333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55697" y="1814514"/>
            <a:ext cx="10917241" cy="4914900"/>
          </a:xfrm>
        </p:spPr>
        <p:txBody>
          <a:bodyPr>
            <a:noAutofit/>
          </a:bodyPr>
          <a:lstStyle/>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People with dementia had a tendency of forgetfulness which historically was considered to be madness and was much avoided by people in terms of taking them to regular check-ups (</a:t>
            </a:r>
            <a:r>
              <a:rPr lang="en-GB" sz="1600" dirty="0" err="1">
                <a:solidFill>
                  <a:schemeClr val="tx1"/>
                </a:solidFill>
                <a:latin typeface="Arial" panose="020B0604020202020204" pitchFamily="34" charset="0"/>
                <a:cs typeface="Arial" panose="020B0604020202020204" pitchFamily="34" charset="0"/>
              </a:rPr>
              <a:t>Kandiah</a:t>
            </a:r>
            <a:r>
              <a:rPr lang="en-GB" sz="1600" dirty="0">
                <a:solidFill>
                  <a:schemeClr val="tx1"/>
                </a:solidFill>
                <a:latin typeface="Arial" panose="020B0604020202020204" pitchFamily="34" charset="0"/>
                <a:cs typeface="Arial" panose="020B0604020202020204" pitchFamily="34" charset="0"/>
              </a:rPr>
              <a:t> </a:t>
            </a:r>
            <a:r>
              <a:rPr lang="en-GB" sz="1600" i="1" dirty="0">
                <a:solidFill>
                  <a:schemeClr val="tx1"/>
                </a:solidFill>
                <a:latin typeface="Arial" panose="020B0604020202020204" pitchFamily="34" charset="0"/>
                <a:cs typeface="Arial" panose="020B0604020202020204" pitchFamily="34" charset="0"/>
              </a:rPr>
              <a:t>et al. </a:t>
            </a:r>
            <a:r>
              <a:rPr lang="en-GB" sz="1600" dirty="0">
                <a:solidFill>
                  <a:schemeClr val="tx1"/>
                </a:solidFill>
                <a:latin typeface="Arial" panose="020B0604020202020204" pitchFamily="34" charset="0"/>
                <a:cs typeface="Arial" panose="020B0604020202020204" pitchFamily="34" charset="0"/>
              </a:rPr>
              <a:t>2019).</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Mental asylums and mental unstable homes were considered to be the right place for dementia patients.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However, with time and change in policy framework along with development in medical practices, dementia is more common and is much more detected in initial stages.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Further, with advancement in medical treatment, psychiatrists have stated that with regular counselling and a healthy social surrounding, dementia can be easily treated and violence and negative impact on patients can be minimised.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Policies like the Medicare programme and Older Americans Act 1965 have been one of the leading aspects of helping the old population come out of dementia (Journal of Ethics, 2022).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There have been many cases where people, especially the older population, have made an attempt to overcome dementia.</a:t>
            </a:r>
          </a:p>
        </p:txBody>
      </p:sp>
      <p:sp>
        <p:nvSpPr>
          <p:cNvPr id="4" name="Title 1"/>
          <p:cNvSpPr>
            <a:spLocks noGrp="1"/>
          </p:cNvSpPr>
          <p:nvPr>
            <p:ph type="title"/>
          </p:nvPr>
        </p:nvSpPr>
        <p:spPr>
          <a:xfrm>
            <a:off x="1484311" y="61915"/>
            <a:ext cx="10018713" cy="1752599"/>
          </a:xfrm>
        </p:spPr>
        <p:txBody>
          <a:bodyPr/>
          <a:lstStyle/>
          <a:p>
            <a:r>
              <a:rPr lang="en-IN" b="1" dirty="0">
                <a:solidFill>
                  <a:schemeClr val="tx1"/>
                </a:solidFill>
                <a:latin typeface="Arial" panose="020B0604020202020204" pitchFamily="34" charset="0"/>
                <a:cs typeface="Arial" panose="020B0604020202020204" pitchFamily="34" charset="0"/>
              </a:rPr>
              <a:t>Historical and contemporary overview of Dementia in UK</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131134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0011" y="0"/>
            <a:ext cx="10018713" cy="1752599"/>
          </a:xfrm>
        </p:spPr>
        <p:txBody>
          <a:bodyPr>
            <a:normAutofit/>
          </a:bodyPr>
          <a:lstStyle/>
          <a:p>
            <a:r>
              <a:rPr lang="en-GB" b="1" dirty="0">
                <a:solidFill>
                  <a:schemeClr val="tx1"/>
                </a:solidFill>
                <a:latin typeface="Arial" panose="020B0604020202020204" pitchFamily="34" charset="0"/>
                <a:cs typeface="Arial" panose="020B0604020202020204" pitchFamily="34" charset="0"/>
              </a:rPr>
              <a:t>Treatment and provision for those living with Dementia </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12835" y="1552574"/>
            <a:ext cx="10931528" cy="4605339"/>
          </a:xfrm>
        </p:spPr>
        <p:txBody>
          <a:bodyPr>
            <a:normAutofit/>
          </a:bodyPr>
          <a:lstStyle/>
          <a:p>
            <a:pPr algn="just">
              <a:lnSpc>
                <a:spcPct val="160000"/>
              </a:lnSpc>
            </a:pPr>
            <a:r>
              <a:rPr lang="en-GB" sz="1700" dirty="0">
                <a:solidFill>
                  <a:schemeClr val="tx1"/>
                </a:solidFill>
                <a:latin typeface="Arial" panose="020B0604020202020204" pitchFamily="34" charset="0"/>
                <a:cs typeface="Arial" panose="020B0604020202020204" pitchFamily="34" charset="0"/>
              </a:rPr>
              <a:t>The major treatments and provisions that are prevalent for supporting dementia patients are ongoing medical counselling for reducing diseases like anxiety, stress and depression. </a:t>
            </a:r>
          </a:p>
          <a:p>
            <a:pPr algn="just">
              <a:lnSpc>
                <a:spcPct val="160000"/>
              </a:lnSpc>
            </a:pPr>
            <a:r>
              <a:rPr lang="en-GB" sz="1700" dirty="0">
                <a:solidFill>
                  <a:schemeClr val="tx1"/>
                </a:solidFill>
                <a:latin typeface="Arial" panose="020B0604020202020204" pitchFamily="34" charset="0"/>
                <a:cs typeface="Arial" panose="020B0604020202020204" pitchFamily="34" charset="0"/>
              </a:rPr>
              <a:t>Along with treating dementia, these simultaneous issues are also taken care of by doctors and medical experts. </a:t>
            </a:r>
          </a:p>
          <a:p>
            <a:pPr algn="just">
              <a:lnSpc>
                <a:spcPct val="160000"/>
              </a:lnSpc>
            </a:pPr>
            <a:r>
              <a:rPr lang="en-GB" sz="1700" dirty="0">
                <a:solidFill>
                  <a:schemeClr val="tx1"/>
                </a:solidFill>
                <a:latin typeface="Arial" panose="020B0604020202020204" pitchFamily="34" charset="0"/>
                <a:cs typeface="Arial" panose="020B0604020202020204" pitchFamily="34" charset="0"/>
              </a:rPr>
              <a:t>Treatments like simplifying daily routines, cognitive stimulation, cognitive behavioural therapy, regular physical exercises and reality orientation are mainly considered as treatment procedures (Patient Info, 2022). </a:t>
            </a:r>
          </a:p>
          <a:p>
            <a:pPr algn="just">
              <a:lnSpc>
                <a:spcPct val="160000"/>
              </a:lnSpc>
            </a:pPr>
            <a:r>
              <a:rPr lang="en-GB" sz="1700" dirty="0">
                <a:solidFill>
                  <a:schemeClr val="tx1"/>
                </a:solidFill>
                <a:latin typeface="Arial" panose="020B0604020202020204" pitchFamily="34" charset="0"/>
                <a:cs typeface="Arial" panose="020B0604020202020204" pitchFamily="34" charset="0"/>
              </a:rPr>
              <a:t>These therapeutic treatments include animal assistance therapy, behavioural therapy, reminiscence therapy and sensory simulation. </a:t>
            </a:r>
          </a:p>
        </p:txBody>
      </p:sp>
    </p:spTree>
    <p:extLst>
      <p:ext uri="{BB962C8B-B14F-4D97-AF65-F5344CB8AC3E}">
        <p14:creationId xmlns:p14="http://schemas.microsoft.com/office/powerpoint/2010/main" xmlns="" val="28808468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72113" y="1638299"/>
            <a:ext cx="6586537" cy="5105401"/>
          </a:xfrm>
        </p:spPr>
        <p:txBody>
          <a:bodyPr>
            <a:noAutofit/>
          </a:bodyPr>
          <a:lstStyle/>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These are highly made into practises on a regular basis so that dementia patients are helped to get back to their normal lives.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Support from different care units in doing regular activities like walking, jogging, socialising and having a healthy environment to talk and express freely have also been proven to be effective for dementia patients in recent times (Ismail </a:t>
            </a:r>
            <a:r>
              <a:rPr lang="en-GB" sz="1600" i="1" dirty="0">
                <a:solidFill>
                  <a:schemeClr val="tx1"/>
                </a:solidFill>
                <a:latin typeface="Arial" panose="020B0604020202020204" pitchFamily="34" charset="0"/>
                <a:cs typeface="Arial" panose="020B0604020202020204" pitchFamily="34" charset="0"/>
              </a:rPr>
              <a:t>et al. </a:t>
            </a:r>
            <a:r>
              <a:rPr lang="en-GB" sz="1600" dirty="0">
                <a:solidFill>
                  <a:schemeClr val="tx1"/>
                </a:solidFill>
                <a:latin typeface="Arial" panose="020B0604020202020204" pitchFamily="34" charset="0"/>
                <a:cs typeface="Arial" panose="020B0604020202020204" pitchFamily="34" charset="0"/>
              </a:rPr>
              <a:t>2020).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These things can cause depression, loneliness, isolation and anxiety which even harms and worsen their situation in dementia. </a:t>
            </a:r>
          </a:p>
          <a:p>
            <a:pPr algn="just">
              <a:lnSpc>
                <a:spcPct val="17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Different care units are providing support and medical campaigns in order to help dementia patients get socially accepted with both social, emotional, mental and financial support.</a:t>
            </a:r>
          </a:p>
        </p:txBody>
      </p:sp>
      <p:sp>
        <p:nvSpPr>
          <p:cNvPr id="4" name="Title 1"/>
          <p:cNvSpPr>
            <a:spLocks noGrp="1"/>
          </p:cNvSpPr>
          <p:nvPr>
            <p:ph type="title"/>
          </p:nvPr>
        </p:nvSpPr>
        <p:spPr>
          <a:xfrm>
            <a:off x="1484310" y="0"/>
            <a:ext cx="10018713" cy="1752599"/>
          </a:xfrm>
        </p:spPr>
        <p:txBody>
          <a:bodyPr>
            <a:normAutofit/>
          </a:bodyPr>
          <a:lstStyle/>
          <a:p>
            <a:r>
              <a:rPr lang="en-GB" b="1" dirty="0">
                <a:solidFill>
                  <a:schemeClr val="tx1"/>
                </a:solidFill>
                <a:latin typeface="Arial" panose="020B0604020202020204" pitchFamily="34" charset="0"/>
                <a:cs typeface="Arial" panose="020B0604020202020204" pitchFamily="34" charset="0"/>
              </a:rPr>
              <a:t>Treatment and provision for those living with Dementia </a:t>
            </a:r>
            <a:endParaRPr lang="en-GB" dirty="0">
              <a:solidFill>
                <a:schemeClr val="tx1"/>
              </a:solidFill>
              <a:latin typeface="Arial" panose="020B0604020202020204" pitchFamily="34" charset="0"/>
              <a:cs typeface="Arial" panose="020B0604020202020204" pitchFamily="34" charset="0"/>
            </a:endParaRPr>
          </a:p>
        </p:txBody>
      </p:sp>
      <p:pic>
        <p:nvPicPr>
          <p:cNvPr id="2050" name="Picture 2" descr="Understanding Dementia | Symptoms, Cause &amp; Treatment"/>
          <p:cNvPicPr>
            <a:picLocks noChangeAspect="1" noChangeArrowheads="1"/>
          </p:cNvPicPr>
          <p:nvPr/>
        </p:nvPicPr>
        <p:blipFill>
          <a:blip r:embed="rId3">
            <a:extLst>
              <a:ext uri="{28A0092B-C50C-407E-A947-70E740481C1C}">
                <a14:useLocalDpi xmlns:a14="http://schemas.microsoft.com/office/drawing/2010/main" xmlns="" val="0"/>
              </a:ext>
            </a:extLst>
          </a:blip>
          <a:srcRect/>
          <a:stretch>
            <a:fillRect/>
          </a:stretch>
        </p:blipFill>
        <p:spPr bwMode="auto">
          <a:xfrm>
            <a:off x="626266" y="2126409"/>
            <a:ext cx="4645822" cy="4129179"/>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9646736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10" y="114300"/>
            <a:ext cx="10018713" cy="1752599"/>
          </a:xfrm>
        </p:spPr>
        <p:txBody>
          <a:bodyPr/>
          <a:lstStyle/>
          <a:p>
            <a:r>
              <a:rPr lang="en-IN" b="1" dirty="0">
                <a:solidFill>
                  <a:schemeClr val="tx1"/>
                </a:solidFill>
                <a:latin typeface="Arial" panose="020B0604020202020204" pitchFamily="34" charset="0"/>
                <a:cs typeface="Arial" panose="020B0604020202020204" pitchFamily="34" charset="0"/>
              </a:rPr>
              <a:t>Discuss issues in provision, professional support or policy</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85851" y="2000250"/>
            <a:ext cx="10580686" cy="4857750"/>
          </a:xfrm>
        </p:spPr>
        <p:txBody>
          <a:bodyPr anchor="t">
            <a:noAutofit/>
          </a:bodyPr>
          <a:lstStyle/>
          <a:p>
            <a:pPr algn="just">
              <a:lnSpc>
                <a:spcPct val="15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Policies and governmental frameworks for dementia have undergone many modifications based on issues encountered in formulation. </a:t>
            </a:r>
          </a:p>
          <a:p>
            <a:pPr algn="just">
              <a:lnSpc>
                <a:spcPct val="15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Focusing on European and global dementia policy in 2010, the UK government has come into contracts with countries and international health care institutes so as to maintain uniformity in medical treatments. </a:t>
            </a:r>
          </a:p>
          <a:p>
            <a:pPr algn="just">
              <a:lnSpc>
                <a:spcPct val="15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Technological assistance to dementia patients have proven to be a great help for both patients and healthcare workers in terms of keeping a constant track. </a:t>
            </a:r>
          </a:p>
          <a:p>
            <a:pPr algn="just">
              <a:lnSpc>
                <a:spcPct val="15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The main reason behind disagreement between European and global documents was increasingly narrow Parochialism which created political and economic differences in different nations. </a:t>
            </a:r>
          </a:p>
          <a:p>
            <a:pPr algn="just">
              <a:lnSpc>
                <a:spcPct val="150000"/>
              </a:lnSpc>
              <a:spcBef>
                <a:spcPts val="0"/>
              </a:spcBef>
              <a:spcAft>
                <a:spcPts val="0"/>
              </a:spcAft>
            </a:pPr>
            <a:r>
              <a:rPr lang="en-GB" sz="1600" dirty="0">
                <a:solidFill>
                  <a:schemeClr val="tx1"/>
                </a:solidFill>
                <a:latin typeface="Arial" panose="020B0604020202020204" pitchFamily="34" charset="0"/>
                <a:cs typeface="Arial" panose="020B0604020202020204" pitchFamily="34" charset="0"/>
              </a:rPr>
              <a:t>Dementia is presently treated as a public health priority where different healthcare institutes, international well-being organisations and governments have been putting high financial investments in order to improve the situation and reduce chances.</a:t>
            </a:r>
          </a:p>
        </p:txBody>
      </p:sp>
    </p:spTree>
    <p:extLst>
      <p:ext uri="{BB962C8B-B14F-4D97-AF65-F5344CB8AC3E}">
        <p14:creationId xmlns:p14="http://schemas.microsoft.com/office/powerpoint/2010/main" xmlns="" val="26027396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4309" y="0"/>
            <a:ext cx="10018713" cy="1752599"/>
          </a:xfrm>
        </p:spPr>
        <p:txBody>
          <a:bodyPr/>
          <a:lstStyle/>
          <a:p>
            <a:r>
              <a:rPr lang="en-IN" b="1" dirty="0">
                <a:solidFill>
                  <a:schemeClr val="tx1"/>
                </a:solidFill>
                <a:latin typeface="Arial" panose="020B0604020202020204" pitchFamily="34" charset="0"/>
                <a:cs typeface="Arial" panose="020B0604020202020204" pitchFamily="34" charset="0"/>
              </a:rPr>
              <a:t>Conclusion</a:t>
            </a:r>
            <a:endParaRPr lang="en-GB" dirty="0">
              <a:solidFill>
                <a:schemeClr val="tx1"/>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71567" y="1752599"/>
            <a:ext cx="10572758" cy="4819651"/>
          </a:xfrm>
        </p:spPr>
        <p:txBody>
          <a:bodyPr anchor="t">
            <a:normAutofit/>
          </a:bodyPr>
          <a:lstStyle/>
          <a:p>
            <a:pPr marL="0" indent="0" algn="just">
              <a:lnSpc>
                <a:spcPct val="150000"/>
              </a:lnSpc>
              <a:buNone/>
            </a:pPr>
            <a:r>
              <a:rPr lang="en-GB" sz="2000" dirty="0">
                <a:solidFill>
                  <a:schemeClr val="tx1"/>
                </a:solidFill>
                <a:latin typeface="Arial" panose="020B0604020202020204" pitchFamily="34" charset="0"/>
                <a:cs typeface="Arial" panose="020B0604020202020204" pitchFamily="34" charset="0"/>
              </a:rPr>
              <a:t>This debate emphasises on historical and contemporary overview of dementia along with provisions that are provided to such patients. Therapies like cognitive behavioural therapy, animal assistance therapy and reminiscence therapy have been emphasised in this study. In dementia, patients tend to forget about their past and limit their social skills and mobility thereby hampering their body activeness and functioning. In this context, support from care units and governmental policies have been highly emphasised in giving specialists a healthy environment for maintaining both mental and physical health.</a:t>
            </a:r>
            <a:endParaRPr lang="en-IN" sz="2000" dirty="0">
              <a:solidFill>
                <a:schemeClr val="tx1"/>
              </a:solidFill>
              <a:latin typeface="Arial" panose="020B0604020202020204" pitchFamily="34" charset="0"/>
              <a:cs typeface="Arial" panose="020B0604020202020204" pitchFamily="34" charset="0"/>
            </a:endParaRPr>
          </a:p>
          <a:p>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170032658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7804" y="0"/>
            <a:ext cx="10018713" cy="1752599"/>
          </a:xfrm>
        </p:spPr>
        <p:txBody>
          <a:bodyPr/>
          <a:lstStyle/>
          <a:p>
            <a:r>
              <a:rPr lang="en-GB" b="1" dirty="0">
                <a:solidFill>
                  <a:schemeClr val="tx1"/>
                </a:solidFill>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1059357" y="1502772"/>
            <a:ext cx="10817228" cy="5276851"/>
          </a:xfrm>
        </p:spPr>
        <p:txBody>
          <a:bodyPr>
            <a:noAutofit/>
          </a:bodyPr>
          <a:lstStyle/>
          <a:p>
            <a:pPr algn="just"/>
            <a:r>
              <a:rPr lang="en-GB" sz="1200" dirty="0">
                <a:solidFill>
                  <a:schemeClr val="tx1"/>
                </a:solidFill>
                <a:latin typeface="Arial" panose="020B0604020202020204" pitchFamily="34" charset="0"/>
                <a:cs typeface="Arial" panose="020B0604020202020204" pitchFamily="34" charset="0"/>
              </a:rPr>
              <a:t>England NHS, (2022). </a:t>
            </a:r>
            <a:r>
              <a:rPr lang="en-GB" sz="1200" i="1" dirty="0">
                <a:solidFill>
                  <a:schemeClr val="tx1"/>
                </a:solidFill>
                <a:latin typeface="Arial" panose="020B0604020202020204" pitchFamily="34" charset="0"/>
                <a:cs typeface="Arial" panose="020B0604020202020204" pitchFamily="34" charset="0"/>
              </a:rPr>
              <a:t>About dementia in UK. </a:t>
            </a:r>
            <a:r>
              <a:rPr lang="en-GB" sz="1200" dirty="0">
                <a:solidFill>
                  <a:schemeClr val="tx1"/>
                </a:solidFill>
                <a:latin typeface="Arial" panose="020B0604020202020204" pitchFamily="34" charset="0"/>
                <a:cs typeface="Arial" panose="020B0604020202020204" pitchFamily="34" charset="0"/>
              </a:rPr>
              <a:t>Available at: https://www.england.nhs.uk/mental-health/dementia/#:~:text=In%20England%20it%20is%20estimated,roughly%20doubles%20every%20five%20years [Accessed on 02 March 2022].</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a:solidFill>
                  <a:schemeClr val="tx1"/>
                </a:solidFill>
                <a:latin typeface="Arial" panose="020B0604020202020204" pitchFamily="34" charset="0"/>
                <a:cs typeface="Arial" panose="020B0604020202020204" pitchFamily="34" charset="0"/>
              </a:rPr>
              <a:t>Ismail, Z., Black, S.E., </a:t>
            </a:r>
            <a:r>
              <a:rPr lang="en-GB" sz="1200" dirty="0" err="1">
                <a:solidFill>
                  <a:schemeClr val="tx1"/>
                </a:solidFill>
                <a:latin typeface="Arial" panose="020B0604020202020204" pitchFamily="34" charset="0"/>
                <a:cs typeface="Arial" panose="020B0604020202020204" pitchFamily="34" charset="0"/>
              </a:rPr>
              <a:t>Camicioli</a:t>
            </a:r>
            <a:r>
              <a:rPr lang="en-GB" sz="1200" dirty="0">
                <a:solidFill>
                  <a:schemeClr val="tx1"/>
                </a:solidFill>
                <a:latin typeface="Arial" panose="020B0604020202020204" pitchFamily="34" charset="0"/>
                <a:cs typeface="Arial" panose="020B0604020202020204" pitchFamily="34" charset="0"/>
              </a:rPr>
              <a:t>, R., </a:t>
            </a:r>
            <a:r>
              <a:rPr lang="en-GB" sz="1200" dirty="0" err="1">
                <a:solidFill>
                  <a:schemeClr val="tx1"/>
                </a:solidFill>
                <a:latin typeface="Arial" panose="020B0604020202020204" pitchFamily="34" charset="0"/>
                <a:cs typeface="Arial" panose="020B0604020202020204" pitchFamily="34" charset="0"/>
              </a:rPr>
              <a:t>Chertkow</a:t>
            </a:r>
            <a:r>
              <a:rPr lang="en-GB" sz="1200" dirty="0">
                <a:solidFill>
                  <a:schemeClr val="tx1"/>
                </a:solidFill>
                <a:latin typeface="Arial" panose="020B0604020202020204" pitchFamily="34" charset="0"/>
                <a:cs typeface="Arial" panose="020B0604020202020204" pitchFamily="34" charset="0"/>
              </a:rPr>
              <a:t>, H., Herrmann, N., </a:t>
            </a:r>
            <a:r>
              <a:rPr lang="en-GB" sz="1200" dirty="0" err="1">
                <a:solidFill>
                  <a:schemeClr val="tx1"/>
                </a:solidFill>
                <a:latin typeface="Arial" panose="020B0604020202020204" pitchFamily="34" charset="0"/>
                <a:cs typeface="Arial" panose="020B0604020202020204" pitchFamily="34" charset="0"/>
              </a:rPr>
              <a:t>Laforce</a:t>
            </a:r>
            <a:r>
              <a:rPr lang="en-GB" sz="1200" dirty="0">
                <a:solidFill>
                  <a:schemeClr val="tx1"/>
                </a:solidFill>
                <a:latin typeface="Arial" panose="020B0604020202020204" pitchFamily="34" charset="0"/>
                <a:cs typeface="Arial" panose="020B0604020202020204" pitchFamily="34" charset="0"/>
              </a:rPr>
              <a:t> Jr, R., Montero‐</a:t>
            </a:r>
            <a:r>
              <a:rPr lang="en-GB" sz="1200" dirty="0" err="1">
                <a:solidFill>
                  <a:schemeClr val="tx1"/>
                </a:solidFill>
                <a:latin typeface="Arial" panose="020B0604020202020204" pitchFamily="34" charset="0"/>
                <a:cs typeface="Arial" panose="020B0604020202020204" pitchFamily="34" charset="0"/>
              </a:rPr>
              <a:t>Odasso</a:t>
            </a:r>
            <a:r>
              <a:rPr lang="en-GB" sz="1200" dirty="0">
                <a:solidFill>
                  <a:schemeClr val="tx1"/>
                </a:solidFill>
                <a:latin typeface="Arial" panose="020B0604020202020204" pitchFamily="34" charset="0"/>
                <a:cs typeface="Arial" panose="020B0604020202020204" pitchFamily="34" charset="0"/>
              </a:rPr>
              <a:t>, M., Rockwood, K., Rosa‐</a:t>
            </a:r>
            <a:r>
              <a:rPr lang="en-GB" sz="1200" dirty="0" err="1">
                <a:solidFill>
                  <a:schemeClr val="tx1"/>
                </a:solidFill>
                <a:latin typeface="Arial" panose="020B0604020202020204" pitchFamily="34" charset="0"/>
                <a:cs typeface="Arial" panose="020B0604020202020204" pitchFamily="34" charset="0"/>
              </a:rPr>
              <a:t>Neto</a:t>
            </a:r>
            <a:r>
              <a:rPr lang="en-GB" sz="1200" dirty="0">
                <a:solidFill>
                  <a:schemeClr val="tx1"/>
                </a:solidFill>
                <a:latin typeface="Arial" panose="020B0604020202020204" pitchFamily="34" charset="0"/>
                <a:cs typeface="Arial" panose="020B0604020202020204" pitchFamily="34" charset="0"/>
              </a:rPr>
              <a:t>, P., Seitz, D. and </a:t>
            </a:r>
            <a:r>
              <a:rPr lang="en-GB" sz="1200" dirty="0" err="1">
                <a:solidFill>
                  <a:schemeClr val="tx1"/>
                </a:solidFill>
                <a:latin typeface="Arial" panose="020B0604020202020204" pitchFamily="34" charset="0"/>
                <a:cs typeface="Arial" panose="020B0604020202020204" pitchFamily="34" charset="0"/>
              </a:rPr>
              <a:t>Sivananthan</a:t>
            </a:r>
            <a:r>
              <a:rPr lang="en-GB" sz="1200" dirty="0">
                <a:solidFill>
                  <a:schemeClr val="tx1"/>
                </a:solidFill>
                <a:latin typeface="Arial" panose="020B0604020202020204" pitchFamily="34" charset="0"/>
                <a:cs typeface="Arial" panose="020B0604020202020204" pitchFamily="34" charset="0"/>
              </a:rPr>
              <a:t>, S., 2020. Recommendations of the 5th Canadian Consensus Conference on the diagnosis and treatment of dementia. </a:t>
            </a:r>
            <a:r>
              <a:rPr lang="en-GB" sz="1200" i="1" dirty="0">
                <a:solidFill>
                  <a:schemeClr val="tx1"/>
                </a:solidFill>
                <a:latin typeface="Arial" panose="020B0604020202020204" pitchFamily="34" charset="0"/>
                <a:cs typeface="Arial" panose="020B0604020202020204" pitchFamily="34" charset="0"/>
              </a:rPr>
              <a:t>Alzheimer's &amp; Dementia</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16</a:t>
            </a:r>
            <a:r>
              <a:rPr lang="en-GB" sz="1200" dirty="0">
                <a:solidFill>
                  <a:schemeClr val="tx1"/>
                </a:solidFill>
                <a:latin typeface="Arial" panose="020B0604020202020204" pitchFamily="34" charset="0"/>
                <a:cs typeface="Arial" panose="020B0604020202020204" pitchFamily="34" charset="0"/>
              </a:rPr>
              <a:t>(8), pp.1182-1195.</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a:solidFill>
                  <a:schemeClr val="tx1"/>
                </a:solidFill>
                <a:latin typeface="Arial" panose="020B0604020202020204" pitchFamily="34" charset="0"/>
                <a:cs typeface="Arial" panose="020B0604020202020204" pitchFamily="34" charset="0"/>
              </a:rPr>
              <a:t>Journal of Ethics, (2022). </a:t>
            </a:r>
            <a:r>
              <a:rPr lang="en-GB" sz="1200" i="1" dirty="0">
                <a:solidFill>
                  <a:schemeClr val="tx1"/>
                </a:solidFill>
                <a:latin typeface="Arial" panose="020B0604020202020204" pitchFamily="34" charset="0"/>
                <a:cs typeface="Arial" panose="020B0604020202020204" pitchFamily="34" charset="0"/>
              </a:rPr>
              <a:t>About Historical and contemporary support in Dementia. </a:t>
            </a:r>
            <a:r>
              <a:rPr lang="en-GB" sz="1200" dirty="0">
                <a:solidFill>
                  <a:schemeClr val="tx1"/>
                </a:solidFill>
                <a:latin typeface="Arial" panose="020B0604020202020204" pitchFamily="34" charset="0"/>
                <a:cs typeface="Arial" panose="020B0604020202020204" pitchFamily="34" charset="0"/>
              </a:rPr>
              <a:t>Available at: https://journalofethics.ama-assn.org/article/framing-confusion-dementia-society-and-history/2017-07 [Accessed on 05 March 2022].</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err="1">
                <a:solidFill>
                  <a:schemeClr val="tx1"/>
                </a:solidFill>
                <a:latin typeface="Arial" panose="020B0604020202020204" pitchFamily="34" charset="0"/>
                <a:cs typeface="Arial" panose="020B0604020202020204" pitchFamily="34" charset="0"/>
              </a:rPr>
              <a:t>Kandiah</a:t>
            </a:r>
            <a:r>
              <a:rPr lang="en-GB" sz="1200" dirty="0">
                <a:solidFill>
                  <a:schemeClr val="tx1"/>
                </a:solidFill>
                <a:latin typeface="Arial" panose="020B0604020202020204" pitchFamily="34" charset="0"/>
                <a:cs typeface="Arial" panose="020B0604020202020204" pitchFamily="34" charset="0"/>
              </a:rPr>
              <a:t>, N., Ong, P.A., </a:t>
            </a:r>
            <a:r>
              <a:rPr lang="en-GB" sz="1200" dirty="0" err="1">
                <a:solidFill>
                  <a:schemeClr val="tx1"/>
                </a:solidFill>
                <a:latin typeface="Arial" panose="020B0604020202020204" pitchFamily="34" charset="0"/>
                <a:cs typeface="Arial" panose="020B0604020202020204" pitchFamily="34" charset="0"/>
              </a:rPr>
              <a:t>Yuda</a:t>
            </a:r>
            <a:r>
              <a:rPr lang="en-GB" sz="1200" dirty="0">
                <a:solidFill>
                  <a:schemeClr val="tx1"/>
                </a:solidFill>
                <a:latin typeface="Arial" panose="020B0604020202020204" pitchFamily="34" charset="0"/>
                <a:cs typeface="Arial" panose="020B0604020202020204" pitchFamily="34" charset="0"/>
              </a:rPr>
              <a:t>, T., Ng, L.L., </a:t>
            </a:r>
            <a:r>
              <a:rPr lang="en-GB" sz="1200" dirty="0" err="1">
                <a:solidFill>
                  <a:schemeClr val="tx1"/>
                </a:solidFill>
                <a:latin typeface="Arial" panose="020B0604020202020204" pitchFamily="34" charset="0"/>
                <a:cs typeface="Arial" panose="020B0604020202020204" pitchFamily="34" charset="0"/>
              </a:rPr>
              <a:t>Mamun</a:t>
            </a:r>
            <a:r>
              <a:rPr lang="en-GB" sz="1200" dirty="0">
                <a:solidFill>
                  <a:schemeClr val="tx1"/>
                </a:solidFill>
                <a:latin typeface="Arial" panose="020B0604020202020204" pitchFamily="34" charset="0"/>
                <a:cs typeface="Arial" panose="020B0604020202020204" pitchFamily="34" charset="0"/>
              </a:rPr>
              <a:t>, K., Merchant, R.A., Chen, C., Dominguez, J., Marasigan, S., </a:t>
            </a:r>
            <a:r>
              <a:rPr lang="en-GB" sz="1200" dirty="0" err="1">
                <a:solidFill>
                  <a:schemeClr val="tx1"/>
                </a:solidFill>
                <a:latin typeface="Arial" panose="020B0604020202020204" pitchFamily="34" charset="0"/>
                <a:cs typeface="Arial" panose="020B0604020202020204" pitchFamily="34" charset="0"/>
              </a:rPr>
              <a:t>Ampil</a:t>
            </a:r>
            <a:r>
              <a:rPr lang="en-GB" sz="1200" dirty="0">
                <a:solidFill>
                  <a:schemeClr val="tx1"/>
                </a:solidFill>
                <a:latin typeface="Arial" panose="020B0604020202020204" pitchFamily="34" charset="0"/>
                <a:cs typeface="Arial" panose="020B0604020202020204" pitchFamily="34" charset="0"/>
              </a:rPr>
              <a:t>, E. and Nguyen, V.T., 2019. Treatment of dementia and mild cognitive impairment with or without cerebrovascular disease: expert consensus on the use of Ginkgo biloba extract, </a:t>
            </a:r>
            <a:r>
              <a:rPr lang="en-GB" sz="1200" dirty="0" err="1">
                <a:solidFill>
                  <a:schemeClr val="tx1"/>
                </a:solidFill>
                <a:latin typeface="Arial" panose="020B0604020202020204" pitchFamily="34" charset="0"/>
                <a:cs typeface="Arial" panose="020B0604020202020204" pitchFamily="34" charset="0"/>
              </a:rPr>
              <a:t>EGb</a:t>
            </a:r>
            <a:r>
              <a:rPr lang="en-GB" sz="1200" dirty="0">
                <a:solidFill>
                  <a:schemeClr val="tx1"/>
                </a:solidFill>
                <a:latin typeface="Arial" panose="020B0604020202020204" pitchFamily="34" charset="0"/>
                <a:cs typeface="Arial" panose="020B0604020202020204" pitchFamily="34" charset="0"/>
              </a:rPr>
              <a:t> 761®. </a:t>
            </a:r>
            <a:r>
              <a:rPr lang="en-GB" sz="1200" i="1" dirty="0">
                <a:solidFill>
                  <a:schemeClr val="tx1"/>
                </a:solidFill>
                <a:latin typeface="Arial" panose="020B0604020202020204" pitchFamily="34" charset="0"/>
                <a:cs typeface="Arial" panose="020B0604020202020204" pitchFamily="34" charset="0"/>
              </a:rPr>
              <a:t>CNS neuroscience &amp; therapeutics</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25</a:t>
            </a:r>
            <a:r>
              <a:rPr lang="en-GB" sz="1200" dirty="0">
                <a:solidFill>
                  <a:schemeClr val="tx1"/>
                </a:solidFill>
                <a:latin typeface="Arial" panose="020B0604020202020204" pitchFamily="34" charset="0"/>
                <a:cs typeface="Arial" panose="020B0604020202020204" pitchFamily="34" charset="0"/>
              </a:rPr>
              <a:t>(2), pp.288-298.</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a:solidFill>
                  <a:schemeClr val="tx1"/>
                </a:solidFill>
                <a:latin typeface="Arial" panose="020B0604020202020204" pitchFamily="34" charset="0"/>
                <a:cs typeface="Arial" panose="020B0604020202020204" pitchFamily="34" charset="0"/>
              </a:rPr>
              <a:t>Patient Info, (2022). </a:t>
            </a:r>
            <a:r>
              <a:rPr lang="en-GB" sz="1200" i="1" dirty="0">
                <a:solidFill>
                  <a:schemeClr val="tx1"/>
                </a:solidFill>
                <a:latin typeface="Arial" panose="020B0604020202020204" pitchFamily="34" charset="0"/>
                <a:cs typeface="Arial" panose="020B0604020202020204" pitchFamily="34" charset="0"/>
              </a:rPr>
              <a:t>About Medical interventions, treatments and supports for dementia. </a:t>
            </a:r>
            <a:r>
              <a:rPr lang="en-GB" sz="1200" dirty="0">
                <a:solidFill>
                  <a:schemeClr val="tx1"/>
                </a:solidFill>
                <a:latin typeface="Arial" panose="020B0604020202020204" pitchFamily="34" charset="0"/>
                <a:cs typeface="Arial" panose="020B0604020202020204" pitchFamily="34" charset="0"/>
              </a:rPr>
              <a:t>Available at: https://patient.info/brain-nerves/memory-loss-and-dementia/medication-and-treatment-for-dementia#:~:text=There%20are%20four%20medicines%20available,dissolve%20in%20water%2C%20or%20patches  [Accessed on 05 March 2022].</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err="1">
                <a:solidFill>
                  <a:schemeClr val="tx1"/>
                </a:solidFill>
                <a:latin typeface="Arial" panose="020B0604020202020204" pitchFamily="34" charset="0"/>
                <a:cs typeface="Arial" panose="020B0604020202020204" pitchFamily="34" charset="0"/>
              </a:rPr>
              <a:t>Schwertner</a:t>
            </a:r>
            <a:r>
              <a:rPr lang="en-GB" sz="1200" dirty="0">
                <a:solidFill>
                  <a:schemeClr val="tx1"/>
                </a:solidFill>
                <a:latin typeface="Arial" panose="020B0604020202020204" pitchFamily="34" charset="0"/>
                <a:cs typeface="Arial" panose="020B0604020202020204" pitchFamily="34" charset="0"/>
              </a:rPr>
              <a:t>, E., </a:t>
            </a:r>
            <a:r>
              <a:rPr lang="en-GB" sz="1200" dirty="0" err="1">
                <a:solidFill>
                  <a:schemeClr val="tx1"/>
                </a:solidFill>
                <a:latin typeface="Arial" panose="020B0604020202020204" pitchFamily="34" charset="0"/>
                <a:cs typeface="Arial" panose="020B0604020202020204" pitchFamily="34" charset="0"/>
              </a:rPr>
              <a:t>Secnik</a:t>
            </a:r>
            <a:r>
              <a:rPr lang="en-GB" sz="1200" dirty="0">
                <a:solidFill>
                  <a:schemeClr val="tx1"/>
                </a:solidFill>
                <a:latin typeface="Arial" panose="020B0604020202020204" pitchFamily="34" charset="0"/>
                <a:cs typeface="Arial" panose="020B0604020202020204" pitchFamily="34" charset="0"/>
              </a:rPr>
              <a:t>, J., Garcia-</a:t>
            </a:r>
            <a:r>
              <a:rPr lang="en-GB" sz="1200" dirty="0" err="1">
                <a:solidFill>
                  <a:schemeClr val="tx1"/>
                </a:solidFill>
                <a:latin typeface="Arial" panose="020B0604020202020204" pitchFamily="34" charset="0"/>
                <a:cs typeface="Arial" panose="020B0604020202020204" pitchFamily="34" charset="0"/>
              </a:rPr>
              <a:t>Ptacek</a:t>
            </a:r>
            <a:r>
              <a:rPr lang="en-GB" sz="1200" dirty="0">
                <a:solidFill>
                  <a:schemeClr val="tx1"/>
                </a:solidFill>
                <a:latin typeface="Arial" panose="020B0604020202020204" pitchFamily="34" charset="0"/>
                <a:cs typeface="Arial" panose="020B0604020202020204" pitchFamily="34" charset="0"/>
              </a:rPr>
              <a:t>, S., Johansson, B., </a:t>
            </a:r>
            <a:r>
              <a:rPr lang="en-GB" sz="1200" dirty="0" err="1">
                <a:solidFill>
                  <a:schemeClr val="tx1"/>
                </a:solidFill>
                <a:latin typeface="Arial" panose="020B0604020202020204" pitchFamily="34" charset="0"/>
                <a:cs typeface="Arial" panose="020B0604020202020204" pitchFamily="34" charset="0"/>
              </a:rPr>
              <a:t>Nagga</a:t>
            </a:r>
            <a:r>
              <a:rPr lang="en-GB" sz="1200" dirty="0">
                <a:solidFill>
                  <a:schemeClr val="tx1"/>
                </a:solidFill>
                <a:latin typeface="Arial" panose="020B0604020202020204" pitchFamily="34" charset="0"/>
                <a:cs typeface="Arial" panose="020B0604020202020204" pitchFamily="34" charset="0"/>
              </a:rPr>
              <a:t>, K., </a:t>
            </a:r>
            <a:r>
              <a:rPr lang="en-GB" sz="1200" dirty="0" err="1">
                <a:solidFill>
                  <a:schemeClr val="tx1"/>
                </a:solidFill>
                <a:latin typeface="Arial" panose="020B0604020202020204" pitchFamily="34" charset="0"/>
                <a:cs typeface="Arial" panose="020B0604020202020204" pitchFamily="34" charset="0"/>
              </a:rPr>
              <a:t>Eriksdotter</a:t>
            </a:r>
            <a:r>
              <a:rPr lang="en-GB" sz="1200" dirty="0">
                <a:solidFill>
                  <a:schemeClr val="tx1"/>
                </a:solidFill>
                <a:latin typeface="Arial" panose="020B0604020202020204" pitchFamily="34" charset="0"/>
                <a:cs typeface="Arial" panose="020B0604020202020204" pitchFamily="34" charset="0"/>
              </a:rPr>
              <a:t>, M., </a:t>
            </a:r>
            <a:r>
              <a:rPr lang="en-GB" sz="1200" dirty="0" err="1">
                <a:solidFill>
                  <a:schemeClr val="tx1"/>
                </a:solidFill>
                <a:latin typeface="Arial" panose="020B0604020202020204" pitchFamily="34" charset="0"/>
                <a:cs typeface="Arial" panose="020B0604020202020204" pitchFamily="34" charset="0"/>
              </a:rPr>
              <a:t>Winblad</a:t>
            </a:r>
            <a:r>
              <a:rPr lang="en-GB" sz="1200" dirty="0">
                <a:solidFill>
                  <a:schemeClr val="tx1"/>
                </a:solidFill>
                <a:latin typeface="Arial" panose="020B0604020202020204" pitchFamily="34" charset="0"/>
                <a:cs typeface="Arial" panose="020B0604020202020204" pitchFamily="34" charset="0"/>
              </a:rPr>
              <a:t>, B. and </a:t>
            </a:r>
            <a:r>
              <a:rPr lang="en-GB" sz="1200" dirty="0" err="1">
                <a:solidFill>
                  <a:schemeClr val="tx1"/>
                </a:solidFill>
                <a:latin typeface="Arial" panose="020B0604020202020204" pitchFamily="34" charset="0"/>
                <a:cs typeface="Arial" panose="020B0604020202020204" pitchFamily="34" charset="0"/>
              </a:rPr>
              <a:t>Religa</a:t>
            </a:r>
            <a:r>
              <a:rPr lang="en-GB" sz="1200" dirty="0">
                <a:solidFill>
                  <a:schemeClr val="tx1"/>
                </a:solidFill>
                <a:latin typeface="Arial" panose="020B0604020202020204" pitchFamily="34" charset="0"/>
                <a:cs typeface="Arial" panose="020B0604020202020204" pitchFamily="34" charset="0"/>
              </a:rPr>
              <a:t>, D., 2019. Antipsychotic treatment associated with increased mortality risk in patients with dementia. A registry-based observational cohort study. </a:t>
            </a:r>
            <a:r>
              <a:rPr lang="en-GB" sz="1200" i="1" dirty="0">
                <a:solidFill>
                  <a:schemeClr val="tx1"/>
                </a:solidFill>
                <a:latin typeface="Arial" panose="020B0604020202020204" pitchFamily="34" charset="0"/>
                <a:cs typeface="Arial" panose="020B0604020202020204" pitchFamily="34" charset="0"/>
              </a:rPr>
              <a:t>Journal of the American Medical Directors Association</a:t>
            </a:r>
            <a:r>
              <a:rPr lang="en-GB" sz="1200" dirty="0">
                <a:solidFill>
                  <a:schemeClr val="tx1"/>
                </a:solidFill>
                <a:latin typeface="Arial" panose="020B0604020202020204" pitchFamily="34" charset="0"/>
                <a:cs typeface="Arial" panose="020B0604020202020204" pitchFamily="34" charset="0"/>
              </a:rPr>
              <a:t>, </a:t>
            </a:r>
            <a:r>
              <a:rPr lang="en-GB" sz="1200" i="1" dirty="0">
                <a:solidFill>
                  <a:schemeClr val="tx1"/>
                </a:solidFill>
                <a:latin typeface="Arial" panose="020B0604020202020204" pitchFamily="34" charset="0"/>
                <a:cs typeface="Arial" panose="020B0604020202020204" pitchFamily="34" charset="0"/>
              </a:rPr>
              <a:t>20</a:t>
            </a:r>
            <a:r>
              <a:rPr lang="en-GB" sz="1200" dirty="0">
                <a:solidFill>
                  <a:schemeClr val="tx1"/>
                </a:solidFill>
                <a:latin typeface="Arial" panose="020B0604020202020204" pitchFamily="34" charset="0"/>
                <a:cs typeface="Arial" panose="020B0604020202020204" pitchFamily="34" charset="0"/>
              </a:rPr>
              <a:t>(3), pp.323-329.</a:t>
            </a:r>
            <a:endParaRPr lang="en-IN" sz="1200" dirty="0">
              <a:solidFill>
                <a:schemeClr val="tx1"/>
              </a:solidFill>
              <a:latin typeface="Arial" panose="020B0604020202020204" pitchFamily="34" charset="0"/>
              <a:cs typeface="Arial" panose="020B0604020202020204" pitchFamily="34" charset="0"/>
            </a:endParaRPr>
          </a:p>
          <a:p>
            <a:pPr algn="just"/>
            <a:r>
              <a:rPr lang="en-GB" sz="1200" dirty="0">
                <a:solidFill>
                  <a:schemeClr val="tx1"/>
                </a:solidFill>
                <a:latin typeface="Arial" panose="020B0604020202020204" pitchFamily="34" charset="0"/>
                <a:cs typeface="Arial" panose="020B0604020202020204" pitchFamily="34" charset="0"/>
              </a:rPr>
              <a:t>Wright, T., and O'Connor, S. (2018). Reviewing challenges and gaps in European and global dementia policy. </a:t>
            </a:r>
            <a:r>
              <a:rPr lang="en-GB" sz="1200" i="1" dirty="0">
                <a:solidFill>
                  <a:schemeClr val="tx1"/>
                </a:solidFill>
                <a:latin typeface="Arial" panose="020B0604020202020204" pitchFamily="34" charset="0"/>
                <a:cs typeface="Arial" panose="020B0604020202020204" pitchFamily="34" charset="0"/>
              </a:rPr>
              <a:t>Journal of public mental health, 17</a:t>
            </a:r>
            <a:r>
              <a:rPr lang="en-GB" sz="1200" dirty="0">
                <a:solidFill>
                  <a:schemeClr val="tx1"/>
                </a:solidFill>
                <a:latin typeface="Arial" panose="020B0604020202020204" pitchFamily="34" charset="0"/>
                <a:cs typeface="Arial" panose="020B0604020202020204" pitchFamily="34" charset="0"/>
              </a:rPr>
              <a:t>(4), pp. 157–167. https://</a:t>
            </a:r>
            <a:r>
              <a:rPr lang="en-GB" sz="1200" dirty="0" smtClean="0">
                <a:solidFill>
                  <a:schemeClr val="tx1"/>
                </a:solidFill>
                <a:latin typeface="Arial" panose="020B0604020202020204" pitchFamily="34" charset="0"/>
                <a:cs typeface="Arial" panose="020B0604020202020204" pitchFamily="34" charset="0"/>
              </a:rPr>
              <a:t>doi.org/10.1108/JPMH-02-2018-0012</a:t>
            </a:r>
          </a:p>
          <a:p>
            <a:pPr algn="just"/>
            <a:r>
              <a:rPr lang="en-US" sz="1200" dirty="0" smtClean="0">
                <a:latin typeface="Arial" pitchFamily="34" charset="0"/>
                <a:cs typeface="Arial" pitchFamily="34" charset="0"/>
              </a:rPr>
              <a:t>Li, W., </a:t>
            </a:r>
            <a:r>
              <a:rPr lang="en-US" sz="1200" dirty="0" err="1" smtClean="0">
                <a:latin typeface="Arial" pitchFamily="34" charset="0"/>
                <a:cs typeface="Arial" pitchFamily="34" charset="0"/>
              </a:rPr>
              <a:t>Xu</a:t>
            </a:r>
            <a:r>
              <a:rPr lang="en-US" sz="1200" dirty="0" smtClean="0">
                <a:latin typeface="Arial" pitchFamily="34" charset="0"/>
                <a:cs typeface="Arial" pitchFamily="34" charset="0"/>
              </a:rPr>
              <a:t>, X., Wu, F., Ni, Y., </a:t>
            </a:r>
            <a:r>
              <a:rPr lang="en-US" sz="1200" dirty="0" err="1" smtClean="0">
                <a:latin typeface="Arial" pitchFamily="34" charset="0"/>
                <a:cs typeface="Arial" pitchFamily="34" charset="0"/>
              </a:rPr>
              <a:t>Lan</a:t>
            </a:r>
            <a:r>
              <a:rPr lang="en-US" sz="1200" dirty="0" smtClean="0">
                <a:latin typeface="Arial" pitchFamily="34" charset="0"/>
                <a:cs typeface="Arial" pitchFamily="34" charset="0"/>
              </a:rPr>
              <a:t>, J. and </a:t>
            </a:r>
            <a:r>
              <a:rPr lang="en-US" sz="1200" dirty="0" err="1" smtClean="0">
                <a:latin typeface="Arial" pitchFamily="34" charset="0"/>
                <a:cs typeface="Arial" pitchFamily="34" charset="0"/>
              </a:rPr>
              <a:t>Hu</a:t>
            </a:r>
            <a:r>
              <a:rPr lang="en-US" sz="1200" dirty="0" smtClean="0">
                <a:latin typeface="Arial" pitchFamily="34" charset="0"/>
                <a:cs typeface="Arial" pitchFamily="34" charset="0"/>
              </a:rPr>
              <a:t>, X., 2021. Comparative efficacy of non‐pharmacological interventions on </a:t>
            </a:r>
            <a:r>
              <a:rPr lang="en-US" sz="1200" dirty="0" err="1" smtClean="0">
                <a:latin typeface="Arial" pitchFamily="34" charset="0"/>
                <a:cs typeface="Arial" pitchFamily="34" charset="0"/>
              </a:rPr>
              <a:t>behavioural</a:t>
            </a:r>
            <a:r>
              <a:rPr lang="en-US" sz="1200" dirty="0" smtClean="0">
                <a:latin typeface="Arial" pitchFamily="34" charset="0"/>
                <a:cs typeface="Arial" pitchFamily="34" charset="0"/>
              </a:rPr>
              <a:t> and psychological symptoms in elders with dementia: A network meta‐analysis. </a:t>
            </a:r>
            <a:r>
              <a:rPr lang="en-US" sz="1200" i="1" dirty="0" smtClean="0">
                <a:latin typeface="Arial" pitchFamily="34" charset="0"/>
                <a:cs typeface="Arial" pitchFamily="34" charset="0"/>
              </a:rPr>
              <a:t>Nursing Open</a:t>
            </a:r>
            <a:r>
              <a:rPr lang="en-US" sz="1200" dirty="0" smtClean="0">
                <a:latin typeface="Arial" pitchFamily="34" charset="0"/>
                <a:cs typeface="Arial" pitchFamily="34" charset="0"/>
              </a:rPr>
              <a:t>, </a:t>
            </a:r>
            <a:r>
              <a:rPr lang="en-US" sz="1200" i="1" dirty="0" smtClean="0">
                <a:latin typeface="Arial" pitchFamily="34" charset="0"/>
                <a:cs typeface="Arial" pitchFamily="34" charset="0"/>
              </a:rPr>
              <a:t>8</a:t>
            </a:r>
            <a:r>
              <a:rPr lang="en-US" sz="1200" dirty="0" smtClean="0">
                <a:latin typeface="Arial" pitchFamily="34" charset="0"/>
                <a:cs typeface="Arial" pitchFamily="34" charset="0"/>
              </a:rPr>
              <a:t>(6), pp.2922-2931.</a:t>
            </a:r>
            <a:endParaRPr lang="en-IN" sz="1200" dirty="0">
              <a:solidFill>
                <a:schemeClr val="tx1"/>
              </a:solidFill>
              <a:latin typeface="Arial" pitchFamily="34" charset="0"/>
              <a:cs typeface="Arial" pitchFamily="34" charset="0"/>
            </a:endParaRPr>
          </a:p>
          <a:p>
            <a:pPr algn="just"/>
            <a:endParaRPr lang="en-GB" sz="12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339989688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Parallax">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xmlns=""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Parallax</Template>
  <TotalTime>25</TotalTime>
  <Words>1555</Words>
  <Application>Microsoft Office PowerPoint</Application>
  <PresentationFormat>Custom</PresentationFormat>
  <Paragraphs>65</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Parallax</vt:lpstr>
      <vt:lpstr>MENTAL DISORDERS AND PSYCHOPATHOLOGY (DEBATE)</vt:lpstr>
      <vt:lpstr>Introduction</vt:lpstr>
      <vt:lpstr>Classification of Dementia within ICD-10 </vt:lpstr>
      <vt:lpstr>Historical and contemporary overview of Dementia in UK</vt:lpstr>
      <vt:lpstr>Historical and contemporary overview of Dementia in UK</vt:lpstr>
      <vt:lpstr>Treatment and provision for those living with Dementia </vt:lpstr>
      <vt:lpstr>Treatment and provision for those living with Dementia </vt:lpstr>
      <vt:lpstr>Discuss issues in provision, professional support or policy</vt:lpstr>
      <vt:lpstr>Conclusion</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2022-03-24T08:01:20Z</dcterms:created>
  <dcterms:modified xsi:type="dcterms:W3CDTF">2022-03-30T07:22:03Z</dcterms:modified>
</cp:coreProperties>
</file>