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37"/>
  </p:notesMasterIdLst>
  <p:sldIdLst>
    <p:sldId id="410" r:id="rId2"/>
    <p:sldId id="336" r:id="rId3"/>
    <p:sldId id="335" r:id="rId4"/>
    <p:sldId id="416" r:id="rId5"/>
    <p:sldId id="327" r:id="rId6"/>
    <p:sldId id="289" r:id="rId7"/>
    <p:sldId id="290" r:id="rId8"/>
    <p:sldId id="291" r:id="rId9"/>
    <p:sldId id="292" r:id="rId10"/>
    <p:sldId id="293" r:id="rId11"/>
    <p:sldId id="294" r:id="rId12"/>
    <p:sldId id="295" r:id="rId13"/>
    <p:sldId id="415" r:id="rId14"/>
    <p:sldId id="296" r:id="rId15"/>
    <p:sldId id="297" r:id="rId16"/>
    <p:sldId id="298" r:id="rId17"/>
    <p:sldId id="310" r:id="rId18"/>
    <p:sldId id="260" r:id="rId19"/>
    <p:sldId id="263" r:id="rId20"/>
    <p:sldId id="414" r:id="rId21"/>
    <p:sldId id="396" r:id="rId22"/>
    <p:sldId id="264" r:id="rId23"/>
    <p:sldId id="275" r:id="rId24"/>
    <p:sldId id="276" r:id="rId25"/>
    <p:sldId id="277" r:id="rId26"/>
    <p:sldId id="278" r:id="rId27"/>
    <p:sldId id="279" r:id="rId28"/>
    <p:sldId id="394" r:id="rId29"/>
    <p:sldId id="407" r:id="rId30"/>
    <p:sldId id="412" r:id="rId31"/>
    <p:sldId id="411" r:id="rId32"/>
    <p:sldId id="408" r:id="rId33"/>
    <p:sldId id="420" r:id="rId34"/>
    <p:sldId id="419" r:id="rId35"/>
    <p:sldId id="418" r:id="rId3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64865" autoAdjust="0"/>
  </p:normalViewPr>
  <p:slideViewPr>
    <p:cSldViewPr snapToGrid="0">
      <p:cViewPr varScale="1">
        <p:scale>
          <a:sx n="74" d="100"/>
          <a:sy n="74" d="100"/>
        </p:scale>
        <p:origin x="1974" y="60"/>
      </p:cViewPr>
      <p:guideLst/>
    </p:cSldViewPr>
  </p:slid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DB4120A5-CE9E-4077-B66B-4F69686B08E6}"/>
    <pc:docChg chg="modSld">
      <pc:chgData name="Ross Phillips" userId="c604230b-847d-4cb1-9e23-f810d4c0fde1" providerId="ADAL" clId="{DB4120A5-CE9E-4077-B66B-4F69686B08E6}" dt="2022-12-01T15:17:05.606" v="1" actId="6549"/>
      <pc:docMkLst>
        <pc:docMk/>
      </pc:docMkLst>
      <pc:sldChg chg="modNotesTx">
        <pc:chgData name="Ross Phillips" userId="c604230b-847d-4cb1-9e23-f810d4c0fde1" providerId="ADAL" clId="{DB4120A5-CE9E-4077-B66B-4F69686B08E6}" dt="2022-12-01T15:17:05.606" v="1" actId="6549"/>
        <pc:sldMkLst>
          <pc:docMk/>
          <pc:sldMk cId="3900446504" sldId="327"/>
        </pc:sldMkLst>
      </pc:sldChg>
      <pc:sldChg chg="modNotesTx">
        <pc:chgData name="Ross Phillips" userId="c604230b-847d-4cb1-9e23-f810d4c0fde1" providerId="ADAL" clId="{DB4120A5-CE9E-4077-B66B-4F69686B08E6}" dt="2022-12-01T15:17:01.885" v="0" actId="6549"/>
        <pc:sldMkLst>
          <pc:docMk/>
          <pc:sldMk cId="2634888531" sldId="41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C28C6F-28CA-4DCA-AFB8-5B75C1255FC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D525EEB-7FA2-4B2D-BEB3-A2956435BEA2}">
      <dgm:prSet/>
      <dgm:spPr/>
      <dgm:t>
        <a:bodyPr/>
        <a:lstStyle/>
        <a:p>
          <a:r>
            <a:rPr lang="cy-GB" dirty="0"/>
            <a:t>Mae seicolegwyr yn defnyddio posau i fesur potensial datrys problemau creadigol, neu feddwl cydgyfeiriol. Yn wahanol i’r Prawf Defnyddiau Amgen, y nod yma yw cyrraedd un ateb cywir (yn hytrach na chymaint o atebion â phosibl).</a:t>
          </a:r>
          <a:endParaRPr lang="en-US" dirty="0">
            <a:solidFill>
              <a:srgbClr val="FF0000"/>
            </a:solidFill>
          </a:endParaRPr>
        </a:p>
      </dgm:t>
    </dgm:pt>
    <dgm:pt modelId="{A936CD29-4E58-4D4A-8241-7EAE4087A643}" type="parTrans" cxnId="{11B2718B-E528-4F63-93FB-DEE3CC0D3DBA}">
      <dgm:prSet/>
      <dgm:spPr/>
      <dgm:t>
        <a:bodyPr/>
        <a:lstStyle/>
        <a:p>
          <a:endParaRPr lang="en-US"/>
        </a:p>
      </dgm:t>
    </dgm:pt>
    <dgm:pt modelId="{65E2EE62-6F5C-4F24-9FB0-880FC48051B0}" type="sibTrans" cxnId="{11B2718B-E528-4F63-93FB-DEE3CC0D3DBA}">
      <dgm:prSet/>
      <dgm:spPr/>
      <dgm:t>
        <a:bodyPr/>
        <a:lstStyle/>
        <a:p>
          <a:endParaRPr lang="en-US"/>
        </a:p>
      </dgm:t>
    </dgm:pt>
    <dgm:pt modelId="{25A0AA34-453A-45DE-97C4-7D5F19F6E847}">
      <dgm:prSet/>
      <dgm:spPr/>
      <dgm:t>
        <a:bodyPr/>
        <a:lstStyle/>
        <a:p>
          <a:r>
            <a:rPr lang="cy-GB" dirty="0"/>
            <a:t>Teulu Smith: Yn y teulu Smith, mae yna 7 chwaer ac mae gan bob chwaer 1 brawd. Os cyfrifwch Mr. Smith, faint o wrywod sydd yn y teulu Smith?</a:t>
          </a:r>
          <a:endParaRPr lang="en-US" dirty="0">
            <a:solidFill>
              <a:srgbClr val="FF0000"/>
            </a:solidFill>
          </a:endParaRPr>
        </a:p>
      </dgm:t>
    </dgm:pt>
    <dgm:pt modelId="{99F23521-152C-4DB0-9F03-0D3F723A72CB}" type="parTrans" cxnId="{7EB9315A-FBAA-4E0E-9799-873F1C9F01C0}">
      <dgm:prSet/>
      <dgm:spPr/>
      <dgm:t>
        <a:bodyPr/>
        <a:lstStyle/>
        <a:p>
          <a:endParaRPr lang="en-US"/>
        </a:p>
      </dgm:t>
    </dgm:pt>
    <dgm:pt modelId="{7D437426-229F-4770-A44B-745CC9857438}" type="sibTrans" cxnId="{7EB9315A-FBAA-4E0E-9799-873F1C9F01C0}">
      <dgm:prSet/>
      <dgm:spPr/>
      <dgm:t>
        <a:bodyPr/>
        <a:lstStyle/>
        <a:p>
          <a:endParaRPr lang="en-US"/>
        </a:p>
      </dgm:t>
    </dgm:pt>
    <dgm:pt modelId="{5222C6D7-259B-480F-9790-87CAD9305C1C}">
      <dgm:prSet/>
      <dgm:spPr/>
      <dgm:t>
        <a:bodyPr/>
        <a:lstStyle/>
        <a:p>
          <a:r>
            <a:rPr lang="cy-GB" dirty="0"/>
            <a:t>Broga: Syrthiodd broga i ffynnon dri deg dau troedfedd o ddyfnder. Bob dydd neidiodd ddwy droedfedd i fyny'r wal a llithro yn ôl i lawr un droed bob nos. Sawl diwrnod gymerodd hi iddo neidio allan o'r ffynnon?</a:t>
          </a:r>
          <a:endParaRPr lang="en-US" dirty="0">
            <a:solidFill>
              <a:srgbClr val="FF0000"/>
            </a:solidFill>
          </a:endParaRPr>
        </a:p>
      </dgm:t>
    </dgm:pt>
    <dgm:pt modelId="{5401C8CB-EA89-48B2-8273-1F6E4CDAAE9A}" type="parTrans" cxnId="{4661EE75-31B6-4E2E-96CE-4845F70E4885}">
      <dgm:prSet/>
      <dgm:spPr/>
      <dgm:t>
        <a:bodyPr/>
        <a:lstStyle/>
        <a:p>
          <a:endParaRPr lang="en-US"/>
        </a:p>
      </dgm:t>
    </dgm:pt>
    <dgm:pt modelId="{B97CCEE8-F6CA-40A5-909E-ECF382DF45CF}" type="sibTrans" cxnId="{4661EE75-31B6-4E2E-96CE-4845F70E4885}">
      <dgm:prSet/>
      <dgm:spPr/>
      <dgm:t>
        <a:bodyPr/>
        <a:lstStyle/>
        <a:p>
          <a:endParaRPr lang="en-US"/>
        </a:p>
      </dgm:t>
    </dgm:pt>
    <dgm:pt modelId="{9115106E-04B8-44F2-A0AE-499A7223438A}" type="pres">
      <dgm:prSet presAssocID="{11C28C6F-28CA-4DCA-AFB8-5B75C1255FC5}" presName="hierChild1" presStyleCnt="0">
        <dgm:presLayoutVars>
          <dgm:chPref val="1"/>
          <dgm:dir/>
          <dgm:animOne val="branch"/>
          <dgm:animLvl val="lvl"/>
          <dgm:resizeHandles/>
        </dgm:presLayoutVars>
      </dgm:prSet>
      <dgm:spPr/>
    </dgm:pt>
    <dgm:pt modelId="{49E8E1F6-2F89-4E58-8814-14EFA787EB1D}" type="pres">
      <dgm:prSet presAssocID="{7D525EEB-7FA2-4B2D-BEB3-A2956435BEA2}" presName="hierRoot1" presStyleCnt="0"/>
      <dgm:spPr/>
    </dgm:pt>
    <dgm:pt modelId="{4913C718-50AF-4161-A802-6E31D14F2C5A}" type="pres">
      <dgm:prSet presAssocID="{7D525EEB-7FA2-4B2D-BEB3-A2956435BEA2}" presName="composite" presStyleCnt="0"/>
      <dgm:spPr/>
    </dgm:pt>
    <dgm:pt modelId="{EFF98D58-EDBD-4954-A8CE-65176AF63F47}" type="pres">
      <dgm:prSet presAssocID="{7D525EEB-7FA2-4B2D-BEB3-A2956435BEA2}" presName="background" presStyleLbl="node0" presStyleIdx="0" presStyleCnt="3"/>
      <dgm:spPr/>
    </dgm:pt>
    <dgm:pt modelId="{F1DDEEA8-BD16-4C8D-98DA-7D9D28B4AFC4}" type="pres">
      <dgm:prSet presAssocID="{7D525EEB-7FA2-4B2D-BEB3-A2956435BEA2}" presName="text" presStyleLbl="fgAcc0" presStyleIdx="0" presStyleCnt="3">
        <dgm:presLayoutVars>
          <dgm:chPref val="3"/>
        </dgm:presLayoutVars>
      </dgm:prSet>
      <dgm:spPr/>
    </dgm:pt>
    <dgm:pt modelId="{0541934F-045D-4F71-86D7-C592418228DD}" type="pres">
      <dgm:prSet presAssocID="{7D525EEB-7FA2-4B2D-BEB3-A2956435BEA2}" presName="hierChild2" presStyleCnt="0"/>
      <dgm:spPr/>
    </dgm:pt>
    <dgm:pt modelId="{9EC84F20-594D-4BEA-BA40-D3A54699E407}" type="pres">
      <dgm:prSet presAssocID="{25A0AA34-453A-45DE-97C4-7D5F19F6E847}" presName="hierRoot1" presStyleCnt="0"/>
      <dgm:spPr/>
    </dgm:pt>
    <dgm:pt modelId="{9F0E54C5-2EE9-4ABF-ABB5-F282028AEE4E}" type="pres">
      <dgm:prSet presAssocID="{25A0AA34-453A-45DE-97C4-7D5F19F6E847}" presName="composite" presStyleCnt="0"/>
      <dgm:spPr/>
    </dgm:pt>
    <dgm:pt modelId="{5EAFE3DA-F2BA-4457-BE8C-DE538DB71F85}" type="pres">
      <dgm:prSet presAssocID="{25A0AA34-453A-45DE-97C4-7D5F19F6E847}" presName="background" presStyleLbl="node0" presStyleIdx="1" presStyleCnt="3"/>
      <dgm:spPr/>
    </dgm:pt>
    <dgm:pt modelId="{25B622CE-E87B-44D1-95DC-D3AF75FED057}" type="pres">
      <dgm:prSet presAssocID="{25A0AA34-453A-45DE-97C4-7D5F19F6E847}" presName="text" presStyleLbl="fgAcc0" presStyleIdx="1" presStyleCnt="3">
        <dgm:presLayoutVars>
          <dgm:chPref val="3"/>
        </dgm:presLayoutVars>
      </dgm:prSet>
      <dgm:spPr/>
    </dgm:pt>
    <dgm:pt modelId="{B7F452D3-53E0-49B4-821C-139082AF0A75}" type="pres">
      <dgm:prSet presAssocID="{25A0AA34-453A-45DE-97C4-7D5F19F6E847}" presName="hierChild2" presStyleCnt="0"/>
      <dgm:spPr/>
    </dgm:pt>
    <dgm:pt modelId="{40FFA1CF-CE5D-4F39-89CB-1AB36B99C03C}" type="pres">
      <dgm:prSet presAssocID="{5222C6D7-259B-480F-9790-87CAD9305C1C}" presName="hierRoot1" presStyleCnt="0"/>
      <dgm:spPr/>
    </dgm:pt>
    <dgm:pt modelId="{219F76A3-A836-4B50-B342-71A3304C6CFC}" type="pres">
      <dgm:prSet presAssocID="{5222C6D7-259B-480F-9790-87CAD9305C1C}" presName="composite" presStyleCnt="0"/>
      <dgm:spPr/>
    </dgm:pt>
    <dgm:pt modelId="{BE992BBC-019A-4F97-8269-F623B5DBBADA}" type="pres">
      <dgm:prSet presAssocID="{5222C6D7-259B-480F-9790-87CAD9305C1C}" presName="background" presStyleLbl="node0" presStyleIdx="2" presStyleCnt="3"/>
      <dgm:spPr/>
    </dgm:pt>
    <dgm:pt modelId="{C219A6BF-8419-4AB5-A59B-A3296ED2581D}" type="pres">
      <dgm:prSet presAssocID="{5222C6D7-259B-480F-9790-87CAD9305C1C}" presName="text" presStyleLbl="fgAcc0" presStyleIdx="2" presStyleCnt="3">
        <dgm:presLayoutVars>
          <dgm:chPref val="3"/>
        </dgm:presLayoutVars>
      </dgm:prSet>
      <dgm:spPr/>
    </dgm:pt>
    <dgm:pt modelId="{20413410-AE5C-4F82-8354-D3C64B300CBD}" type="pres">
      <dgm:prSet presAssocID="{5222C6D7-259B-480F-9790-87CAD9305C1C}" presName="hierChild2" presStyleCnt="0"/>
      <dgm:spPr/>
    </dgm:pt>
  </dgm:ptLst>
  <dgm:cxnLst>
    <dgm:cxn modelId="{AFBD7211-6B22-4898-93BB-5112501A45D2}" type="presOf" srcId="{11C28C6F-28CA-4DCA-AFB8-5B75C1255FC5}" destId="{9115106E-04B8-44F2-A0AE-499A7223438A}" srcOrd="0" destOrd="0" presId="urn:microsoft.com/office/officeart/2005/8/layout/hierarchy1"/>
    <dgm:cxn modelId="{7BFC1E6A-FF9E-4246-82D6-74836D988392}" type="presOf" srcId="{7D525EEB-7FA2-4B2D-BEB3-A2956435BEA2}" destId="{F1DDEEA8-BD16-4C8D-98DA-7D9D28B4AFC4}" srcOrd="0" destOrd="0" presId="urn:microsoft.com/office/officeart/2005/8/layout/hierarchy1"/>
    <dgm:cxn modelId="{4661EE75-31B6-4E2E-96CE-4845F70E4885}" srcId="{11C28C6F-28CA-4DCA-AFB8-5B75C1255FC5}" destId="{5222C6D7-259B-480F-9790-87CAD9305C1C}" srcOrd="2" destOrd="0" parTransId="{5401C8CB-EA89-48B2-8273-1F6E4CDAAE9A}" sibTransId="{B97CCEE8-F6CA-40A5-909E-ECF382DF45CF}"/>
    <dgm:cxn modelId="{7EB9315A-FBAA-4E0E-9799-873F1C9F01C0}" srcId="{11C28C6F-28CA-4DCA-AFB8-5B75C1255FC5}" destId="{25A0AA34-453A-45DE-97C4-7D5F19F6E847}" srcOrd="1" destOrd="0" parTransId="{99F23521-152C-4DB0-9F03-0D3F723A72CB}" sibTransId="{7D437426-229F-4770-A44B-745CC9857438}"/>
    <dgm:cxn modelId="{50B0478A-7C12-4B39-994B-6C9ABC207223}" type="presOf" srcId="{25A0AA34-453A-45DE-97C4-7D5F19F6E847}" destId="{25B622CE-E87B-44D1-95DC-D3AF75FED057}" srcOrd="0" destOrd="0" presId="urn:microsoft.com/office/officeart/2005/8/layout/hierarchy1"/>
    <dgm:cxn modelId="{11B2718B-E528-4F63-93FB-DEE3CC0D3DBA}" srcId="{11C28C6F-28CA-4DCA-AFB8-5B75C1255FC5}" destId="{7D525EEB-7FA2-4B2D-BEB3-A2956435BEA2}" srcOrd="0" destOrd="0" parTransId="{A936CD29-4E58-4D4A-8241-7EAE4087A643}" sibTransId="{65E2EE62-6F5C-4F24-9FB0-880FC48051B0}"/>
    <dgm:cxn modelId="{574954DD-82BF-47BF-860C-B4962C53A4C5}" type="presOf" srcId="{5222C6D7-259B-480F-9790-87CAD9305C1C}" destId="{C219A6BF-8419-4AB5-A59B-A3296ED2581D}" srcOrd="0" destOrd="0" presId="urn:microsoft.com/office/officeart/2005/8/layout/hierarchy1"/>
    <dgm:cxn modelId="{5288A42C-865D-43F4-B6CC-F2DC80D8B363}" type="presParOf" srcId="{9115106E-04B8-44F2-A0AE-499A7223438A}" destId="{49E8E1F6-2F89-4E58-8814-14EFA787EB1D}" srcOrd="0" destOrd="0" presId="urn:microsoft.com/office/officeart/2005/8/layout/hierarchy1"/>
    <dgm:cxn modelId="{BA51FFC0-87EA-49A1-B135-143B2197D85C}" type="presParOf" srcId="{49E8E1F6-2F89-4E58-8814-14EFA787EB1D}" destId="{4913C718-50AF-4161-A802-6E31D14F2C5A}" srcOrd="0" destOrd="0" presId="urn:microsoft.com/office/officeart/2005/8/layout/hierarchy1"/>
    <dgm:cxn modelId="{15C9B462-2C40-4F45-A9BC-B8519D6CB90C}" type="presParOf" srcId="{4913C718-50AF-4161-A802-6E31D14F2C5A}" destId="{EFF98D58-EDBD-4954-A8CE-65176AF63F47}" srcOrd="0" destOrd="0" presId="urn:microsoft.com/office/officeart/2005/8/layout/hierarchy1"/>
    <dgm:cxn modelId="{C0BC805E-2CDA-4A1A-A9C5-ECE47F10E882}" type="presParOf" srcId="{4913C718-50AF-4161-A802-6E31D14F2C5A}" destId="{F1DDEEA8-BD16-4C8D-98DA-7D9D28B4AFC4}" srcOrd="1" destOrd="0" presId="urn:microsoft.com/office/officeart/2005/8/layout/hierarchy1"/>
    <dgm:cxn modelId="{92502E71-738E-4DE0-8587-2A888C7FB6D6}" type="presParOf" srcId="{49E8E1F6-2F89-4E58-8814-14EFA787EB1D}" destId="{0541934F-045D-4F71-86D7-C592418228DD}" srcOrd="1" destOrd="0" presId="urn:microsoft.com/office/officeart/2005/8/layout/hierarchy1"/>
    <dgm:cxn modelId="{A90592AC-F82E-4D0F-9082-5E3C37685E23}" type="presParOf" srcId="{9115106E-04B8-44F2-A0AE-499A7223438A}" destId="{9EC84F20-594D-4BEA-BA40-D3A54699E407}" srcOrd="1" destOrd="0" presId="urn:microsoft.com/office/officeart/2005/8/layout/hierarchy1"/>
    <dgm:cxn modelId="{0AEBAE02-E997-4F7D-BB69-A4EAB5D50DE6}" type="presParOf" srcId="{9EC84F20-594D-4BEA-BA40-D3A54699E407}" destId="{9F0E54C5-2EE9-4ABF-ABB5-F282028AEE4E}" srcOrd="0" destOrd="0" presId="urn:microsoft.com/office/officeart/2005/8/layout/hierarchy1"/>
    <dgm:cxn modelId="{3B315125-6C9A-4F83-83A5-CF343CB27DA6}" type="presParOf" srcId="{9F0E54C5-2EE9-4ABF-ABB5-F282028AEE4E}" destId="{5EAFE3DA-F2BA-4457-BE8C-DE538DB71F85}" srcOrd="0" destOrd="0" presId="urn:microsoft.com/office/officeart/2005/8/layout/hierarchy1"/>
    <dgm:cxn modelId="{B78C3848-E0DB-45D0-808B-230DE8F7C983}" type="presParOf" srcId="{9F0E54C5-2EE9-4ABF-ABB5-F282028AEE4E}" destId="{25B622CE-E87B-44D1-95DC-D3AF75FED057}" srcOrd="1" destOrd="0" presId="urn:microsoft.com/office/officeart/2005/8/layout/hierarchy1"/>
    <dgm:cxn modelId="{DA1EAE05-F494-4786-AD82-0D15C2747B72}" type="presParOf" srcId="{9EC84F20-594D-4BEA-BA40-D3A54699E407}" destId="{B7F452D3-53E0-49B4-821C-139082AF0A75}" srcOrd="1" destOrd="0" presId="urn:microsoft.com/office/officeart/2005/8/layout/hierarchy1"/>
    <dgm:cxn modelId="{C1FE9252-4AE9-42A4-971B-0036AC87B7E0}" type="presParOf" srcId="{9115106E-04B8-44F2-A0AE-499A7223438A}" destId="{40FFA1CF-CE5D-4F39-89CB-1AB36B99C03C}" srcOrd="2" destOrd="0" presId="urn:microsoft.com/office/officeart/2005/8/layout/hierarchy1"/>
    <dgm:cxn modelId="{35675114-D636-4543-BE23-195313D96D1B}" type="presParOf" srcId="{40FFA1CF-CE5D-4F39-89CB-1AB36B99C03C}" destId="{219F76A3-A836-4B50-B342-71A3304C6CFC}" srcOrd="0" destOrd="0" presId="urn:microsoft.com/office/officeart/2005/8/layout/hierarchy1"/>
    <dgm:cxn modelId="{F2E9F1BA-7A9D-40C7-B4DF-781E91C4FD16}" type="presParOf" srcId="{219F76A3-A836-4B50-B342-71A3304C6CFC}" destId="{BE992BBC-019A-4F97-8269-F623B5DBBADA}" srcOrd="0" destOrd="0" presId="urn:microsoft.com/office/officeart/2005/8/layout/hierarchy1"/>
    <dgm:cxn modelId="{6FC715AA-3979-47F0-9942-FD72B25256E5}" type="presParOf" srcId="{219F76A3-A836-4B50-B342-71A3304C6CFC}" destId="{C219A6BF-8419-4AB5-A59B-A3296ED2581D}" srcOrd="1" destOrd="0" presId="urn:microsoft.com/office/officeart/2005/8/layout/hierarchy1"/>
    <dgm:cxn modelId="{BE729611-870F-4766-B306-E12869303262}" type="presParOf" srcId="{40FFA1CF-CE5D-4F39-89CB-1AB36B99C03C}" destId="{20413410-AE5C-4F82-8354-D3C64B300CB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C28C6F-28CA-4DCA-AFB8-5B75C1255FC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D525EEB-7FA2-4B2D-BEB3-A2956435BEA2}">
      <dgm:prSet/>
      <dgm:spPr/>
      <dgm:t>
        <a:bodyPr/>
        <a:lstStyle/>
        <a:p>
          <a:r>
            <a:rPr lang="en-GB"/>
            <a:t>Psychologists use riddles to measure creative problem solving potential, or</a:t>
          </a:r>
          <a:r>
            <a:rPr lang="en-GB" i="1"/>
            <a:t> convergent thinking</a:t>
          </a:r>
          <a:r>
            <a:rPr lang="en-GB"/>
            <a:t>. Unlike the Alternative Uses Test, the goal here is to arrive at a single correct answer (rather than as many answers as possible). </a:t>
          </a:r>
          <a:endParaRPr lang="en-US"/>
        </a:p>
      </dgm:t>
    </dgm:pt>
    <dgm:pt modelId="{A936CD29-4E58-4D4A-8241-7EAE4087A643}" type="parTrans" cxnId="{11B2718B-E528-4F63-93FB-DEE3CC0D3DBA}">
      <dgm:prSet/>
      <dgm:spPr/>
      <dgm:t>
        <a:bodyPr/>
        <a:lstStyle/>
        <a:p>
          <a:endParaRPr lang="en-US"/>
        </a:p>
      </dgm:t>
    </dgm:pt>
    <dgm:pt modelId="{65E2EE62-6F5C-4F24-9FB0-880FC48051B0}" type="sibTrans" cxnId="{11B2718B-E528-4F63-93FB-DEE3CC0D3DBA}">
      <dgm:prSet/>
      <dgm:spPr/>
      <dgm:t>
        <a:bodyPr/>
        <a:lstStyle/>
        <a:p>
          <a:endParaRPr lang="en-US"/>
        </a:p>
      </dgm:t>
    </dgm:pt>
    <dgm:pt modelId="{25A0AA34-453A-45DE-97C4-7D5F19F6E847}">
      <dgm:prSet/>
      <dgm:spPr/>
      <dgm:t>
        <a:bodyPr/>
        <a:lstStyle/>
        <a:p>
          <a:r>
            <a:rPr lang="en-US" b="1"/>
            <a:t>Smith Family:</a:t>
          </a:r>
          <a:r>
            <a:rPr lang="en-US"/>
            <a:t> In the Smith family, there are 7 sisters and each sister has 1 brother. If you count Mr. Smith, how many males are there in the Smith family?</a:t>
          </a:r>
          <a:r>
            <a:rPr lang="en-GB"/>
            <a:t> </a:t>
          </a:r>
          <a:r>
            <a:rPr lang="en-US"/>
            <a:t> </a:t>
          </a:r>
        </a:p>
      </dgm:t>
    </dgm:pt>
    <dgm:pt modelId="{99F23521-152C-4DB0-9F03-0D3F723A72CB}" type="parTrans" cxnId="{7EB9315A-FBAA-4E0E-9799-873F1C9F01C0}">
      <dgm:prSet/>
      <dgm:spPr/>
      <dgm:t>
        <a:bodyPr/>
        <a:lstStyle/>
        <a:p>
          <a:endParaRPr lang="en-US"/>
        </a:p>
      </dgm:t>
    </dgm:pt>
    <dgm:pt modelId="{7D437426-229F-4770-A44B-745CC9857438}" type="sibTrans" cxnId="{7EB9315A-FBAA-4E0E-9799-873F1C9F01C0}">
      <dgm:prSet/>
      <dgm:spPr/>
      <dgm:t>
        <a:bodyPr/>
        <a:lstStyle/>
        <a:p>
          <a:endParaRPr lang="en-US"/>
        </a:p>
      </dgm:t>
    </dgm:pt>
    <dgm:pt modelId="{5222C6D7-259B-480F-9790-87CAD9305C1C}">
      <dgm:prSet/>
      <dgm:spPr/>
      <dgm:t>
        <a:bodyPr/>
        <a:lstStyle/>
        <a:p>
          <a:r>
            <a:rPr lang="en-US" b="1"/>
            <a:t>Frog:</a:t>
          </a:r>
          <a:r>
            <a:rPr lang="en-US"/>
            <a:t> A frog fell into a well thirty-two feet deep.  Each day he jumped two feet up the wall and slid back down one foot each night.  How many days did it take him to jump out of the well?</a:t>
          </a:r>
        </a:p>
      </dgm:t>
    </dgm:pt>
    <dgm:pt modelId="{5401C8CB-EA89-48B2-8273-1F6E4CDAAE9A}" type="parTrans" cxnId="{4661EE75-31B6-4E2E-96CE-4845F70E4885}">
      <dgm:prSet/>
      <dgm:spPr/>
      <dgm:t>
        <a:bodyPr/>
        <a:lstStyle/>
        <a:p>
          <a:endParaRPr lang="en-US"/>
        </a:p>
      </dgm:t>
    </dgm:pt>
    <dgm:pt modelId="{B97CCEE8-F6CA-40A5-909E-ECF382DF45CF}" type="sibTrans" cxnId="{4661EE75-31B6-4E2E-96CE-4845F70E4885}">
      <dgm:prSet/>
      <dgm:spPr/>
      <dgm:t>
        <a:bodyPr/>
        <a:lstStyle/>
        <a:p>
          <a:endParaRPr lang="en-US"/>
        </a:p>
      </dgm:t>
    </dgm:pt>
    <dgm:pt modelId="{9115106E-04B8-44F2-A0AE-499A7223438A}" type="pres">
      <dgm:prSet presAssocID="{11C28C6F-28CA-4DCA-AFB8-5B75C1255FC5}" presName="hierChild1" presStyleCnt="0">
        <dgm:presLayoutVars>
          <dgm:chPref val="1"/>
          <dgm:dir/>
          <dgm:animOne val="branch"/>
          <dgm:animLvl val="lvl"/>
          <dgm:resizeHandles/>
        </dgm:presLayoutVars>
      </dgm:prSet>
      <dgm:spPr/>
    </dgm:pt>
    <dgm:pt modelId="{49E8E1F6-2F89-4E58-8814-14EFA787EB1D}" type="pres">
      <dgm:prSet presAssocID="{7D525EEB-7FA2-4B2D-BEB3-A2956435BEA2}" presName="hierRoot1" presStyleCnt="0"/>
      <dgm:spPr/>
    </dgm:pt>
    <dgm:pt modelId="{4913C718-50AF-4161-A802-6E31D14F2C5A}" type="pres">
      <dgm:prSet presAssocID="{7D525EEB-7FA2-4B2D-BEB3-A2956435BEA2}" presName="composite" presStyleCnt="0"/>
      <dgm:spPr/>
    </dgm:pt>
    <dgm:pt modelId="{EFF98D58-EDBD-4954-A8CE-65176AF63F47}" type="pres">
      <dgm:prSet presAssocID="{7D525EEB-7FA2-4B2D-BEB3-A2956435BEA2}" presName="background" presStyleLbl="node0" presStyleIdx="0" presStyleCnt="3"/>
      <dgm:spPr/>
    </dgm:pt>
    <dgm:pt modelId="{F1DDEEA8-BD16-4C8D-98DA-7D9D28B4AFC4}" type="pres">
      <dgm:prSet presAssocID="{7D525EEB-7FA2-4B2D-BEB3-A2956435BEA2}" presName="text" presStyleLbl="fgAcc0" presStyleIdx="0" presStyleCnt="3">
        <dgm:presLayoutVars>
          <dgm:chPref val="3"/>
        </dgm:presLayoutVars>
      </dgm:prSet>
      <dgm:spPr/>
    </dgm:pt>
    <dgm:pt modelId="{0541934F-045D-4F71-86D7-C592418228DD}" type="pres">
      <dgm:prSet presAssocID="{7D525EEB-7FA2-4B2D-BEB3-A2956435BEA2}" presName="hierChild2" presStyleCnt="0"/>
      <dgm:spPr/>
    </dgm:pt>
    <dgm:pt modelId="{9EC84F20-594D-4BEA-BA40-D3A54699E407}" type="pres">
      <dgm:prSet presAssocID="{25A0AA34-453A-45DE-97C4-7D5F19F6E847}" presName="hierRoot1" presStyleCnt="0"/>
      <dgm:spPr/>
    </dgm:pt>
    <dgm:pt modelId="{9F0E54C5-2EE9-4ABF-ABB5-F282028AEE4E}" type="pres">
      <dgm:prSet presAssocID="{25A0AA34-453A-45DE-97C4-7D5F19F6E847}" presName="composite" presStyleCnt="0"/>
      <dgm:spPr/>
    </dgm:pt>
    <dgm:pt modelId="{5EAFE3DA-F2BA-4457-BE8C-DE538DB71F85}" type="pres">
      <dgm:prSet presAssocID="{25A0AA34-453A-45DE-97C4-7D5F19F6E847}" presName="background" presStyleLbl="node0" presStyleIdx="1" presStyleCnt="3"/>
      <dgm:spPr/>
    </dgm:pt>
    <dgm:pt modelId="{25B622CE-E87B-44D1-95DC-D3AF75FED057}" type="pres">
      <dgm:prSet presAssocID="{25A0AA34-453A-45DE-97C4-7D5F19F6E847}" presName="text" presStyleLbl="fgAcc0" presStyleIdx="1" presStyleCnt="3">
        <dgm:presLayoutVars>
          <dgm:chPref val="3"/>
        </dgm:presLayoutVars>
      </dgm:prSet>
      <dgm:spPr/>
    </dgm:pt>
    <dgm:pt modelId="{B7F452D3-53E0-49B4-821C-139082AF0A75}" type="pres">
      <dgm:prSet presAssocID="{25A0AA34-453A-45DE-97C4-7D5F19F6E847}" presName="hierChild2" presStyleCnt="0"/>
      <dgm:spPr/>
    </dgm:pt>
    <dgm:pt modelId="{40FFA1CF-CE5D-4F39-89CB-1AB36B99C03C}" type="pres">
      <dgm:prSet presAssocID="{5222C6D7-259B-480F-9790-87CAD9305C1C}" presName="hierRoot1" presStyleCnt="0"/>
      <dgm:spPr/>
    </dgm:pt>
    <dgm:pt modelId="{219F76A3-A836-4B50-B342-71A3304C6CFC}" type="pres">
      <dgm:prSet presAssocID="{5222C6D7-259B-480F-9790-87CAD9305C1C}" presName="composite" presStyleCnt="0"/>
      <dgm:spPr/>
    </dgm:pt>
    <dgm:pt modelId="{BE992BBC-019A-4F97-8269-F623B5DBBADA}" type="pres">
      <dgm:prSet presAssocID="{5222C6D7-259B-480F-9790-87CAD9305C1C}" presName="background" presStyleLbl="node0" presStyleIdx="2" presStyleCnt="3"/>
      <dgm:spPr/>
    </dgm:pt>
    <dgm:pt modelId="{C219A6BF-8419-4AB5-A59B-A3296ED2581D}" type="pres">
      <dgm:prSet presAssocID="{5222C6D7-259B-480F-9790-87CAD9305C1C}" presName="text" presStyleLbl="fgAcc0" presStyleIdx="2" presStyleCnt="3">
        <dgm:presLayoutVars>
          <dgm:chPref val="3"/>
        </dgm:presLayoutVars>
      </dgm:prSet>
      <dgm:spPr/>
    </dgm:pt>
    <dgm:pt modelId="{20413410-AE5C-4F82-8354-D3C64B300CBD}" type="pres">
      <dgm:prSet presAssocID="{5222C6D7-259B-480F-9790-87CAD9305C1C}" presName="hierChild2" presStyleCnt="0"/>
      <dgm:spPr/>
    </dgm:pt>
  </dgm:ptLst>
  <dgm:cxnLst>
    <dgm:cxn modelId="{AFBD7211-6B22-4898-93BB-5112501A45D2}" type="presOf" srcId="{11C28C6F-28CA-4DCA-AFB8-5B75C1255FC5}" destId="{9115106E-04B8-44F2-A0AE-499A7223438A}" srcOrd="0" destOrd="0" presId="urn:microsoft.com/office/officeart/2005/8/layout/hierarchy1"/>
    <dgm:cxn modelId="{7BFC1E6A-FF9E-4246-82D6-74836D988392}" type="presOf" srcId="{7D525EEB-7FA2-4B2D-BEB3-A2956435BEA2}" destId="{F1DDEEA8-BD16-4C8D-98DA-7D9D28B4AFC4}" srcOrd="0" destOrd="0" presId="urn:microsoft.com/office/officeart/2005/8/layout/hierarchy1"/>
    <dgm:cxn modelId="{4661EE75-31B6-4E2E-96CE-4845F70E4885}" srcId="{11C28C6F-28CA-4DCA-AFB8-5B75C1255FC5}" destId="{5222C6D7-259B-480F-9790-87CAD9305C1C}" srcOrd="2" destOrd="0" parTransId="{5401C8CB-EA89-48B2-8273-1F6E4CDAAE9A}" sibTransId="{B97CCEE8-F6CA-40A5-909E-ECF382DF45CF}"/>
    <dgm:cxn modelId="{7EB9315A-FBAA-4E0E-9799-873F1C9F01C0}" srcId="{11C28C6F-28CA-4DCA-AFB8-5B75C1255FC5}" destId="{25A0AA34-453A-45DE-97C4-7D5F19F6E847}" srcOrd="1" destOrd="0" parTransId="{99F23521-152C-4DB0-9F03-0D3F723A72CB}" sibTransId="{7D437426-229F-4770-A44B-745CC9857438}"/>
    <dgm:cxn modelId="{50B0478A-7C12-4B39-994B-6C9ABC207223}" type="presOf" srcId="{25A0AA34-453A-45DE-97C4-7D5F19F6E847}" destId="{25B622CE-E87B-44D1-95DC-D3AF75FED057}" srcOrd="0" destOrd="0" presId="urn:microsoft.com/office/officeart/2005/8/layout/hierarchy1"/>
    <dgm:cxn modelId="{11B2718B-E528-4F63-93FB-DEE3CC0D3DBA}" srcId="{11C28C6F-28CA-4DCA-AFB8-5B75C1255FC5}" destId="{7D525EEB-7FA2-4B2D-BEB3-A2956435BEA2}" srcOrd="0" destOrd="0" parTransId="{A936CD29-4E58-4D4A-8241-7EAE4087A643}" sibTransId="{65E2EE62-6F5C-4F24-9FB0-880FC48051B0}"/>
    <dgm:cxn modelId="{574954DD-82BF-47BF-860C-B4962C53A4C5}" type="presOf" srcId="{5222C6D7-259B-480F-9790-87CAD9305C1C}" destId="{C219A6BF-8419-4AB5-A59B-A3296ED2581D}" srcOrd="0" destOrd="0" presId="urn:microsoft.com/office/officeart/2005/8/layout/hierarchy1"/>
    <dgm:cxn modelId="{5288A42C-865D-43F4-B6CC-F2DC80D8B363}" type="presParOf" srcId="{9115106E-04B8-44F2-A0AE-499A7223438A}" destId="{49E8E1F6-2F89-4E58-8814-14EFA787EB1D}" srcOrd="0" destOrd="0" presId="urn:microsoft.com/office/officeart/2005/8/layout/hierarchy1"/>
    <dgm:cxn modelId="{BA51FFC0-87EA-49A1-B135-143B2197D85C}" type="presParOf" srcId="{49E8E1F6-2F89-4E58-8814-14EFA787EB1D}" destId="{4913C718-50AF-4161-A802-6E31D14F2C5A}" srcOrd="0" destOrd="0" presId="urn:microsoft.com/office/officeart/2005/8/layout/hierarchy1"/>
    <dgm:cxn modelId="{15C9B462-2C40-4F45-A9BC-B8519D6CB90C}" type="presParOf" srcId="{4913C718-50AF-4161-A802-6E31D14F2C5A}" destId="{EFF98D58-EDBD-4954-A8CE-65176AF63F47}" srcOrd="0" destOrd="0" presId="urn:microsoft.com/office/officeart/2005/8/layout/hierarchy1"/>
    <dgm:cxn modelId="{C0BC805E-2CDA-4A1A-A9C5-ECE47F10E882}" type="presParOf" srcId="{4913C718-50AF-4161-A802-6E31D14F2C5A}" destId="{F1DDEEA8-BD16-4C8D-98DA-7D9D28B4AFC4}" srcOrd="1" destOrd="0" presId="urn:microsoft.com/office/officeart/2005/8/layout/hierarchy1"/>
    <dgm:cxn modelId="{92502E71-738E-4DE0-8587-2A888C7FB6D6}" type="presParOf" srcId="{49E8E1F6-2F89-4E58-8814-14EFA787EB1D}" destId="{0541934F-045D-4F71-86D7-C592418228DD}" srcOrd="1" destOrd="0" presId="urn:microsoft.com/office/officeart/2005/8/layout/hierarchy1"/>
    <dgm:cxn modelId="{A90592AC-F82E-4D0F-9082-5E3C37685E23}" type="presParOf" srcId="{9115106E-04B8-44F2-A0AE-499A7223438A}" destId="{9EC84F20-594D-4BEA-BA40-D3A54699E407}" srcOrd="1" destOrd="0" presId="urn:microsoft.com/office/officeart/2005/8/layout/hierarchy1"/>
    <dgm:cxn modelId="{0AEBAE02-E997-4F7D-BB69-A4EAB5D50DE6}" type="presParOf" srcId="{9EC84F20-594D-4BEA-BA40-D3A54699E407}" destId="{9F0E54C5-2EE9-4ABF-ABB5-F282028AEE4E}" srcOrd="0" destOrd="0" presId="urn:microsoft.com/office/officeart/2005/8/layout/hierarchy1"/>
    <dgm:cxn modelId="{3B315125-6C9A-4F83-83A5-CF343CB27DA6}" type="presParOf" srcId="{9F0E54C5-2EE9-4ABF-ABB5-F282028AEE4E}" destId="{5EAFE3DA-F2BA-4457-BE8C-DE538DB71F85}" srcOrd="0" destOrd="0" presId="urn:microsoft.com/office/officeart/2005/8/layout/hierarchy1"/>
    <dgm:cxn modelId="{B78C3848-E0DB-45D0-808B-230DE8F7C983}" type="presParOf" srcId="{9F0E54C5-2EE9-4ABF-ABB5-F282028AEE4E}" destId="{25B622CE-E87B-44D1-95DC-D3AF75FED057}" srcOrd="1" destOrd="0" presId="urn:microsoft.com/office/officeart/2005/8/layout/hierarchy1"/>
    <dgm:cxn modelId="{DA1EAE05-F494-4786-AD82-0D15C2747B72}" type="presParOf" srcId="{9EC84F20-594D-4BEA-BA40-D3A54699E407}" destId="{B7F452D3-53E0-49B4-821C-139082AF0A75}" srcOrd="1" destOrd="0" presId="urn:microsoft.com/office/officeart/2005/8/layout/hierarchy1"/>
    <dgm:cxn modelId="{C1FE9252-4AE9-42A4-971B-0036AC87B7E0}" type="presParOf" srcId="{9115106E-04B8-44F2-A0AE-499A7223438A}" destId="{40FFA1CF-CE5D-4F39-89CB-1AB36B99C03C}" srcOrd="2" destOrd="0" presId="urn:microsoft.com/office/officeart/2005/8/layout/hierarchy1"/>
    <dgm:cxn modelId="{35675114-D636-4543-BE23-195313D96D1B}" type="presParOf" srcId="{40FFA1CF-CE5D-4F39-89CB-1AB36B99C03C}" destId="{219F76A3-A836-4B50-B342-71A3304C6CFC}" srcOrd="0" destOrd="0" presId="urn:microsoft.com/office/officeart/2005/8/layout/hierarchy1"/>
    <dgm:cxn modelId="{F2E9F1BA-7A9D-40C7-B4DF-781E91C4FD16}" type="presParOf" srcId="{219F76A3-A836-4B50-B342-71A3304C6CFC}" destId="{BE992BBC-019A-4F97-8269-F623B5DBBADA}" srcOrd="0" destOrd="0" presId="urn:microsoft.com/office/officeart/2005/8/layout/hierarchy1"/>
    <dgm:cxn modelId="{6FC715AA-3979-47F0-9942-FD72B25256E5}" type="presParOf" srcId="{219F76A3-A836-4B50-B342-71A3304C6CFC}" destId="{C219A6BF-8419-4AB5-A59B-A3296ED2581D}" srcOrd="1" destOrd="0" presId="urn:microsoft.com/office/officeart/2005/8/layout/hierarchy1"/>
    <dgm:cxn modelId="{BE729611-870F-4766-B306-E12869303262}" type="presParOf" srcId="{40FFA1CF-CE5D-4F39-89CB-1AB36B99C03C}" destId="{20413410-AE5C-4F82-8354-D3C64B300C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98D58-EDBD-4954-A8CE-65176AF63F47}">
      <dsp:nvSpPr>
        <dsp:cNvPr id="0" name=""/>
        <dsp:cNvSpPr/>
      </dsp:nvSpPr>
      <dsp:spPr>
        <a:xfrm>
          <a:off x="0"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DDEEA8-BD16-4C8D-98DA-7D9D28B4AFC4}">
      <dsp:nvSpPr>
        <dsp:cNvPr id="0" name=""/>
        <dsp:cNvSpPr/>
      </dsp:nvSpPr>
      <dsp:spPr>
        <a:xfrm>
          <a:off x="300037"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Mae seicolegwyr yn defnyddio posau i fesur potensial datrys problemau creadigol, neu feddwl cydgyfeiriol. Yn wahanol i’r Prawf Defnyddiau Amgen, y nod yma yw cyrraedd un ateb cywir (yn hytrach na chymaint o atebion â phosibl).</a:t>
          </a:r>
          <a:endParaRPr lang="en-US" sz="1400" kern="1200" dirty="0">
            <a:solidFill>
              <a:srgbClr val="FF0000"/>
            </a:solidFill>
          </a:endParaRPr>
        </a:p>
      </dsp:txBody>
      <dsp:txXfrm>
        <a:off x="350259" y="772824"/>
        <a:ext cx="2599892" cy="1614269"/>
      </dsp:txXfrm>
    </dsp:sp>
    <dsp:sp modelId="{5EAFE3DA-F2BA-4457-BE8C-DE538DB71F85}">
      <dsp:nvSpPr>
        <dsp:cNvPr id="0" name=""/>
        <dsp:cNvSpPr/>
      </dsp:nvSpPr>
      <dsp:spPr>
        <a:xfrm>
          <a:off x="3300411"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622CE-E87B-44D1-95DC-D3AF75FED057}">
      <dsp:nvSpPr>
        <dsp:cNvPr id="0" name=""/>
        <dsp:cNvSpPr/>
      </dsp:nvSpPr>
      <dsp:spPr>
        <a:xfrm>
          <a:off x="3600448"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Teulu Smith: Yn y teulu Smith, mae yna 7 chwaer ac mae gan bob chwaer 1 brawd. Os cyfrifwch Mr. Smith, faint o wrywod sydd yn y teulu Smith?</a:t>
          </a:r>
          <a:endParaRPr lang="en-US" sz="1400" kern="1200" dirty="0">
            <a:solidFill>
              <a:srgbClr val="FF0000"/>
            </a:solidFill>
          </a:endParaRPr>
        </a:p>
      </dsp:txBody>
      <dsp:txXfrm>
        <a:off x="3650670" y="772824"/>
        <a:ext cx="2599892" cy="1614269"/>
      </dsp:txXfrm>
    </dsp:sp>
    <dsp:sp modelId="{BE992BBC-019A-4F97-8269-F623B5DBBADA}">
      <dsp:nvSpPr>
        <dsp:cNvPr id="0" name=""/>
        <dsp:cNvSpPr/>
      </dsp:nvSpPr>
      <dsp:spPr>
        <a:xfrm>
          <a:off x="6600822"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9A6BF-8419-4AB5-A59B-A3296ED2581D}">
      <dsp:nvSpPr>
        <dsp:cNvPr id="0" name=""/>
        <dsp:cNvSpPr/>
      </dsp:nvSpPr>
      <dsp:spPr>
        <a:xfrm>
          <a:off x="6900860"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dirty="0"/>
            <a:t>Broga: Syrthiodd broga i ffynnon dri deg dau troedfedd o ddyfnder. Bob dydd neidiodd ddwy droedfedd i fyny'r wal a llithro yn ôl i lawr un droed bob nos. Sawl diwrnod gymerodd hi iddo neidio allan o'r ffynnon?</a:t>
          </a:r>
          <a:endParaRPr lang="en-US" sz="1400" kern="1200" dirty="0">
            <a:solidFill>
              <a:srgbClr val="FF0000"/>
            </a:solidFill>
          </a:endParaRPr>
        </a:p>
      </dsp:txBody>
      <dsp:txXfrm>
        <a:off x="6951082" y="772824"/>
        <a:ext cx="2599892" cy="16142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98D58-EDBD-4954-A8CE-65176AF63F47}">
      <dsp:nvSpPr>
        <dsp:cNvPr id="0" name=""/>
        <dsp:cNvSpPr/>
      </dsp:nvSpPr>
      <dsp:spPr>
        <a:xfrm>
          <a:off x="0"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DDEEA8-BD16-4C8D-98DA-7D9D28B4AFC4}">
      <dsp:nvSpPr>
        <dsp:cNvPr id="0" name=""/>
        <dsp:cNvSpPr/>
      </dsp:nvSpPr>
      <dsp:spPr>
        <a:xfrm>
          <a:off x="300037"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Psychologists use riddles to measure creative problem solving potential, or</a:t>
          </a:r>
          <a:r>
            <a:rPr lang="en-GB" sz="1500" i="1" kern="1200"/>
            <a:t> convergent thinking</a:t>
          </a:r>
          <a:r>
            <a:rPr lang="en-GB" sz="1500" kern="1200"/>
            <a:t>. Unlike the Alternative Uses Test, the goal here is to arrive at a single correct answer (rather than as many answers as possible). </a:t>
          </a:r>
          <a:endParaRPr lang="en-US" sz="1500" kern="1200"/>
        </a:p>
      </dsp:txBody>
      <dsp:txXfrm>
        <a:off x="350259" y="772824"/>
        <a:ext cx="2599892" cy="1614269"/>
      </dsp:txXfrm>
    </dsp:sp>
    <dsp:sp modelId="{5EAFE3DA-F2BA-4457-BE8C-DE538DB71F85}">
      <dsp:nvSpPr>
        <dsp:cNvPr id="0" name=""/>
        <dsp:cNvSpPr/>
      </dsp:nvSpPr>
      <dsp:spPr>
        <a:xfrm>
          <a:off x="3300411"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622CE-E87B-44D1-95DC-D3AF75FED057}">
      <dsp:nvSpPr>
        <dsp:cNvPr id="0" name=""/>
        <dsp:cNvSpPr/>
      </dsp:nvSpPr>
      <dsp:spPr>
        <a:xfrm>
          <a:off x="3600448"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Smith Family:</a:t>
          </a:r>
          <a:r>
            <a:rPr lang="en-US" sz="1500" kern="1200"/>
            <a:t> In the Smith family, there are 7 sisters and each sister has 1 brother. If you count Mr. Smith, how many males are there in the Smith family?</a:t>
          </a:r>
          <a:r>
            <a:rPr lang="en-GB" sz="1500" kern="1200"/>
            <a:t> </a:t>
          </a:r>
          <a:r>
            <a:rPr lang="en-US" sz="1500" kern="1200"/>
            <a:t> </a:t>
          </a:r>
        </a:p>
      </dsp:txBody>
      <dsp:txXfrm>
        <a:off x="3650670" y="772824"/>
        <a:ext cx="2599892" cy="1614269"/>
      </dsp:txXfrm>
    </dsp:sp>
    <dsp:sp modelId="{BE992BBC-019A-4F97-8269-F623B5DBBADA}">
      <dsp:nvSpPr>
        <dsp:cNvPr id="0" name=""/>
        <dsp:cNvSpPr/>
      </dsp:nvSpPr>
      <dsp:spPr>
        <a:xfrm>
          <a:off x="6600822"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9A6BF-8419-4AB5-A59B-A3296ED2581D}">
      <dsp:nvSpPr>
        <dsp:cNvPr id="0" name=""/>
        <dsp:cNvSpPr/>
      </dsp:nvSpPr>
      <dsp:spPr>
        <a:xfrm>
          <a:off x="6900860"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Frog:</a:t>
          </a:r>
          <a:r>
            <a:rPr lang="en-US" sz="1500" kern="1200"/>
            <a:t> A frog fell into a well thirty-two feet deep.  Each day he jumped two feet up the wall and slid back down one foot each night.  How many days did it take him to jump out of the well?</a:t>
          </a:r>
        </a:p>
      </dsp:txBody>
      <dsp:txXfrm>
        <a:off x="6951082" y="772824"/>
        <a:ext cx="2599892" cy="16142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C36E78F-6C2A-4984-A795-7D87C2F445A1}" type="datetimeFigureOut">
              <a:rPr lang="en-GB" smtClean="0"/>
              <a:t>01/12/2022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43EE5ED-7B99-47F0-B936-48ED099BA021}" type="slidenum">
              <a:rPr lang="en-GB" smtClean="0"/>
              <a:t>‹#›</a:t>
            </a:fld>
            <a:endParaRPr lang="en-GB"/>
          </a:p>
        </p:txBody>
      </p:sp>
    </p:spTree>
    <p:extLst>
      <p:ext uri="{BB962C8B-B14F-4D97-AF65-F5344CB8AC3E}">
        <p14:creationId xmlns:p14="http://schemas.microsoft.com/office/powerpoint/2010/main" val="20460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p>
          <a:p>
            <a:endParaRPr lang="en-US" i="1" dirty="0"/>
          </a:p>
          <a:p>
            <a:endParaRPr lang="en-US" i="1" dirty="0"/>
          </a:p>
          <a:p>
            <a:endParaRPr lang="en-GB" dirty="0"/>
          </a:p>
        </p:txBody>
      </p:sp>
      <p:sp>
        <p:nvSpPr>
          <p:cNvPr id="4" name="Slide Number Placeholder 3"/>
          <p:cNvSpPr>
            <a:spLocks noGrp="1"/>
          </p:cNvSpPr>
          <p:nvPr>
            <p:ph type="sldNum" sz="quarter" idx="10"/>
          </p:nvPr>
        </p:nvSpPr>
        <p:spPr/>
        <p:txBody>
          <a:bodyPr/>
          <a:lstStyle/>
          <a:p>
            <a:fld id="{5C08AD64-F424-4EB3-83F5-EB905DA2BF11}" type="slidenum">
              <a:rPr lang="en-GB" smtClean="0"/>
              <a:t>4</a:t>
            </a:fld>
            <a:endParaRPr lang="en-GB"/>
          </a:p>
        </p:txBody>
      </p:sp>
    </p:spTree>
    <p:extLst>
      <p:ext uri="{BB962C8B-B14F-4D97-AF65-F5344CB8AC3E}">
        <p14:creationId xmlns:p14="http://schemas.microsoft.com/office/powerpoint/2010/main" val="4140091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p>
          <a:p>
            <a:endParaRPr lang="en-US" i="1" dirty="0"/>
          </a:p>
          <a:p>
            <a:endParaRPr lang="en-US" i="1" dirty="0"/>
          </a:p>
          <a:p>
            <a:endParaRPr lang="en-GB" dirty="0"/>
          </a:p>
        </p:txBody>
      </p:sp>
      <p:sp>
        <p:nvSpPr>
          <p:cNvPr id="4" name="Slide Number Placeholder 3"/>
          <p:cNvSpPr>
            <a:spLocks noGrp="1"/>
          </p:cNvSpPr>
          <p:nvPr>
            <p:ph type="sldNum" sz="quarter" idx="10"/>
          </p:nvPr>
        </p:nvSpPr>
        <p:spPr/>
        <p:txBody>
          <a:bodyPr/>
          <a:lstStyle/>
          <a:p>
            <a:fld id="{5C08AD64-F424-4EB3-83F5-EB905DA2BF11}" type="slidenum">
              <a:rPr lang="en-GB" smtClean="0"/>
              <a:t>5</a:t>
            </a:fld>
            <a:endParaRPr lang="en-GB"/>
          </a:p>
        </p:txBody>
      </p:sp>
    </p:spTree>
    <p:extLst>
      <p:ext uri="{BB962C8B-B14F-4D97-AF65-F5344CB8AC3E}">
        <p14:creationId xmlns:p14="http://schemas.microsoft.com/office/powerpoint/2010/main" val="212305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 different types</a:t>
            </a:r>
            <a:r>
              <a:rPr lang="en-GB" baseline="0" dirty="0"/>
              <a:t> of </a:t>
            </a:r>
            <a:r>
              <a:rPr lang="en-GB" baseline="0" dirty="0" err="1"/>
              <a:t>rhetorics</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6</a:t>
            </a:fld>
            <a:endParaRPr lang="en-GB"/>
          </a:p>
        </p:txBody>
      </p:sp>
    </p:spTree>
    <p:extLst>
      <p:ext uri="{BB962C8B-B14F-4D97-AF65-F5344CB8AC3E}">
        <p14:creationId xmlns:p14="http://schemas.microsoft.com/office/powerpoint/2010/main" val="2898031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18</a:t>
            </a:r>
            <a:r>
              <a:rPr lang="en-GB" baseline="30000" dirty="0"/>
              <a:t>th</a:t>
            </a:r>
            <a:r>
              <a:rPr lang="en-GB" dirty="0"/>
              <a:t> century the term creative only applied to god (the creator) – after this it then applied to the human artist – person seen as unique (a genius) </a:t>
            </a:r>
          </a:p>
          <a:p>
            <a:endParaRPr lang="en-GB" dirty="0"/>
          </a:p>
          <a:p>
            <a:r>
              <a:rPr lang="en-GB" dirty="0"/>
              <a:t>Either you have got it or you haven’t = only a few people were seen to be creative – innate. </a:t>
            </a:r>
          </a:p>
          <a:p>
            <a:endParaRPr lang="en-GB" dirty="0"/>
          </a:p>
          <a:p>
            <a:r>
              <a:rPr lang="en-GB" dirty="0"/>
              <a:t>This is not something that is supported in education today – opportunities for all to be creative.</a:t>
            </a:r>
          </a:p>
          <a:p>
            <a:endParaRPr lang="en-GB" dirty="0"/>
          </a:p>
          <a:p>
            <a:endParaRPr lang="en-GB" dirty="0"/>
          </a:p>
          <a:p>
            <a:r>
              <a:rPr lang="en-GB" dirty="0" err="1"/>
              <a:t>Scrution</a:t>
            </a:r>
            <a:r>
              <a:rPr lang="en-GB" dirty="0"/>
              <a:t> had this view and criticised </a:t>
            </a:r>
            <a:r>
              <a:rPr lang="en-GB" dirty="0" err="1"/>
              <a:t>Plowden</a:t>
            </a:r>
            <a:r>
              <a:rPr lang="en-GB" dirty="0"/>
              <a:t> report (</a:t>
            </a:r>
            <a:r>
              <a:rPr lang="en-GB" dirty="0" err="1"/>
              <a:t>Plowden</a:t>
            </a:r>
            <a:r>
              <a:rPr lang="en-GB" dirty="0"/>
              <a:t> believed creativity should be integrated throughout the curriculum – believed that the report would cause a decline in education standards  - he believed in the promotion of free expression and the ‘unique’ child</a:t>
            </a:r>
          </a:p>
        </p:txBody>
      </p:sp>
      <p:sp>
        <p:nvSpPr>
          <p:cNvPr id="4" name="Slide Number Placeholder 3"/>
          <p:cNvSpPr>
            <a:spLocks noGrp="1"/>
          </p:cNvSpPr>
          <p:nvPr>
            <p:ph type="sldNum" sz="quarter" idx="10"/>
          </p:nvPr>
        </p:nvSpPr>
        <p:spPr/>
        <p:txBody>
          <a:bodyPr/>
          <a:lstStyle/>
          <a:p>
            <a:fld id="{30B77B43-2073-4DB9-B3E9-926EF20322EA}" type="slidenum">
              <a:rPr lang="en-GB" smtClean="0"/>
              <a:t>7</a:t>
            </a:fld>
            <a:endParaRPr lang="en-GB"/>
          </a:p>
        </p:txBody>
      </p:sp>
    </p:spTree>
    <p:extLst>
      <p:ext uri="{BB962C8B-B14F-4D97-AF65-F5344CB8AC3E}">
        <p14:creationId xmlns:p14="http://schemas.microsoft.com/office/powerpoint/2010/main" val="3318393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view believes that culture plays a major influence in creativity – different types of culture (arts-related or more general, elite or popular, social or anthropological) –  arty students dressing to ‘express’ themselves</a:t>
            </a:r>
          </a:p>
          <a:p>
            <a:endParaRPr lang="en-GB" dirty="0"/>
          </a:p>
          <a:p>
            <a:endParaRPr lang="en-GB" dirty="0"/>
          </a:p>
          <a:p>
            <a:r>
              <a:rPr lang="en-GB" dirty="0"/>
              <a:t>Products of culture influence our creativity – what we see in magazines, on film sets and hear from music) – creativity is established from either inclusion in society (wanting to be part of something – </a:t>
            </a:r>
            <a:r>
              <a:rPr lang="en-GB" dirty="0" err="1"/>
              <a:t>e.g</a:t>
            </a:r>
            <a:r>
              <a:rPr lang="en-GB" dirty="0"/>
              <a:t> dressing in particular fashions when attending music concerts) or exclusion from society – rebelling  - graffiti </a:t>
            </a:r>
          </a:p>
          <a:p>
            <a:endParaRPr lang="en-GB" dirty="0"/>
          </a:p>
          <a:p>
            <a:r>
              <a:rPr lang="en-GB" dirty="0"/>
              <a:t>Views either believe that elitism plays a part in creativity or that creativity applies to society as a whole (everyone included) – schools represent a mixture of this – able and talented classes or social inclusion through creativity – creative partnerships  (bring people together through art, culture and creative approaches)  - LOCWS project </a:t>
            </a:r>
          </a:p>
          <a:p>
            <a:endParaRPr lang="en-GB" dirty="0"/>
          </a:p>
          <a:p>
            <a:r>
              <a:rPr lang="en-GB" dirty="0"/>
              <a:t>Paul Willis – author of book based on Gulbenkian funded project, </a:t>
            </a:r>
          </a:p>
          <a:p>
            <a:r>
              <a:rPr lang="en-GB"/>
              <a:t>The Gulbenkian </a:t>
            </a:r>
            <a:r>
              <a:rPr lang="en-GB" dirty="0"/>
              <a:t>Foundation is a charitable foundation established in Portugal in 1956 with cultural, educational, social and scientific interests</a:t>
            </a:r>
          </a:p>
        </p:txBody>
      </p:sp>
      <p:sp>
        <p:nvSpPr>
          <p:cNvPr id="4" name="Slide Number Placeholder 3"/>
          <p:cNvSpPr>
            <a:spLocks noGrp="1"/>
          </p:cNvSpPr>
          <p:nvPr>
            <p:ph type="sldNum" sz="quarter" idx="10"/>
          </p:nvPr>
        </p:nvSpPr>
        <p:spPr/>
        <p:txBody>
          <a:bodyPr/>
          <a:lstStyle/>
          <a:p>
            <a:fld id="{30B77B43-2073-4DB9-B3E9-926EF20322EA}" type="slidenum">
              <a:rPr lang="en-GB" smtClean="0"/>
              <a:t>8</a:t>
            </a:fld>
            <a:endParaRPr lang="en-GB"/>
          </a:p>
        </p:txBody>
      </p:sp>
    </p:spTree>
    <p:extLst>
      <p:ext uri="{BB962C8B-B14F-4D97-AF65-F5344CB8AC3E}">
        <p14:creationId xmlns:p14="http://schemas.microsoft.com/office/powerpoint/2010/main" val="2760952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Views believe that creativity is related to</a:t>
            </a:r>
            <a:r>
              <a:rPr lang="en-GB" baseline="0" dirty="0"/>
              <a:t> the ability</a:t>
            </a:r>
            <a:r>
              <a:rPr lang="en-GB" dirty="0"/>
              <a:t> to respond to aspects of everyday life.</a:t>
            </a:r>
          </a:p>
          <a:p>
            <a:endParaRPr lang="en-GB" dirty="0"/>
          </a:p>
          <a:p>
            <a:r>
              <a:rPr lang="en-GB" dirty="0"/>
              <a:t>In</a:t>
            </a:r>
            <a:r>
              <a:rPr lang="en-GB" baseline="0" dirty="0"/>
              <a:t> early years this relates to interactions with our world and problem solving skills.</a:t>
            </a:r>
          </a:p>
          <a:p>
            <a:endParaRPr lang="en-GB" baseline="0" dirty="0"/>
          </a:p>
          <a:p>
            <a:r>
              <a:rPr lang="en-GB" baseline="0" dirty="0"/>
              <a:t>An example of someone being creative could be a person successfully finding a job during financial crisis (relates to everyday life).  </a:t>
            </a:r>
          </a:p>
          <a:p>
            <a:endParaRPr lang="en-GB" baseline="0" dirty="0"/>
          </a:p>
          <a:p>
            <a:r>
              <a:rPr lang="en-GB" baseline="0" dirty="0"/>
              <a:t>Creativity is about coping well with change – recycling, adapting with the world we live in.  </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9</a:t>
            </a:fld>
            <a:endParaRPr lang="en-GB"/>
          </a:p>
        </p:txBody>
      </p:sp>
    </p:spTree>
    <p:extLst>
      <p:ext uri="{BB962C8B-B14F-4D97-AF65-F5344CB8AC3E}">
        <p14:creationId xmlns:p14="http://schemas.microsoft.com/office/powerpoint/2010/main" val="1402571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NACCCE report suggests that being able to compete in a global market, having a flexible workforce, facing national economic challenges, feeding the ‘creative industries’ and enabling youth to adapt to technological change are the main reasons for fostering a creative curriculum.</a:t>
            </a:r>
          </a:p>
          <a:p>
            <a:endParaRPr lang="en-GB" dirty="0"/>
          </a:p>
          <a:p>
            <a:r>
              <a:rPr lang="en-GB" dirty="0"/>
              <a:t>drug use, teenage</a:t>
            </a:r>
          </a:p>
          <a:p>
            <a:r>
              <a:rPr lang="en-GB" dirty="0"/>
              <a:t>alcoholism and other social problems. – aims to do this by revitalising the sense of community in a school and</a:t>
            </a:r>
          </a:p>
          <a:p>
            <a:r>
              <a:rPr lang="en-GB" dirty="0"/>
              <a:t>engaging the whole school with the wider community’</a:t>
            </a:r>
          </a:p>
          <a:p>
            <a:endParaRPr lang="en-GB" dirty="0"/>
          </a:p>
          <a:p>
            <a:r>
              <a:rPr lang="en-GB" dirty="0"/>
              <a:t>View believes that creativity runs across subject areas</a:t>
            </a:r>
          </a:p>
          <a:p>
            <a:endParaRPr lang="en-GB" dirty="0"/>
          </a:p>
          <a:p>
            <a:r>
              <a:rPr lang="en-GB" dirty="0"/>
              <a:t>Multidimensional - involving emotional, intellectual, social, cultural,</a:t>
            </a:r>
          </a:p>
          <a:p>
            <a:r>
              <a:rPr lang="en-GB" dirty="0"/>
              <a:t>spiritual, moral, political, technological and economic understanding and</a:t>
            </a:r>
          </a:p>
          <a:p>
            <a:r>
              <a:rPr lang="en-GB" dirty="0"/>
              <a:t>enquiry; and is not simply ‘free flowing’ but involves knowledge and skills</a:t>
            </a:r>
          </a:p>
          <a:p>
            <a:endParaRPr lang="en-GB" dirty="0"/>
          </a:p>
          <a:p>
            <a:r>
              <a:rPr lang="en-GB" dirty="0"/>
              <a:t>NACCCE -The National Advisory Committee on Creative and Cultural Education was established in February 1998 by the Secretary of State for Education and Employment (David </a:t>
            </a:r>
            <a:r>
              <a:rPr lang="en-GB" dirty="0" err="1"/>
              <a:t>Blunkett</a:t>
            </a:r>
            <a:r>
              <a:rPr lang="en-GB" dirty="0"/>
              <a:t> – at the time) – their purpose - To make recommendations to the Secretaries of State on the creative and cultural development of young people to take stock of current provision and to make proposals for principles, policies and practice</a:t>
            </a:r>
          </a:p>
        </p:txBody>
      </p:sp>
      <p:sp>
        <p:nvSpPr>
          <p:cNvPr id="4" name="Slide Number Placeholder 3"/>
          <p:cNvSpPr>
            <a:spLocks noGrp="1"/>
          </p:cNvSpPr>
          <p:nvPr>
            <p:ph type="sldNum" sz="quarter" idx="10"/>
          </p:nvPr>
        </p:nvSpPr>
        <p:spPr/>
        <p:txBody>
          <a:bodyPr/>
          <a:lstStyle/>
          <a:p>
            <a:fld id="{30B77B43-2073-4DB9-B3E9-926EF20322EA}" type="slidenum">
              <a:rPr lang="en-GB" smtClean="0"/>
              <a:t>10</a:t>
            </a:fld>
            <a:endParaRPr lang="en-GB"/>
          </a:p>
        </p:txBody>
      </p:sp>
    </p:spTree>
    <p:extLst>
      <p:ext uri="{BB962C8B-B14F-4D97-AF65-F5344CB8AC3E}">
        <p14:creationId xmlns:p14="http://schemas.microsoft.com/office/powerpoint/2010/main" val="257465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Creativity is about creating a more flexible workforce - Learners and</a:t>
            </a:r>
          </a:p>
          <a:p>
            <a:r>
              <a:rPr lang="en-GB" dirty="0"/>
              <a:t>workers must draw on their entire spectrum of learning experiences and</a:t>
            </a:r>
          </a:p>
          <a:p>
            <a:r>
              <a:rPr lang="en-GB" dirty="0"/>
              <a:t>apply what they have learned in new and creative ways</a:t>
            </a:r>
          </a:p>
          <a:p>
            <a:endParaRPr lang="en-GB" dirty="0"/>
          </a:p>
          <a:p>
            <a:r>
              <a:rPr lang="en-GB" dirty="0"/>
              <a:t>Believe that creativity is a skill that is learned – involves the application of knowledge and skills in a way that achieves goals </a:t>
            </a:r>
          </a:p>
          <a:p>
            <a:endParaRPr lang="en-GB" dirty="0"/>
          </a:p>
          <a:p>
            <a:r>
              <a:rPr lang="en-GB" dirty="0"/>
              <a:t>Unclear definition of creativity – what exactly is it? </a:t>
            </a:r>
          </a:p>
        </p:txBody>
      </p:sp>
      <p:sp>
        <p:nvSpPr>
          <p:cNvPr id="4" name="Slide Number Placeholder 3"/>
          <p:cNvSpPr>
            <a:spLocks noGrp="1"/>
          </p:cNvSpPr>
          <p:nvPr>
            <p:ph type="sldNum" sz="quarter" idx="10"/>
          </p:nvPr>
        </p:nvSpPr>
        <p:spPr/>
        <p:txBody>
          <a:bodyPr/>
          <a:lstStyle/>
          <a:p>
            <a:fld id="{30B77B43-2073-4DB9-B3E9-926EF20322EA}" type="slidenum">
              <a:rPr lang="en-GB" smtClean="0"/>
              <a:t>11</a:t>
            </a:fld>
            <a:endParaRPr lang="en-GB"/>
          </a:p>
        </p:txBody>
      </p:sp>
    </p:spTree>
    <p:extLst>
      <p:ext uri="{BB962C8B-B14F-4D97-AF65-F5344CB8AC3E}">
        <p14:creationId xmlns:p14="http://schemas.microsoft.com/office/powerpoint/2010/main" val="3357825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Play allows children to explore the world, take risks and scaffolds for  problem solving in later life </a:t>
            </a:r>
          </a:p>
          <a:p>
            <a:endParaRPr lang="en-GB" dirty="0"/>
          </a:p>
          <a:p>
            <a:r>
              <a:rPr lang="en-GB" dirty="0"/>
              <a:t>Children should be continually developing their imagination and creativity across the seven Areas of Learning. – cross  curricular </a:t>
            </a:r>
          </a:p>
          <a:p>
            <a:endParaRPr lang="en-GB" dirty="0"/>
          </a:p>
          <a:p>
            <a:endParaRPr lang="en-GB" dirty="0"/>
          </a:p>
          <a:p>
            <a:r>
              <a:rPr lang="en-GB" dirty="0"/>
              <a:t>See blue book – play, learn, grow</a:t>
            </a:r>
          </a:p>
          <a:p>
            <a:endParaRPr lang="en-GB" dirty="0"/>
          </a:p>
          <a:p>
            <a:endParaRPr lang="en-GB" dirty="0"/>
          </a:p>
          <a:p>
            <a:r>
              <a:rPr lang="en-GB" dirty="0"/>
              <a:t>play is said to be an essential process in the development of children as rational, ethical and social beings</a:t>
            </a:r>
          </a:p>
          <a:p>
            <a:endParaRPr lang="en-GB" dirty="0"/>
          </a:p>
          <a:p>
            <a:r>
              <a:rPr lang="en-GB" dirty="0"/>
              <a:t>Influential modern accounts of the relation between play, learning and creativity can be found in developmental psychology and philosophy, especially in the work of</a:t>
            </a:r>
          </a:p>
          <a:p>
            <a:r>
              <a:rPr lang="en-GB" dirty="0"/>
              <a:t>Dewey, Piaget, Vygotsky and Bruner - Question of whether play is</a:t>
            </a:r>
          </a:p>
          <a:p>
            <a:r>
              <a:rPr lang="en-GB" dirty="0"/>
              <a:t>necessarily creative (or, indeed, whether creativity is necessarily playful) is a</a:t>
            </a:r>
          </a:p>
          <a:p>
            <a:r>
              <a:rPr lang="en-GB" dirty="0"/>
              <a:t>persistent one.</a:t>
            </a:r>
          </a:p>
        </p:txBody>
      </p:sp>
      <p:sp>
        <p:nvSpPr>
          <p:cNvPr id="4" name="Slide Number Placeholder 3"/>
          <p:cNvSpPr>
            <a:spLocks noGrp="1"/>
          </p:cNvSpPr>
          <p:nvPr>
            <p:ph type="sldNum" sz="quarter" idx="10"/>
          </p:nvPr>
        </p:nvSpPr>
        <p:spPr/>
        <p:txBody>
          <a:bodyPr/>
          <a:lstStyle/>
          <a:p>
            <a:fld id="{30B77B43-2073-4DB9-B3E9-926EF20322EA}" type="slidenum">
              <a:rPr lang="en-GB" smtClean="0"/>
              <a:t>12</a:t>
            </a:fld>
            <a:endParaRPr lang="en-GB"/>
          </a:p>
        </p:txBody>
      </p:sp>
    </p:spTree>
    <p:extLst>
      <p:ext uri="{BB962C8B-B14F-4D97-AF65-F5344CB8AC3E}">
        <p14:creationId xmlns:p14="http://schemas.microsoft.com/office/powerpoint/2010/main" val="1181243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Thinkers believe that creativity can be developed on and can be taught to a person rather than being an innate quality </a:t>
            </a:r>
          </a:p>
          <a:p>
            <a:endParaRPr lang="en-GB" dirty="0"/>
          </a:p>
          <a:p>
            <a:r>
              <a:rPr lang="en-GB" dirty="0"/>
              <a:t>One includes theories of multiple intelligences (Gardner, 1993) and the testing of mental creativity levels (cf. Cropley 2001), </a:t>
            </a:r>
          </a:p>
          <a:p>
            <a:endParaRPr lang="en-GB" dirty="0"/>
          </a:p>
          <a:p>
            <a:r>
              <a:rPr lang="en-GB" dirty="0">
                <a:effectLst/>
              </a:rPr>
              <a:t>Howard Gardner defined such a creative person as one who “regularly solves problems, fashions products, or defines new questions in a domain in a way that is initially considered novel but that ultimately comes to be accepted in a particular cultural setting”</a:t>
            </a:r>
          </a:p>
          <a:p>
            <a:endParaRPr lang="en-GB" dirty="0"/>
          </a:p>
          <a:p>
            <a:r>
              <a:rPr lang="en-GB" dirty="0" err="1"/>
              <a:t>Athur</a:t>
            </a:r>
            <a:r>
              <a:rPr lang="en-GB" dirty="0"/>
              <a:t> Cropley carried his belief  forward into practical suggestions for teachers in his 2001 </a:t>
            </a:r>
            <a:r>
              <a:rPr lang="en-GB" i="1" dirty="0"/>
              <a:t>Creativity in Education &amp; Learning</a:t>
            </a:r>
            <a:r>
              <a:rPr lang="en-GB" dirty="0"/>
              <a:t>. Art, music and drama therapies are well researched and used in teaching and learning strategies for children with learning difficulties and disabilities.</a:t>
            </a:r>
          </a:p>
          <a:p>
            <a:endParaRPr lang="en-GB" dirty="0"/>
          </a:p>
          <a:p>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14</a:t>
            </a:fld>
            <a:endParaRPr lang="en-GB"/>
          </a:p>
        </p:txBody>
      </p:sp>
    </p:spTree>
    <p:extLst>
      <p:ext uri="{BB962C8B-B14F-4D97-AF65-F5344CB8AC3E}">
        <p14:creationId xmlns:p14="http://schemas.microsoft.com/office/powerpoint/2010/main" val="3509142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creative potential of computers, the internet and new</a:t>
            </a:r>
          </a:p>
          <a:p>
            <a:r>
              <a:rPr lang="en-GB" dirty="0"/>
              <a:t>multimedia visual authoring software packages are sometimes</a:t>
            </a:r>
          </a:p>
          <a:p>
            <a:r>
              <a:rPr lang="en-GB" dirty="0"/>
              <a:t>taken for granted and, at others, challenged by those who view the</a:t>
            </a:r>
          </a:p>
          <a:p>
            <a:r>
              <a:rPr lang="en-GB" dirty="0"/>
              <a:t>increased use of technology as a threat to creativity and as</a:t>
            </a:r>
          </a:p>
          <a:p>
            <a:r>
              <a:rPr lang="en-GB" dirty="0"/>
              <a:t>embodying a variety of risks for children – sometimes seen as an aid to creative processes and other times seen as discouraging creative processes – these days </a:t>
            </a:r>
            <a:r>
              <a:rPr lang="en-GB" dirty="0" err="1"/>
              <a:t>xbox</a:t>
            </a:r>
            <a:r>
              <a:rPr lang="en-GB" dirty="0"/>
              <a:t> and computer games where as years ago children may have drawn a picture or written a story.  </a:t>
            </a:r>
          </a:p>
          <a:p>
            <a:endParaRPr lang="en-GB" dirty="0"/>
          </a:p>
          <a:p>
            <a:r>
              <a:rPr lang="en-GB" dirty="0"/>
              <a:t>Schools keen to use </a:t>
            </a:r>
            <a:r>
              <a:rPr lang="en-GB" dirty="0" err="1"/>
              <a:t>Ipads</a:t>
            </a:r>
            <a:r>
              <a:rPr lang="en-GB" dirty="0"/>
              <a:t> for creative learning – what is this teaching them for the future? </a:t>
            </a:r>
          </a:p>
          <a:p>
            <a:endParaRPr lang="en-GB" dirty="0"/>
          </a:p>
          <a:p>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15</a:t>
            </a:fld>
            <a:endParaRPr lang="en-GB"/>
          </a:p>
        </p:txBody>
      </p:sp>
    </p:spTree>
    <p:extLst>
      <p:ext uri="{BB962C8B-B14F-4D97-AF65-F5344CB8AC3E}">
        <p14:creationId xmlns:p14="http://schemas.microsoft.com/office/powerpoint/2010/main" val="3272064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‘creative classroom’ rhetoric may be seen to promote forms of learning that are generally held to improve the experience of children in education </a:t>
            </a:r>
          </a:p>
          <a:p>
            <a:endParaRPr lang="en-GB" dirty="0"/>
          </a:p>
          <a:p>
            <a:r>
              <a:rPr lang="en-GB" dirty="0"/>
              <a:t> holistic learning, active learning, expanded notions of intelligence, attention to social and cultural contexts, social learning and ethical human development. </a:t>
            </a:r>
          </a:p>
          <a:p>
            <a:endParaRPr lang="en-GB" dirty="0"/>
          </a:p>
          <a:p>
            <a:endParaRPr lang="en-GB" dirty="0"/>
          </a:p>
          <a:p>
            <a:r>
              <a:rPr lang="en-GB" dirty="0"/>
              <a:t>it runs the risk of losing what is distinctive about ‘creativity’ itself – if it cannot be distinguished from all these other things, where is its explanatory power?- is it clearly defined? </a:t>
            </a:r>
          </a:p>
          <a:p>
            <a:endParaRPr lang="en-GB" dirty="0"/>
          </a:p>
          <a:p>
            <a:endParaRPr lang="en-GB" dirty="0"/>
          </a:p>
          <a:p>
            <a:r>
              <a:rPr lang="en-GB" dirty="0"/>
              <a:t>Florence </a:t>
            </a:r>
            <a:r>
              <a:rPr lang="en-GB" dirty="0" err="1"/>
              <a:t>Beetlestone</a:t>
            </a:r>
            <a:r>
              <a:rPr lang="en-GB" dirty="0"/>
              <a:t> (1998) proposes a model of creativity that draws on</a:t>
            </a:r>
          </a:p>
          <a:p>
            <a:r>
              <a:rPr lang="en-GB" dirty="0"/>
              <a:t>ideas from philosophy, cognitive psychology, sociology and ‘spirituality’.</a:t>
            </a:r>
          </a:p>
          <a:p>
            <a:r>
              <a:rPr lang="en-GB" dirty="0"/>
              <a:t>Each of these fields is quite broadly conceived, and at points, the very</a:t>
            </a:r>
          </a:p>
          <a:p>
            <a:r>
              <a:rPr lang="en-GB" dirty="0"/>
              <a:t>simplest (or occasionally, most simplistic) aspects of current </a:t>
            </a:r>
            <a:r>
              <a:rPr lang="en-GB" dirty="0" err="1"/>
              <a:t>assessmentled</a:t>
            </a:r>
            <a:endParaRPr lang="en-GB" dirty="0"/>
          </a:p>
          <a:p>
            <a:r>
              <a:rPr lang="en-GB" dirty="0"/>
              <a:t>notions of learning are challenged or, more problematically, called upon</a:t>
            </a:r>
          </a:p>
          <a:p>
            <a:r>
              <a:rPr lang="en-GB" dirty="0"/>
              <a:t>to support the argument.</a:t>
            </a:r>
          </a:p>
        </p:txBody>
      </p:sp>
      <p:sp>
        <p:nvSpPr>
          <p:cNvPr id="4" name="Slide Number Placeholder 3"/>
          <p:cNvSpPr>
            <a:spLocks noGrp="1"/>
          </p:cNvSpPr>
          <p:nvPr>
            <p:ph type="sldNum" sz="quarter" idx="10"/>
          </p:nvPr>
        </p:nvSpPr>
        <p:spPr/>
        <p:txBody>
          <a:bodyPr/>
          <a:lstStyle/>
          <a:p>
            <a:fld id="{30B77B43-2073-4DB9-B3E9-926EF20322EA}" type="slidenum">
              <a:rPr lang="en-GB" smtClean="0"/>
              <a:t>16</a:t>
            </a:fld>
            <a:endParaRPr lang="en-GB"/>
          </a:p>
        </p:txBody>
      </p:sp>
    </p:spTree>
    <p:extLst>
      <p:ext uri="{BB962C8B-B14F-4D97-AF65-F5344CB8AC3E}">
        <p14:creationId xmlns:p14="http://schemas.microsoft.com/office/powerpoint/2010/main" val="3570090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97F6D70-9324-437B-9B86-CA835B3405D8}" type="slidenum">
              <a:rPr lang="en-GB" smtClean="0"/>
              <a:t>17</a:t>
            </a:fld>
            <a:endParaRPr lang="en-GB"/>
          </a:p>
        </p:txBody>
      </p:sp>
    </p:spTree>
    <p:extLst>
      <p:ext uri="{BB962C8B-B14F-4D97-AF65-F5344CB8AC3E}">
        <p14:creationId xmlns:p14="http://schemas.microsoft.com/office/powerpoint/2010/main" val="21183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97F6D70-9324-437B-9B86-CA835B3405D8}" type="slidenum">
              <a:rPr lang="en-GB" smtClean="0"/>
              <a:t>18</a:t>
            </a:fld>
            <a:endParaRPr lang="en-GB"/>
          </a:p>
        </p:txBody>
      </p:sp>
    </p:spTree>
    <p:extLst>
      <p:ext uri="{BB962C8B-B14F-4D97-AF65-F5344CB8AC3E}">
        <p14:creationId xmlns:p14="http://schemas.microsoft.com/office/powerpoint/2010/main" val="2103814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Seminar task – read article and discuss.  </a:t>
            </a:r>
          </a:p>
          <a:p>
            <a:endParaRPr lang="en-GB" dirty="0"/>
          </a:p>
          <a:p>
            <a:r>
              <a:rPr lang="en-GB" dirty="0"/>
              <a:t>Research creative partnerships and LOCWS Swansea</a:t>
            </a:r>
          </a:p>
          <a:p>
            <a:endParaRPr lang="en-GB" dirty="0"/>
          </a:p>
          <a:p>
            <a:r>
              <a:rPr lang="en-GB" dirty="0"/>
              <a:t>In groups consider 10 questions you want to ask during the talk.  </a:t>
            </a:r>
          </a:p>
          <a:p>
            <a:endParaRPr lang="en-GB" dirty="0"/>
          </a:p>
          <a:p>
            <a:r>
              <a:rPr lang="en-GB" dirty="0"/>
              <a:t>  </a:t>
            </a:r>
          </a:p>
        </p:txBody>
      </p:sp>
      <p:sp>
        <p:nvSpPr>
          <p:cNvPr id="4" name="Slide Number Placeholder 3"/>
          <p:cNvSpPr>
            <a:spLocks noGrp="1"/>
          </p:cNvSpPr>
          <p:nvPr>
            <p:ph type="sldNum" sz="quarter" idx="10"/>
          </p:nvPr>
        </p:nvSpPr>
        <p:spPr/>
        <p:txBody>
          <a:bodyPr/>
          <a:lstStyle/>
          <a:p>
            <a:fld id="{A562DDF0-9BFD-42F3-9B4F-7D6E35B87BF3}" type="slidenum">
              <a:rPr lang="en-GB" smtClean="0"/>
              <a:t>19</a:t>
            </a:fld>
            <a:endParaRPr lang="en-GB"/>
          </a:p>
        </p:txBody>
      </p:sp>
    </p:spTree>
    <p:extLst>
      <p:ext uri="{BB962C8B-B14F-4D97-AF65-F5344CB8AC3E}">
        <p14:creationId xmlns:p14="http://schemas.microsoft.com/office/powerpoint/2010/main" val="2957935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Reggio Emelia – founded by Loris </a:t>
            </a:r>
            <a:r>
              <a:rPr lang="en-GB" dirty="0" err="1"/>
              <a:t>Malaguzzi</a:t>
            </a:r>
            <a:r>
              <a:rPr lang="en-GB" dirty="0"/>
              <a:t> – ‘children can express the 100 languages of children’ – refers to unlimited creative potential . </a:t>
            </a:r>
          </a:p>
          <a:p>
            <a:endParaRPr lang="en-GB" dirty="0"/>
          </a:p>
          <a:p>
            <a:r>
              <a:rPr lang="en-GB" dirty="0"/>
              <a:t>He believes that all learning and </a:t>
            </a:r>
            <a:r>
              <a:rPr lang="en-GB" dirty="0" err="1"/>
              <a:t>creatvity</a:t>
            </a:r>
            <a:r>
              <a:rPr lang="en-GB" dirty="0"/>
              <a:t> involves trying something out and seeing what happens, but this process involves making many mistakes.  -In order to feel free to experiment and make mistakes, you need a supportive environment</a:t>
            </a:r>
          </a:p>
          <a:p>
            <a:endParaRPr lang="en-GB" dirty="0"/>
          </a:p>
          <a:p>
            <a:r>
              <a:rPr lang="en-GB" dirty="0"/>
              <a:t>Montessori - Montessori saw the ability of the child to express himself as an individual as something of paramount importance (free drawing) – but some people believe that the Montessori method is too rigid (set up environment </a:t>
            </a:r>
            <a:r>
              <a:rPr lang="en-GB" dirty="0" err="1"/>
              <a:t>etc</a:t>
            </a:r>
            <a:r>
              <a:rPr lang="en-GB" dirty="0"/>
              <a:t>) – but this environment allows children to learn skills without pressure – therefore allowing children to be creative</a:t>
            </a:r>
          </a:p>
          <a:p>
            <a:endParaRPr lang="en-GB" dirty="0"/>
          </a:p>
          <a:p>
            <a:r>
              <a:rPr lang="en-GB" dirty="0" err="1"/>
              <a:t>Highscope</a:t>
            </a:r>
            <a:r>
              <a:rPr lang="en-GB" dirty="0"/>
              <a:t> - </a:t>
            </a:r>
            <a:r>
              <a:rPr lang="en-GB" dirty="0" err="1"/>
              <a:t>HighScope</a:t>
            </a:r>
            <a:r>
              <a:rPr lang="en-GB" dirty="0"/>
              <a:t> allows children to develop their own daily schedule and learning interests with the teacher as a facilitator who guides the process (exploring and discovering = creativity enquiry) </a:t>
            </a:r>
          </a:p>
          <a:p>
            <a:endParaRPr lang="en-GB" dirty="0"/>
          </a:p>
          <a:p>
            <a:r>
              <a:rPr lang="en-GB" dirty="0"/>
              <a:t>Sir Ken </a:t>
            </a:r>
            <a:r>
              <a:rPr lang="en-GB" dirty="0" err="1"/>
              <a:t>Robinsion</a:t>
            </a:r>
            <a:r>
              <a:rPr lang="en-GB" dirty="0"/>
              <a:t> – expert in creativity – challenges the way we think about creativity </a:t>
            </a:r>
          </a:p>
          <a:p>
            <a:r>
              <a:rPr lang="en-GB" dirty="0"/>
              <a:t>led the British government's 1998 advisory committee on creative and cultural education, </a:t>
            </a:r>
          </a:p>
        </p:txBody>
      </p:sp>
      <p:sp>
        <p:nvSpPr>
          <p:cNvPr id="4" name="Slide Number Placeholder 3"/>
          <p:cNvSpPr>
            <a:spLocks noGrp="1"/>
          </p:cNvSpPr>
          <p:nvPr>
            <p:ph type="sldNum" sz="quarter" idx="10"/>
          </p:nvPr>
        </p:nvSpPr>
        <p:spPr/>
        <p:txBody>
          <a:bodyPr/>
          <a:lstStyle/>
          <a:p>
            <a:fld id="{CEE49D41-8DC6-4AD7-B487-3669BB766761}" type="slidenum">
              <a:rPr lang="en-GB" smtClean="0"/>
              <a:t>21</a:t>
            </a:fld>
            <a:endParaRPr lang="en-GB"/>
          </a:p>
        </p:txBody>
      </p:sp>
    </p:spTree>
    <p:extLst>
      <p:ext uri="{BB962C8B-B14F-4D97-AF65-F5344CB8AC3E}">
        <p14:creationId xmlns:p14="http://schemas.microsoft.com/office/powerpoint/2010/main" val="3660864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Plowden</a:t>
            </a:r>
            <a:r>
              <a:rPr lang="en-GB" dirty="0"/>
              <a:t> report – drew on a large body of  so called liberal thinking</a:t>
            </a:r>
          </a:p>
          <a:p>
            <a:endParaRPr lang="en-GB" dirty="0"/>
          </a:p>
          <a:p>
            <a:r>
              <a:rPr lang="en-GB" dirty="0"/>
              <a:t>CACE – central advisory council in education</a:t>
            </a:r>
          </a:p>
          <a:p>
            <a:r>
              <a:rPr lang="en-GB" dirty="0"/>
              <a:t>Learning goes beyond the classroom </a:t>
            </a:r>
          </a:p>
          <a:p>
            <a:r>
              <a:rPr lang="en-GB" dirty="0"/>
              <a:t>Through </a:t>
            </a:r>
            <a:r>
              <a:rPr lang="en-GB" dirty="0" err="1"/>
              <a:t>Plowden</a:t>
            </a:r>
            <a:r>
              <a:rPr lang="en-GB" dirty="0"/>
              <a:t> creativity became associated with the integrated </a:t>
            </a:r>
            <a:r>
              <a:rPr lang="en-GB" dirty="0" err="1"/>
              <a:t>currilum</a:t>
            </a:r>
            <a:r>
              <a:rPr lang="en-GB" dirty="0"/>
              <a:t>, child-centred pedagogy and discovery learning</a:t>
            </a:r>
          </a:p>
          <a:p>
            <a:endParaRPr lang="en-GB" dirty="0"/>
          </a:p>
          <a:p>
            <a:endParaRPr lang="en-GB" dirty="0"/>
          </a:p>
          <a:p>
            <a:endParaRPr lang="en-GB" dirty="0"/>
          </a:p>
          <a:p>
            <a:r>
              <a:rPr lang="en-GB" dirty="0"/>
              <a:t>The National Curriculum </a:t>
            </a:r>
          </a:p>
          <a:p>
            <a:endParaRPr lang="en-GB" dirty="0"/>
          </a:p>
          <a:p>
            <a:r>
              <a:rPr lang="en-GB" dirty="0"/>
              <a:t>FP – 0-7 years old  active and experiential learning, learning through play and creativity</a:t>
            </a:r>
          </a:p>
          <a:p>
            <a:endParaRPr lang="en-GB" dirty="0"/>
          </a:p>
          <a:p>
            <a:r>
              <a:rPr lang="en-GB" dirty="0"/>
              <a:t>Nat Cur – creativity does not apply to just the arts but arises in all domains of human endeavour (cross curricular)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22</a:t>
            </a:fld>
            <a:endParaRPr lang="en-GB"/>
          </a:p>
        </p:txBody>
      </p:sp>
    </p:spTree>
    <p:extLst>
      <p:ext uri="{BB962C8B-B14F-4D97-AF65-F5344CB8AC3E}">
        <p14:creationId xmlns:p14="http://schemas.microsoft.com/office/powerpoint/2010/main" val="4264197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Seen as a tidal wave or tsunami  where creativity plays an everyday role in education  - creativity would enhance learner engagement and inclusion </a:t>
            </a:r>
          </a:p>
        </p:txBody>
      </p:sp>
      <p:sp>
        <p:nvSpPr>
          <p:cNvPr id="4" name="Slide Number Placeholder 3"/>
          <p:cNvSpPr>
            <a:spLocks noGrp="1"/>
          </p:cNvSpPr>
          <p:nvPr>
            <p:ph type="sldNum" sz="quarter" idx="10"/>
          </p:nvPr>
        </p:nvSpPr>
        <p:spPr/>
        <p:txBody>
          <a:bodyPr/>
          <a:lstStyle/>
          <a:p>
            <a:fld id="{A562DDF0-9BFD-42F3-9B4F-7D6E35B87BF3}" type="slidenum">
              <a:rPr lang="en-GB" smtClean="0"/>
              <a:t>23</a:t>
            </a:fld>
            <a:endParaRPr lang="en-GB"/>
          </a:p>
        </p:txBody>
      </p:sp>
    </p:spTree>
    <p:extLst>
      <p:ext uri="{BB962C8B-B14F-4D97-AF65-F5344CB8AC3E}">
        <p14:creationId xmlns:p14="http://schemas.microsoft.com/office/powerpoint/2010/main" val="918393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59 times</a:t>
            </a:r>
          </a:p>
          <a:p>
            <a:endParaRPr lang="en-GB" dirty="0"/>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24</a:t>
            </a:fld>
            <a:endParaRPr lang="en-GB"/>
          </a:p>
        </p:txBody>
      </p:sp>
    </p:spTree>
    <p:extLst>
      <p:ext uri="{BB962C8B-B14F-4D97-AF65-F5344CB8AC3E}">
        <p14:creationId xmlns:p14="http://schemas.microsoft.com/office/powerpoint/2010/main" val="24894506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4 purposes of new </a:t>
            </a:r>
            <a:r>
              <a:rPr lang="en-GB" dirty="0" err="1"/>
              <a:t>curr</a:t>
            </a:r>
            <a:r>
              <a:rPr lang="en-GB" dirty="0"/>
              <a:t> for wales -</a:t>
            </a:r>
          </a:p>
          <a:p>
            <a:pPr fontAlgn="base"/>
            <a:r>
              <a:rPr lang="en-GB" sz="1200" b="0" i="0" kern="1200" dirty="0">
                <a:solidFill>
                  <a:schemeClr val="tx1"/>
                </a:solidFill>
                <a:effectLst/>
                <a:latin typeface="+mn-lt"/>
                <a:ea typeface="+mn-ea"/>
                <a:cs typeface="+mn-cs"/>
              </a:rPr>
              <a:t>ambitious, capable learners, ready to learn throughout their lives</a:t>
            </a:r>
          </a:p>
          <a:p>
            <a:pPr fontAlgn="base"/>
            <a:r>
              <a:rPr lang="en-GB" sz="1200" b="0" i="0" kern="1200" dirty="0">
                <a:solidFill>
                  <a:schemeClr val="tx1"/>
                </a:solidFill>
                <a:effectLst/>
                <a:latin typeface="+mn-lt"/>
                <a:ea typeface="+mn-ea"/>
                <a:cs typeface="+mn-cs"/>
              </a:rPr>
              <a:t>enterprising, creative contributors, ready to play a full part in life and work</a:t>
            </a:r>
          </a:p>
          <a:p>
            <a:pPr fontAlgn="base"/>
            <a:r>
              <a:rPr lang="en-GB" sz="1200" b="0" i="0" kern="1200" dirty="0">
                <a:solidFill>
                  <a:schemeClr val="tx1"/>
                </a:solidFill>
                <a:effectLst/>
                <a:latin typeface="+mn-lt"/>
                <a:ea typeface="+mn-ea"/>
                <a:cs typeface="+mn-cs"/>
              </a:rPr>
              <a:t>ethical, informed citizens of Wales and the world</a:t>
            </a:r>
          </a:p>
          <a:p>
            <a:pPr fontAlgn="base"/>
            <a:r>
              <a:rPr lang="en-GB" sz="1200" b="0" i="0" kern="1200" dirty="0">
                <a:solidFill>
                  <a:schemeClr val="tx1"/>
                </a:solidFill>
                <a:effectLst/>
                <a:latin typeface="+mn-lt"/>
                <a:ea typeface="+mn-ea"/>
                <a:cs typeface="+mn-cs"/>
              </a:rPr>
              <a:t>healthy, confident individuals, ready to lead fulfilling lives as valued members of society.</a:t>
            </a:r>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25</a:t>
            </a:fld>
            <a:endParaRPr lang="en-GB"/>
          </a:p>
        </p:txBody>
      </p:sp>
    </p:spTree>
    <p:extLst>
      <p:ext uri="{BB962C8B-B14F-4D97-AF65-F5344CB8AC3E}">
        <p14:creationId xmlns:p14="http://schemas.microsoft.com/office/powerpoint/2010/main" val="36823461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educators introduce the expressive arts, students to list ideas</a:t>
            </a:r>
          </a:p>
        </p:txBody>
      </p:sp>
      <p:sp>
        <p:nvSpPr>
          <p:cNvPr id="4" name="Slide Number Placeholder 3"/>
          <p:cNvSpPr>
            <a:spLocks noGrp="1"/>
          </p:cNvSpPr>
          <p:nvPr>
            <p:ph type="sldNum" sz="quarter" idx="5"/>
          </p:nvPr>
        </p:nvSpPr>
        <p:spPr/>
        <p:txBody>
          <a:bodyPr/>
          <a:lstStyle/>
          <a:p>
            <a:fld id="{143EE5ED-7B99-47F0-B936-48ED099BA021}" type="slidenum">
              <a:rPr lang="en-GB" smtClean="0"/>
              <a:t>27</a:t>
            </a:fld>
            <a:endParaRPr lang="en-GB"/>
          </a:p>
        </p:txBody>
      </p:sp>
    </p:spTree>
    <p:extLst>
      <p:ext uri="{BB962C8B-B14F-4D97-AF65-F5344CB8AC3E}">
        <p14:creationId xmlns:p14="http://schemas.microsoft.com/office/powerpoint/2010/main" val="16661985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E49D41-8DC6-4AD7-B487-3669BB766761}" type="slidenum">
              <a:rPr lang="en-GB" smtClean="0"/>
              <a:t>28</a:t>
            </a:fld>
            <a:endParaRPr lang="en-GB"/>
          </a:p>
        </p:txBody>
      </p:sp>
    </p:spTree>
    <p:extLst>
      <p:ext uri="{BB962C8B-B14F-4D97-AF65-F5344CB8AC3E}">
        <p14:creationId xmlns:p14="http://schemas.microsoft.com/office/powerpoint/2010/main" val="2788709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038" y="779463"/>
            <a:ext cx="6932613" cy="3900487"/>
          </a:xfrm>
        </p:spPr>
      </p:sp>
      <p:sp>
        <p:nvSpPr>
          <p:cNvPr id="3" name="Notes Placeholder 2"/>
          <p:cNvSpPr>
            <a:spLocks noGrp="1"/>
          </p:cNvSpPr>
          <p:nvPr>
            <p:ph type="body" idx="1"/>
          </p:nvPr>
        </p:nvSpPr>
        <p:spPr/>
        <p:txBody>
          <a:bodyPr/>
          <a:lstStyle/>
          <a:p>
            <a:r>
              <a:rPr lang="en-GB" dirty="0"/>
              <a:t>Learners feel more motivated because they are taking part in activities where they ‘have charge’</a:t>
            </a:r>
          </a:p>
          <a:p>
            <a:endParaRPr lang="en-GB" dirty="0"/>
          </a:p>
          <a:p>
            <a:r>
              <a:rPr lang="en-GB" dirty="0"/>
              <a:t>Allowed to follow own interests captivates that more in education. </a:t>
            </a:r>
          </a:p>
          <a:p>
            <a:endParaRPr lang="en-GB" dirty="0"/>
          </a:p>
          <a:p>
            <a:r>
              <a:rPr lang="en-GB" dirty="0"/>
              <a:t>By always asking ‘why’ children are expanding on their knowledge</a:t>
            </a:r>
          </a:p>
          <a:p>
            <a:endParaRPr lang="en-GB" dirty="0"/>
          </a:p>
          <a:p>
            <a:r>
              <a:rPr lang="en-GB" dirty="0"/>
              <a:t>A feeling of ‘can do’ when exploring increases pupil confidence and self esteem in their own ability to achieve </a:t>
            </a:r>
          </a:p>
        </p:txBody>
      </p:sp>
      <p:sp>
        <p:nvSpPr>
          <p:cNvPr id="4" name="Slide Number Placeholder 3"/>
          <p:cNvSpPr>
            <a:spLocks noGrp="1"/>
          </p:cNvSpPr>
          <p:nvPr>
            <p:ph type="sldNum" sz="quarter" idx="10"/>
          </p:nvPr>
        </p:nvSpPr>
        <p:spPr/>
        <p:txBody>
          <a:bodyPr/>
          <a:lstStyle/>
          <a:p>
            <a:fld id="{CEE49D41-8DC6-4AD7-B487-3669BB766761}" type="slidenum">
              <a:rPr lang="en-GB" smtClean="0"/>
              <a:t>29</a:t>
            </a:fld>
            <a:endParaRPr lang="en-GB"/>
          </a:p>
        </p:txBody>
      </p:sp>
    </p:spTree>
    <p:extLst>
      <p:ext uri="{BB962C8B-B14F-4D97-AF65-F5344CB8AC3E}">
        <p14:creationId xmlns:p14="http://schemas.microsoft.com/office/powerpoint/2010/main" val="22781808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Wilkins 2013 - 65% of teachers feel that they should be doing more to enhance pupils creativity skills – these were teachers across primary, secondary, </a:t>
            </a:r>
            <a:r>
              <a:rPr lang="en-GB" dirty="0" err="1"/>
              <a:t>fe</a:t>
            </a:r>
            <a:r>
              <a:rPr lang="en-GB" dirty="0"/>
              <a:t> and he, - teachers felt that there was no time and that creativity was under valued . – view also felt by parents:</a:t>
            </a:r>
          </a:p>
          <a:p>
            <a:pPr marL="168347" indent="-168347">
              <a:buFontTx/>
              <a:buChar char="-"/>
            </a:pPr>
            <a:r>
              <a:rPr lang="en-GB" dirty="0"/>
              <a:t>Need more tools and techniques</a:t>
            </a:r>
          </a:p>
          <a:p>
            <a:pPr marL="168347" indent="-168347">
              <a:buFontTx/>
              <a:buChar char="-"/>
            </a:pPr>
            <a:r>
              <a:rPr lang="en-GB" dirty="0"/>
              <a:t>Gap in technological developments (training, resources)</a:t>
            </a:r>
          </a:p>
          <a:p>
            <a:pPr marL="168347" indent="-168347">
              <a:buFontTx/>
              <a:buChar char="-"/>
            </a:pPr>
            <a:endParaRPr lang="en-GB" dirty="0"/>
          </a:p>
          <a:p>
            <a:endParaRPr lang="en-GB" dirty="0"/>
          </a:p>
          <a:p>
            <a:r>
              <a:rPr lang="en-GB" dirty="0" err="1"/>
              <a:t>Hondzel</a:t>
            </a:r>
            <a:r>
              <a:rPr lang="en-GB" dirty="0"/>
              <a:t> - She found that teachers were typically positive about promoting creativity in their classrooms but had a narrow idea of what creativity looks like and how to promote it.</a:t>
            </a:r>
          </a:p>
          <a:p>
            <a:endParaRPr lang="en-GB" dirty="0"/>
          </a:p>
          <a:p>
            <a:r>
              <a:rPr lang="en-GB" dirty="0"/>
              <a:t>Limitations  - risk assessments – what is ‘safe’? – different definitions of risk taking </a:t>
            </a:r>
          </a:p>
          <a:p>
            <a:r>
              <a:rPr lang="en-GB" dirty="0"/>
              <a:t> </a:t>
            </a:r>
          </a:p>
        </p:txBody>
      </p:sp>
      <p:sp>
        <p:nvSpPr>
          <p:cNvPr id="4" name="Slide Number Placeholder 3"/>
          <p:cNvSpPr>
            <a:spLocks noGrp="1"/>
          </p:cNvSpPr>
          <p:nvPr>
            <p:ph type="sldNum" sz="quarter" idx="10"/>
          </p:nvPr>
        </p:nvSpPr>
        <p:spPr/>
        <p:txBody>
          <a:bodyPr/>
          <a:lstStyle/>
          <a:p>
            <a:fld id="{CEE49D41-8DC6-4AD7-B487-3669BB766761}" type="slidenum">
              <a:rPr lang="en-GB" smtClean="0"/>
              <a:t>32</a:t>
            </a:fld>
            <a:endParaRPr lang="en-GB"/>
          </a:p>
        </p:txBody>
      </p:sp>
    </p:spTree>
    <p:extLst>
      <p:ext uri="{BB962C8B-B14F-4D97-AF65-F5344CB8AC3E}">
        <p14:creationId xmlns:p14="http://schemas.microsoft.com/office/powerpoint/2010/main" val="4309746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students in to two groups, advise them that the will be allocated for or against the statement.</a:t>
            </a:r>
          </a:p>
          <a:p>
            <a:endParaRPr lang="en-GB" dirty="0"/>
          </a:p>
          <a:p>
            <a:r>
              <a:rPr lang="en-GB" dirty="0"/>
              <a:t>The debate will need an opening statement from both sides, counter statements and then questions and answers</a:t>
            </a:r>
          </a:p>
          <a:p>
            <a:endParaRPr lang="en-GB" dirty="0"/>
          </a:p>
          <a:p>
            <a:r>
              <a:rPr lang="en-GB" dirty="0"/>
              <a:t>Each group will need to research their own argument and the apposite argument to ensure they can raise a counter statement and ask questions</a:t>
            </a:r>
          </a:p>
          <a:p>
            <a:endParaRPr lang="en-GB" dirty="0"/>
          </a:p>
          <a:p>
            <a:r>
              <a:rPr lang="en-GB" dirty="0"/>
              <a:t>Give most of the afternoon session </a:t>
            </a:r>
            <a:r>
              <a:rPr lang="en-GB"/>
              <a:t>if possible.</a:t>
            </a:r>
            <a:endParaRPr lang="en-GB" dirty="0"/>
          </a:p>
        </p:txBody>
      </p:sp>
      <p:sp>
        <p:nvSpPr>
          <p:cNvPr id="4" name="Slide Number Placeholder 3"/>
          <p:cNvSpPr>
            <a:spLocks noGrp="1"/>
          </p:cNvSpPr>
          <p:nvPr>
            <p:ph type="sldNum" sz="quarter" idx="5"/>
          </p:nvPr>
        </p:nvSpPr>
        <p:spPr/>
        <p:txBody>
          <a:bodyPr/>
          <a:lstStyle/>
          <a:p>
            <a:fld id="{143EE5ED-7B99-47F0-B936-48ED099BA021}" type="slidenum">
              <a:rPr lang="en-GB" smtClean="0"/>
              <a:t>33</a:t>
            </a:fld>
            <a:endParaRPr lang="en-GB"/>
          </a:p>
        </p:txBody>
      </p:sp>
    </p:spTree>
    <p:extLst>
      <p:ext uri="{BB962C8B-B14F-4D97-AF65-F5344CB8AC3E}">
        <p14:creationId xmlns:p14="http://schemas.microsoft.com/office/powerpoint/2010/main" val="6229816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3EE5ED-7B99-47F0-B936-48ED099BA021}" type="slidenum">
              <a:rPr lang="en-GB" smtClean="0"/>
              <a:t>35</a:t>
            </a:fld>
            <a:endParaRPr lang="en-GB"/>
          </a:p>
        </p:txBody>
      </p:sp>
    </p:spTree>
    <p:extLst>
      <p:ext uri="{BB962C8B-B14F-4D97-AF65-F5344CB8AC3E}">
        <p14:creationId xmlns:p14="http://schemas.microsoft.com/office/powerpoint/2010/main" val="28507571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9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83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30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17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8436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1243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9671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48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8947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16919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7097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4879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61722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864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5444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2426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7712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01/12/2022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02765067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Aa74IKE4Wng?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nfer.ac.uk/publications/55502/55502.pdf"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jpg"/></Relationships>
</file>

<file path=ppt/slides/_rels/slide20.xml.rels><?xml version="1.0" encoding="UTF-8" standalone="yes"?>
<Relationships xmlns="http://schemas.openxmlformats.org/package/2006/relationships"><Relationship Id="rId2" Type="http://schemas.openxmlformats.org/officeDocument/2006/relationships/image" Target="../media/image11.jfif"/><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AyjTr-IYM9IATM&amp;tbnid=T5WuvUdt1UVyAM:&amp;ved=0CAcQjRw&amp;url=http://www.meridianpeakhypnosis.com/creative-thinking-skills/&amp;ei=UK0qVJaQN-KV7AbV54DQCg&amp;bvm=bv.76477589,d.ZGU&amp;psig=AFQjCNFNkWrhkYbEnUdoK9ejcZJnbCV6ag&amp;ust=1412169415003417" TargetMode="External"/><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9Gannilwc-o?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AcjKQ1fBcHo?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5061-6B81-4A80-9ED6-74049D0D0D82}"/>
              </a:ext>
            </a:extLst>
          </p:cNvPr>
          <p:cNvSpPr>
            <a:spLocks noGrp="1"/>
          </p:cNvSpPr>
          <p:nvPr>
            <p:ph type="ctrTitle"/>
          </p:nvPr>
        </p:nvSpPr>
        <p:spPr/>
        <p:txBody>
          <a:bodyPr/>
          <a:lstStyle/>
          <a:p>
            <a:r>
              <a:rPr lang="cy" sz="2800" dirty="0"/>
              <a:t>Ysgogwyr Newid: Creadigrwydd a Gwerth</a:t>
            </a:r>
            <a:br>
              <a:rPr lang="cy" sz="2800" dirty="0"/>
            </a:br>
            <a:r>
              <a:rPr lang="en-GB" sz="2800" dirty="0"/>
              <a:t>Changemakers: </a:t>
            </a:r>
            <a:br>
              <a:rPr lang="en-GB" sz="2800" dirty="0"/>
            </a:br>
            <a:r>
              <a:rPr lang="en-GB" sz="2800" dirty="0"/>
              <a:t>Creativity and Value</a:t>
            </a:r>
          </a:p>
        </p:txBody>
      </p:sp>
      <p:sp>
        <p:nvSpPr>
          <p:cNvPr id="3" name="Subtitle 2">
            <a:extLst>
              <a:ext uri="{FF2B5EF4-FFF2-40B4-BE49-F238E27FC236}">
                <a16:creationId xmlns:a16="http://schemas.microsoft.com/office/drawing/2014/main" id="{736865AC-C1F0-4FFF-BFB1-17F66FBE8947}"/>
              </a:ext>
            </a:extLst>
          </p:cNvPr>
          <p:cNvSpPr>
            <a:spLocks noGrp="1"/>
          </p:cNvSpPr>
          <p:nvPr>
            <p:ph type="subTitle" idx="1"/>
          </p:nvPr>
        </p:nvSpPr>
        <p:spPr/>
        <p:txBody>
          <a:bodyPr/>
          <a:lstStyle/>
          <a:p>
            <a:r>
              <a:rPr lang="en-GB" dirty="0"/>
              <a:t>Creativity in Education</a:t>
            </a:r>
          </a:p>
        </p:txBody>
      </p:sp>
    </p:spTree>
    <p:extLst>
      <p:ext uri="{BB962C8B-B14F-4D97-AF65-F5344CB8AC3E}">
        <p14:creationId xmlns:p14="http://schemas.microsoft.com/office/powerpoint/2010/main" val="3711595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C4C6-2355-B483-7F3A-6B651F0789FE}"/>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A9E8B60D-8320-1B60-E340-91CB3D0E9A40}"/>
              </a:ext>
            </a:extLst>
          </p:cNvPr>
          <p:cNvSpPr>
            <a:spLocks noGrp="1"/>
          </p:cNvSpPr>
          <p:nvPr>
            <p:ph sz="half" idx="1"/>
          </p:nvPr>
        </p:nvSpPr>
        <p:spPr/>
        <p:txBody>
          <a:bodyPr/>
          <a:lstStyle/>
          <a:p>
            <a:r>
              <a:rPr lang="en-GB" dirty="0"/>
              <a:t>Beth </a:t>
            </a:r>
            <a:r>
              <a:rPr lang="en-GB" dirty="0" err="1"/>
              <a:t>wnaethon</a:t>
            </a:r>
            <a:r>
              <a:rPr lang="en-GB" dirty="0"/>
              <a:t> </a:t>
            </a:r>
            <a:r>
              <a:rPr lang="en-GB" dirty="0" err="1"/>
              <a:t>ni</a:t>
            </a:r>
            <a:r>
              <a:rPr lang="en-GB" dirty="0"/>
              <a:t> </a:t>
            </a:r>
            <a:r>
              <a:rPr lang="en-GB" dirty="0" err="1"/>
              <a:t>ei</a:t>
            </a:r>
            <a:r>
              <a:rPr lang="en-GB" dirty="0"/>
              <a:t> </a:t>
            </a:r>
            <a:r>
              <a:rPr lang="en-GB" dirty="0" err="1"/>
              <a:t>gwmpasu</a:t>
            </a:r>
            <a:r>
              <a:rPr lang="en-GB" dirty="0"/>
              <a:t> </a:t>
            </a:r>
            <a:r>
              <a:rPr lang="en-GB" dirty="0" err="1"/>
              <a:t>ddydd</a:t>
            </a:r>
            <a:r>
              <a:rPr lang="en-GB" dirty="0"/>
              <a:t> </a:t>
            </a:r>
            <a:r>
              <a:rPr lang="en-GB" dirty="0" err="1"/>
              <a:t>Llun</a:t>
            </a:r>
            <a:r>
              <a:rPr lang="en-GB" dirty="0"/>
              <a:t>?</a:t>
            </a:r>
          </a:p>
          <a:p>
            <a:endParaRPr lang="en-GB" dirty="0"/>
          </a:p>
          <a:p>
            <a:r>
              <a:rPr lang="en-GB" dirty="0" err="1"/>
              <a:t>Oes</a:t>
            </a:r>
            <a:r>
              <a:rPr lang="en-GB" dirty="0"/>
              <a:t> </a:t>
            </a:r>
            <a:r>
              <a:rPr lang="en-GB" dirty="0" err="1"/>
              <a:t>gennych</a:t>
            </a:r>
            <a:r>
              <a:rPr lang="en-GB" dirty="0"/>
              <a:t> chi </a:t>
            </a:r>
            <a:r>
              <a:rPr lang="en-GB" dirty="0" err="1"/>
              <a:t>unrhyw</a:t>
            </a:r>
            <a:r>
              <a:rPr lang="en-GB" dirty="0"/>
              <a:t> </a:t>
            </a:r>
            <a:r>
              <a:rPr lang="en-GB" dirty="0" err="1"/>
              <a:t>gwestiynau</a:t>
            </a:r>
            <a:r>
              <a:rPr lang="en-GB" dirty="0"/>
              <a:t>?</a:t>
            </a:r>
          </a:p>
        </p:txBody>
      </p:sp>
      <p:sp>
        <p:nvSpPr>
          <p:cNvPr id="4" name="Content Placeholder 3">
            <a:extLst>
              <a:ext uri="{FF2B5EF4-FFF2-40B4-BE49-F238E27FC236}">
                <a16:creationId xmlns:a16="http://schemas.microsoft.com/office/drawing/2014/main" id="{F967CB13-8B93-6A6C-9688-27488C8D5DDB}"/>
              </a:ext>
            </a:extLst>
          </p:cNvPr>
          <p:cNvSpPr>
            <a:spLocks noGrp="1"/>
          </p:cNvSpPr>
          <p:nvPr>
            <p:ph sz="half" idx="2"/>
          </p:nvPr>
        </p:nvSpPr>
        <p:spPr/>
        <p:txBody>
          <a:bodyPr/>
          <a:lstStyle/>
          <a:p>
            <a:r>
              <a:rPr lang="en-GB" dirty="0"/>
              <a:t>What did we cover on Monday? </a:t>
            </a:r>
          </a:p>
          <a:p>
            <a:endParaRPr lang="en-GB" dirty="0"/>
          </a:p>
          <a:p>
            <a:r>
              <a:rPr lang="en-GB" dirty="0"/>
              <a:t>Do you have any questions?</a:t>
            </a:r>
          </a:p>
        </p:txBody>
      </p:sp>
    </p:spTree>
    <p:extLst>
      <p:ext uri="{BB962C8B-B14F-4D97-AF65-F5344CB8AC3E}">
        <p14:creationId xmlns:p14="http://schemas.microsoft.com/office/powerpoint/2010/main" val="3184327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2E39-C34C-8801-36F1-ABA8AC4EDB51}"/>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EC8086C2-91ED-86F7-6C97-D1B078019AEF}"/>
              </a:ext>
            </a:extLst>
          </p:cNvPr>
          <p:cNvSpPr>
            <a:spLocks noGrp="1"/>
          </p:cNvSpPr>
          <p:nvPr>
            <p:ph sz="half" idx="1"/>
          </p:nvPr>
        </p:nvSpPr>
        <p:spPr/>
        <p:txBody>
          <a:bodyPr>
            <a:normAutofit/>
          </a:bodyPr>
          <a:lstStyle/>
          <a:p>
            <a:r>
              <a:rPr lang="en-GB" dirty="0" err="1"/>
              <a:t>Erbyn</a:t>
            </a:r>
            <a:r>
              <a:rPr lang="en-GB" dirty="0"/>
              <a:t> </a:t>
            </a:r>
            <a:r>
              <a:rPr lang="en-GB" dirty="0" err="1"/>
              <a:t>diwedd</a:t>
            </a:r>
            <a:r>
              <a:rPr lang="en-GB" dirty="0"/>
              <a:t> y </a:t>
            </a:r>
            <a:r>
              <a:rPr lang="en-GB" dirty="0" err="1"/>
              <a:t>sesiwn</a:t>
            </a:r>
            <a:r>
              <a:rPr lang="en-GB" dirty="0"/>
              <a:t> hon </a:t>
            </a:r>
            <a:r>
              <a:rPr lang="en-GB" dirty="0" err="1"/>
              <a:t>byddwch</a:t>
            </a:r>
            <a:r>
              <a:rPr lang="en-GB" dirty="0"/>
              <a:t> </a:t>
            </a:r>
            <a:r>
              <a:rPr lang="en-GB" dirty="0" err="1"/>
              <a:t>yn</a:t>
            </a:r>
            <a:r>
              <a:rPr lang="en-GB" dirty="0"/>
              <a:t> </a:t>
            </a:r>
            <a:r>
              <a:rPr lang="en-GB" dirty="0" err="1"/>
              <a:t>gallu</a:t>
            </a:r>
            <a:r>
              <a:rPr lang="en-GB" dirty="0"/>
              <a:t>:</a:t>
            </a:r>
          </a:p>
          <a:p>
            <a:pPr lvl="1"/>
            <a:r>
              <a:rPr lang="en-GB" dirty="0" err="1"/>
              <a:t>Dwyn</a:t>
            </a:r>
            <a:r>
              <a:rPr lang="en-GB" dirty="0"/>
              <a:t> </a:t>
            </a:r>
            <a:r>
              <a:rPr lang="en-GB" dirty="0" err="1"/>
              <a:t>i</a:t>
            </a:r>
            <a:r>
              <a:rPr lang="en-GB" dirty="0"/>
              <a:t> </a:t>
            </a:r>
            <a:r>
              <a:rPr lang="en-GB" dirty="0" err="1"/>
              <a:t>gof</a:t>
            </a:r>
            <a:r>
              <a:rPr lang="en-GB" dirty="0"/>
              <a:t> </a:t>
            </a:r>
            <a:r>
              <a:rPr lang="en-GB" dirty="0" err="1"/>
              <a:t>safbwyntiau</a:t>
            </a:r>
            <a:r>
              <a:rPr lang="en-GB" dirty="0"/>
              <a:t> </a:t>
            </a:r>
            <a:r>
              <a:rPr lang="en-GB" dirty="0" err="1"/>
              <a:t>allweddol</a:t>
            </a:r>
            <a:r>
              <a:rPr lang="en-GB" dirty="0"/>
              <a:t> </a:t>
            </a:r>
            <a:r>
              <a:rPr lang="en-GB" dirty="0" err="1"/>
              <a:t>creadigrwydd</a:t>
            </a:r>
            <a:endParaRPr lang="en-GB" dirty="0"/>
          </a:p>
          <a:p>
            <a:pPr lvl="1"/>
            <a:r>
              <a:rPr lang="en-GB" dirty="0" err="1"/>
              <a:t>Trafod</a:t>
            </a:r>
            <a:r>
              <a:rPr lang="en-GB" dirty="0"/>
              <a:t> </a:t>
            </a:r>
            <a:r>
              <a:rPr lang="en-GB" dirty="0" err="1"/>
              <a:t>creadigrwydd</a:t>
            </a:r>
            <a:r>
              <a:rPr lang="en-GB" dirty="0"/>
              <a:t> </a:t>
            </a:r>
            <a:r>
              <a:rPr lang="en-GB" dirty="0" err="1"/>
              <a:t>yn</a:t>
            </a:r>
            <a:r>
              <a:rPr lang="en-GB" dirty="0"/>
              <a:t> y </a:t>
            </a:r>
            <a:r>
              <a:rPr lang="en-GB" dirty="0" err="1"/>
              <a:t>cwricwlwm</a:t>
            </a:r>
            <a:endParaRPr lang="en-GB" dirty="0"/>
          </a:p>
          <a:p>
            <a:pPr lvl="1"/>
            <a:r>
              <a:rPr lang="en-GB" dirty="0" err="1"/>
              <a:t>Gwerthuso'r</a:t>
            </a:r>
            <a:r>
              <a:rPr lang="en-GB" dirty="0"/>
              <a:t> </a:t>
            </a:r>
            <a:r>
              <a:rPr lang="en-GB" dirty="0" err="1"/>
              <a:t>materion</a:t>
            </a:r>
            <a:r>
              <a:rPr lang="en-GB" dirty="0"/>
              <a:t> </a:t>
            </a:r>
            <a:r>
              <a:rPr lang="en-GB" dirty="0" err="1"/>
              <a:t>allweddol</a:t>
            </a:r>
            <a:r>
              <a:rPr lang="en-GB" dirty="0"/>
              <a:t> </a:t>
            </a:r>
            <a:r>
              <a:rPr lang="en-GB" dirty="0" err="1"/>
              <a:t>sy'n</a:t>
            </a:r>
            <a:r>
              <a:rPr lang="en-GB" dirty="0"/>
              <a:t> </a:t>
            </a:r>
            <a:r>
              <a:rPr lang="en-GB" dirty="0" err="1"/>
              <a:t>ymwneud</a:t>
            </a:r>
            <a:r>
              <a:rPr lang="en-GB" dirty="0"/>
              <a:t> â </a:t>
            </a:r>
            <a:r>
              <a:rPr lang="en-GB" dirty="0" err="1"/>
              <a:t>chreadigrwydd</a:t>
            </a:r>
            <a:r>
              <a:rPr lang="en-GB" dirty="0"/>
              <a:t> </a:t>
            </a:r>
            <a:r>
              <a:rPr lang="en-GB" dirty="0" err="1"/>
              <a:t>mewn</a:t>
            </a:r>
            <a:r>
              <a:rPr lang="en-GB" dirty="0"/>
              <a:t> </a:t>
            </a:r>
            <a:r>
              <a:rPr lang="en-GB" dirty="0" err="1"/>
              <a:t>addysg</a:t>
            </a:r>
            <a:r>
              <a:rPr lang="en-GB" dirty="0"/>
              <a:t>.</a:t>
            </a:r>
          </a:p>
        </p:txBody>
      </p:sp>
      <p:sp>
        <p:nvSpPr>
          <p:cNvPr id="4" name="Content Placeholder 3">
            <a:extLst>
              <a:ext uri="{FF2B5EF4-FFF2-40B4-BE49-F238E27FC236}">
                <a16:creationId xmlns:a16="http://schemas.microsoft.com/office/drawing/2014/main" id="{91D024F2-14D5-A596-CFDC-38C0E8F8EC0E}"/>
              </a:ext>
            </a:extLst>
          </p:cNvPr>
          <p:cNvSpPr>
            <a:spLocks noGrp="1"/>
          </p:cNvSpPr>
          <p:nvPr>
            <p:ph sz="half" idx="2"/>
          </p:nvPr>
        </p:nvSpPr>
        <p:spPr/>
        <p:txBody>
          <a:bodyPr>
            <a:normAutofit/>
          </a:bodyPr>
          <a:lstStyle/>
          <a:p>
            <a:r>
              <a:rPr lang="en-GB" dirty="0"/>
              <a:t>By the end of this session you will be able to:</a:t>
            </a:r>
          </a:p>
          <a:p>
            <a:pPr lvl="1"/>
            <a:r>
              <a:rPr lang="en-GB" dirty="0"/>
              <a:t>Recall the key views of creativity</a:t>
            </a:r>
          </a:p>
          <a:p>
            <a:pPr lvl="1"/>
            <a:r>
              <a:rPr lang="en-GB" dirty="0"/>
              <a:t>Discuss creativity in the curriculum</a:t>
            </a:r>
          </a:p>
          <a:p>
            <a:pPr lvl="1"/>
            <a:r>
              <a:rPr lang="en-GB" dirty="0"/>
              <a:t>Evaluate the key issues around creativity in education.</a:t>
            </a:r>
          </a:p>
        </p:txBody>
      </p:sp>
    </p:spTree>
    <p:extLst>
      <p:ext uri="{BB962C8B-B14F-4D97-AF65-F5344CB8AC3E}">
        <p14:creationId xmlns:p14="http://schemas.microsoft.com/office/powerpoint/2010/main" val="2783321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solidFill>
                  <a:srgbClr val="FF0000"/>
                </a:solidFill>
              </a:rPr>
              <a:t>Riddles</a:t>
            </a:r>
          </a:p>
        </p:txBody>
      </p:sp>
      <p:graphicFrame>
        <p:nvGraphicFramePr>
          <p:cNvPr id="5" name="Content Placeholder 2">
            <a:extLst>
              <a:ext uri="{FF2B5EF4-FFF2-40B4-BE49-F238E27FC236}">
                <a16:creationId xmlns:a16="http://schemas.microsoft.com/office/drawing/2014/main" id="{D767B460-230D-94CE-57BE-99B65B169A4D}"/>
              </a:ext>
            </a:extLst>
          </p:cNvPr>
          <p:cNvGraphicFramePr>
            <a:graphicFrameLocks noGrp="1"/>
          </p:cNvGraphicFramePr>
          <p:nvPr>
            <p:ph idx="1"/>
            <p:extLst>
              <p:ext uri="{D42A27DB-BD31-4B8C-83A1-F6EECF244321}">
                <p14:modId xmlns:p14="http://schemas.microsoft.com/office/powerpoint/2010/main" val="424405165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4888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Riddles</a:t>
            </a:r>
          </a:p>
        </p:txBody>
      </p:sp>
      <p:graphicFrame>
        <p:nvGraphicFramePr>
          <p:cNvPr id="5" name="Content Placeholder 2">
            <a:extLst>
              <a:ext uri="{FF2B5EF4-FFF2-40B4-BE49-F238E27FC236}">
                <a16:creationId xmlns:a16="http://schemas.microsoft.com/office/drawing/2014/main" id="{D767B460-230D-94CE-57BE-99B65B169A4D}"/>
              </a:ext>
            </a:extLst>
          </p:cNvPr>
          <p:cNvGraphicFramePr>
            <a:graphicFrameLocks noGrp="1"/>
          </p:cNvGraphicFramePr>
          <p:nvPr>
            <p:ph idx="1"/>
            <p:extLst>
              <p:ext uri="{D42A27DB-BD31-4B8C-83A1-F6EECF244321}">
                <p14:modId xmlns:p14="http://schemas.microsoft.com/office/powerpoint/2010/main" val="129289408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0446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lipart Panda - Free Clipart Imag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58297" y="917432"/>
            <a:ext cx="1503884" cy="1296348"/>
          </a:xfrm>
          <a:prstGeom prst="rect">
            <a:avLst/>
          </a:prstGeom>
        </p:spPr>
      </p:pic>
      <p:sp>
        <p:nvSpPr>
          <p:cNvPr id="13" name="Title 12">
            <a:extLst>
              <a:ext uri="{FF2B5EF4-FFF2-40B4-BE49-F238E27FC236}">
                <a16:creationId xmlns:a16="http://schemas.microsoft.com/office/drawing/2014/main" id="{49845269-7377-1973-B32D-87EB888B5811}"/>
              </a:ext>
            </a:extLst>
          </p:cNvPr>
          <p:cNvSpPr>
            <a:spLocks noGrp="1"/>
          </p:cNvSpPr>
          <p:nvPr>
            <p:ph type="title"/>
          </p:nvPr>
        </p:nvSpPr>
        <p:spPr/>
        <p:txBody>
          <a:bodyPr>
            <a:normAutofit fontScale="90000"/>
          </a:bodyPr>
          <a:lstStyle/>
          <a:p>
            <a:r>
              <a:rPr lang="en-GB" dirty="0">
                <a:solidFill>
                  <a:srgbClr val="FF0000"/>
                </a:solidFill>
              </a:rPr>
              <a:t>‘</a:t>
            </a:r>
            <a:r>
              <a:rPr lang="en-GB" dirty="0" err="1">
                <a:solidFill>
                  <a:srgbClr val="FF0000"/>
                </a:solidFill>
              </a:rPr>
              <a:t>Rhethrheg</a:t>
            </a:r>
            <a:r>
              <a:rPr lang="en-GB" dirty="0">
                <a:solidFill>
                  <a:srgbClr val="FF0000"/>
                </a:solidFill>
              </a:rPr>
              <a:t>’ </a:t>
            </a:r>
            <a:r>
              <a:rPr lang="en-GB" dirty="0" err="1">
                <a:solidFill>
                  <a:srgbClr val="FF0000"/>
                </a:solidFill>
              </a:rPr>
              <a:t>creadigrwydd</a:t>
            </a:r>
            <a:br>
              <a:rPr lang="en-GB" dirty="0"/>
            </a:br>
            <a:r>
              <a:rPr lang="en-GB" dirty="0"/>
              <a:t>The Types of Creativity </a:t>
            </a:r>
          </a:p>
        </p:txBody>
      </p:sp>
      <p:sp>
        <p:nvSpPr>
          <p:cNvPr id="9" name="Content Placeholder 8">
            <a:extLst>
              <a:ext uri="{FF2B5EF4-FFF2-40B4-BE49-F238E27FC236}">
                <a16:creationId xmlns:a16="http://schemas.microsoft.com/office/drawing/2014/main" id="{FC366B47-C5ED-8830-8714-CA40786A15BD}"/>
              </a:ext>
            </a:extLst>
          </p:cNvPr>
          <p:cNvSpPr>
            <a:spLocks noGrp="1"/>
          </p:cNvSpPr>
          <p:nvPr>
            <p:ph sz="half" idx="1"/>
          </p:nvPr>
        </p:nvSpPr>
        <p:spPr/>
        <p:txBody>
          <a:bodyPr>
            <a:normAutofit fontScale="55000" lnSpcReduction="20000"/>
          </a:bodyPr>
          <a:lstStyle/>
          <a:p>
            <a:r>
              <a:rPr lang="en-GB" dirty="0">
                <a:solidFill>
                  <a:srgbClr val="00B050"/>
                </a:solidFill>
              </a:rPr>
              <a:t>Mae </a:t>
            </a:r>
            <a:r>
              <a:rPr lang="en-GB" dirty="0" err="1">
                <a:solidFill>
                  <a:srgbClr val="00B050"/>
                </a:solidFill>
              </a:rPr>
              <a:t>nifer</a:t>
            </a:r>
            <a:r>
              <a:rPr lang="en-GB" dirty="0">
                <a:solidFill>
                  <a:srgbClr val="00B050"/>
                </a:solidFill>
              </a:rPr>
              <a:t> o </a:t>
            </a:r>
            <a:r>
              <a:rPr lang="en-GB" dirty="0" err="1">
                <a:solidFill>
                  <a:srgbClr val="00B050"/>
                </a:solidFill>
              </a:rPr>
              <a:t>honiadau</a:t>
            </a:r>
            <a:r>
              <a:rPr lang="en-GB" dirty="0">
                <a:solidFill>
                  <a:srgbClr val="00B050"/>
                </a:solidFill>
              </a:rPr>
              <a:t> </a:t>
            </a:r>
            <a:r>
              <a:rPr lang="en-GB" dirty="0" err="1">
                <a:solidFill>
                  <a:srgbClr val="00B050"/>
                </a:solidFill>
              </a:rPr>
              <a:t>academaidd</a:t>
            </a:r>
            <a:r>
              <a:rPr lang="en-GB" dirty="0">
                <a:solidFill>
                  <a:srgbClr val="00B050"/>
                </a:solidFill>
              </a:rPr>
              <a:t> am y </a:t>
            </a:r>
            <a:r>
              <a:rPr lang="en-GB" dirty="0" err="1">
                <a:solidFill>
                  <a:srgbClr val="00B050"/>
                </a:solidFill>
              </a:rPr>
              <a:t>cysyniad</a:t>
            </a:r>
            <a:r>
              <a:rPr lang="en-GB" dirty="0">
                <a:solidFill>
                  <a:srgbClr val="00B050"/>
                </a:solidFill>
              </a:rPr>
              <a:t> o </a:t>
            </a:r>
            <a:r>
              <a:rPr lang="en-GB" dirty="0" err="1">
                <a:solidFill>
                  <a:srgbClr val="00B050"/>
                </a:solidFill>
              </a:rPr>
              <a:t>greadigrwydd</a:t>
            </a:r>
            <a:r>
              <a:rPr lang="en-GB" dirty="0">
                <a:solidFill>
                  <a:srgbClr val="00B050"/>
                </a:solidFill>
              </a:rPr>
              <a:t> </a:t>
            </a:r>
          </a:p>
          <a:p>
            <a:r>
              <a:rPr lang="en-GB" dirty="0" err="1">
                <a:solidFill>
                  <a:srgbClr val="00B050"/>
                </a:solidFill>
              </a:rPr>
              <a:t>Mae’r</a:t>
            </a:r>
            <a:r>
              <a:rPr lang="en-GB" dirty="0">
                <a:solidFill>
                  <a:srgbClr val="00B050"/>
                </a:solidFill>
              </a:rPr>
              <a:t> term '</a:t>
            </a:r>
            <a:r>
              <a:rPr lang="en-GB" dirty="0" err="1">
                <a:solidFill>
                  <a:srgbClr val="00B050"/>
                </a:solidFill>
              </a:rPr>
              <a:t>rhethreg</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ymwneud</a:t>
            </a:r>
            <a:r>
              <a:rPr lang="en-GB" dirty="0">
                <a:solidFill>
                  <a:srgbClr val="00B050"/>
                </a:solidFill>
              </a:rPr>
              <a:t> </a:t>
            </a:r>
            <a:r>
              <a:rPr lang="en-GB" dirty="0" err="1">
                <a:solidFill>
                  <a:srgbClr val="00B050"/>
                </a:solidFill>
              </a:rPr>
              <a:t>â'r</a:t>
            </a:r>
            <a:r>
              <a:rPr lang="en-GB" dirty="0">
                <a:solidFill>
                  <a:srgbClr val="00B050"/>
                </a:solidFill>
              </a:rPr>
              <a:t> </a:t>
            </a:r>
            <a:r>
              <a:rPr lang="en-GB" dirty="0" err="1">
                <a:solidFill>
                  <a:srgbClr val="00B050"/>
                </a:solidFill>
              </a:rPr>
              <a:t>safbwyntiau</a:t>
            </a:r>
            <a:r>
              <a:rPr lang="en-GB" dirty="0">
                <a:solidFill>
                  <a:srgbClr val="00B050"/>
                </a:solidFill>
              </a:rPr>
              <a:t> </a:t>
            </a:r>
            <a:r>
              <a:rPr lang="en-GB" dirty="0" err="1">
                <a:solidFill>
                  <a:srgbClr val="00B050"/>
                </a:solidFill>
              </a:rPr>
              <a:t>sydd</a:t>
            </a:r>
            <a:r>
              <a:rPr lang="en-GB" dirty="0">
                <a:solidFill>
                  <a:srgbClr val="00B050"/>
                </a:solidFill>
              </a:rPr>
              <a:t> </a:t>
            </a:r>
            <a:r>
              <a:rPr lang="en-GB" dirty="0" err="1">
                <a:solidFill>
                  <a:srgbClr val="00B050"/>
                </a:solidFill>
              </a:rPr>
              <a:t>gan</a:t>
            </a:r>
            <a:r>
              <a:rPr lang="en-GB" dirty="0">
                <a:solidFill>
                  <a:srgbClr val="00B050"/>
                </a:solidFill>
              </a:rPr>
              <a:t> </a:t>
            </a:r>
            <a:r>
              <a:rPr lang="en-GB" dirty="0" err="1">
                <a:solidFill>
                  <a:srgbClr val="00B050"/>
                </a:solidFill>
              </a:rPr>
              <a:t>bobl</a:t>
            </a:r>
            <a:r>
              <a:rPr lang="en-GB" dirty="0">
                <a:solidFill>
                  <a:srgbClr val="00B050"/>
                </a:solidFill>
              </a:rPr>
              <a:t> am </a:t>
            </a:r>
            <a:r>
              <a:rPr lang="en-GB" dirty="0" err="1">
                <a:solidFill>
                  <a:srgbClr val="00B050"/>
                </a:solidFill>
              </a:rPr>
              <a:t>greadigrwydd</a:t>
            </a:r>
            <a:endParaRPr lang="en-GB" dirty="0">
              <a:solidFill>
                <a:srgbClr val="00B050"/>
              </a:solidFill>
            </a:endParaRPr>
          </a:p>
          <a:p>
            <a:pPr lvl="1"/>
            <a:r>
              <a:rPr lang="en-GB" dirty="0" err="1">
                <a:solidFill>
                  <a:srgbClr val="00B050"/>
                </a:solidFill>
              </a:rPr>
              <a:t>Yr</a:t>
            </a:r>
            <a:r>
              <a:rPr lang="en-GB" dirty="0">
                <a:solidFill>
                  <a:srgbClr val="00B050"/>
                </a:solidFill>
              </a:rPr>
              <a:t> </a:t>
            </a:r>
            <a:r>
              <a:rPr lang="en-GB" dirty="0" err="1">
                <a:solidFill>
                  <a:srgbClr val="00B050"/>
                </a:solidFill>
              </a:rPr>
              <a:t>athrylith</a:t>
            </a:r>
            <a:r>
              <a:rPr lang="en-GB" dirty="0">
                <a:solidFill>
                  <a:srgbClr val="00B050"/>
                </a:solidFill>
              </a:rPr>
              <a:t> </a:t>
            </a:r>
            <a:r>
              <a:rPr lang="en-GB" dirty="0" err="1">
                <a:solidFill>
                  <a:srgbClr val="00B050"/>
                </a:solidFill>
              </a:rPr>
              <a:t>greadigol</a:t>
            </a:r>
            <a:endParaRPr lang="en-GB" dirty="0">
              <a:solidFill>
                <a:srgbClr val="00B050"/>
              </a:solidFill>
            </a:endParaRPr>
          </a:p>
          <a:p>
            <a:pPr lvl="1"/>
            <a:r>
              <a:rPr lang="en-GB" dirty="0" err="1">
                <a:solidFill>
                  <a:srgbClr val="00B050"/>
                </a:solidFill>
              </a:rPr>
              <a:t>Creadigrwydd</a:t>
            </a:r>
            <a:r>
              <a:rPr lang="en-GB" dirty="0">
                <a:solidFill>
                  <a:srgbClr val="00B050"/>
                </a:solidFill>
              </a:rPr>
              <a:t> </a:t>
            </a:r>
            <a:r>
              <a:rPr lang="en-GB" dirty="0" err="1">
                <a:solidFill>
                  <a:srgbClr val="00B050"/>
                </a:solidFill>
              </a:rPr>
              <a:t>democrataidd</a:t>
            </a:r>
            <a:r>
              <a:rPr lang="en-GB" dirty="0">
                <a:solidFill>
                  <a:srgbClr val="00B050"/>
                </a:solidFill>
              </a:rPr>
              <a:t> a </a:t>
            </a:r>
            <a:r>
              <a:rPr lang="en-GB" dirty="0" err="1">
                <a:solidFill>
                  <a:srgbClr val="00B050"/>
                </a:solidFill>
              </a:rPr>
              <a:t>gwleidyddol</a:t>
            </a:r>
            <a:endParaRPr lang="en-GB" dirty="0">
              <a:solidFill>
                <a:srgbClr val="00B050"/>
              </a:solidFill>
            </a:endParaRPr>
          </a:p>
          <a:p>
            <a:pPr lvl="1"/>
            <a:r>
              <a:rPr lang="en-GB" dirty="0" err="1">
                <a:solidFill>
                  <a:srgbClr val="00B050"/>
                </a:solidFill>
              </a:rPr>
              <a:t>Creadigrwydd</a:t>
            </a:r>
            <a:r>
              <a:rPr lang="en-GB" dirty="0">
                <a:solidFill>
                  <a:srgbClr val="00B050"/>
                </a:solidFill>
              </a:rPr>
              <a:t> </a:t>
            </a:r>
            <a:r>
              <a:rPr lang="en-GB" dirty="0" err="1">
                <a:solidFill>
                  <a:srgbClr val="00B050"/>
                </a:solidFill>
              </a:rPr>
              <a:t>hollbresennol</a:t>
            </a:r>
            <a:r>
              <a:rPr lang="en-GB" dirty="0">
                <a:solidFill>
                  <a:srgbClr val="00B050"/>
                </a:solidFill>
              </a:rPr>
              <a:t> </a:t>
            </a:r>
          </a:p>
          <a:p>
            <a:pPr lvl="1"/>
            <a:r>
              <a:rPr lang="en-GB" dirty="0" err="1">
                <a:solidFill>
                  <a:srgbClr val="00B050"/>
                </a:solidFill>
              </a:rPr>
              <a:t>Creadigrwydd</a:t>
            </a:r>
            <a:r>
              <a:rPr lang="en-GB" dirty="0">
                <a:solidFill>
                  <a:srgbClr val="00B050"/>
                </a:solidFill>
              </a:rPr>
              <a:t> er </a:t>
            </a:r>
            <a:r>
              <a:rPr lang="en-GB" dirty="0" err="1">
                <a:solidFill>
                  <a:srgbClr val="00B050"/>
                </a:solidFill>
              </a:rPr>
              <a:t>lles</a:t>
            </a:r>
            <a:r>
              <a:rPr lang="en-GB" dirty="0">
                <a:solidFill>
                  <a:srgbClr val="00B050"/>
                </a:solidFill>
              </a:rPr>
              <a:t> </a:t>
            </a:r>
            <a:r>
              <a:rPr lang="en-GB" dirty="0" err="1">
                <a:solidFill>
                  <a:srgbClr val="00B050"/>
                </a:solidFill>
              </a:rPr>
              <a:t>cymdeithasol</a:t>
            </a:r>
            <a:endParaRPr lang="en-GB" dirty="0">
              <a:solidFill>
                <a:srgbClr val="00B050"/>
              </a:solidFill>
            </a:endParaRPr>
          </a:p>
          <a:p>
            <a:pPr lvl="1"/>
            <a:r>
              <a:rPr lang="en-GB" dirty="0" err="1">
                <a:solidFill>
                  <a:srgbClr val="00B050"/>
                </a:solidFill>
              </a:rPr>
              <a:t>Creadigrwydd</a:t>
            </a:r>
            <a:r>
              <a:rPr lang="en-GB" dirty="0">
                <a:solidFill>
                  <a:srgbClr val="00B050"/>
                </a:solidFill>
              </a:rPr>
              <a:t> </a:t>
            </a:r>
            <a:r>
              <a:rPr lang="en-GB" dirty="0" err="1">
                <a:solidFill>
                  <a:srgbClr val="00B050"/>
                </a:solidFill>
              </a:rPr>
              <a:t>fel</a:t>
            </a:r>
            <a:r>
              <a:rPr lang="en-GB" dirty="0">
                <a:solidFill>
                  <a:srgbClr val="00B050"/>
                </a:solidFill>
              </a:rPr>
              <a:t> </a:t>
            </a:r>
            <a:r>
              <a:rPr lang="en-GB" dirty="0" err="1">
                <a:solidFill>
                  <a:srgbClr val="00B050"/>
                </a:solidFill>
              </a:rPr>
              <a:t>rheidrwydd</a:t>
            </a:r>
            <a:r>
              <a:rPr lang="en-GB" dirty="0">
                <a:solidFill>
                  <a:srgbClr val="00B050"/>
                </a:solidFill>
              </a:rPr>
              <a:t> </a:t>
            </a:r>
            <a:r>
              <a:rPr lang="en-GB" dirty="0" err="1">
                <a:solidFill>
                  <a:srgbClr val="00B050"/>
                </a:solidFill>
              </a:rPr>
              <a:t>economaidd</a:t>
            </a:r>
            <a:endParaRPr lang="en-GB" dirty="0">
              <a:solidFill>
                <a:srgbClr val="00B050"/>
              </a:solidFill>
            </a:endParaRPr>
          </a:p>
          <a:p>
            <a:pPr lvl="1"/>
            <a:r>
              <a:rPr lang="en-GB" dirty="0" err="1">
                <a:solidFill>
                  <a:srgbClr val="00B050"/>
                </a:solidFill>
              </a:rPr>
              <a:t>Chwarae</a:t>
            </a:r>
            <a:r>
              <a:rPr lang="en-GB" dirty="0">
                <a:solidFill>
                  <a:srgbClr val="00B050"/>
                </a:solidFill>
              </a:rPr>
              <a:t> a </a:t>
            </a:r>
            <a:r>
              <a:rPr lang="en-GB" dirty="0" err="1">
                <a:solidFill>
                  <a:srgbClr val="00B050"/>
                </a:solidFill>
              </a:rPr>
              <a:t>chreadigrwydd</a:t>
            </a:r>
            <a:endParaRPr lang="en-GB" dirty="0">
              <a:solidFill>
                <a:srgbClr val="00B050"/>
              </a:solidFill>
            </a:endParaRPr>
          </a:p>
          <a:p>
            <a:pPr lvl="1"/>
            <a:r>
              <a:rPr lang="en-GB" dirty="0" err="1">
                <a:solidFill>
                  <a:srgbClr val="00B050"/>
                </a:solidFill>
              </a:rPr>
              <a:t>Creadigrwydd</a:t>
            </a:r>
            <a:r>
              <a:rPr lang="en-GB" dirty="0">
                <a:solidFill>
                  <a:srgbClr val="00B050"/>
                </a:solidFill>
              </a:rPr>
              <a:t> a </a:t>
            </a:r>
            <a:r>
              <a:rPr lang="en-GB" dirty="0" err="1">
                <a:solidFill>
                  <a:srgbClr val="00B050"/>
                </a:solidFill>
              </a:rPr>
              <a:t>gwybyddiaeth</a:t>
            </a:r>
            <a:endParaRPr lang="en-GB" dirty="0">
              <a:solidFill>
                <a:srgbClr val="00B050"/>
              </a:solidFill>
            </a:endParaRPr>
          </a:p>
          <a:p>
            <a:pPr lvl="1"/>
            <a:r>
              <a:rPr lang="en-GB" dirty="0" err="1">
                <a:solidFill>
                  <a:srgbClr val="00B050"/>
                </a:solidFill>
              </a:rPr>
              <a:t>Fforddiadwyedd</a:t>
            </a:r>
            <a:r>
              <a:rPr lang="en-GB" dirty="0">
                <a:solidFill>
                  <a:srgbClr val="00B050"/>
                </a:solidFill>
              </a:rPr>
              <a:t> </a:t>
            </a:r>
            <a:r>
              <a:rPr lang="en-GB" dirty="0" err="1">
                <a:solidFill>
                  <a:srgbClr val="00B050"/>
                </a:solidFill>
              </a:rPr>
              <a:t>creadigol</a:t>
            </a:r>
            <a:r>
              <a:rPr lang="en-GB" dirty="0">
                <a:solidFill>
                  <a:srgbClr val="00B050"/>
                </a:solidFill>
              </a:rPr>
              <a:t> </a:t>
            </a:r>
            <a:r>
              <a:rPr lang="en-GB" dirty="0" err="1">
                <a:solidFill>
                  <a:srgbClr val="00B050"/>
                </a:solidFill>
              </a:rPr>
              <a:t>technoleg</a:t>
            </a:r>
            <a:endParaRPr lang="en-GB" dirty="0">
              <a:solidFill>
                <a:srgbClr val="00B050"/>
              </a:solidFill>
            </a:endParaRPr>
          </a:p>
          <a:p>
            <a:pPr lvl="1"/>
            <a:r>
              <a:rPr lang="en-GB" dirty="0" err="1">
                <a:solidFill>
                  <a:srgbClr val="00B050"/>
                </a:solidFill>
              </a:rPr>
              <a:t>Yr</a:t>
            </a:r>
            <a:r>
              <a:rPr lang="en-GB" dirty="0">
                <a:solidFill>
                  <a:srgbClr val="00B050"/>
                </a:solidFill>
              </a:rPr>
              <a:t> </a:t>
            </a:r>
            <a:r>
              <a:rPr lang="en-GB" dirty="0" err="1">
                <a:solidFill>
                  <a:srgbClr val="00B050"/>
                </a:solidFill>
              </a:rPr>
              <a:t>ystafell</a:t>
            </a:r>
            <a:r>
              <a:rPr lang="en-GB" dirty="0">
                <a:solidFill>
                  <a:srgbClr val="00B050"/>
                </a:solidFill>
              </a:rPr>
              <a:t> </a:t>
            </a:r>
            <a:r>
              <a:rPr lang="en-GB" dirty="0" err="1">
                <a:solidFill>
                  <a:srgbClr val="00B050"/>
                </a:solidFill>
              </a:rPr>
              <a:t>ddosbarth</a:t>
            </a:r>
            <a:r>
              <a:rPr lang="en-GB" dirty="0">
                <a:solidFill>
                  <a:srgbClr val="00B050"/>
                </a:solidFill>
              </a:rPr>
              <a:t> </a:t>
            </a:r>
            <a:r>
              <a:rPr lang="en-GB" dirty="0" err="1">
                <a:solidFill>
                  <a:srgbClr val="00B050"/>
                </a:solidFill>
              </a:rPr>
              <a:t>greadigol</a:t>
            </a:r>
            <a:r>
              <a:rPr lang="en-GB" dirty="0">
                <a:solidFill>
                  <a:srgbClr val="00B050"/>
                </a:solidFill>
              </a:rPr>
              <a:t> </a:t>
            </a:r>
          </a:p>
          <a:p>
            <a:endParaRPr lang="en-GB" dirty="0"/>
          </a:p>
          <a:p>
            <a:endParaRPr lang="en-GB" dirty="0"/>
          </a:p>
        </p:txBody>
      </p:sp>
      <p:sp>
        <p:nvSpPr>
          <p:cNvPr id="10" name="Content Placeholder 9">
            <a:extLst>
              <a:ext uri="{FF2B5EF4-FFF2-40B4-BE49-F238E27FC236}">
                <a16:creationId xmlns:a16="http://schemas.microsoft.com/office/drawing/2014/main" id="{B4A65947-2441-3336-1DCC-C32EECC8E4CC}"/>
              </a:ext>
            </a:extLst>
          </p:cNvPr>
          <p:cNvSpPr>
            <a:spLocks noGrp="1"/>
          </p:cNvSpPr>
          <p:nvPr>
            <p:ph sz="half" idx="2"/>
          </p:nvPr>
        </p:nvSpPr>
        <p:spPr/>
        <p:txBody>
          <a:bodyPr>
            <a:normAutofit fontScale="55000" lnSpcReduction="20000"/>
          </a:bodyPr>
          <a:lstStyle/>
          <a:p>
            <a:r>
              <a:rPr lang="en-GB" dirty="0"/>
              <a:t>There are a number of academic claims about the concept of creativity </a:t>
            </a:r>
          </a:p>
          <a:p>
            <a:pPr lvl="1"/>
            <a:r>
              <a:rPr lang="en-GB" dirty="0"/>
              <a:t>The creative genius</a:t>
            </a:r>
          </a:p>
          <a:p>
            <a:pPr lvl="1"/>
            <a:r>
              <a:rPr lang="en-GB" dirty="0"/>
              <a:t>Democratic and political creativity</a:t>
            </a:r>
          </a:p>
          <a:p>
            <a:pPr lvl="1"/>
            <a:r>
              <a:rPr lang="en-GB" dirty="0"/>
              <a:t>Ubiquitous creativity </a:t>
            </a:r>
          </a:p>
          <a:p>
            <a:pPr lvl="1"/>
            <a:r>
              <a:rPr lang="en-GB" dirty="0"/>
              <a:t>Creativity for social good</a:t>
            </a:r>
          </a:p>
          <a:p>
            <a:pPr lvl="1"/>
            <a:r>
              <a:rPr lang="en-GB" dirty="0"/>
              <a:t>Creativity as an economic imperative</a:t>
            </a:r>
          </a:p>
          <a:p>
            <a:pPr lvl="1"/>
            <a:r>
              <a:rPr lang="en-GB" dirty="0"/>
              <a:t>Play and creativity</a:t>
            </a:r>
          </a:p>
          <a:p>
            <a:pPr lvl="1"/>
            <a:r>
              <a:rPr lang="en-GB" dirty="0"/>
              <a:t>Creativity and cognition	</a:t>
            </a:r>
          </a:p>
          <a:p>
            <a:pPr lvl="1"/>
            <a:r>
              <a:rPr lang="en-GB" dirty="0"/>
              <a:t>The Creative affordances of technology</a:t>
            </a:r>
          </a:p>
          <a:p>
            <a:pPr lvl="1"/>
            <a:r>
              <a:rPr lang="en-GB" dirty="0"/>
              <a:t>The creative classroom </a:t>
            </a:r>
          </a:p>
          <a:p>
            <a:r>
              <a:rPr lang="en-GB" dirty="0"/>
              <a:t>Also referred to as ‘</a:t>
            </a:r>
            <a:r>
              <a:rPr lang="en-GB" dirty="0" err="1"/>
              <a:t>rhetorics</a:t>
            </a:r>
            <a:r>
              <a:rPr lang="en-GB" dirty="0"/>
              <a:t>’</a:t>
            </a:r>
          </a:p>
          <a:p>
            <a:endParaRPr lang="en-GB" dirty="0"/>
          </a:p>
        </p:txBody>
      </p:sp>
    </p:spTree>
    <p:extLst>
      <p:ext uri="{BB962C8B-B14F-4D97-AF65-F5344CB8AC3E}">
        <p14:creationId xmlns:p14="http://schemas.microsoft.com/office/powerpoint/2010/main" val="2953424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6F201-72A6-99A8-2F54-DBC49496ECC1}"/>
              </a:ext>
            </a:extLst>
          </p:cNvPr>
          <p:cNvSpPr>
            <a:spLocks noGrp="1"/>
          </p:cNvSpPr>
          <p:nvPr>
            <p:ph type="title"/>
          </p:nvPr>
        </p:nvSpPr>
        <p:spPr/>
        <p:txBody>
          <a:bodyPr>
            <a:normAutofit fontScale="90000"/>
          </a:bodyPr>
          <a:lstStyle/>
          <a:p>
            <a:r>
              <a:rPr lang="en-GB" sz="4400" b="1" dirty="0" err="1">
                <a:solidFill>
                  <a:srgbClr val="00B050"/>
                </a:solidFill>
              </a:rPr>
              <a:t>Yr</a:t>
            </a:r>
            <a:r>
              <a:rPr lang="en-GB" sz="4400" b="1" dirty="0">
                <a:solidFill>
                  <a:srgbClr val="00B050"/>
                </a:solidFill>
              </a:rPr>
              <a:t> </a:t>
            </a:r>
            <a:r>
              <a:rPr lang="en-GB" sz="4400" b="1" dirty="0" err="1">
                <a:solidFill>
                  <a:srgbClr val="00B050"/>
                </a:solidFill>
              </a:rPr>
              <a:t>athrylith</a:t>
            </a:r>
            <a:r>
              <a:rPr lang="en-GB" sz="4400" b="1" dirty="0">
                <a:solidFill>
                  <a:srgbClr val="00B050"/>
                </a:solidFill>
              </a:rPr>
              <a:t> </a:t>
            </a:r>
            <a:r>
              <a:rPr lang="en-GB" sz="4400" b="1" dirty="0" err="1">
                <a:solidFill>
                  <a:srgbClr val="00B050"/>
                </a:solidFill>
              </a:rPr>
              <a:t>greadigol</a:t>
            </a:r>
            <a:br>
              <a:rPr lang="en-GB" sz="4400" b="1" dirty="0">
                <a:solidFill>
                  <a:srgbClr val="00B050"/>
                </a:solidFill>
              </a:rPr>
            </a:br>
            <a:r>
              <a:rPr lang="en-GB" sz="4400" b="1" dirty="0"/>
              <a:t> The creative genius </a:t>
            </a:r>
            <a:endParaRPr lang="en-GB" dirty="0"/>
          </a:p>
        </p:txBody>
      </p:sp>
      <p:sp>
        <p:nvSpPr>
          <p:cNvPr id="3" name="Content Placeholder 2">
            <a:extLst>
              <a:ext uri="{FF2B5EF4-FFF2-40B4-BE49-F238E27FC236}">
                <a16:creationId xmlns:a16="http://schemas.microsoft.com/office/drawing/2014/main" id="{BBBAB853-F39C-372F-50B3-4D326EECD667}"/>
              </a:ext>
            </a:extLst>
          </p:cNvPr>
          <p:cNvSpPr>
            <a:spLocks noGrp="1"/>
          </p:cNvSpPr>
          <p:nvPr>
            <p:ph sz="half" idx="1"/>
          </p:nvPr>
        </p:nvSpPr>
        <p:spPr/>
        <p:txBody>
          <a:bodyPr>
            <a:normAutofit fontScale="62500" lnSpcReduction="20000"/>
          </a:bodyPr>
          <a:lstStyle/>
          <a:p>
            <a:pPr marL="285750" indent="-285750">
              <a:buFont typeface="Arial" panose="020B0604020202020204" pitchFamily="34" charset="0"/>
              <a:buChar char="•"/>
            </a:pPr>
            <a:r>
              <a:rPr lang="en-GB" sz="2400" dirty="0" err="1">
                <a:solidFill>
                  <a:srgbClr val="00B050"/>
                </a:solidFill>
              </a:rPr>
              <a:t>Ar</a:t>
            </a:r>
            <a:r>
              <a:rPr lang="en-GB" sz="2400" dirty="0">
                <a:solidFill>
                  <a:srgbClr val="00B050"/>
                </a:solidFill>
              </a:rPr>
              <a:t> </a:t>
            </a:r>
            <a:r>
              <a:rPr lang="en-GB" sz="2400" dirty="0" err="1">
                <a:solidFill>
                  <a:srgbClr val="00B050"/>
                </a:solidFill>
              </a:rPr>
              <a:t>ôl</a:t>
            </a:r>
            <a:r>
              <a:rPr lang="en-GB" sz="2400" dirty="0">
                <a:solidFill>
                  <a:srgbClr val="00B050"/>
                </a:solidFill>
              </a:rPr>
              <a:t> y 18fed </a:t>
            </a:r>
            <a:r>
              <a:rPr lang="en-GB" sz="2400" dirty="0" err="1">
                <a:solidFill>
                  <a:srgbClr val="00B050"/>
                </a:solidFill>
              </a:rPr>
              <a:t>ganrif</a:t>
            </a:r>
            <a:r>
              <a:rPr lang="en-GB" sz="2400" dirty="0">
                <a:solidFill>
                  <a:srgbClr val="00B050"/>
                </a:solidFill>
              </a:rPr>
              <a:t> </a:t>
            </a:r>
            <a:r>
              <a:rPr lang="en-GB" sz="2400" dirty="0" err="1">
                <a:solidFill>
                  <a:srgbClr val="00B050"/>
                </a:solidFill>
              </a:rPr>
              <a:t>roedd</a:t>
            </a:r>
            <a:r>
              <a:rPr lang="en-GB" sz="2400" dirty="0">
                <a:solidFill>
                  <a:srgbClr val="00B050"/>
                </a:solidFill>
              </a:rPr>
              <a:t> y term '</a:t>
            </a:r>
            <a:r>
              <a:rPr lang="en-GB" sz="2400" dirty="0" err="1">
                <a:solidFill>
                  <a:srgbClr val="00B050"/>
                </a:solidFill>
              </a:rPr>
              <a:t>creadigol</a:t>
            </a:r>
            <a:r>
              <a:rPr lang="en-GB" sz="2400" dirty="0">
                <a:solidFill>
                  <a:srgbClr val="00B050"/>
                </a:solidFill>
              </a:rPr>
              <a:t>' </a:t>
            </a:r>
            <a:r>
              <a:rPr lang="en-GB" sz="2400" dirty="0" err="1">
                <a:solidFill>
                  <a:srgbClr val="00B050"/>
                </a:solidFill>
              </a:rPr>
              <a:t>nid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unig</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berthnasol</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Dduw</a:t>
            </a:r>
            <a:r>
              <a:rPr lang="en-GB" sz="2400" dirty="0">
                <a:solidFill>
                  <a:srgbClr val="00B050"/>
                </a:solidFill>
              </a:rPr>
              <a:t> (y </a:t>
            </a:r>
            <a:r>
              <a:rPr lang="en-GB" sz="2400" dirty="0" err="1">
                <a:solidFill>
                  <a:srgbClr val="00B050"/>
                </a:solidFill>
              </a:rPr>
              <a:t>creawdwr</a:t>
            </a:r>
            <a:r>
              <a:rPr lang="en-GB" sz="2400" dirty="0">
                <a:solidFill>
                  <a:srgbClr val="00B050"/>
                </a:solidFill>
              </a:rPr>
              <a:t>) </a:t>
            </a:r>
            <a:r>
              <a:rPr lang="en-GB" sz="2400" dirty="0" err="1">
                <a:solidFill>
                  <a:srgbClr val="00B050"/>
                </a:solidFill>
              </a:rPr>
              <a:t>ond</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artistiaid</a:t>
            </a:r>
            <a:r>
              <a:rPr lang="en-GB" sz="2400" dirty="0">
                <a:solidFill>
                  <a:srgbClr val="00B050"/>
                </a:solidFill>
              </a:rPr>
              <a:t> </a:t>
            </a:r>
            <a:r>
              <a:rPr lang="en-GB" sz="2400" dirty="0" err="1">
                <a:solidFill>
                  <a:srgbClr val="00B050"/>
                </a:solidFill>
              </a:rPr>
              <a:t>dynol</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Gwelir</a:t>
            </a:r>
            <a:r>
              <a:rPr lang="en-GB" sz="2400" dirty="0">
                <a:solidFill>
                  <a:srgbClr val="00B050"/>
                </a:solidFill>
              </a:rPr>
              <a:t> </a:t>
            </a:r>
            <a:r>
              <a:rPr lang="en-GB" sz="2400" dirty="0" err="1">
                <a:solidFill>
                  <a:srgbClr val="00B050"/>
                </a:solidFill>
              </a:rPr>
              <a:t>creadigrwydd</a:t>
            </a:r>
            <a:r>
              <a:rPr lang="en-GB" sz="2400" dirty="0">
                <a:solidFill>
                  <a:srgbClr val="00B050"/>
                </a:solidFill>
              </a:rPr>
              <a:t> </a:t>
            </a:r>
            <a:r>
              <a:rPr lang="en-GB" sz="2400" dirty="0" err="1">
                <a:solidFill>
                  <a:srgbClr val="00B050"/>
                </a:solidFill>
              </a:rPr>
              <a:t>fel</a:t>
            </a:r>
            <a:r>
              <a:rPr lang="en-GB" sz="2400" dirty="0">
                <a:solidFill>
                  <a:srgbClr val="00B050"/>
                </a:solidFill>
              </a:rPr>
              <a:t> </a:t>
            </a:r>
            <a:r>
              <a:rPr lang="en-GB" sz="2400" dirty="0" err="1">
                <a:solidFill>
                  <a:srgbClr val="00B050"/>
                </a:solidFill>
              </a:rPr>
              <a:t>ansawdd</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ychydig</a:t>
            </a:r>
            <a:r>
              <a:rPr lang="en-GB" sz="2400" dirty="0">
                <a:solidFill>
                  <a:srgbClr val="00B050"/>
                </a:solidFill>
              </a:rPr>
              <a:t> o </a:t>
            </a:r>
            <a:r>
              <a:rPr lang="en-GB" sz="2400" dirty="0" err="1">
                <a:solidFill>
                  <a:srgbClr val="00B050"/>
                </a:solidFill>
              </a:rPr>
              <a:t>unigolion</a:t>
            </a:r>
            <a:r>
              <a:rPr lang="en-GB" sz="2400" dirty="0">
                <a:solidFill>
                  <a:srgbClr val="00B050"/>
                </a:solidFill>
              </a:rPr>
              <a:t> </a:t>
            </a:r>
            <a:r>
              <a:rPr lang="en-GB" sz="2400" dirty="0" err="1">
                <a:solidFill>
                  <a:srgbClr val="00B050"/>
                </a:solidFill>
              </a:rPr>
              <a:t>addysgedig</a:t>
            </a:r>
            <a:r>
              <a:rPr lang="en-GB" sz="2400" dirty="0">
                <a:solidFill>
                  <a:srgbClr val="00B050"/>
                </a:solidFill>
              </a:rPr>
              <a:t> a </a:t>
            </a:r>
            <a:r>
              <a:rPr lang="en-GB" sz="2400" dirty="0" err="1">
                <a:solidFill>
                  <a:srgbClr val="00B050"/>
                </a:solidFill>
              </a:rPr>
              <a:t>disgybledig</a:t>
            </a:r>
            <a:r>
              <a:rPr lang="en-GB" sz="2400" dirty="0">
                <a:solidFill>
                  <a:srgbClr val="00B050"/>
                </a:solidFill>
              </a:rPr>
              <a:t> </a:t>
            </a:r>
            <a:r>
              <a:rPr lang="en-GB" sz="2400" dirty="0" err="1">
                <a:solidFill>
                  <a:srgbClr val="00B050"/>
                </a:solidFill>
              </a:rPr>
              <a:t>iawn</a:t>
            </a:r>
            <a:r>
              <a:rPr lang="en-GB" sz="2400" dirty="0">
                <a:solidFill>
                  <a:srgbClr val="00B050"/>
                </a:solidFill>
              </a:rPr>
              <a:t> </a:t>
            </a:r>
          </a:p>
          <a:p>
            <a:pPr marL="285750" indent="-285750">
              <a:buFont typeface="Arial" panose="020B0604020202020204" pitchFamily="34" charset="0"/>
              <a:buChar char="•"/>
            </a:pPr>
            <a:r>
              <a:rPr lang="en-GB" sz="2400" dirty="0" err="1">
                <a:solidFill>
                  <a:srgbClr val="00B050"/>
                </a:solidFill>
              </a:rPr>
              <a:t>Prin</a:t>
            </a:r>
            <a:r>
              <a:rPr lang="en-GB" sz="2400" dirty="0">
                <a:solidFill>
                  <a:srgbClr val="00B050"/>
                </a:solidFill>
              </a:rPr>
              <a:t> </a:t>
            </a:r>
            <a:r>
              <a:rPr lang="en-GB" sz="2400" dirty="0" err="1">
                <a:solidFill>
                  <a:srgbClr val="00B050"/>
                </a:solidFill>
              </a:rPr>
              <a:t>yw'r</a:t>
            </a:r>
            <a:r>
              <a:rPr lang="en-GB" sz="2400" dirty="0">
                <a:solidFill>
                  <a:srgbClr val="00B050"/>
                </a:solidFill>
              </a:rPr>
              <a:t> </a:t>
            </a:r>
            <a:r>
              <a:rPr lang="en-GB" sz="2400" dirty="0" err="1">
                <a:solidFill>
                  <a:srgbClr val="00B050"/>
                </a:solidFill>
              </a:rPr>
              <a:t>addysgwyr</a:t>
            </a:r>
            <a:r>
              <a:rPr lang="en-GB" sz="2400" dirty="0">
                <a:solidFill>
                  <a:srgbClr val="00B050"/>
                </a:solidFill>
              </a:rPr>
              <a:t> </a:t>
            </a:r>
            <a:r>
              <a:rPr lang="en-GB" sz="2400" dirty="0" err="1">
                <a:solidFill>
                  <a:srgbClr val="00B050"/>
                </a:solidFill>
              </a:rPr>
              <a:t>sydd</a:t>
            </a:r>
            <a:r>
              <a:rPr lang="en-GB" sz="2400" dirty="0">
                <a:solidFill>
                  <a:srgbClr val="00B050"/>
                </a:solidFill>
              </a:rPr>
              <a:t> am </a:t>
            </a:r>
            <a:r>
              <a:rPr lang="en-GB" sz="2400" dirty="0" err="1">
                <a:solidFill>
                  <a:srgbClr val="00B050"/>
                </a:solidFill>
              </a:rPr>
              <a:t>hyrwyddo'r</a:t>
            </a:r>
            <a:r>
              <a:rPr lang="en-GB" sz="2400" dirty="0">
                <a:solidFill>
                  <a:srgbClr val="00B050"/>
                </a:solidFill>
              </a:rPr>
              <a:t> model </a:t>
            </a:r>
            <a:r>
              <a:rPr lang="en-GB" sz="2400" dirty="0" err="1">
                <a:solidFill>
                  <a:srgbClr val="00B050"/>
                </a:solidFill>
              </a:rPr>
              <a:t>hwn</a:t>
            </a:r>
            <a:r>
              <a:rPr lang="en-GB" sz="2400" dirty="0">
                <a:solidFill>
                  <a:srgbClr val="00B050"/>
                </a:solidFill>
              </a:rPr>
              <a:t> o </a:t>
            </a:r>
            <a:r>
              <a:rPr lang="en-GB" sz="2400" dirty="0" err="1">
                <a:solidFill>
                  <a:srgbClr val="00B050"/>
                </a:solidFill>
              </a:rPr>
              <a:t>athrylith</a:t>
            </a:r>
            <a:r>
              <a:rPr lang="en-GB" sz="2400" dirty="0">
                <a:solidFill>
                  <a:srgbClr val="00B050"/>
                </a:solidFill>
              </a:rPr>
              <a:t> </a:t>
            </a:r>
            <a:r>
              <a:rPr lang="en-GB" sz="2400" dirty="0" err="1">
                <a:solidFill>
                  <a:srgbClr val="00B050"/>
                </a:solidFill>
              </a:rPr>
              <a:t>greadigol</a:t>
            </a:r>
            <a:r>
              <a:rPr lang="en-GB" sz="2400" dirty="0">
                <a:solidFill>
                  <a:srgbClr val="00B050"/>
                </a:solidFill>
              </a:rPr>
              <a:t> </a:t>
            </a:r>
            <a:r>
              <a:rPr lang="en-GB" sz="2400" dirty="0" err="1">
                <a:solidFill>
                  <a:srgbClr val="00B050"/>
                </a:solidFill>
              </a:rPr>
              <a:t>unigol</a:t>
            </a:r>
            <a:endParaRPr lang="en-GB" sz="2400" dirty="0">
              <a:solidFill>
                <a:srgbClr val="00B050"/>
              </a:solidFill>
            </a:endParaRPr>
          </a:p>
          <a:p>
            <a:pPr marL="285750" indent="-285750">
              <a:buFont typeface="Arial" panose="020B0604020202020204" pitchFamily="34" charset="0"/>
              <a:buChar char="•"/>
            </a:pPr>
            <a:endParaRPr lang="en-GB" sz="2400" dirty="0">
              <a:solidFill>
                <a:srgbClr val="00B050"/>
              </a:solidFill>
            </a:endParaRPr>
          </a:p>
          <a:p>
            <a:r>
              <a:rPr lang="en-GB" sz="2400" b="1" u="sng" dirty="0" err="1">
                <a:solidFill>
                  <a:srgbClr val="00B050"/>
                </a:solidFill>
              </a:rPr>
              <a:t>Meddyliwr</a:t>
            </a:r>
            <a:r>
              <a:rPr lang="en-GB" sz="2400" b="1" u="sng" dirty="0">
                <a:solidFill>
                  <a:srgbClr val="00B050"/>
                </a:solidFill>
              </a:rPr>
              <a:t> </a:t>
            </a:r>
            <a:r>
              <a:rPr lang="en-GB" sz="2400" b="1" u="sng" dirty="0" err="1">
                <a:solidFill>
                  <a:srgbClr val="00B050"/>
                </a:solidFill>
              </a:rPr>
              <a:t>allweddol</a:t>
            </a:r>
            <a:r>
              <a:rPr lang="en-GB" sz="2400" dirty="0">
                <a:solidFill>
                  <a:srgbClr val="00B050"/>
                </a:solidFill>
              </a:rPr>
              <a:t>: Roger Scruton – </a:t>
            </a:r>
            <a:r>
              <a:rPr lang="en-GB" sz="2400" dirty="0" err="1">
                <a:solidFill>
                  <a:srgbClr val="00B050"/>
                </a:solidFill>
              </a:rPr>
              <a:t>Athronydd</a:t>
            </a:r>
            <a:r>
              <a:rPr lang="en-GB" sz="2400" dirty="0">
                <a:solidFill>
                  <a:srgbClr val="00B050"/>
                </a:solidFill>
              </a:rPr>
              <a:t> </a:t>
            </a:r>
          </a:p>
          <a:p>
            <a:pPr marL="285750" indent="-285750">
              <a:buFont typeface="Arial" panose="020B0604020202020204" pitchFamily="34" charset="0"/>
              <a:buChar char="•"/>
            </a:pPr>
            <a:r>
              <a:rPr lang="en-GB" sz="2400" dirty="0" err="1">
                <a:solidFill>
                  <a:srgbClr val="00B050"/>
                </a:solidFill>
              </a:rPr>
              <a:t>Credwr</a:t>
            </a:r>
            <a:r>
              <a:rPr lang="en-GB" sz="2400" dirty="0">
                <a:solidFill>
                  <a:srgbClr val="00B050"/>
                </a:solidFill>
              </a:rPr>
              <a:t> </a:t>
            </a:r>
            <a:r>
              <a:rPr lang="en-GB" sz="2400" dirty="0" err="1">
                <a:solidFill>
                  <a:srgbClr val="00B050"/>
                </a:solidFill>
              </a:rPr>
              <a:t>mewn</a:t>
            </a:r>
            <a:r>
              <a:rPr lang="en-GB" sz="2400" dirty="0">
                <a:solidFill>
                  <a:srgbClr val="00B050"/>
                </a:solidFill>
              </a:rPr>
              <a:t> </a:t>
            </a:r>
            <a:r>
              <a:rPr lang="en-GB" sz="2400" dirty="0" err="1">
                <a:solidFill>
                  <a:srgbClr val="00B050"/>
                </a:solidFill>
              </a:rPr>
              <a:t>celfyddyd</a:t>
            </a:r>
            <a:r>
              <a:rPr lang="en-GB" sz="2400" dirty="0">
                <a:solidFill>
                  <a:srgbClr val="00B050"/>
                </a:solidFill>
              </a:rPr>
              <a:t> gain 'go </a:t>
            </a:r>
            <a:r>
              <a:rPr lang="en-GB" sz="2400" dirty="0" err="1">
                <a:solidFill>
                  <a:srgbClr val="00B050"/>
                </a:solidFill>
              </a:rPr>
              <a:t>iawn</a:t>
            </a:r>
            <a:r>
              <a:rPr lang="en-GB" sz="2400" dirty="0">
                <a:solidFill>
                  <a:srgbClr val="00B050"/>
                </a:solidFill>
              </a:rPr>
              <a:t>'</a:t>
            </a:r>
          </a:p>
          <a:p>
            <a:pPr marL="285750" indent="-285750">
              <a:buFont typeface="Arial" panose="020B0604020202020204" pitchFamily="34" charset="0"/>
              <a:buChar char="•"/>
            </a:pPr>
            <a:r>
              <a:rPr lang="en-GB" sz="2400" dirty="0" err="1">
                <a:solidFill>
                  <a:srgbClr val="00B050"/>
                </a:solidFill>
              </a:rPr>
              <a:t>Beirniadodd</a:t>
            </a:r>
            <a:r>
              <a:rPr lang="en-GB" sz="2400" dirty="0">
                <a:solidFill>
                  <a:srgbClr val="00B050"/>
                </a:solidFill>
              </a:rPr>
              <a:t> </a:t>
            </a:r>
            <a:r>
              <a:rPr lang="en-GB" sz="2400" dirty="0" err="1">
                <a:solidFill>
                  <a:srgbClr val="00B050"/>
                </a:solidFill>
              </a:rPr>
              <a:t>adroddiad</a:t>
            </a:r>
            <a:r>
              <a:rPr lang="en-GB" sz="2400" dirty="0">
                <a:solidFill>
                  <a:srgbClr val="00B050"/>
                </a:solidFill>
              </a:rPr>
              <a:t> Plowden – </a:t>
            </a:r>
            <a:r>
              <a:rPr lang="en-GB" sz="2400" dirty="0" err="1">
                <a:solidFill>
                  <a:srgbClr val="00B050"/>
                </a:solidFill>
              </a:rPr>
              <a:t>credai</a:t>
            </a:r>
            <a:r>
              <a:rPr lang="en-GB" sz="2400" dirty="0">
                <a:solidFill>
                  <a:srgbClr val="00B050"/>
                </a:solidFill>
              </a:rPr>
              <a:t> </a:t>
            </a:r>
            <a:r>
              <a:rPr lang="en-GB" sz="2400" dirty="0" err="1">
                <a:solidFill>
                  <a:srgbClr val="00B050"/>
                </a:solidFill>
              </a:rPr>
              <a:t>mai</a:t>
            </a:r>
            <a:r>
              <a:rPr lang="en-GB" sz="2400" dirty="0">
                <a:solidFill>
                  <a:srgbClr val="00B050"/>
                </a:solidFill>
              </a:rPr>
              <a:t> </a:t>
            </a:r>
            <a:r>
              <a:rPr lang="en-GB" sz="2400" dirty="0" err="1">
                <a:solidFill>
                  <a:srgbClr val="00B050"/>
                </a:solidFill>
              </a:rPr>
              <a:t>diben</a:t>
            </a:r>
            <a:r>
              <a:rPr lang="en-GB" sz="2400" dirty="0">
                <a:solidFill>
                  <a:srgbClr val="00B050"/>
                </a:solidFill>
              </a:rPr>
              <a:t> </a:t>
            </a:r>
            <a:r>
              <a:rPr lang="en-GB" sz="2400" dirty="0" err="1">
                <a:solidFill>
                  <a:srgbClr val="00B050"/>
                </a:solidFill>
              </a:rPr>
              <a:t>addysg</a:t>
            </a:r>
            <a:r>
              <a:rPr lang="en-GB" sz="2400" dirty="0">
                <a:solidFill>
                  <a:srgbClr val="00B050"/>
                </a:solidFill>
              </a:rPr>
              <a:t> </a:t>
            </a:r>
            <a:r>
              <a:rPr lang="en-GB" sz="2400" dirty="0" err="1">
                <a:solidFill>
                  <a:srgbClr val="00B050"/>
                </a:solidFill>
              </a:rPr>
              <a:t>oedd</a:t>
            </a:r>
            <a:r>
              <a:rPr lang="en-GB" sz="2400" dirty="0">
                <a:solidFill>
                  <a:srgbClr val="00B050"/>
                </a:solidFill>
              </a:rPr>
              <a:t> </a:t>
            </a:r>
            <a:r>
              <a:rPr lang="en-GB" sz="2400" dirty="0" err="1">
                <a:solidFill>
                  <a:srgbClr val="00B050"/>
                </a:solidFill>
              </a:rPr>
              <a:t>gwireddu</a:t>
            </a:r>
            <a:r>
              <a:rPr lang="en-GB" sz="2400" dirty="0">
                <a:solidFill>
                  <a:srgbClr val="00B050"/>
                </a:solidFill>
              </a:rPr>
              <a:t> </a:t>
            </a:r>
            <a:r>
              <a:rPr lang="en-GB" sz="2400" dirty="0" err="1">
                <a:solidFill>
                  <a:srgbClr val="00B050"/>
                </a:solidFill>
              </a:rPr>
              <a:t>potensial</a:t>
            </a:r>
            <a:r>
              <a:rPr lang="en-GB" sz="2400" dirty="0">
                <a:solidFill>
                  <a:srgbClr val="00B050"/>
                </a:solidFill>
              </a:rPr>
              <a:t> </a:t>
            </a:r>
            <a:r>
              <a:rPr lang="en-GB" sz="2400" dirty="0" err="1">
                <a:solidFill>
                  <a:srgbClr val="00B050"/>
                </a:solidFill>
              </a:rPr>
              <a:t>pob</a:t>
            </a:r>
            <a:r>
              <a:rPr lang="en-GB" sz="2400" dirty="0">
                <a:solidFill>
                  <a:srgbClr val="00B050"/>
                </a:solidFill>
              </a:rPr>
              <a:t> </a:t>
            </a:r>
            <a:r>
              <a:rPr lang="en-GB" sz="2400" dirty="0" err="1">
                <a:solidFill>
                  <a:srgbClr val="00B050"/>
                </a:solidFill>
              </a:rPr>
              <a:t>plentyn</a:t>
            </a:r>
            <a:r>
              <a:rPr lang="en-GB" sz="2400" dirty="0">
                <a:solidFill>
                  <a:srgbClr val="00B050"/>
                </a:solidFill>
              </a:rPr>
              <a:t> </a:t>
            </a:r>
            <a:r>
              <a:rPr lang="en-GB" sz="2400" dirty="0" err="1">
                <a:solidFill>
                  <a:srgbClr val="00B050"/>
                </a:solidFill>
              </a:rPr>
              <a:t>drwy</a:t>
            </a:r>
            <a:r>
              <a:rPr lang="en-GB" sz="2400" dirty="0">
                <a:solidFill>
                  <a:srgbClr val="00B050"/>
                </a:solidFill>
              </a:rPr>
              <a:t> </a:t>
            </a:r>
            <a:r>
              <a:rPr lang="en-GB" sz="2400" dirty="0" err="1">
                <a:solidFill>
                  <a:srgbClr val="00B050"/>
                </a:solidFill>
              </a:rPr>
              <a:t>fynegiant</a:t>
            </a:r>
            <a:r>
              <a:rPr lang="en-GB" sz="2400" dirty="0">
                <a:solidFill>
                  <a:srgbClr val="00B050"/>
                </a:solidFill>
              </a:rPr>
              <a:t> 'am </a:t>
            </a:r>
            <a:r>
              <a:rPr lang="en-GB" sz="2400" dirty="0" err="1">
                <a:solidFill>
                  <a:srgbClr val="00B050"/>
                </a:solidFill>
              </a:rPr>
              <a:t>ddim</a:t>
            </a:r>
            <a:r>
              <a:rPr lang="en-GB" sz="2400" dirty="0">
                <a:solidFill>
                  <a:srgbClr val="00B050"/>
                </a:solidFill>
              </a:rPr>
              <a:t>'  </a:t>
            </a:r>
          </a:p>
          <a:p>
            <a:pPr marL="285750" indent="-285750">
              <a:buFont typeface="Arial" panose="020B0604020202020204" pitchFamily="34" charset="0"/>
              <a:buChar char="•"/>
            </a:pPr>
            <a:endParaRPr lang="en-GB" sz="2400" dirty="0"/>
          </a:p>
          <a:p>
            <a:endParaRPr lang="en-GB" dirty="0"/>
          </a:p>
          <a:p>
            <a:endParaRPr lang="en-GB" dirty="0"/>
          </a:p>
          <a:p>
            <a:endParaRPr lang="en-GB" dirty="0"/>
          </a:p>
          <a:p>
            <a:endParaRPr lang="en-GB" dirty="0"/>
          </a:p>
          <a:p>
            <a:endParaRPr lang="en-GB" dirty="0"/>
          </a:p>
          <a:p>
            <a:endParaRPr lang="en-GB" dirty="0"/>
          </a:p>
        </p:txBody>
      </p:sp>
      <p:sp>
        <p:nvSpPr>
          <p:cNvPr id="7" name="Content Placeholder 6">
            <a:extLst>
              <a:ext uri="{FF2B5EF4-FFF2-40B4-BE49-F238E27FC236}">
                <a16:creationId xmlns:a16="http://schemas.microsoft.com/office/drawing/2014/main" id="{93A353ED-56C2-A52E-0C98-4F9CB7E0BB7A}"/>
              </a:ext>
            </a:extLst>
          </p:cNvPr>
          <p:cNvSpPr>
            <a:spLocks noGrp="1"/>
          </p:cNvSpPr>
          <p:nvPr>
            <p:ph sz="half" idx="2"/>
          </p:nvPr>
        </p:nvSpPr>
        <p:spPr/>
        <p:txBody>
          <a:bodyPr>
            <a:normAutofit fontScale="62500" lnSpcReduction="20000"/>
          </a:bodyPr>
          <a:lstStyle/>
          <a:p>
            <a:pPr marL="285750" indent="-285750">
              <a:buFont typeface="Arial" panose="020B0604020202020204" pitchFamily="34" charset="0"/>
              <a:buChar char="•"/>
            </a:pPr>
            <a:r>
              <a:rPr lang="en-GB" sz="2400" dirty="0"/>
              <a:t>After 18</a:t>
            </a:r>
            <a:r>
              <a:rPr lang="en-GB" sz="2400" baseline="30000" dirty="0"/>
              <a:t>th</a:t>
            </a:r>
            <a:r>
              <a:rPr lang="en-GB" sz="2400" dirty="0"/>
              <a:t> century the term ‘creative’ not only applied to a god but to a human artist</a:t>
            </a:r>
          </a:p>
          <a:p>
            <a:pPr marL="285750" indent="-285750">
              <a:buFont typeface="Arial" panose="020B0604020202020204" pitchFamily="34" charset="0"/>
              <a:buChar char="•"/>
            </a:pPr>
            <a:r>
              <a:rPr lang="en-GB" sz="2400" dirty="0"/>
              <a:t>Creativity viewed as a quality for a few highly educated and disciplined individuals </a:t>
            </a:r>
          </a:p>
          <a:p>
            <a:pPr marL="285750" indent="-285750">
              <a:buFont typeface="Arial" panose="020B0604020202020204" pitchFamily="34" charset="0"/>
              <a:buChar char="•"/>
            </a:pPr>
            <a:r>
              <a:rPr lang="en-GB" sz="2400" dirty="0"/>
              <a:t>Few educators want to promote this model of singular creative genius</a:t>
            </a:r>
          </a:p>
          <a:p>
            <a:pPr marL="285750" indent="-285750">
              <a:buFont typeface="Arial" panose="020B0604020202020204" pitchFamily="34" charset="0"/>
              <a:buChar char="•"/>
            </a:pPr>
            <a:endParaRPr lang="en-GB" sz="2400" dirty="0"/>
          </a:p>
          <a:p>
            <a:r>
              <a:rPr lang="en-GB" sz="2400" b="1" u="sng" dirty="0"/>
              <a:t>Key thinker</a:t>
            </a:r>
            <a:r>
              <a:rPr lang="en-GB" sz="2400" dirty="0"/>
              <a:t>: Roger Scruton – Philosopher </a:t>
            </a:r>
          </a:p>
          <a:p>
            <a:pPr marL="285750" indent="-285750">
              <a:buFont typeface="Arial" panose="020B0604020202020204" pitchFamily="34" charset="0"/>
              <a:buChar char="•"/>
            </a:pPr>
            <a:r>
              <a:rPr lang="en-GB" sz="2400" dirty="0"/>
              <a:t>Believer of ‘real’ fine art</a:t>
            </a:r>
          </a:p>
          <a:p>
            <a:pPr marL="285750" indent="-285750">
              <a:buFont typeface="Arial" panose="020B0604020202020204" pitchFamily="34" charset="0"/>
              <a:buChar char="•"/>
            </a:pPr>
            <a:r>
              <a:rPr lang="en-GB" sz="2400" dirty="0"/>
              <a:t>Criticised  Plowden report – he believed the purpose of education was to realise the potential of every child through ‘free’ expression  </a:t>
            </a:r>
          </a:p>
        </p:txBody>
      </p:sp>
    </p:spTree>
    <p:extLst>
      <p:ext uri="{BB962C8B-B14F-4D97-AF65-F5344CB8AC3E}">
        <p14:creationId xmlns:p14="http://schemas.microsoft.com/office/powerpoint/2010/main" val="8367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AB2174E-00C3-EE21-EB33-888EE4DF43AC}"/>
              </a:ext>
            </a:extLst>
          </p:cNvPr>
          <p:cNvSpPr>
            <a:spLocks noGrp="1"/>
          </p:cNvSpPr>
          <p:nvPr>
            <p:ph type="title"/>
          </p:nvPr>
        </p:nvSpPr>
        <p:spPr/>
        <p:txBody>
          <a:bodyPr>
            <a:normAutofit fontScale="90000"/>
          </a:bodyPr>
          <a:lstStyle/>
          <a:p>
            <a:r>
              <a:rPr lang="en-GB" sz="4400" dirty="0" err="1">
                <a:solidFill>
                  <a:srgbClr val="00B050"/>
                </a:solidFill>
              </a:rPr>
              <a:t>Creadigrwydd</a:t>
            </a:r>
            <a:r>
              <a:rPr lang="en-GB" sz="4400" dirty="0">
                <a:solidFill>
                  <a:srgbClr val="00B050"/>
                </a:solidFill>
              </a:rPr>
              <a:t> </a:t>
            </a:r>
            <a:r>
              <a:rPr lang="en-GB" sz="4400" dirty="0" err="1">
                <a:solidFill>
                  <a:srgbClr val="00B050"/>
                </a:solidFill>
              </a:rPr>
              <a:t>democrataidd</a:t>
            </a:r>
            <a:r>
              <a:rPr lang="en-GB" sz="4400" dirty="0">
                <a:solidFill>
                  <a:srgbClr val="00B050"/>
                </a:solidFill>
              </a:rPr>
              <a:t> a </a:t>
            </a:r>
            <a:r>
              <a:rPr lang="en-GB" sz="4400" dirty="0" err="1">
                <a:solidFill>
                  <a:srgbClr val="00B050"/>
                </a:solidFill>
              </a:rPr>
              <a:t>gwleidyddol</a:t>
            </a:r>
            <a:br>
              <a:rPr lang="en-GB" sz="4400" dirty="0">
                <a:solidFill>
                  <a:srgbClr val="00B050"/>
                </a:solidFill>
              </a:rPr>
            </a:br>
            <a:r>
              <a:rPr lang="en-GB" sz="4400" b="1" dirty="0"/>
              <a:t>Democratic and political creativity</a:t>
            </a:r>
            <a:endParaRPr lang="en-GB" dirty="0"/>
          </a:p>
        </p:txBody>
      </p:sp>
      <p:sp>
        <p:nvSpPr>
          <p:cNvPr id="6" name="Content Placeholder 5">
            <a:extLst>
              <a:ext uri="{FF2B5EF4-FFF2-40B4-BE49-F238E27FC236}">
                <a16:creationId xmlns:a16="http://schemas.microsoft.com/office/drawing/2014/main" id="{9393B5D9-9CFC-9680-8274-924BBED68D58}"/>
              </a:ext>
            </a:extLst>
          </p:cNvPr>
          <p:cNvSpPr>
            <a:spLocks noGrp="1"/>
          </p:cNvSpPr>
          <p:nvPr>
            <p:ph sz="half" idx="1"/>
          </p:nvPr>
        </p:nvSpPr>
        <p:spPr/>
        <p:txBody>
          <a:bodyPr>
            <a:normAutofit fontScale="55000" lnSpcReduction="20000"/>
          </a:bodyPr>
          <a:lstStyle/>
          <a:p>
            <a:pPr marL="285750" indent="-285750">
              <a:buFont typeface="Arial" panose="020B0604020202020204" pitchFamily="34" charset="0"/>
              <a:buChar char="•"/>
            </a:pPr>
            <a:r>
              <a:rPr lang="en-GB" sz="2400" dirty="0" err="1">
                <a:solidFill>
                  <a:srgbClr val="00B050"/>
                </a:solidFill>
              </a:rPr>
              <a:t>Credu</a:t>
            </a:r>
            <a:r>
              <a:rPr lang="en-GB" sz="2400" dirty="0">
                <a:solidFill>
                  <a:srgbClr val="00B050"/>
                </a:solidFill>
              </a:rPr>
              <a:t> bod </a:t>
            </a:r>
            <a:r>
              <a:rPr lang="en-GB" sz="2400" dirty="0" err="1">
                <a:solidFill>
                  <a:srgbClr val="00B050"/>
                </a:solidFill>
              </a:rPr>
              <a:t>creadigrwydd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chwarae</a:t>
            </a:r>
            <a:r>
              <a:rPr lang="en-GB" sz="2400" dirty="0">
                <a:solidFill>
                  <a:srgbClr val="00B050"/>
                </a:solidFill>
              </a:rPr>
              <a:t> </a:t>
            </a:r>
            <a:r>
              <a:rPr lang="en-GB" sz="2400" dirty="0" err="1">
                <a:solidFill>
                  <a:srgbClr val="00B050"/>
                </a:solidFill>
              </a:rPr>
              <a:t>rhan</a:t>
            </a:r>
            <a:r>
              <a:rPr lang="en-GB" sz="2400" dirty="0">
                <a:solidFill>
                  <a:srgbClr val="00B050"/>
                </a:solidFill>
              </a:rPr>
              <a:t> </a:t>
            </a:r>
            <a:r>
              <a:rPr lang="en-GB" sz="2400" dirty="0" err="1">
                <a:solidFill>
                  <a:srgbClr val="00B050"/>
                </a:solidFill>
              </a:rPr>
              <a:t>yn</a:t>
            </a:r>
            <a:r>
              <a:rPr lang="en-GB" sz="2400" dirty="0">
                <a:solidFill>
                  <a:srgbClr val="00B050"/>
                </a:solidFill>
              </a:rPr>
              <a:t> y </a:t>
            </a:r>
            <a:r>
              <a:rPr lang="en-GB" sz="2400" dirty="0" err="1">
                <a:solidFill>
                  <a:srgbClr val="00B050"/>
                </a:solidFill>
              </a:rPr>
              <a:t>gwaith</a:t>
            </a:r>
            <a:r>
              <a:rPr lang="en-GB" sz="2400" dirty="0">
                <a:solidFill>
                  <a:srgbClr val="00B050"/>
                </a:solidFill>
              </a:rPr>
              <a:t> o </a:t>
            </a:r>
            <a:r>
              <a:rPr lang="en-GB" sz="2400" dirty="0" err="1">
                <a:solidFill>
                  <a:srgbClr val="00B050"/>
                </a:solidFill>
              </a:rPr>
              <a:t>adeiladu</a:t>
            </a:r>
            <a:r>
              <a:rPr lang="en-GB" sz="2400" dirty="0">
                <a:solidFill>
                  <a:srgbClr val="00B050"/>
                </a:solidFill>
              </a:rPr>
              <a:t> </a:t>
            </a:r>
            <a:r>
              <a:rPr lang="en-GB" sz="2400" dirty="0" err="1">
                <a:solidFill>
                  <a:srgbClr val="00B050"/>
                </a:solidFill>
              </a:rPr>
              <a:t>hunaniaeth</a:t>
            </a:r>
            <a:r>
              <a:rPr lang="en-GB" sz="2400" dirty="0">
                <a:solidFill>
                  <a:srgbClr val="00B050"/>
                </a:solidFill>
              </a:rPr>
              <a:t> </a:t>
            </a:r>
            <a:r>
              <a:rPr lang="en-GB" sz="2400" dirty="0" err="1">
                <a:solidFill>
                  <a:srgbClr val="00B050"/>
                </a:solidFill>
              </a:rPr>
              <a:t>pobl</a:t>
            </a:r>
            <a:r>
              <a:rPr lang="en-GB" sz="2400" dirty="0">
                <a:solidFill>
                  <a:srgbClr val="00B050"/>
                </a:solidFill>
              </a:rPr>
              <a:t> </a:t>
            </a:r>
            <a:r>
              <a:rPr lang="en-GB" sz="2400" dirty="0" err="1">
                <a:solidFill>
                  <a:srgbClr val="00B050"/>
                </a:solidFill>
              </a:rPr>
              <a:t>ifanc</a:t>
            </a:r>
            <a:r>
              <a:rPr lang="en-GB" sz="2400" dirty="0">
                <a:solidFill>
                  <a:srgbClr val="00B050"/>
                </a:solidFill>
              </a:rPr>
              <a:t> </a:t>
            </a:r>
            <a:r>
              <a:rPr lang="en-GB" sz="2400" dirty="0" err="1">
                <a:solidFill>
                  <a:srgbClr val="00B050"/>
                </a:solidFill>
              </a:rPr>
              <a:t>drwy</a:t>
            </a:r>
            <a:r>
              <a:rPr lang="en-GB" sz="2400" dirty="0">
                <a:solidFill>
                  <a:srgbClr val="00B050"/>
                </a:solidFill>
              </a:rPr>
              <a:t> </a:t>
            </a:r>
            <a:r>
              <a:rPr lang="en-GB" sz="2400" dirty="0" err="1">
                <a:solidFill>
                  <a:srgbClr val="00B050"/>
                </a:solidFill>
              </a:rPr>
              <a:t>ryngweithio</a:t>
            </a:r>
            <a:r>
              <a:rPr lang="en-GB" sz="2400" dirty="0">
                <a:solidFill>
                  <a:srgbClr val="00B050"/>
                </a:solidFill>
              </a:rPr>
              <a:t> â </a:t>
            </a:r>
            <a:r>
              <a:rPr lang="en-GB" sz="2400" dirty="0" err="1">
                <a:solidFill>
                  <a:srgbClr val="00B050"/>
                </a:solidFill>
              </a:rPr>
              <a:t>diwylliant</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Wedi'i</a:t>
            </a:r>
            <a:r>
              <a:rPr lang="en-GB" sz="2400" dirty="0">
                <a:solidFill>
                  <a:srgbClr val="00B050"/>
                </a:solidFill>
              </a:rPr>
              <a:t> </a:t>
            </a:r>
            <a:r>
              <a:rPr lang="en-GB" sz="2400" dirty="0" err="1">
                <a:solidFill>
                  <a:srgbClr val="00B050"/>
                </a:solidFill>
              </a:rPr>
              <a:t>ffurfio</a:t>
            </a:r>
            <a:r>
              <a:rPr lang="en-GB" sz="2400" dirty="0">
                <a:solidFill>
                  <a:srgbClr val="00B050"/>
                </a:solidFill>
              </a:rPr>
              <a:t> o </a:t>
            </a:r>
            <a:r>
              <a:rPr lang="en-GB" sz="2400" dirty="0" err="1">
                <a:solidFill>
                  <a:srgbClr val="00B050"/>
                </a:solidFill>
              </a:rPr>
              <a:t>arferion</a:t>
            </a:r>
            <a:r>
              <a:rPr lang="en-GB" sz="2400" dirty="0">
                <a:solidFill>
                  <a:srgbClr val="00B050"/>
                </a:solidFill>
              </a:rPr>
              <a:t> </a:t>
            </a:r>
            <a:r>
              <a:rPr lang="en-GB" sz="2400" dirty="0" err="1">
                <a:solidFill>
                  <a:srgbClr val="00B050"/>
                </a:solidFill>
              </a:rPr>
              <a:t>defnydd</a:t>
            </a:r>
            <a:r>
              <a:rPr lang="en-GB" sz="2400" dirty="0">
                <a:solidFill>
                  <a:srgbClr val="00B050"/>
                </a:solidFill>
              </a:rPr>
              <a:t> </a:t>
            </a:r>
            <a:r>
              <a:rPr lang="en-GB" sz="2400" dirty="0" err="1">
                <a:solidFill>
                  <a:srgbClr val="00B050"/>
                </a:solidFill>
              </a:rPr>
              <a:t>diwylliannol</a:t>
            </a:r>
            <a:r>
              <a:rPr lang="en-GB" sz="2400" dirty="0">
                <a:solidFill>
                  <a:srgbClr val="00B050"/>
                </a:solidFill>
              </a:rPr>
              <a:t> (</a:t>
            </a:r>
            <a:r>
              <a:rPr lang="en-GB" sz="2400" dirty="0" err="1">
                <a:solidFill>
                  <a:srgbClr val="00B050"/>
                </a:solidFill>
              </a:rPr>
              <a:t>ffilmiau</a:t>
            </a:r>
            <a:r>
              <a:rPr lang="en-GB" sz="2400" dirty="0">
                <a:solidFill>
                  <a:srgbClr val="00B050"/>
                </a:solidFill>
              </a:rPr>
              <a:t>, </a:t>
            </a:r>
            <a:r>
              <a:rPr lang="en-GB" sz="2400" dirty="0" err="1">
                <a:solidFill>
                  <a:srgbClr val="00B050"/>
                </a:solidFill>
              </a:rPr>
              <a:t>cylchgronau</a:t>
            </a:r>
            <a:r>
              <a:rPr lang="en-GB" sz="2400" dirty="0">
                <a:solidFill>
                  <a:srgbClr val="00B050"/>
                </a:solidFill>
              </a:rPr>
              <a:t>, </a:t>
            </a:r>
            <a:r>
              <a:rPr lang="en-GB" sz="2400" dirty="0" err="1">
                <a:solidFill>
                  <a:srgbClr val="00B050"/>
                </a:solidFill>
              </a:rPr>
              <a:t>cerddoriaeth</a:t>
            </a:r>
            <a:r>
              <a:rPr lang="en-GB" sz="2400" dirty="0">
                <a:solidFill>
                  <a:srgbClr val="00B050"/>
                </a:solidFill>
              </a:rPr>
              <a:t> </a:t>
            </a:r>
            <a:r>
              <a:rPr lang="en-GB" sz="2400" dirty="0" err="1">
                <a:solidFill>
                  <a:srgbClr val="00B050"/>
                </a:solidFill>
              </a:rPr>
              <a:t>boblogaidd</a:t>
            </a:r>
            <a:r>
              <a:rPr lang="en-GB" sz="2400" dirty="0">
                <a:solidFill>
                  <a:srgbClr val="00B050"/>
                </a:solidFill>
              </a:rPr>
              <a:t>) </a:t>
            </a:r>
          </a:p>
          <a:p>
            <a:pPr marL="285750" indent="-285750">
              <a:buFont typeface="Arial" panose="020B0604020202020204" pitchFamily="34" charset="0"/>
              <a:buChar char="•"/>
            </a:pPr>
            <a:r>
              <a:rPr lang="en-GB" sz="2400" dirty="0" err="1">
                <a:solidFill>
                  <a:srgbClr val="00B050"/>
                </a:solidFill>
              </a:rPr>
              <a:t>Creadigrwydd</a:t>
            </a:r>
            <a:r>
              <a:rPr lang="en-GB" sz="2400" dirty="0">
                <a:solidFill>
                  <a:srgbClr val="00B050"/>
                </a:solidFill>
              </a:rPr>
              <a:t> </a:t>
            </a:r>
            <a:r>
              <a:rPr lang="en-GB" sz="2400" dirty="0" err="1">
                <a:solidFill>
                  <a:srgbClr val="00B050"/>
                </a:solidFill>
              </a:rPr>
              <a:t>mewn</a:t>
            </a:r>
            <a:r>
              <a:rPr lang="en-GB" sz="2400" dirty="0">
                <a:solidFill>
                  <a:srgbClr val="00B050"/>
                </a:solidFill>
              </a:rPr>
              <a:t> </a:t>
            </a:r>
            <a:r>
              <a:rPr lang="en-GB" sz="2400" dirty="0" err="1">
                <a:solidFill>
                  <a:srgbClr val="00B050"/>
                </a:solidFill>
              </a:rPr>
              <a:t>ysgolion</a:t>
            </a:r>
            <a:r>
              <a:rPr lang="en-GB" sz="2400" dirty="0">
                <a:solidFill>
                  <a:srgbClr val="00B050"/>
                </a:solidFill>
              </a:rPr>
              <a:t> </a:t>
            </a:r>
            <a:r>
              <a:rPr lang="en-GB" sz="2400" dirty="0" err="1">
                <a:solidFill>
                  <a:srgbClr val="00B050"/>
                </a:solidFill>
              </a:rPr>
              <a:t>sydd</a:t>
            </a:r>
            <a:r>
              <a:rPr lang="en-GB" sz="2400" dirty="0">
                <a:solidFill>
                  <a:srgbClr val="00B050"/>
                </a:solidFill>
              </a:rPr>
              <a:t> </a:t>
            </a:r>
            <a:r>
              <a:rPr lang="en-GB" sz="2400" dirty="0" err="1">
                <a:solidFill>
                  <a:srgbClr val="00B050"/>
                </a:solidFill>
              </a:rPr>
              <a:t>wedi'u</a:t>
            </a:r>
            <a:r>
              <a:rPr lang="en-GB" sz="2400" dirty="0">
                <a:solidFill>
                  <a:srgbClr val="00B050"/>
                </a:solidFill>
              </a:rPr>
              <a:t> </a:t>
            </a:r>
            <a:r>
              <a:rPr lang="en-GB" sz="2400" dirty="0" err="1">
                <a:solidFill>
                  <a:srgbClr val="00B050"/>
                </a:solidFill>
              </a:rPr>
              <a:t>lleoli</a:t>
            </a:r>
            <a:r>
              <a:rPr lang="en-GB" sz="2400" dirty="0">
                <a:solidFill>
                  <a:srgbClr val="00B050"/>
                </a:solidFill>
              </a:rPr>
              <a:t> </a:t>
            </a:r>
            <a:r>
              <a:rPr lang="en-GB" sz="2400" dirty="0" err="1">
                <a:solidFill>
                  <a:srgbClr val="00B050"/>
                </a:solidFill>
              </a:rPr>
              <a:t>rhwng</a:t>
            </a:r>
            <a:r>
              <a:rPr lang="en-GB" sz="2400" dirty="0">
                <a:solidFill>
                  <a:srgbClr val="00B050"/>
                </a:solidFill>
              </a:rPr>
              <a:t> </a:t>
            </a:r>
            <a:r>
              <a:rPr lang="en-GB" sz="2400" dirty="0" err="1">
                <a:solidFill>
                  <a:srgbClr val="00B050"/>
                </a:solidFill>
              </a:rPr>
              <a:t>safbwyntiau</a:t>
            </a:r>
            <a:r>
              <a:rPr lang="en-GB" sz="2400" dirty="0">
                <a:solidFill>
                  <a:srgbClr val="00B050"/>
                </a:solidFill>
              </a:rPr>
              <a:t> '</a:t>
            </a:r>
            <a:r>
              <a:rPr lang="en-GB" sz="2400" dirty="0" err="1">
                <a:solidFill>
                  <a:srgbClr val="00B050"/>
                </a:solidFill>
              </a:rPr>
              <a:t>elitaidd</a:t>
            </a:r>
            <a:r>
              <a:rPr lang="en-GB" sz="2400" dirty="0">
                <a:solidFill>
                  <a:srgbClr val="00B050"/>
                </a:solidFill>
              </a:rPr>
              <a:t>' a '</a:t>
            </a:r>
            <a:r>
              <a:rPr lang="en-GB" sz="2400" dirty="0" err="1">
                <a:solidFill>
                  <a:srgbClr val="00B050"/>
                </a:solidFill>
              </a:rPr>
              <a:t>democrataidd</a:t>
            </a:r>
            <a:r>
              <a:rPr lang="en-GB" sz="2400" dirty="0">
                <a:solidFill>
                  <a:srgbClr val="00B050"/>
                </a:solidFill>
              </a:rPr>
              <a:t>' o </a:t>
            </a:r>
            <a:r>
              <a:rPr lang="en-GB" sz="2400" dirty="0" err="1">
                <a:solidFill>
                  <a:srgbClr val="00B050"/>
                </a:solidFill>
              </a:rPr>
              <a:t>greadigrwydd</a:t>
            </a:r>
            <a:r>
              <a:rPr lang="en-GB" sz="2400" dirty="0">
                <a:solidFill>
                  <a:srgbClr val="00B050"/>
                </a:solidFill>
              </a:rPr>
              <a:t> </a:t>
            </a:r>
          </a:p>
          <a:p>
            <a:pPr marL="285750" indent="-285750">
              <a:buFont typeface="Arial" panose="020B0604020202020204" pitchFamily="34" charset="0"/>
              <a:buChar char="•"/>
            </a:pPr>
            <a:r>
              <a:rPr lang="en-GB" sz="2400" dirty="0" err="1">
                <a:solidFill>
                  <a:srgbClr val="00B050"/>
                </a:solidFill>
              </a:rPr>
              <a:t>Partneriaethau</a:t>
            </a:r>
            <a:r>
              <a:rPr lang="en-GB" sz="2400" dirty="0">
                <a:solidFill>
                  <a:srgbClr val="00B050"/>
                </a:solidFill>
              </a:rPr>
              <a:t> </a:t>
            </a:r>
            <a:r>
              <a:rPr lang="en-GB" sz="2400" dirty="0" err="1">
                <a:solidFill>
                  <a:srgbClr val="00B050"/>
                </a:solidFill>
              </a:rPr>
              <a:t>Creadigol</a:t>
            </a:r>
            <a:endParaRPr lang="en-GB" sz="2400" dirty="0">
              <a:solidFill>
                <a:srgbClr val="00B050"/>
              </a:solidFill>
            </a:endParaRPr>
          </a:p>
          <a:p>
            <a:pPr marL="285750" indent="-285750">
              <a:buFont typeface="Arial" panose="020B0604020202020204" pitchFamily="34" charset="0"/>
              <a:buChar char="•"/>
            </a:pPr>
            <a:endParaRPr lang="en-GB" sz="2400" b="1" dirty="0">
              <a:solidFill>
                <a:srgbClr val="00B050"/>
              </a:solidFill>
            </a:endParaRPr>
          </a:p>
          <a:p>
            <a:r>
              <a:rPr lang="en-GB" sz="2400" b="1" u="sng" dirty="0" err="1">
                <a:solidFill>
                  <a:srgbClr val="00B050"/>
                </a:solidFill>
              </a:rPr>
              <a:t>Meddyliwr</a:t>
            </a:r>
            <a:r>
              <a:rPr lang="en-GB" sz="2400" b="1" u="sng" dirty="0">
                <a:solidFill>
                  <a:srgbClr val="00B050"/>
                </a:solidFill>
              </a:rPr>
              <a:t> </a:t>
            </a:r>
            <a:r>
              <a:rPr lang="en-GB" sz="2400" b="1" u="sng" dirty="0" err="1">
                <a:solidFill>
                  <a:srgbClr val="00B050"/>
                </a:solidFill>
              </a:rPr>
              <a:t>Allweddol</a:t>
            </a:r>
            <a:r>
              <a:rPr lang="en-GB" sz="2400" b="1" u="sng" dirty="0">
                <a:solidFill>
                  <a:srgbClr val="00B050"/>
                </a:solidFill>
              </a:rPr>
              <a:t> </a:t>
            </a:r>
            <a:r>
              <a:rPr lang="en-GB" sz="2400" dirty="0">
                <a:solidFill>
                  <a:srgbClr val="00B050"/>
                </a:solidFill>
              </a:rPr>
              <a:t>Paul Willis – </a:t>
            </a:r>
            <a:r>
              <a:rPr lang="en-GB" sz="2400" dirty="0" err="1">
                <a:solidFill>
                  <a:srgbClr val="00B050"/>
                </a:solidFill>
              </a:rPr>
              <a:t>Gwyddonydd</a:t>
            </a:r>
            <a:r>
              <a:rPr lang="en-GB" sz="2400" dirty="0">
                <a:solidFill>
                  <a:srgbClr val="00B050"/>
                </a:solidFill>
              </a:rPr>
              <a:t> </a:t>
            </a:r>
            <a:r>
              <a:rPr lang="en-GB" sz="2400" dirty="0" err="1">
                <a:solidFill>
                  <a:srgbClr val="00B050"/>
                </a:solidFill>
              </a:rPr>
              <a:t>Cymdeithasol</a:t>
            </a:r>
            <a:endParaRPr lang="en-GB" sz="2400" dirty="0">
              <a:solidFill>
                <a:srgbClr val="00B050"/>
              </a:solidFill>
            </a:endParaRPr>
          </a:p>
          <a:p>
            <a:r>
              <a:rPr lang="en-GB" sz="2400" dirty="0" err="1">
                <a:solidFill>
                  <a:srgbClr val="00B050"/>
                </a:solidFill>
              </a:rPr>
              <a:t>Yn</a:t>
            </a:r>
            <a:r>
              <a:rPr lang="en-GB" sz="2400" dirty="0">
                <a:solidFill>
                  <a:srgbClr val="00B050"/>
                </a:solidFill>
              </a:rPr>
              <a:t> </a:t>
            </a:r>
            <a:r>
              <a:rPr lang="en-GB" sz="2400" dirty="0" err="1">
                <a:solidFill>
                  <a:srgbClr val="00B050"/>
                </a:solidFill>
              </a:rPr>
              <a:t>credu</a:t>
            </a:r>
            <a:r>
              <a:rPr lang="en-GB" sz="2400" dirty="0">
                <a:solidFill>
                  <a:srgbClr val="00B050"/>
                </a:solidFill>
              </a:rPr>
              <a:t> bod </a:t>
            </a:r>
            <a:r>
              <a:rPr lang="en-GB" sz="2400" dirty="0" err="1">
                <a:solidFill>
                  <a:srgbClr val="00B050"/>
                </a:solidFill>
              </a:rPr>
              <a:t>pobl</a:t>
            </a:r>
            <a:r>
              <a:rPr lang="en-GB" sz="2400" dirty="0">
                <a:solidFill>
                  <a:srgbClr val="00B050"/>
                </a:solidFill>
              </a:rPr>
              <a:t> </a:t>
            </a:r>
            <a:r>
              <a:rPr lang="en-GB" sz="2400" dirty="0" err="1">
                <a:solidFill>
                  <a:srgbClr val="00B050"/>
                </a:solidFill>
              </a:rPr>
              <a:t>ifanc</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llawn</a:t>
            </a:r>
            <a:r>
              <a:rPr lang="en-GB" sz="2400" dirty="0">
                <a:solidFill>
                  <a:srgbClr val="00B050"/>
                </a:solidFill>
              </a:rPr>
              <a:t> </a:t>
            </a:r>
            <a:r>
              <a:rPr lang="en-GB" sz="2400" dirty="0" err="1">
                <a:solidFill>
                  <a:srgbClr val="00B050"/>
                </a:solidFill>
              </a:rPr>
              <a:t>arwyddion</a:t>
            </a:r>
            <a:r>
              <a:rPr lang="en-GB" sz="2400" dirty="0">
                <a:solidFill>
                  <a:srgbClr val="00B050"/>
                </a:solidFill>
              </a:rPr>
              <a:t> </a:t>
            </a:r>
            <a:r>
              <a:rPr lang="en-GB" sz="2400" dirty="0" err="1">
                <a:solidFill>
                  <a:srgbClr val="00B050"/>
                </a:solidFill>
              </a:rPr>
              <a:t>mynegiant</a:t>
            </a:r>
            <a:r>
              <a:rPr lang="en-GB" sz="2400" dirty="0">
                <a:solidFill>
                  <a:srgbClr val="00B050"/>
                </a:solidFill>
              </a:rPr>
              <a:t> a </a:t>
            </a:r>
            <a:r>
              <a:rPr lang="en-GB" sz="2400" dirty="0" err="1">
                <a:solidFill>
                  <a:srgbClr val="00B050"/>
                </a:solidFill>
              </a:rPr>
              <a:t>symbolau</a:t>
            </a:r>
            <a:r>
              <a:rPr lang="en-GB" sz="2400" dirty="0">
                <a:solidFill>
                  <a:srgbClr val="00B050"/>
                </a:solidFill>
              </a:rPr>
              <a:t> y </a:t>
            </a:r>
            <a:r>
              <a:rPr lang="en-GB" sz="2400" dirty="0" err="1">
                <a:solidFill>
                  <a:srgbClr val="00B050"/>
                </a:solidFill>
              </a:rPr>
              <a:t>mae</a:t>
            </a:r>
            <a:r>
              <a:rPr lang="en-GB" sz="2400" dirty="0">
                <a:solidFill>
                  <a:srgbClr val="00B050"/>
                </a:solidFill>
              </a:rPr>
              <a:t> </a:t>
            </a:r>
            <a:r>
              <a:rPr lang="en-GB" sz="2400" dirty="0" err="1">
                <a:solidFill>
                  <a:srgbClr val="00B050"/>
                </a:solidFill>
              </a:rPr>
              <a:t>unigolion</a:t>
            </a:r>
            <a:r>
              <a:rPr lang="en-GB" sz="2400" dirty="0">
                <a:solidFill>
                  <a:srgbClr val="00B050"/>
                </a:solidFill>
              </a:rPr>
              <a:t> a </a:t>
            </a:r>
            <a:r>
              <a:rPr lang="en-GB" sz="2400" dirty="0" err="1">
                <a:solidFill>
                  <a:srgbClr val="00B050"/>
                </a:solidFill>
              </a:rPr>
              <a:t>grwpiau</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chwilio</a:t>
            </a:r>
            <a:r>
              <a:rPr lang="en-GB" sz="2400" dirty="0">
                <a:solidFill>
                  <a:srgbClr val="00B050"/>
                </a:solidFill>
              </a:rPr>
              <a:t> </a:t>
            </a:r>
            <a:r>
              <a:rPr lang="en-GB" sz="2400" dirty="0" err="1">
                <a:solidFill>
                  <a:srgbClr val="00B050"/>
                </a:solidFill>
              </a:rPr>
              <a:t>drwyddynt</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greadigol</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sefydlu</a:t>
            </a:r>
            <a:r>
              <a:rPr lang="en-GB" sz="2400" dirty="0">
                <a:solidFill>
                  <a:srgbClr val="00B050"/>
                </a:solidFill>
              </a:rPr>
              <a:t> </a:t>
            </a:r>
            <a:r>
              <a:rPr lang="en-GB" sz="2400" dirty="0" err="1">
                <a:solidFill>
                  <a:srgbClr val="00B050"/>
                </a:solidFill>
              </a:rPr>
              <a:t>eu</a:t>
            </a:r>
            <a:r>
              <a:rPr lang="en-GB" sz="2400" dirty="0">
                <a:solidFill>
                  <a:srgbClr val="00B050"/>
                </a:solidFill>
              </a:rPr>
              <a:t> </a:t>
            </a:r>
            <a:r>
              <a:rPr lang="en-GB" sz="2400" dirty="0" err="1">
                <a:solidFill>
                  <a:srgbClr val="00B050"/>
                </a:solidFill>
              </a:rPr>
              <a:t>presenoldeb</a:t>
            </a:r>
            <a:r>
              <a:rPr lang="en-GB" sz="2400" dirty="0">
                <a:solidFill>
                  <a:srgbClr val="00B050"/>
                </a:solidFill>
              </a:rPr>
              <a:t>, </a:t>
            </a:r>
            <a:r>
              <a:rPr lang="en-GB" sz="2400" dirty="0" err="1">
                <a:solidFill>
                  <a:srgbClr val="00B050"/>
                </a:solidFill>
              </a:rPr>
              <a:t>eu</a:t>
            </a:r>
            <a:r>
              <a:rPr lang="en-GB" sz="2400" dirty="0">
                <a:solidFill>
                  <a:srgbClr val="00B050"/>
                </a:solidFill>
              </a:rPr>
              <a:t> </a:t>
            </a:r>
            <a:r>
              <a:rPr lang="en-GB" sz="2400" dirty="0" err="1">
                <a:solidFill>
                  <a:srgbClr val="00B050"/>
                </a:solidFill>
              </a:rPr>
              <a:t>hunaniaeth</a:t>
            </a:r>
            <a:r>
              <a:rPr lang="en-GB" sz="2400" dirty="0">
                <a:solidFill>
                  <a:srgbClr val="00B050"/>
                </a:solidFill>
              </a:rPr>
              <a:t> </a:t>
            </a:r>
            <a:r>
              <a:rPr lang="en-GB" sz="2400" dirty="0" err="1">
                <a:solidFill>
                  <a:srgbClr val="00B050"/>
                </a:solidFill>
              </a:rPr>
              <a:t>a'u</a:t>
            </a:r>
            <a:r>
              <a:rPr lang="en-GB" sz="2400" dirty="0">
                <a:solidFill>
                  <a:srgbClr val="00B050"/>
                </a:solidFill>
              </a:rPr>
              <a:t> </a:t>
            </a:r>
            <a:r>
              <a:rPr lang="en-GB" sz="2400" dirty="0" err="1">
                <a:solidFill>
                  <a:srgbClr val="00B050"/>
                </a:solidFill>
              </a:rPr>
              <a:t>hystyr</a:t>
            </a:r>
            <a:r>
              <a:rPr lang="en-GB" sz="2400" dirty="0">
                <a:solidFill>
                  <a:srgbClr val="00B050"/>
                </a:solidFill>
              </a:rPr>
              <a:t>' Willis (1990) </a:t>
            </a:r>
          </a:p>
        </p:txBody>
      </p:sp>
      <p:sp>
        <p:nvSpPr>
          <p:cNvPr id="7" name="Content Placeholder 6">
            <a:extLst>
              <a:ext uri="{FF2B5EF4-FFF2-40B4-BE49-F238E27FC236}">
                <a16:creationId xmlns:a16="http://schemas.microsoft.com/office/drawing/2014/main" id="{0D3128D1-5913-293D-7A3C-ABD2224CAE46}"/>
              </a:ext>
            </a:extLst>
          </p:cNvPr>
          <p:cNvSpPr>
            <a:spLocks noGrp="1"/>
          </p:cNvSpPr>
          <p:nvPr>
            <p:ph sz="half" idx="2"/>
          </p:nvPr>
        </p:nvSpPr>
        <p:spPr/>
        <p:txBody>
          <a:bodyPr>
            <a:normAutofit fontScale="55000" lnSpcReduction="20000"/>
          </a:bodyPr>
          <a:lstStyle/>
          <a:p>
            <a:pPr marL="285750" indent="-285750">
              <a:buFont typeface="Arial" panose="020B0604020202020204" pitchFamily="34" charset="0"/>
              <a:buChar char="•"/>
            </a:pPr>
            <a:r>
              <a:rPr lang="en-GB" sz="2400" dirty="0"/>
              <a:t>Believe creativity plays a role in young people’s identity construction through interactions with culture</a:t>
            </a:r>
          </a:p>
          <a:p>
            <a:pPr marL="285750" indent="-285750">
              <a:buFont typeface="Arial" panose="020B0604020202020204" pitchFamily="34" charset="0"/>
              <a:buChar char="•"/>
            </a:pPr>
            <a:r>
              <a:rPr lang="en-GB" sz="2400" dirty="0"/>
              <a:t>Made up from practices of cultural consumption (films, magazines, popular music) </a:t>
            </a:r>
          </a:p>
          <a:p>
            <a:pPr marL="285750" indent="-285750">
              <a:buFont typeface="Arial" panose="020B0604020202020204" pitchFamily="34" charset="0"/>
              <a:buChar char="•"/>
            </a:pPr>
            <a:r>
              <a:rPr lang="en-GB" sz="2400" dirty="0"/>
              <a:t>Creativity in schools situated between ‘elite’ and ‘democratic’ views of creativity </a:t>
            </a:r>
          </a:p>
          <a:p>
            <a:pPr marL="285750" indent="-285750">
              <a:buFont typeface="Arial" panose="020B0604020202020204" pitchFamily="34" charset="0"/>
              <a:buChar char="•"/>
            </a:pPr>
            <a:r>
              <a:rPr lang="en-GB" sz="2400" dirty="0"/>
              <a:t>Creative Partnerships</a:t>
            </a:r>
          </a:p>
          <a:p>
            <a:endParaRPr lang="en-GB" sz="2400" dirty="0"/>
          </a:p>
          <a:p>
            <a:r>
              <a:rPr lang="en-GB" sz="2400" b="1" u="sng" dirty="0"/>
              <a:t>Key Thinker </a:t>
            </a:r>
            <a:r>
              <a:rPr lang="en-GB" sz="2400" dirty="0"/>
              <a:t>Paul Willis – Social Scientist</a:t>
            </a:r>
          </a:p>
          <a:p>
            <a:r>
              <a:rPr lang="en-GB" sz="2400" dirty="0"/>
              <a:t>Believes young people are ‘full of expression signs and symbols through which individuals and groups seek creatively to establish their presence, identity and meaning’ Willis (1990)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dirty="0"/>
          </a:p>
        </p:txBody>
      </p:sp>
    </p:spTree>
    <p:extLst>
      <p:ext uri="{BB962C8B-B14F-4D97-AF65-F5344CB8AC3E}">
        <p14:creationId xmlns:p14="http://schemas.microsoft.com/office/powerpoint/2010/main" val="1074872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1A6B902-5C7D-2DAD-94FE-FDC5D42EDF9D}"/>
              </a:ext>
            </a:extLst>
          </p:cNvPr>
          <p:cNvSpPr>
            <a:spLocks noGrp="1"/>
          </p:cNvSpPr>
          <p:nvPr>
            <p:ph type="title"/>
          </p:nvPr>
        </p:nvSpPr>
        <p:spPr/>
        <p:txBody>
          <a:bodyPr>
            <a:normAutofit fontScale="90000"/>
          </a:bodyPr>
          <a:lstStyle/>
          <a:p>
            <a:r>
              <a:rPr lang="en-GB" sz="4400" dirty="0" err="1">
                <a:solidFill>
                  <a:srgbClr val="00B050"/>
                </a:solidFill>
              </a:rPr>
              <a:t>Creadigrwydd</a:t>
            </a:r>
            <a:r>
              <a:rPr lang="en-GB" sz="4400" dirty="0">
                <a:solidFill>
                  <a:srgbClr val="00B050"/>
                </a:solidFill>
              </a:rPr>
              <a:t> </a:t>
            </a:r>
            <a:r>
              <a:rPr lang="en-GB" sz="4400" dirty="0" err="1">
                <a:solidFill>
                  <a:srgbClr val="00B050"/>
                </a:solidFill>
              </a:rPr>
              <a:t>hollbresennol</a:t>
            </a:r>
            <a:r>
              <a:rPr lang="en-GB" sz="4400" dirty="0">
                <a:solidFill>
                  <a:srgbClr val="00B050"/>
                </a:solidFill>
              </a:rPr>
              <a:t> </a:t>
            </a:r>
            <a:br>
              <a:rPr lang="en-GB" sz="4400" dirty="0">
                <a:solidFill>
                  <a:srgbClr val="00B050"/>
                </a:solidFill>
              </a:rPr>
            </a:br>
            <a:r>
              <a:rPr lang="en-GB" sz="4400" b="1" dirty="0"/>
              <a:t>Ubiquitous creativity</a:t>
            </a:r>
            <a:endParaRPr lang="en-GB" dirty="0"/>
          </a:p>
        </p:txBody>
      </p:sp>
      <p:sp>
        <p:nvSpPr>
          <p:cNvPr id="9" name="Content Placeholder 8">
            <a:extLst>
              <a:ext uri="{FF2B5EF4-FFF2-40B4-BE49-F238E27FC236}">
                <a16:creationId xmlns:a16="http://schemas.microsoft.com/office/drawing/2014/main" id="{2F1DDB58-4735-5CC5-1A87-498681CD7F99}"/>
              </a:ext>
            </a:extLst>
          </p:cNvPr>
          <p:cNvSpPr>
            <a:spLocks noGrp="1"/>
          </p:cNvSpPr>
          <p:nvPr>
            <p:ph sz="half" idx="1"/>
          </p:nvPr>
        </p:nvSpPr>
        <p:spPr/>
        <p:txBody>
          <a:bodyPr>
            <a:normAutofit fontScale="70000" lnSpcReduction="20000"/>
          </a:bodyPr>
          <a:lstStyle/>
          <a:p>
            <a:pPr marL="285750" indent="-285750">
              <a:buFont typeface="Arial" panose="020B0604020202020204" pitchFamily="34" charset="0"/>
              <a:buChar char="•"/>
            </a:pPr>
            <a:r>
              <a:rPr lang="en-GB" dirty="0" err="1">
                <a:solidFill>
                  <a:srgbClr val="00B050"/>
                </a:solidFill>
              </a:rPr>
              <a:t>Creadigrwydd</a:t>
            </a:r>
            <a:r>
              <a:rPr lang="en-GB" dirty="0">
                <a:solidFill>
                  <a:srgbClr val="00B050"/>
                </a:solidFill>
              </a:rPr>
              <a:t> </a:t>
            </a:r>
            <a:r>
              <a:rPr lang="en-GB" dirty="0" err="1">
                <a:solidFill>
                  <a:srgbClr val="00B050"/>
                </a:solidFill>
              </a:rPr>
              <a:t>sy'n</a:t>
            </a:r>
            <a:r>
              <a:rPr lang="en-GB" dirty="0">
                <a:solidFill>
                  <a:srgbClr val="00B050"/>
                </a:solidFill>
              </a:rPr>
              <a:t> </a:t>
            </a:r>
            <a:r>
              <a:rPr lang="en-GB" dirty="0" err="1">
                <a:solidFill>
                  <a:srgbClr val="00B050"/>
                </a:solidFill>
              </a:rPr>
              <a:t>gysylltiedig</a:t>
            </a:r>
            <a:r>
              <a:rPr lang="en-GB" dirty="0">
                <a:solidFill>
                  <a:srgbClr val="00B050"/>
                </a:solidFill>
              </a:rPr>
              <a:t> </a:t>
            </a:r>
            <a:r>
              <a:rPr lang="en-GB" dirty="0" err="1">
                <a:solidFill>
                  <a:srgbClr val="00B050"/>
                </a:solidFill>
              </a:rPr>
              <a:t>â'r</a:t>
            </a:r>
            <a:r>
              <a:rPr lang="en-GB" dirty="0">
                <a:solidFill>
                  <a:srgbClr val="00B050"/>
                </a:solidFill>
              </a:rPr>
              <a:t> </a:t>
            </a:r>
            <a:r>
              <a:rPr lang="en-GB" dirty="0" err="1">
                <a:solidFill>
                  <a:srgbClr val="00B050"/>
                </a:solidFill>
              </a:rPr>
              <a:t>sgil</a:t>
            </a:r>
            <a:r>
              <a:rPr lang="en-GB" dirty="0">
                <a:solidFill>
                  <a:srgbClr val="00B050"/>
                </a:solidFill>
              </a:rPr>
              <a:t> o </a:t>
            </a:r>
            <a:r>
              <a:rPr lang="en-GB" dirty="0" err="1">
                <a:solidFill>
                  <a:srgbClr val="00B050"/>
                </a:solidFill>
              </a:rPr>
              <a:t>ymateb</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fywyd</a:t>
            </a:r>
            <a:r>
              <a:rPr lang="en-GB" dirty="0">
                <a:solidFill>
                  <a:srgbClr val="00B050"/>
                </a:solidFill>
              </a:rPr>
              <a:t> bob </a:t>
            </a:r>
            <a:r>
              <a:rPr lang="en-GB" dirty="0" err="1">
                <a:solidFill>
                  <a:srgbClr val="00B050"/>
                </a:solidFill>
              </a:rPr>
              <a:t>dydd</a:t>
            </a:r>
            <a:endParaRPr lang="en-GB" dirty="0">
              <a:solidFill>
                <a:srgbClr val="00B050"/>
              </a:solidFill>
            </a:endParaRPr>
          </a:p>
          <a:p>
            <a:pPr marL="285750" indent="-285750">
              <a:buFont typeface="Arial" panose="020B0604020202020204" pitchFamily="34" charset="0"/>
              <a:buChar char="•"/>
            </a:pPr>
            <a:r>
              <a:rPr lang="en-GB" dirty="0" err="1">
                <a:solidFill>
                  <a:srgbClr val="00B050"/>
                </a:solidFill>
              </a:rPr>
              <a:t>Yn</a:t>
            </a:r>
            <a:r>
              <a:rPr lang="en-GB" dirty="0">
                <a:solidFill>
                  <a:srgbClr val="00B050"/>
                </a:solidFill>
              </a:rPr>
              <a:t> </a:t>
            </a:r>
            <a:r>
              <a:rPr lang="en-GB" dirty="0" err="1">
                <a:solidFill>
                  <a:srgbClr val="00B050"/>
                </a:solidFill>
              </a:rPr>
              <a:t>ymwneud</a:t>
            </a:r>
            <a:r>
              <a:rPr lang="en-GB" dirty="0">
                <a:solidFill>
                  <a:srgbClr val="00B050"/>
                </a:solidFill>
              </a:rPr>
              <a:t> ag </a:t>
            </a:r>
            <a:r>
              <a:rPr lang="en-GB" dirty="0" err="1">
                <a:solidFill>
                  <a:srgbClr val="00B050"/>
                </a:solidFill>
              </a:rPr>
              <a:t>unigolion</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gallu</a:t>
            </a:r>
            <a:r>
              <a:rPr lang="en-GB" dirty="0">
                <a:solidFill>
                  <a:srgbClr val="00B050"/>
                </a:solidFill>
              </a:rPr>
              <a:t> </a:t>
            </a:r>
            <a:r>
              <a:rPr lang="en-GB" dirty="0" err="1">
                <a:solidFill>
                  <a:srgbClr val="00B050"/>
                </a:solidFill>
              </a:rPr>
              <a:t>ymateb</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broblemau</a:t>
            </a:r>
            <a:r>
              <a:rPr lang="en-GB" dirty="0">
                <a:solidFill>
                  <a:srgbClr val="00B050"/>
                </a:solidFill>
              </a:rPr>
              <a:t> a </a:t>
            </a:r>
            <a:r>
              <a:rPr lang="en-GB" dirty="0" err="1">
                <a:solidFill>
                  <a:srgbClr val="00B050"/>
                </a:solidFill>
              </a:rPr>
              <a:t>newidiadau</a:t>
            </a:r>
            <a:r>
              <a:rPr lang="en-GB" dirty="0">
                <a:solidFill>
                  <a:srgbClr val="00B050"/>
                </a:solidFill>
              </a:rPr>
              <a:t> </a:t>
            </a:r>
            <a:r>
              <a:rPr lang="en-GB" dirty="0" err="1">
                <a:solidFill>
                  <a:srgbClr val="00B050"/>
                </a:solidFill>
              </a:rPr>
              <a:t>yn</a:t>
            </a:r>
            <a:r>
              <a:rPr lang="en-GB" dirty="0">
                <a:solidFill>
                  <a:srgbClr val="00B050"/>
                </a:solidFill>
              </a:rPr>
              <a:t> y </a:t>
            </a:r>
            <a:r>
              <a:rPr lang="en-GB" dirty="0" err="1">
                <a:solidFill>
                  <a:srgbClr val="00B050"/>
                </a:solidFill>
              </a:rPr>
              <a:t>byd</a:t>
            </a:r>
            <a:endParaRPr lang="en-GB" dirty="0">
              <a:solidFill>
                <a:srgbClr val="00B050"/>
              </a:solidFill>
            </a:endParaRPr>
          </a:p>
          <a:p>
            <a:pPr marL="285750" indent="-285750">
              <a:buFont typeface="Arial" panose="020B0604020202020204" pitchFamily="34" charset="0"/>
              <a:buChar char="•"/>
            </a:pPr>
            <a:r>
              <a:rPr lang="en-GB" dirty="0" err="1">
                <a:solidFill>
                  <a:srgbClr val="00B050"/>
                </a:solidFill>
              </a:rPr>
              <a:t>Wedi'i</a:t>
            </a:r>
            <a:r>
              <a:rPr lang="en-GB" dirty="0">
                <a:solidFill>
                  <a:srgbClr val="00B050"/>
                </a:solidFill>
              </a:rPr>
              <a:t> </a:t>
            </a:r>
            <a:r>
              <a:rPr lang="en-GB" dirty="0" err="1">
                <a:solidFill>
                  <a:srgbClr val="00B050"/>
                </a:solidFill>
              </a:rPr>
              <a:t>dargedu</a:t>
            </a:r>
            <a:r>
              <a:rPr lang="en-GB" dirty="0">
                <a:solidFill>
                  <a:srgbClr val="00B050"/>
                </a:solidFill>
              </a:rPr>
              <a:t> at y </a:t>
            </a:r>
            <a:r>
              <a:rPr lang="en-GB" dirty="0" err="1">
                <a:solidFill>
                  <a:srgbClr val="00B050"/>
                </a:solidFill>
              </a:rPr>
              <a:t>blynyddoedd</a:t>
            </a:r>
            <a:r>
              <a:rPr lang="en-GB" dirty="0">
                <a:solidFill>
                  <a:srgbClr val="00B050"/>
                </a:solidFill>
              </a:rPr>
              <a:t> </a:t>
            </a:r>
            <a:r>
              <a:rPr lang="en-GB" dirty="0" err="1">
                <a:solidFill>
                  <a:srgbClr val="00B050"/>
                </a:solidFill>
              </a:rPr>
              <a:t>cynnar</a:t>
            </a:r>
            <a:r>
              <a:rPr lang="en-GB" dirty="0">
                <a:solidFill>
                  <a:srgbClr val="00B050"/>
                </a:solidFill>
              </a:rPr>
              <a:t> </a:t>
            </a:r>
          </a:p>
          <a:p>
            <a:pPr marL="285750" indent="-285750">
              <a:buFont typeface="Arial" panose="020B0604020202020204" pitchFamily="34" charset="0"/>
              <a:buChar char="•"/>
            </a:pPr>
            <a:endParaRPr lang="en-GB" dirty="0">
              <a:solidFill>
                <a:srgbClr val="00B050"/>
              </a:solidFill>
            </a:endParaRPr>
          </a:p>
          <a:p>
            <a:r>
              <a:rPr lang="en-GB" b="1" u="sng" dirty="0" err="1">
                <a:solidFill>
                  <a:srgbClr val="00B050"/>
                </a:solidFill>
              </a:rPr>
              <a:t>Meddyliwr</a:t>
            </a:r>
            <a:r>
              <a:rPr lang="en-GB" b="1" u="sng" dirty="0">
                <a:solidFill>
                  <a:srgbClr val="00B050"/>
                </a:solidFill>
              </a:rPr>
              <a:t> </a:t>
            </a:r>
            <a:r>
              <a:rPr lang="en-GB" b="1" u="sng" dirty="0" err="1">
                <a:solidFill>
                  <a:srgbClr val="00B050"/>
                </a:solidFill>
              </a:rPr>
              <a:t>Allweddol</a:t>
            </a:r>
            <a:r>
              <a:rPr lang="en-GB" b="1" u="sng" dirty="0">
                <a:solidFill>
                  <a:srgbClr val="00B050"/>
                </a:solidFill>
              </a:rPr>
              <a:t> </a:t>
            </a:r>
            <a:r>
              <a:rPr lang="en-GB" dirty="0">
                <a:solidFill>
                  <a:srgbClr val="00B050"/>
                </a:solidFill>
              </a:rPr>
              <a:t>Anna Craft – </a:t>
            </a:r>
            <a:r>
              <a:rPr lang="en-GB" dirty="0" err="1">
                <a:solidFill>
                  <a:srgbClr val="00B050"/>
                </a:solidFill>
              </a:rPr>
              <a:t>Gwyddonydd</a:t>
            </a:r>
            <a:r>
              <a:rPr lang="en-GB" dirty="0">
                <a:solidFill>
                  <a:srgbClr val="00B050"/>
                </a:solidFill>
              </a:rPr>
              <a:t> </a:t>
            </a:r>
            <a:r>
              <a:rPr lang="en-GB" dirty="0" err="1">
                <a:solidFill>
                  <a:srgbClr val="00B050"/>
                </a:solidFill>
              </a:rPr>
              <a:t>Cymdeithasol</a:t>
            </a:r>
            <a:endParaRPr lang="en-GB" dirty="0">
              <a:solidFill>
                <a:srgbClr val="00B050"/>
              </a:solidFill>
            </a:endParaRPr>
          </a:p>
          <a:p>
            <a:pPr marL="285750" indent="-285750">
              <a:buFont typeface="Arial" panose="020B0604020202020204" pitchFamily="34" charset="0"/>
              <a:buChar char="•"/>
            </a:pPr>
            <a:endParaRPr lang="en-GB" dirty="0">
              <a:solidFill>
                <a:srgbClr val="00B050"/>
              </a:solidFill>
            </a:endParaRPr>
          </a:p>
          <a:p>
            <a:r>
              <a:rPr lang="en-GB" dirty="0">
                <a:solidFill>
                  <a:srgbClr val="00B050"/>
                </a:solidFill>
              </a:rPr>
              <a:t>‘little c creativity', y </a:t>
            </a:r>
            <a:r>
              <a:rPr lang="en-GB" dirty="0" err="1">
                <a:solidFill>
                  <a:srgbClr val="00B050"/>
                </a:solidFill>
              </a:rPr>
              <a:t>gallu</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ymdopi'n</a:t>
            </a:r>
            <a:r>
              <a:rPr lang="en-GB" dirty="0">
                <a:solidFill>
                  <a:srgbClr val="00B050"/>
                </a:solidFill>
              </a:rPr>
              <a:t> </a:t>
            </a:r>
            <a:r>
              <a:rPr lang="en-GB" dirty="0" err="1">
                <a:solidFill>
                  <a:srgbClr val="00B050"/>
                </a:solidFill>
              </a:rPr>
              <a:t>effeithiol</a:t>
            </a:r>
            <a:r>
              <a:rPr lang="en-GB" dirty="0">
                <a:solidFill>
                  <a:srgbClr val="00B050"/>
                </a:solidFill>
              </a:rPr>
              <a:t> â </a:t>
            </a:r>
            <a:r>
              <a:rPr lang="en-GB" dirty="0" err="1">
                <a:solidFill>
                  <a:srgbClr val="00B050"/>
                </a:solidFill>
              </a:rPr>
              <a:t>newid</a:t>
            </a:r>
            <a:r>
              <a:rPr lang="en-GB" dirty="0">
                <a:solidFill>
                  <a:srgbClr val="00B050"/>
                </a:solidFill>
              </a:rPr>
              <a:t> </a:t>
            </a:r>
            <a:r>
              <a:rPr lang="en-GB" dirty="0" err="1">
                <a:solidFill>
                  <a:srgbClr val="00B050"/>
                </a:solidFill>
              </a:rPr>
              <a:t>bywyd</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yr</a:t>
            </a:r>
            <a:r>
              <a:rPr lang="en-GB" dirty="0">
                <a:solidFill>
                  <a:srgbClr val="00B050"/>
                </a:solidFill>
              </a:rPr>
              <a:t> 21ain </a:t>
            </a:r>
            <a:r>
              <a:rPr lang="en-GB" dirty="0" err="1">
                <a:solidFill>
                  <a:srgbClr val="00B050"/>
                </a:solidFill>
              </a:rPr>
              <a:t>ganrif</a:t>
            </a:r>
            <a:r>
              <a:rPr lang="en-GB" dirty="0">
                <a:solidFill>
                  <a:srgbClr val="00B050"/>
                </a:solidFill>
              </a:rPr>
              <a:t>.</a:t>
            </a:r>
          </a:p>
          <a:p>
            <a:pPr marL="285750" indent="-285750">
              <a:buFont typeface="Arial" panose="020B0604020202020204" pitchFamily="34" charset="0"/>
              <a:buChar char="•"/>
            </a:pPr>
            <a:endParaRPr lang="en-GB" dirty="0">
              <a:solidFill>
                <a:srgbClr val="00B050"/>
              </a:solidFill>
            </a:endParaRPr>
          </a:p>
          <a:p>
            <a:endParaRPr lang="en-GB" dirty="0"/>
          </a:p>
          <a:p>
            <a:endParaRPr lang="en-GB" dirty="0"/>
          </a:p>
          <a:p>
            <a:pPr marL="285750" indent="-285750">
              <a:buFont typeface="Arial" panose="020B0604020202020204" pitchFamily="34" charset="0"/>
              <a:buChar char="•"/>
            </a:pPr>
            <a:endParaRPr lang="en-GB" dirty="0"/>
          </a:p>
          <a:p>
            <a:endParaRPr lang="en-GB" dirty="0"/>
          </a:p>
        </p:txBody>
      </p:sp>
      <p:sp>
        <p:nvSpPr>
          <p:cNvPr id="10" name="Content Placeholder 9">
            <a:extLst>
              <a:ext uri="{FF2B5EF4-FFF2-40B4-BE49-F238E27FC236}">
                <a16:creationId xmlns:a16="http://schemas.microsoft.com/office/drawing/2014/main" id="{84267A84-93D6-8C69-244E-6DA6D65BF479}"/>
              </a:ext>
            </a:extLst>
          </p:cNvPr>
          <p:cNvSpPr>
            <a:spLocks noGrp="1"/>
          </p:cNvSpPr>
          <p:nvPr>
            <p:ph sz="half" idx="2"/>
          </p:nvPr>
        </p:nvSpPr>
        <p:spPr/>
        <p:txBody>
          <a:bodyPr>
            <a:normAutofit fontScale="70000" lnSpcReduction="20000"/>
          </a:bodyPr>
          <a:lstStyle/>
          <a:p>
            <a:pPr marL="285750" indent="-285750">
              <a:buFont typeface="Arial" panose="020B0604020202020204" pitchFamily="34" charset="0"/>
              <a:buChar char="•"/>
            </a:pPr>
            <a:r>
              <a:rPr lang="en-GB" dirty="0"/>
              <a:t>Creativity related to the skill of responding to everyday life</a:t>
            </a:r>
          </a:p>
          <a:p>
            <a:pPr marL="285750" indent="-285750">
              <a:buFont typeface="Arial" panose="020B0604020202020204" pitchFamily="34" charset="0"/>
              <a:buChar char="•"/>
            </a:pPr>
            <a:r>
              <a:rPr lang="en-GB" dirty="0"/>
              <a:t>Involves individuals being able to respond to problems and changes in the world</a:t>
            </a:r>
          </a:p>
          <a:p>
            <a:pPr marL="285750" indent="-285750">
              <a:buFont typeface="Arial" panose="020B0604020202020204" pitchFamily="34" charset="0"/>
              <a:buChar char="•"/>
            </a:pPr>
            <a:r>
              <a:rPr lang="en-GB" dirty="0"/>
              <a:t>Targeted at early years </a:t>
            </a:r>
          </a:p>
          <a:p>
            <a:endParaRPr lang="en-GB" b="1" u="sng" dirty="0"/>
          </a:p>
          <a:p>
            <a:pPr marL="285750" indent="-285750">
              <a:buFont typeface="Arial" panose="020B0604020202020204" pitchFamily="34" charset="0"/>
              <a:buChar char="•"/>
            </a:pPr>
            <a:r>
              <a:rPr lang="en-GB" b="1" u="sng" dirty="0"/>
              <a:t>Key Thinker </a:t>
            </a:r>
            <a:r>
              <a:rPr lang="en-GB" dirty="0"/>
              <a:t>Anna Craft – Social Scientist</a:t>
            </a:r>
          </a:p>
          <a:p>
            <a:endParaRPr lang="en-GB" b="1" u="sng" dirty="0"/>
          </a:p>
          <a:p>
            <a:pPr marL="285750" indent="-285750">
              <a:buFont typeface="Arial" panose="020B0604020202020204" pitchFamily="34" charset="0"/>
              <a:buChar char="•"/>
            </a:pPr>
            <a:r>
              <a:rPr lang="en-GB" dirty="0"/>
              <a:t>‘little ‘c’  creativity’, the ability to cope effectively with changing life in the 21st century.</a:t>
            </a:r>
            <a:endParaRPr lang="en-GB" u="sng" dirty="0"/>
          </a:p>
          <a:p>
            <a:endParaRPr lang="en-GB" dirty="0"/>
          </a:p>
          <a:p>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101367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BFA7B3-5E81-D8CE-A76A-3ACB16F7D388}"/>
              </a:ext>
            </a:extLst>
          </p:cNvPr>
          <p:cNvSpPr>
            <a:spLocks noGrp="1"/>
          </p:cNvSpPr>
          <p:nvPr>
            <p:ph type="title"/>
          </p:nvPr>
        </p:nvSpPr>
        <p:spPr/>
        <p:txBody>
          <a:bodyPr>
            <a:normAutofit fontScale="90000"/>
          </a:bodyPr>
          <a:lstStyle/>
          <a:p>
            <a:r>
              <a:rPr lang="en-GB" sz="4400" dirty="0" err="1">
                <a:solidFill>
                  <a:srgbClr val="00B050"/>
                </a:solidFill>
              </a:rPr>
              <a:t>Creadigrwydd</a:t>
            </a:r>
            <a:r>
              <a:rPr lang="en-GB" sz="4400" dirty="0">
                <a:solidFill>
                  <a:srgbClr val="00B050"/>
                </a:solidFill>
              </a:rPr>
              <a:t> er </a:t>
            </a:r>
            <a:r>
              <a:rPr lang="en-GB" sz="4400" dirty="0" err="1">
                <a:solidFill>
                  <a:srgbClr val="00B050"/>
                </a:solidFill>
              </a:rPr>
              <a:t>lles</a:t>
            </a:r>
            <a:r>
              <a:rPr lang="en-GB" sz="4400" dirty="0">
                <a:solidFill>
                  <a:srgbClr val="00B050"/>
                </a:solidFill>
              </a:rPr>
              <a:t> </a:t>
            </a:r>
            <a:r>
              <a:rPr lang="en-GB" sz="4400" dirty="0" err="1">
                <a:solidFill>
                  <a:srgbClr val="00B050"/>
                </a:solidFill>
              </a:rPr>
              <a:t>cymdeithasol</a:t>
            </a:r>
            <a:br>
              <a:rPr lang="en-GB" sz="4400" dirty="0">
                <a:solidFill>
                  <a:srgbClr val="00B050"/>
                </a:solidFill>
              </a:rPr>
            </a:br>
            <a:r>
              <a:rPr lang="en-GB" sz="4400" b="1" dirty="0"/>
              <a:t>Creativity for social good</a:t>
            </a:r>
            <a:endParaRPr lang="en-GB" dirty="0"/>
          </a:p>
        </p:txBody>
      </p:sp>
      <p:sp>
        <p:nvSpPr>
          <p:cNvPr id="6" name="Content Placeholder 5">
            <a:extLst>
              <a:ext uri="{FF2B5EF4-FFF2-40B4-BE49-F238E27FC236}">
                <a16:creationId xmlns:a16="http://schemas.microsoft.com/office/drawing/2014/main" id="{451006F7-9A09-083E-CA9B-2924E3E76CE3}"/>
              </a:ext>
            </a:extLst>
          </p:cNvPr>
          <p:cNvSpPr>
            <a:spLocks noGrp="1"/>
          </p:cNvSpPr>
          <p:nvPr>
            <p:ph sz="half" idx="1"/>
          </p:nvPr>
        </p:nvSpPr>
        <p:spPr/>
        <p:txBody>
          <a:bodyPr>
            <a:normAutofit fontScale="55000" lnSpcReduction="20000"/>
          </a:bodyPr>
          <a:lstStyle/>
          <a:p>
            <a:pPr marL="285750" indent="-285750">
              <a:buFont typeface="Arial" panose="020B0604020202020204" pitchFamily="34" charset="0"/>
              <a:buChar char="•"/>
            </a:pPr>
            <a:r>
              <a:rPr lang="en-GB" sz="2400" dirty="0" err="1">
                <a:solidFill>
                  <a:srgbClr val="00B050"/>
                </a:solidFill>
              </a:rPr>
              <a:t>Creadigrwydd</a:t>
            </a:r>
            <a:r>
              <a:rPr lang="en-GB" sz="2400" dirty="0">
                <a:solidFill>
                  <a:srgbClr val="00B050"/>
                </a:solidFill>
              </a:rPr>
              <a:t> </a:t>
            </a:r>
            <a:r>
              <a:rPr lang="en-GB" sz="2400" dirty="0" err="1">
                <a:solidFill>
                  <a:srgbClr val="00B050"/>
                </a:solidFill>
              </a:rPr>
              <a:t>sy'n</a:t>
            </a:r>
            <a:r>
              <a:rPr lang="en-GB" sz="2400" dirty="0">
                <a:solidFill>
                  <a:srgbClr val="00B050"/>
                </a:solidFill>
              </a:rPr>
              <a:t> </a:t>
            </a:r>
            <a:r>
              <a:rPr lang="en-GB" sz="2400" dirty="0" err="1">
                <a:solidFill>
                  <a:srgbClr val="00B050"/>
                </a:solidFill>
              </a:rPr>
              <a:t>gysylltiedig</a:t>
            </a:r>
            <a:r>
              <a:rPr lang="en-GB" sz="2400" dirty="0">
                <a:solidFill>
                  <a:srgbClr val="00B050"/>
                </a:solidFill>
              </a:rPr>
              <a:t> â </a:t>
            </a:r>
            <a:r>
              <a:rPr lang="en-GB" sz="2400" dirty="0" err="1">
                <a:solidFill>
                  <a:srgbClr val="00B050"/>
                </a:solidFill>
              </a:rPr>
              <a:t>strwythurau</a:t>
            </a:r>
            <a:r>
              <a:rPr lang="en-GB" sz="2400" dirty="0">
                <a:solidFill>
                  <a:srgbClr val="00B050"/>
                </a:solidFill>
              </a:rPr>
              <a:t> </a:t>
            </a:r>
            <a:r>
              <a:rPr lang="en-GB" sz="2400" dirty="0" err="1">
                <a:solidFill>
                  <a:srgbClr val="00B050"/>
                </a:solidFill>
              </a:rPr>
              <a:t>cymdeithasol</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ystyried</a:t>
            </a:r>
            <a:r>
              <a:rPr lang="en-GB" sz="2400" dirty="0">
                <a:solidFill>
                  <a:srgbClr val="00B050"/>
                </a:solidFill>
              </a:rPr>
              <a:t> </a:t>
            </a:r>
            <a:r>
              <a:rPr lang="en-GB" sz="2400" dirty="0" err="1">
                <a:solidFill>
                  <a:srgbClr val="00B050"/>
                </a:solidFill>
              </a:rPr>
              <a:t>amlddiwylliant</a:t>
            </a:r>
            <a:r>
              <a:rPr lang="en-GB" sz="2400" dirty="0">
                <a:solidFill>
                  <a:srgbClr val="00B050"/>
                </a:solidFill>
              </a:rPr>
              <a:t>, </a:t>
            </a:r>
            <a:r>
              <a:rPr lang="en-GB" sz="2400" dirty="0" err="1">
                <a:solidFill>
                  <a:srgbClr val="00B050"/>
                </a:solidFill>
              </a:rPr>
              <a:t>gwrth-hiliaeth</a:t>
            </a:r>
            <a:r>
              <a:rPr lang="en-GB" sz="2400" dirty="0">
                <a:solidFill>
                  <a:srgbClr val="00B050"/>
                </a:solidFill>
              </a:rPr>
              <a:t> a </a:t>
            </a:r>
            <a:r>
              <a:rPr lang="en-GB" sz="2400" dirty="0" err="1">
                <a:solidFill>
                  <a:srgbClr val="00B050"/>
                </a:solidFill>
              </a:rPr>
              <a:t>gwrthsefyll</a:t>
            </a:r>
            <a:r>
              <a:rPr lang="en-GB" sz="2400" dirty="0">
                <a:solidFill>
                  <a:srgbClr val="00B050"/>
                </a:solidFill>
              </a:rPr>
              <a:t> </a:t>
            </a:r>
            <a:r>
              <a:rPr lang="en-GB" sz="2400" dirty="0" err="1">
                <a:solidFill>
                  <a:srgbClr val="00B050"/>
                </a:solidFill>
              </a:rPr>
              <a:t>problemau</a:t>
            </a:r>
            <a:r>
              <a:rPr lang="en-GB" sz="2400" dirty="0">
                <a:solidFill>
                  <a:srgbClr val="00B050"/>
                </a:solidFill>
              </a:rPr>
              <a:t> </a:t>
            </a:r>
            <a:r>
              <a:rPr lang="en-GB" sz="2400" dirty="0" err="1">
                <a:solidFill>
                  <a:srgbClr val="00B050"/>
                </a:solidFill>
              </a:rPr>
              <a:t>cymdeithasol</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ystyried</a:t>
            </a:r>
            <a:r>
              <a:rPr lang="en-GB" sz="2400" dirty="0">
                <a:solidFill>
                  <a:srgbClr val="00B050"/>
                </a:solidFill>
              </a:rPr>
              <a:t> bod </a:t>
            </a:r>
            <a:r>
              <a:rPr lang="en-GB" sz="2400" dirty="0" err="1">
                <a:solidFill>
                  <a:srgbClr val="00B050"/>
                </a:solidFill>
              </a:rPr>
              <a:t>creadigrwydd</a:t>
            </a:r>
            <a:r>
              <a:rPr lang="en-GB" sz="2400" dirty="0">
                <a:solidFill>
                  <a:srgbClr val="00B050"/>
                </a:solidFill>
              </a:rPr>
              <a:t> </a:t>
            </a:r>
            <a:r>
              <a:rPr lang="en-GB" sz="2400" dirty="0" err="1">
                <a:solidFill>
                  <a:srgbClr val="00B050"/>
                </a:solidFill>
              </a:rPr>
              <a:t>yr</a:t>
            </a:r>
            <a:r>
              <a:rPr lang="en-GB" sz="2400" dirty="0">
                <a:solidFill>
                  <a:srgbClr val="00B050"/>
                </a:solidFill>
              </a:rPr>
              <a:t> un mor </a:t>
            </a:r>
            <a:r>
              <a:rPr lang="en-GB" sz="2400" dirty="0" err="1">
                <a:solidFill>
                  <a:srgbClr val="00B050"/>
                </a:solidFill>
              </a:rPr>
              <a:t>gyffredin</a:t>
            </a:r>
            <a:r>
              <a:rPr lang="en-GB" sz="2400" dirty="0">
                <a:solidFill>
                  <a:srgbClr val="00B050"/>
                </a:solidFill>
              </a:rPr>
              <a:t> </a:t>
            </a:r>
            <a:r>
              <a:rPr lang="en-GB" sz="2400" dirty="0" err="1">
                <a:solidFill>
                  <a:srgbClr val="00B050"/>
                </a:solidFill>
              </a:rPr>
              <a:t>ar</a:t>
            </a:r>
            <a:r>
              <a:rPr lang="en-GB" sz="2400" dirty="0">
                <a:solidFill>
                  <a:srgbClr val="00B050"/>
                </a:solidFill>
              </a:rPr>
              <a:t> draws </a:t>
            </a:r>
            <a:r>
              <a:rPr lang="en-GB" sz="2400" dirty="0" err="1">
                <a:solidFill>
                  <a:srgbClr val="00B050"/>
                </a:solidFill>
              </a:rPr>
              <a:t>gwyddoniaeth</a:t>
            </a:r>
            <a:r>
              <a:rPr lang="en-GB" sz="2400" dirty="0">
                <a:solidFill>
                  <a:srgbClr val="00B050"/>
                </a:solidFill>
              </a:rPr>
              <a:t> a </a:t>
            </a:r>
            <a:r>
              <a:rPr lang="en-GB" sz="2400" dirty="0" err="1">
                <a:solidFill>
                  <a:srgbClr val="00B050"/>
                </a:solidFill>
              </a:rPr>
              <a:t>mathemateg</a:t>
            </a:r>
            <a:r>
              <a:rPr lang="en-GB" sz="2400" dirty="0">
                <a:solidFill>
                  <a:srgbClr val="00B050"/>
                </a:solidFill>
              </a:rPr>
              <a:t> ag </a:t>
            </a:r>
            <a:r>
              <a:rPr lang="en-GB" sz="2400" dirty="0" err="1">
                <a:solidFill>
                  <a:srgbClr val="00B050"/>
                </a:solidFill>
              </a:rPr>
              <a:t>yw</a:t>
            </a:r>
            <a:r>
              <a:rPr lang="en-GB" sz="2400" dirty="0">
                <a:solidFill>
                  <a:srgbClr val="00B050"/>
                </a:solidFill>
              </a:rPr>
              <a:t> </a:t>
            </a:r>
            <a:r>
              <a:rPr lang="en-GB" sz="2400" dirty="0" err="1">
                <a:solidFill>
                  <a:srgbClr val="00B050"/>
                </a:solidFill>
              </a:rPr>
              <a:t>yn</a:t>
            </a:r>
            <a:r>
              <a:rPr lang="en-GB" sz="2400" dirty="0">
                <a:solidFill>
                  <a:srgbClr val="00B050"/>
                </a:solidFill>
              </a:rPr>
              <a:t> y </a:t>
            </a:r>
            <a:r>
              <a:rPr lang="en-GB" sz="2400" dirty="0" err="1">
                <a:solidFill>
                  <a:srgbClr val="00B050"/>
                </a:solidFill>
              </a:rPr>
              <a:t>celfyddydau</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Creadigrwydd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aml-ddimensiwn</a:t>
            </a:r>
            <a:r>
              <a:rPr lang="en-GB" sz="2400" dirty="0">
                <a:solidFill>
                  <a:srgbClr val="00B050"/>
                </a:solidFill>
              </a:rPr>
              <a:t> </a:t>
            </a:r>
          </a:p>
          <a:p>
            <a:pPr marL="285750" indent="-285750">
              <a:buFont typeface="Arial" panose="020B0604020202020204" pitchFamily="34" charset="0"/>
              <a:buChar char="•"/>
            </a:pPr>
            <a:endParaRPr lang="en-GB" sz="2400" dirty="0">
              <a:solidFill>
                <a:srgbClr val="00B050"/>
              </a:solidFill>
            </a:endParaRPr>
          </a:p>
          <a:p>
            <a:r>
              <a:rPr lang="en-GB" sz="2400" b="1" u="sng" dirty="0" err="1">
                <a:solidFill>
                  <a:srgbClr val="00B050"/>
                </a:solidFill>
              </a:rPr>
              <a:t>Meddyliwr</a:t>
            </a:r>
            <a:r>
              <a:rPr lang="en-GB" sz="2400" b="1" u="sng" dirty="0">
                <a:solidFill>
                  <a:srgbClr val="00B050"/>
                </a:solidFill>
              </a:rPr>
              <a:t> </a:t>
            </a:r>
            <a:r>
              <a:rPr lang="en-GB" sz="2400" b="1" u="sng" dirty="0" err="1">
                <a:solidFill>
                  <a:srgbClr val="00B050"/>
                </a:solidFill>
              </a:rPr>
              <a:t>Allweddol</a:t>
            </a:r>
            <a:r>
              <a:rPr lang="en-GB" sz="2400" b="1" u="sng" dirty="0">
                <a:solidFill>
                  <a:srgbClr val="00B050"/>
                </a:solidFill>
              </a:rPr>
              <a:t> </a:t>
            </a:r>
            <a:r>
              <a:rPr lang="en-GB" sz="2400" dirty="0">
                <a:solidFill>
                  <a:srgbClr val="00B050"/>
                </a:solidFill>
              </a:rPr>
              <a:t>- Y </a:t>
            </a:r>
            <a:r>
              <a:rPr lang="en-GB" sz="2400" dirty="0" err="1">
                <a:solidFill>
                  <a:srgbClr val="00B050"/>
                </a:solidFill>
              </a:rPr>
              <a:t>Pwyllgor</a:t>
            </a:r>
            <a:r>
              <a:rPr lang="en-GB" sz="2400" dirty="0">
                <a:solidFill>
                  <a:srgbClr val="00B050"/>
                </a:solidFill>
              </a:rPr>
              <a:t> </a:t>
            </a:r>
            <a:r>
              <a:rPr lang="en-GB" sz="2400" dirty="0" err="1">
                <a:solidFill>
                  <a:srgbClr val="00B050"/>
                </a:solidFill>
              </a:rPr>
              <a:t>Ymgynghorol</a:t>
            </a:r>
            <a:r>
              <a:rPr lang="en-GB" sz="2400" dirty="0">
                <a:solidFill>
                  <a:srgbClr val="00B050"/>
                </a:solidFill>
              </a:rPr>
              <a:t> </a:t>
            </a:r>
            <a:r>
              <a:rPr lang="en-GB" sz="2400" dirty="0" err="1">
                <a:solidFill>
                  <a:srgbClr val="00B050"/>
                </a:solidFill>
              </a:rPr>
              <a:t>Cenedlaethol</a:t>
            </a:r>
            <a:r>
              <a:rPr lang="en-GB" sz="2400" dirty="0">
                <a:solidFill>
                  <a:srgbClr val="00B050"/>
                </a:solidFill>
              </a:rPr>
              <a:t> </a:t>
            </a:r>
            <a:r>
              <a:rPr lang="en-GB" sz="2400" dirty="0" err="1">
                <a:solidFill>
                  <a:srgbClr val="00B050"/>
                </a:solidFill>
              </a:rPr>
              <a:t>ar</a:t>
            </a:r>
            <a:r>
              <a:rPr lang="en-GB" sz="2400" dirty="0">
                <a:solidFill>
                  <a:srgbClr val="00B050"/>
                </a:solidFill>
              </a:rPr>
              <a:t> </a:t>
            </a:r>
            <a:r>
              <a:rPr lang="en-GB" sz="2400" dirty="0" err="1">
                <a:solidFill>
                  <a:srgbClr val="00B050"/>
                </a:solidFill>
              </a:rPr>
              <a:t>Addysg</a:t>
            </a:r>
            <a:r>
              <a:rPr lang="en-GB" sz="2400" dirty="0">
                <a:solidFill>
                  <a:srgbClr val="00B050"/>
                </a:solidFill>
              </a:rPr>
              <a:t> </a:t>
            </a:r>
            <a:r>
              <a:rPr lang="en-GB" sz="2400" dirty="0" err="1">
                <a:solidFill>
                  <a:srgbClr val="00B050"/>
                </a:solidFill>
              </a:rPr>
              <a:t>Greadigol</a:t>
            </a:r>
            <a:r>
              <a:rPr lang="en-GB" sz="2400" dirty="0">
                <a:solidFill>
                  <a:srgbClr val="00B050"/>
                </a:solidFill>
              </a:rPr>
              <a:t> a </a:t>
            </a:r>
            <a:r>
              <a:rPr lang="en-GB" sz="2400" dirty="0" err="1">
                <a:solidFill>
                  <a:srgbClr val="00B050"/>
                </a:solidFill>
              </a:rPr>
              <a:t>Diwylliannol</a:t>
            </a:r>
            <a:endParaRPr lang="en-GB" sz="2400" dirty="0">
              <a:solidFill>
                <a:srgbClr val="00B050"/>
              </a:solidFill>
            </a:endParaRPr>
          </a:p>
          <a:p>
            <a:pPr marL="285750" indent="-285750">
              <a:buFont typeface="Arial" panose="020B0604020202020204" pitchFamily="34" charset="0"/>
              <a:buChar char="•"/>
            </a:pPr>
            <a:endParaRPr lang="en-GB" sz="2400" dirty="0">
              <a:solidFill>
                <a:srgbClr val="00B050"/>
              </a:solidFill>
            </a:endParaRPr>
          </a:p>
          <a:p>
            <a:r>
              <a:rPr lang="en-GB" sz="2400" dirty="0" err="1">
                <a:solidFill>
                  <a:srgbClr val="00B050"/>
                </a:solidFill>
              </a:rPr>
              <a:t>Adroddiad</a:t>
            </a:r>
            <a:r>
              <a:rPr lang="en-GB" sz="2400" dirty="0">
                <a:solidFill>
                  <a:srgbClr val="00B050"/>
                </a:solidFill>
              </a:rPr>
              <a:t> NACCE 1999</a:t>
            </a:r>
          </a:p>
          <a:p>
            <a:pPr marL="285750" indent="-285750">
              <a:buFont typeface="Arial" panose="020B0604020202020204" pitchFamily="34" charset="0"/>
              <a:buChar char="•"/>
            </a:pPr>
            <a:endParaRPr lang="en-GB" sz="2400" dirty="0">
              <a:solidFill>
                <a:srgbClr val="00B050"/>
              </a:solidFill>
            </a:endParaRPr>
          </a:p>
          <a:p>
            <a:endParaRPr lang="en-GB" dirty="0"/>
          </a:p>
        </p:txBody>
      </p:sp>
      <p:sp>
        <p:nvSpPr>
          <p:cNvPr id="7" name="Content Placeholder 6">
            <a:extLst>
              <a:ext uri="{FF2B5EF4-FFF2-40B4-BE49-F238E27FC236}">
                <a16:creationId xmlns:a16="http://schemas.microsoft.com/office/drawing/2014/main" id="{409700E7-A1A9-DF47-59F3-D2602A34FF35}"/>
              </a:ext>
            </a:extLst>
          </p:cNvPr>
          <p:cNvSpPr>
            <a:spLocks noGrp="1"/>
          </p:cNvSpPr>
          <p:nvPr>
            <p:ph sz="half" idx="2"/>
          </p:nvPr>
        </p:nvSpPr>
        <p:spPr/>
        <p:txBody>
          <a:bodyPr>
            <a:normAutofit fontScale="55000" lnSpcReduction="20000"/>
          </a:bodyPr>
          <a:lstStyle/>
          <a:p>
            <a:pPr marL="285750" indent="-285750">
              <a:buFont typeface="Arial" panose="020B0604020202020204" pitchFamily="34" charset="0"/>
              <a:buChar char="•"/>
            </a:pPr>
            <a:r>
              <a:rPr lang="en-GB" sz="2400" dirty="0"/>
              <a:t>Creativity linked with social structures</a:t>
            </a:r>
          </a:p>
          <a:p>
            <a:pPr marL="285750" indent="-285750">
              <a:buFont typeface="Arial" panose="020B0604020202020204" pitchFamily="34" charset="0"/>
              <a:buChar char="•"/>
            </a:pPr>
            <a:r>
              <a:rPr lang="en-GB" sz="2400" dirty="0"/>
              <a:t>Takes into consideration multiculturalism, anti-racism and the combat of social problems</a:t>
            </a:r>
          </a:p>
          <a:p>
            <a:pPr marL="285750" indent="-285750">
              <a:buFont typeface="Arial" panose="020B0604020202020204" pitchFamily="34" charset="0"/>
              <a:buChar char="•"/>
            </a:pPr>
            <a:r>
              <a:rPr lang="en-GB" sz="2400" dirty="0"/>
              <a:t>Considers that  creativity is as common across science and mathematics as in the arts</a:t>
            </a:r>
          </a:p>
          <a:p>
            <a:pPr marL="285750" indent="-285750">
              <a:buFont typeface="Arial" panose="020B0604020202020204" pitchFamily="34" charset="0"/>
              <a:buChar char="•"/>
            </a:pPr>
            <a:r>
              <a:rPr lang="en-GB" sz="2400" dirty="0"/>
              <a:t>Creativity is multi-dimensional </a:t>
            </a:r>
          </a:p>
          <a:p>
            <a:pPr marL="285750" indent="-285750">
              <a:buFont typeface="Arial" panose="020B0604020202020204" pitchFamily="34" charset="0"/>
              <a:buChar char="•"/>
            </a:pPr>
            <a:endParaRPr lang="en-GB" sz="2400" dirty="0"/>
          </a:p>
          <a:p>
            <a:r>
              <a:rPr lang="en-GB" sz="2400" b="1" u="sng" dirty="0"/>
              <a:t>Key Thinker </a:t>
            </a:r>
            <a:r>
              <a:rPr lang="en-GB" sz="2400" dirty="0"/>
              <a:t>- The </a:t>
            </a:r>
            <a:r>
              <a:rPr lang="en-GB" sz="2400" i="1" dirty="0"/>
              <a:t>National Advisory Committee on Creative and Cultural Education</a:t>
            </a:r>
          </a:p>
          <a:p>
            <a:endParaRPr lang="en-GB" sz="2400" i="1" dirty="0"/>
          </a:p>
          <a:p>
            <a:r>
              <a:rPr lang="en-GB" sz="2400" i="1" dirty="0"/>
              <a:t>The NACCE Report 1999</a:t>
            </a:r>
            <a:endParaRPr lang="en-GB" sz="2400" dirty="0"/>
          </a:p>
          <a:p>
            <a:endParaRPr lang="en-GB" dirty="0"/>
          </a:p>
        </p:txBody>
      </p:sp>
    </p:spTree>
    <p:extLst>
      <p:ext uri="{BB962C8B-B14F-4D97-AF65-F5344CB8AC3E}">
        <p14:creationId xmlns:p14="http://schemas.microsoft.com/office/powerpoint/2010/main" val="1360469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23592" y="1412777"/>
            <a:ext cx="6336704" cy="646331"/>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 name="Title 1">
            <a:extLst>
              <a:ext uri="{FF2B5EF4-FFF2-40B4-BE49-F238E27FC236}">
                <a16:creationId xmlns:a16="http://schemas.microsoft.com/office/drawing/2014/main" id="{7F95228B-0414-9CDB-A433-063ABE77438F}"/>
              </a:ext>
            </a:extLst>
          </p:cNvPr>
          <p:cNvSpPr>
            <a:spLocks noGrp="1"/>
          </p:cNvSpPr>
          <p:nvPr>
            <p:ph type="title"/>
          </p:nvPr>
        </p:nvSpPr>
        <p:spPr/>
        <p:txBody>
          <a:bodyPr>
            <a:normAutofit fontScale="90000"/>
          </a:bodyPr>
          <a:lstStyle/>
          <a:p>
            <a:r>
              <a:rPr lang="en-GB" sz="4400" dirty="0" err="1">
                <a:solidFill>
                  <a:srgbClr val="00B050"/>
                </a:solidFill>
              </a:rPr>
              <a:t>Creadigrwydd</a:t>
            </a:r>
            <a:r>
              <a:rPr lang="en-GB" sz="4400" dirty="0">
                <a:solidFill>
                  <a:srgbClr val="00B050"/>
                </a:solidFill>
              </a:rPr>
              <a:t> </a:t>
            </a:r>
            <a:r>
              <a:rPr lang="en-GB" sz="4400" dirty="0" err="1">
                <a:solidFill>
                  <a:srgbClr val="00B050"/>
                </a:solidFill>
              </a:rPr>
              <a:t>fel</a:t>
            </a:r>
            <a:r>
              <a:rPr lang="en-GB" sz="4400" dirty="0">
                <a:solidFill>
                  <a:srgbClr val="00B050"/>
                </a:solidFill>
              </a:rPr>
              <a:t> </a:t>
            </a:r>
            <a:r>
              <a:rPr lang="en-GB" sz="4400" dirty="0" err="1">
                <a:solidFill>
                  <a:srgbClr val="00B050"/>
                </a:solidFill>
              </a:rPr>
              <a:t>rheidrwydd</a:t>
            </a:r>
            <a:r>
              <a:rPr lang="en-GB" sz="4400" dirty="0">
                <a:solidFill>
                  <a:srgbClr val="00B050"/>
                </a:solidFill>
              </a:rPr>
              <a:t> </a:t>
            </a:r>
            <a:r>
              <a:rPr lang="en-GB" sz="4400" dirty="0" err="1">
                <a:solidFill>
                  <a:srgbClr val="00B050"/>
                </a:solidFill>
              </a:rPr>
              <a:t>economaidd</a:t>
            </a:r>
            <a:br>
              <a:rPr lang="en-GB" sz="4400" dirty="0">
                <a:solidFill>
                  <a:srgbClr val="00B050"/>
                </a:solidFill>
              </a:rPr>
            </a:br>
            <a:r>
              <a:rPr lang="en-GB" sz="4400" b="1" dirty="0"/>
              <a:t>Creativity as economic imperative</a:t>
            </a:r>
            <a:endParaRPr lang="en-GB" dirty="0"/>
          </a:p>
        </p:txBody>
      </p:sp>
      <p:sp>
        <p:nvSpPr>
          <p:cNvPr id="7" name="Content Placeholder 6">
            <a:extLst>
              <a:ext uri="{FF2B5EF4-FFF2-40B4-BE49-F238E27FC236}">
                <a16:creationId xmlns:a16="http://schemas.microsoft.com/office/drawing/2014/main" id="{328931D4-81D9-4389-FAEA-1412DEBE61B9}"/>
              </a:ext>
            </a:extLst>
          </p:cNvPr>
          <p:cNvSpPr>
            <a:spLocks noGrp="1"/>
          </p:cNvSpPr>
          <p:nvPr>
            <p:ph sz="half" idx="1"/>
          </p:nvPr>
        </p:nvSpPr>
        <p:spPr/>
        <p:txBody>
          <a:bodyPr>
            <a:normAutofit fontScale="62500" lnSpcReduction="20000"/>
          </a:bodyPr>
          <a:lstStyle/>
          <a:p>
            <a:pPr marL="285750" indent="-285750">
              <a:buFont typeface="Arial" panose="020B0604020202020204" pitchFamily="34" charset="0"/>
              <a:buChar char="•"/>
            </a:pPr>
            <a:r>
              <a:rPr lang="en-GB" sz="2400" dirty="0">
                <a:solidFill>
                  <a:srgbClr val="00B050"/>
                </a:solidFill>
              </a:rPr>
              <a:t>Er </a:t>
            </a:r>
            <a:r>
              <a:rPr lang="en-GB" sz="2400" dirty="0" err="1">
                <a:solidFill>
                  <a:srgbClr val="00B050"/>
                </a:solidFill>
              </a:rPr>
              <a:t>mwyn</a:t>
            </a:r>
            <a:r>
              <a:rPr lang="en-GB" sz="2400" dirty="0">
                <a:solidFill>
                  <a:srgbClr val="00B050"/>
                </a:solidFill>
              </a:rPr>
              <a:t> bod </a:t>
            </a:r>
            <a:r>
              <a:rPr lang="en-GB" sz="2400" dirty="0" err="1">
                <a:solidFill>
                  <a:srgbClr val="00B050"/>
                </a:solidFill>
              </a:rPr>
              <a:t>yn</a:t>
            </a:r>
            <a:r>
              <a:rPr lang="en-GB" sz="2400" dirty="0">
                <a:solidFill>
                  <a:srgbClr val="00B050"/>
                </a:solidFill>
              </a:rPr>
              <a:t> </a:t>
            </a:r>
            <a:r>
              <a:rPr lang="en-GB" sz="2400" dirty="0" err="1">
                <a:solidFill>
                  <a:srgbClr val="00B050"/>
                </a:solidFill>
              </a:rPr>
              <a:t>llwyddiannus</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yr</a:t>
            </a:r>
            <a:r>
              <a:rPr lang="en-GB" sz="2400" dirty="0">
                <a:solidFill>
                  <a:srgbClr val="00B050"/>
                </a:solidFill>
              </a:rPr>
              <a:t> </a:t>
            </a:r>
            <a:r>
              <a:rPr lang="en-GB" sz="2400" dirty="0" err="1">
                <a:solidFill>
                  <a:srgbClr val="00B050"/>
                </a:solidFill>
              </a:rPr>
              <a:t>oes</a:t>
            </a:r>
            <a:r>
              <a:rPr lang="en-GB" sz="2400" dirty="0">
                <a:solidFill>
                  <a:srgbClr val="00B050"/>
                </a:solidFill>
              </a:rPr>
              <a:t> </a:t>
            </a:r>
            <a:r>
              <a:rPr lang="en-GB" sz="2400" dirty="0" err="1">
                <a:solidFill>
                  <a:srgbClr val="00B050"/>
                </a:solidFill>
              </a:rPr>
              <a:t>greadigol</a:t>
            </a:r>
            <a:r>
              <a:rPr lang="en-GB" sz="2400" dirty="0">
                <a:solidFill>
                  <a:srgbClr val="00B050"/>
                </a:solidFill>
              </a:rPr>
              <a:t> hon </a:t>
            </a:r>
            <a:r>
              <a:rPr lang="en-GB" sz="2400" dirty="0" err="1">
                <a:solidFill>
                  <a:srgbClr val="00B050"/>
                </a:solidFill>
              </a:rPr>
              <a:t>sy'n</a:t>
            </a:r>
            <a:r>
              <a:rPr lang="en-GB" sz="2400" dirty="0">
                <a:solidFill>
                  <a:srgbClr val="00B050"/>
                </a:solidFill>
              </a:rPr>
              <a:t> </a:t>
            </a:r>
            <a:r>
              <a:rPr lang="en-GB" sz="2400" dirty="0" err="1">
                <a:solidFill>
                  <a:srgbClr val="00B050"/>
                </a:solidFill>
              </a:rPr>
              <a:t>datblygu</a:t>
            </a:r>
            <a:r>
              <a:rPr lang="en-GB" sz="2400" dirty="0">
                <a:solidFill>
                  <a:srgbClr val="00B050"/>
                </a:solidFill>
              </a:rPr>
              <a:t>, </a:t>
            </a:r>
            <a:r>
              <a:rPr lang="en-GB" sz="2400" dirty="0" err="1">
                <a:solidFill>
                  <a:srgbClr val="00B050"/>
                </a:solidFill>
              </a:rPr>
              <a:t>rhaid</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ranbarthau</a:t>
            </a:r>
            <a:r>
              <a:rPr lang="en-GB" sz="2400" dirty="0">
                <a:solidFill>
                  <a:srgbClr val="00B050"/>
                </a:solidFill>
              </a:rPr>
              <a:t> </a:t>
            </a:r>
            <a:r>
              <a:rPr lang="en-GB" sz="2400" dirty="0" err="1">
                <a:solidFill>
                  <a:srgbClr val="00B050"/>
                </a:solidFill>
              </a:rPr>
              <a:t>ddatblygu</a:t>
            </a:r>
            <a:r>
              <a:rPr lang="en-GB" sz="2400" dirty="0">
                <a:solidFill>
                  <a:srgbClr val="00B050"/>
                </a:solidFill>
              </a:rPr>
              <a:t>, </a:t>
            </a:r>
            <a:r>
              <a:rPr lang="en-GB" sz="2400" dirty="0" err="1">
                <a:solidFill>
                  <a:srgbClr val="00B050"/>
                </a:solidFill>
              </a:rPr>
              <a:t>denu</a:t>
            </a:r>
            <a:r>
              <a:rPr lang="en-GB" sz="2400" dirty="0">
                <a:solidFill>
                  <a:srgbClr val="00B050"/>
                </a:solidFill>
              </a:rPr>
              <a:t> a </a:t>
            </a:r>
            <a:r>
              <a:rPr lang="en-GB" sz="2400" dirty="0" err="1">
                <a:solidFill>
                  <a:srgbClr val="00B050"/>
                </a:solidFill>
              </a:rPr>
              <a:t>chadw</a:t>
            </a:r>
            <a:r>
              <a:rPr lang="en-GB" sz="2400" dirty="0">
                <a:solidFill>
                  <a:srgbClr val="00B050"/>
                </a:solidFill>
              </a:rPr>
              <a:t> </a:t>
            </a:r>
            <a:r>
              <a:rPr lang="en-GB" sz="2400" dirty="0" err="1">
                <a:solidFill>
                  <a:srgbClr val="00B050"/>
                </a:solidFill>
              </a:rPr>
              <a:t>pobl</a:t>
            </a:r>
            <a:r>
              <a:rPr lang="en-GB" sz="2400" dirty="0">
                <a:solidFill>
                  <a:srgbClr val="00B050"/>
                </a:solidFill>
              </a:rPr>
              <a:t> </a:t>
            </a:r>
            <a:r>
              <a:rPr lang="en-GB" sz="2400" dirty="0" err="1">
                <a:solidFill>
                  <a:srgbClr val="00B050"/>
                </a:solidFill>
              </a:rPr>
              <a:t>dalentog</a:t>
            </a:r>
            <a:r>
              <a:rPr lang="en-GB" sz="2400" dirty="0">
                <a:solidFill>
                  <a:srgbClr val="00B050"/>
                </a:solidFill>
              </a:rPr>
              <a:t> a </a:t>
            </a:r>
            <a:r>
              <a:rPr lang="en-GB" sz="2400" dirty="0" err="1">
                <a:solidFill>
                  <a:srgbClr val="00B050"/>
                </a:solidFill>
              </a:rPr>
              <a:t>chreadigol</a:t>
            </a:r>
            <a:r>
              <a:rPr lang="en-GB" sz="2400" dirty="0">
                <a:solidFill>
                  <a:srgbClr val="00B050"/>
                </a:solidFill>
              </a:rPr>
              <a:t> </a:t>
            </a:r>
            <a:r>
              <a:rPr lang="en-GB" sz="2400" dirty="0" err="1">
                <a:solidFill>
                  <a:srgbClr val="00B050"/>
                </a:solidFill>
              </a:rPr>
              <a:t>sy'n</a:t>
            </a:r>
            <a:r>
              <a:rPr lang="en-GB" sz="2400" dirty="0">
                <a:solidFill>
                  <a:srgbClr val="00B050"/>
                </a:solidFill>
              </a:rPr>
              <a:t> </a:t>
            </a:r>
            <a:r>
              <a:rPr lang="en-GB" sz="2400" dirty="0" err="1">
                <a:solidFill>
                  <a:srgbClr val="00B050"/>
                </a:solidFill>
              </a:rPr>
              <a:t>cynhyrchu</a:t>
            </a:r>
            <a:r>
              <a:rPr lang="en-GB" sz="2400" dirty="0">
                <a:solidFill>
                  <a:srgbClr val="00B050"/>
                </a:solidFill>
              </a:rPr>
              <a:t> </a:t>
            </a:r>
            <a:r>
              <a:rPr lang="en-GB" sz="2400" dirty="0" err="1">
                <a:solidFill>
                  <a:srgbClr val="00B050"/>
                </a:solidFill>
              </a:rPr>
              <a:t>datblygiadau</a:t>
            </a:r>
            <a:r>
              <a:rPr lang="en-GB" sz="2400" dirty="0">
                <a:solidFill>
                  <a:srgbClr val="00B050"/>
                </a:solidFill>
              </a:rPr>
              <a:t> </a:t>
            </a:r>
            <a:r>
              <a:rPr lang="en-GB" sz="2400" dirty="0" err="1">
                <a:solidFill>
                  <a:srgbClr val="00B050"/>
                </a:solidFill>
              </a:rPr>
              <a:t>arloesol</a:t>
            </a:r>
            <a:r>
              <a:rPr lang="en-GB" sz="2400" dirty="0">
                <a:solidFill>
                  <a:srgbClr val="00B050"/>
                </a:solidFill>
              </a:rPr>
              <a:t>, </a:t>
            </a:r>
            <a:r>
              <a:rPr lang="en-GB" sz="2400" dirty="0" err="1">
                <a:solidFill>
                  <a:srgbClr val="00B050"/>
                </a:solidFill>
              </a:rPr>
              <a:t>datblygu</a:t>
            </a:r>
            <a:r>
              <a:rPr lang="en-GB" sz="2400" dirty="0">
                <a:solidFill>
                  <a:srgbClr val="00B050"/>
                </a:solidFill>
              </a:rPr>
              <a:t> </a:t>
            </a:r>
            <a:r>
              <a:rPr lang="en-GB" sz="2400" dirty="0" err="1">
                <a:solidFill>
                  <a:srgbClr val="00B050"/>
                </a:solidFill>
              </a:rPr>
              <a:t>diwydiannau</a:t>
            </a:r>
            <a:r>
              <a:rPr lang="en-GB" sz="2400" dirty="0">
                <a:solidFill>
                  <a:srgbClr val="00B050"/>
                </a:solidFill>
              </a:rPr>
              <a:t> </a:t>
            </a:r>
            <a:r>
              <a:rPr lang="en-GB" sz="2400" dirty="0" err="1">
                <a:solidFill>
                  <a:srgbClr val="00B050"/>
                </a:solidFill>
              </a:rPr>
              <a:t>technoleg</a:t>
            </a:r>
            <a:r>
              <a:rPr lang="en-GB" sz="2400" dirty="0">
                <a:solidFill>
                  <a:srgbClr val="00B050"/>
                </a:solidFill>
              </a:rPr>
              <a:t> </a:t>
            </a:r>
            <a:r>
              <a:rPr lang="en-GB" sz="2400" dirty="0" err="1">
                <a:solidFill>
                  <a:srgbClr val="00B050"/>
                </a:solidFill>
              </a:rPr>
              <a:t>ddwys</a:t>
            </a:r>
            <a:r>
              <a:rPr lang="en-GB" sz="2400" dirty="0">
                <a:solidFill>
                  <a:srgbClr val="00B050"/>
                </a:solidFill>
              </a:rPr>
              <a:t> a </a:t>
            </a:r>
            <a:r>
              <a:rPr lang="en-GB" sz="2400" dirty="0" err="1">
                <a:solidFill>
                  <a:srgbClr val="00B050"/>
                </a:solidFill>
              </a:rPr>
              <a:t>gyrru</a:t>
            </a:r>
            <a:r>
              <a:rPr lang="en-GB" sz="2400" dirty="0">
                <a:solidFill>
                  <a:srgbClr val="00B050"/>
                </a:solidFill>
              </a:rPr>
              <a:t> </a:t>
            </a:r>
            <a:r>
              <a:rPr lang="en-GB" sz="2400" dirty="0" err="1">
                <a:solidFill>
                  <a:srgbClr val="00B050"/>
                </a:solidFill>
              </a:rPr>
              <a:t>twf</a:t>
            </a:r>
            <a:r>
              <a:rPr lang="en-GB" sz="2400" dirty="0">
                <a:solidFill>
                  <a:srgbClr val="00B050"/>
                </a:solidFill>
              </a:rPr>
              <a:t> </a:t>
            </a:r>
            <a:r>
              <a:rPr lang="en-GB" sz="2400" dirty="0" err="1">
                <a:solidFill>
                  <a:srgbClr val="00B050"/>
                </a:solidFill>
              </a:rPr>
              <a:t>economaidd</a:t>
            </a:r>
            <a:r>
              <a:rPr lang="en-GB" sz="2400" dirty="0">
                <a:solidFill>
                  <a:srgbClr val="00B050"/>
                </a:solidFill>
              </a:rPr>
              <a:t> (Gertler et al, 2002).</a:t>
            </a:r>
          </a:p>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ystyried</a:t>
            </a:r>
            <a:r>
              <a:rPr lang="en-GB" sz="2400" dirty="0">
                <a:solidFill>
                  <a:srgbClr val="00B050"/>
                </a:solidFill>
              </a:rPr>
              <a:t> </a:t>
            </a:r>
            <a:r>
              <a:rPr lang="en-GB" sz="2400" dirty="0" err="1">
                <a:solidFill>
                  <a:srgbClr val="00B050"/>
                </a:solidFill>
              </a:rPr>
              <a:t>fod</a:t>
            </a:r>
            <a:r>
              <a:rPr lang="en-GB" sz="2400" dirty="0">
                <a:solidFill>
                  <a:srgbClr val="00B050"/>
                </a:solidFill>
              </a:rPr>
              <a:t> </a:t>
            </a:r>
            <a:r>
              <a:rPr lang="en-GB" sz="2400" dirty="0" err="1">
                <a:solidFill>
                  <a:srgbClr val="00B050"/>
                </a:solidFill>
              </a:rPr>
              <a:t>creadigrwydd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cael</a:t>
            </a:r>
            <a:r>
              <a:rPr lang="en-GB" sz="2400" dirty="0">
                <a:solidFill>
                  <a:srgbClr val="00B050"/>
                </a:solidFill>
              </a:rPr>
              <a:t> </a:t>
            </a:r>
            <a:r>
              <a:rPr lang="en-GB" sz="2400" dirty="0" err="1">
                <a:solidFill>
                  <a:srgbClr val="00B050"/>
                </a:solidFill>
              </a:rPr>
              <a:t>ei</a:t>
            </a:r>
            <a:r>
              <a:rPr lang="en-GB" sz="2400" dirty="0">
                <a:solidFill>
                  <a:srgbClr val="00B050"/>
                </a:solidFill>
              </a:rPr>
              <a:t> </a:t>
            </a:r>
            <a:r>
              <a:rPr lang="en-GB" sz="2400" dirty="0" err="1">
                <a:solidFill>
                  <a:srgbClr val="00B050"/>
                </a:solidFill>
              </a:rPr>
              <a:t>ddysgu</a:t>
            </a:r>
            <a:r>
              <a:rPr lang="en-GB" sz="2400" dirty="0">
                <a:solidFill>
                  <a:srgbClr val="00B050"/>
                </a:solidFill>
              </a:rPr>
              <a:t> ac </a:t>
            </a:r>
            <a:r>
              <a:rPr lang="en-GB" sz="2400" dirty="0" err="1">
                <a:solidFill>
                  <a:srgbClr val="00B050"/>
                </a:solidFill>
              </a:rPr>
              <a:t>nid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gynhenid</a:t>
            </a:r>
            <a:endParaRPr lang="en-GB" sz="2400" dirty="0">
              <a:solidFill>
                <a:srgbClr val="00B050"/>
              </a:solidFill>
            </a:endParaRPr>
          </a:p>
          <a:p>
            <a:pPr marL="285750" indent="-285750">
              <a:buFont typeface="Arial" panose="020B0604020202020204" pitchFamily="34" charset="0"/>
              <a:buChar char="•"/>
            </a:pPr>
            <a:r>
              <a:rPr lang="en-GB" sz="2400" dirty="0">
                <a:solidFill>
                  <a:srgbClr val="00B050"/>
                </a:solidFill>
              </a:rPr>
              <a:t>Dull '</a:t>
            </a:r>
            <a:r>
              <a:rPr lang="en-GB" sz="2400" dirty="0" err="1">
                <a:solidFill>
                  <a:srgbClr val="00B050"/>
                </a:solidFill>
              </a:rPr>
              <a:t>datrys</a:t>
            </a:r>
            <a:r>
              <a:rPr lang="en-GB" sz="2400" dirty="0">
                <a:solidFill>
                  <a:srgbClr val="00B050"/>
                </a:solidFill>
              </a:rPr>
              <a:t> </a:t>
            </a:r>
            <a:r>
              <a:rPr lang="en-GB" sz="2400" dirty="0" err="1">
                <a:solidFill>
                  <a:srgbClr val="00B050"/>
                </a:solidFill>
              </a:rPr>
              <a:t>problemau</a:t>
            </a:r>
            <a:r>
              <a:rPr lang="en-GB" sz="2400" dirty="0">
                <a:solidFill>
                  <a:srgbClr val="00B050"/>
                </a:solidFill>
              </a:rPr>
              <a:t>' o ran </a:t>
            </a:r>
            <a:r>
              <a:rPr lang="en-GB" sz="2400" dirty="0" err="1">
                <a:solidFill>
                  <a:srgbClr val="00B050"/>
                </a:solidFill>
              </a:rPr>
              <a:t>creadigrwydd</a:t>
            </a:r>
            <a:endParaRPr lang="en-GB" sz="2400" dirty="0">
              <a:solidFill>
                <a:srgbClr val="00B050"/>
              </a:solidFill>
            </a:endParaRPr>
          </a:p>
          <a:p>
            <a:pPr marL="285750" indent="-285750">
              <a:buFont typeface="Arial" panose="020B0604020202020204" pitchFamily="34" charset="0"/>
              <a:buChar char="•"/>
            </a:pPr>
            <a:endParaRPr lang="en-GB" sz="2400" dirty="0">
              <a:solidFill>
                <a:srgbClr val="00B050"/>
              </a:solidFill>
            </a:endParaRPr>
          </a:p>
          <a:p>
            <a:r>
              <a:rPr lang="en-GB" sz="2400" b="1" u="sng" dirty="0" err="1">
                <a:solidFill>
                  <a:srgbClr val="00B050"/>
                </a:solidFill>
              </a:rPr>
              <a:t>Meddylwyr</a:t>
            </a:r>
            <a:r>
              <a:rPr lang="en-GB" sz="2400" b="1" u="sng" dirty="0">
                <a:solidFill>
                  <a:srgbClr val="00B050"/>
                </a:solidFill>
              </a:rPr>
              <a:t> </a:t>
            </a:r>
            <a:r>
              <a:rPr lang="en-GB" sz="2400" b="1" u="sng" dirty="0" err="1">
                <a:solidFill>
                  <a:srgbClr val="00B050"/>
                </a:solidFill>
              </a:rPr>
              <a:t>Allweddol</a:t>
            </a:r>
            <a:r>
              <a:rPr lang="en-GB" sz="2400" b="1" u="sng" dirty="0">
                <a:solidFill>
                  <a:srgbClr val="00B050"/>
                </a:solidFill>
              </a:rPr>
              <a:t> </a:t>
            </a:r>
            <a:r>
              <a:rPr lang="en-GB" sz="2400" dirty="0">
                <a:solidFill>
                  <a:srgbClr val="00B050"/>
                </a:solidFill>
              </a:rPr>
              <a:t>– Kimberley Seltzer a Tom Bentley, </a:t>
            </a:r>
            <a:r>
              <a:rPr lang="en-GB" sz="2400" dirty="0" err="1">
                <a:solidFill>
                  <a:srgbClr val="00B050"/>
                </a:solidFill>
              </a:rPr>
              <a:t>awduron</a:t>
            </a:r>
            <a:r>
              <a:rPr lang="en-GB" sz="2400" dirty="0">
                <a:solidFill>
                  <a:srgbClr val="00B050"/>
                </a:solidFill>
              </a:rPr>
              <a:t>: </a:t>
            </a:r>
            <a:r>
              <a:rPr lang="en-GB" sz="2400" dirty="0" err="1">
                <a:solidFill>
                  <a:srgbClr val="00B050"/>
                </a:solidFill>
              </a:rPr>
              <a:t>Yr</a:t>
            </a:r>
            <a:r>
              <a:rPr lang="en-GB" sz="2400" dirty="0">
                <a:solidFill>
                  <a:srgbClr val="00B050"/>
                </a:solidFill>
              </a:rPr>
              <a:t> </a:t>
            </a:r>
            <a:r>
              <a:rPr lang="en-GB" sz="2400" dirty="0" err="1">
                <a:solidFill>
                  <a:srgbClr val="00B050"/>
                </a:solidFill>
              </a:rPr>
              <a:t>Oes</a:t>
            </a:r>
            <a:r>
              <a:rPr lang="en-GB" sz="2400" dirty="0">
                <a:solidFill>
                  <a:srgbClr val="00B050"/>
                </a:solidFill>
              </a:rPr>
              <a:t> </a:t>
            </a:r>
            <a:r>
              <a:rPr lang="en-GB" sz="2400" dirty="0" err="1">
                <a:solidFill>
                  <a:srgbClr val="00B050"/>
                </a:solidFill>
              </a:rPr>
              <a:t>Greadigol</a:t>
            </a:r>
            <a:r>
              <a:rPr lang="en-GB" sz="2400" dirty="0">
                <a:solidFill>
                  <a:srgbClr val="00B050"/>
                </a:solidFill>
              </a:rPr>
              <a:t>: </a:t>
            </a:r>
            <a:r>
              <a:rPr lang="en-GB" sz="2400" dirty="0" err="1">
                <a:solidFill>
                  <a:srgbClr val="00B050"/>
                </a:solidFill>
              </a:rPr>
              <a:t>Gwybodaeth</a:t>
            </a:r>
            <a:r>
              <a:rPr lang="en-GB" sz="2400" dirty="0">
                <a:solidFill>
                  <a:srgbClr val="00B050"/>
                </a:solidFill>
              </a:rPr>
              <a:t> a </a:t>
            </a:r>
            <a:r>
              <a:rPr lang="en-GB" sz="2400" dirty="0" err="1">
                <a:solidFill>
                  <a:srgbClr val="00B050"/>
                </a:solidFill>
              </a:rPr>
              <a:t>Sgiliau</a:t>
            </a:r>
            <a:r>
              <a:rPr lang="en-GB" sz="2400" dirty="0">
                <a:solidFill>
                  <a:srgbClr val="00B050"/>
                </a:solidFill>
              </a:rPr>
              <a:t> </a:t>
            </a:r>
            <a:r>
              <a:rPr lang="en-GB" sz="2400" dirty="0" err="1">
                <a:solidFill>
                  <a:srgbClr val="00B050"/>
                </a:solidFill>
              </a:rPr>
              <a:t>ar</a:t>
            </a:r>
            <a:r>
              <a:rPr lang="en-GB" sz="2400" dirty="0">
                <a:solidFill>
                  <a:srgbClr val="00B050"/>
                </a:solidFill>
              </a:rPr>
              <a:t> </a:t>
            </a:r>
            <a:r>
              <a:rPr lang="en-GB" sz="2400" dirty="0" err="1">
                <a:solidFill>
                  <a:srgbClr val="00B050"/>
                </a:solidFill>
              </a:rPr>
              <a:t>gyfer</a:t>
            </a:r>
            <a:r>
              <a:rPr lang="en-GB" sz="2400" dirty="0">
                <a:solidFill>
                  <a:srgbClr val="00B050"/>
                </a:solidFill>
              </a:rPr>
              <a:t> </a:t>
            </a:r>
            <a:r>
              <a:rPr lang="en-GB" sz="2400" dirty="0" err="1">
                <a:solidFill>
                  <a:srgbClr val="00B050"/>
                </a:solidFill>
              </a:rPr>
              <a:t>yr</a:t>
            </a:r>
            <a:r>
              <a:rPr lang="en-GB" sz="2400" dirty="0">
                <a:solidFill>
                  <a:srgbClr val="00B050"/>
                </a:solidFill>
              </a:rPr>
              <a:t> </a:t>
            </a:r>
            <a:r>
              <a:rPr lang="en-GB" sz="2400" dirty="0" err="1">
                <a:solidFill>
                  <a:srgbClr val="00B050"/>
                </a:solidFill>
              </a:rPr>
              <a:t>Economi</a:t>
            </a:r>
            <a:r>
              <a:rPr lang="en-GB" sz="2400" dirty="0">
                <a:solidFill>
                  <a:srgbClr val="00B050"/>
                </a:solidFill>
              </a:rPr>
              <a:t> Newydd (1999)</a:t>
            </a:r>
          </a:p>
          <a:p>
            <a:r>
              <a:rPr lang="en-GB" sz="2400" dirty="0" err="1">
                <a:solidFill>
                  <a:srgbClr val="00B050"/>
                </a:solidFill>
              </a:rPr>
              <a:t>Yn</a:t>
            </a:r>
            <a:r>
              <a:rPr lang="en-GB" sz="2400" dirty="0">
                <a:solidFill>
                  <a:srgbClr val="00B050"/>
                </a:solidFill>
              </a:rPr>
              <a:t> </a:t>
            </a:r>
            <a:r>
              <a:rPr lang="en-GB" sz="2400" dirty="0" err="1">
                <a:solidFill>
                  <a:srgbClr val="00B050"/>
                </a:solidFill>
              </a:rPr>
              <a:t>credu</a:t>
            </a:r>
            <a:r>
              <a:rPr lang="en-GB" sz="2400" dirty="0">
                <a:solidFill>
                  <a:srgbClr val="00B050"/>
                </a:solidFill>
              </a:rPr>
              <a:t> </a:t>
            </a:r>
            <a:r>
              <a:rPr lang="en-GB" sz="2400" dirty="0" err="1">
                <a:solidFill>
                  <a:srgbClr val="00B050"/>
                </a:solidFill>
              </a:rPr>
              <a:t>fod</a:t>
            </a:r>
            <a:r>
              <a:rPr lang="en-GB" sz="2400" dirty="0">
                <a:solidFill>
                  <a:srgbClr val="00B050"/>
                </a:solidFill>
              </a:rPr>
              <a:t> </a:t>
            </a:r>
            <a:r>
              <a:rPr lang="en-GB" sz="2400" dirty="0" err="1">
                <a:solidFill>
                  <a:srgbClr val="00B050"/>
                </a:solidFill>
              </a:rPr>
              <a:t>creadigrwydd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ymwneud</a:t>
            </a:r>
            <a:r>
              <a:rPr lang="en-GB" sz="2400" dirty="0">
                <a:solidFill>
                  <a:srgbClr val="00B050"/>
                </a:solidFill>
              </a:rPr>
              <a:t> â </a:t>
            </a:r>
            <a:r>
              <a:rPr lang="en-GB" sz="2400" dirty="0" err="1">
                <a:solidFill>
                  <a:srgbClr val="00B050"/>
                </a:solidFill>
              </a:rPr>
              <a:t>hyrwyddo</a:t>
            </a:r>
            <a:r>
              <a:rPr lang="en-GB" sz="2400" dirty="0">
                <a:solidFill>
                  <a:srgbClr val="00B050"/>
                </a:solidFill>
              </a:rPr>
              <a:t> </a:t>
            </a:r>
            <a:r>
              <a:rPr lang="en-GB" sz="2400" dirty="0" err="1">
                <a:solidFill>
                  <a:srgbClr val="00B050"/>
                </a:solidFill>
              </a:rPr>
              <a:t>rhagolygon</a:t>
            </a:r>
            <a:r>
              <a:rPr lang="en-GB" sz="2400" dirty="0">
                <a:solidFill>
                  <a:srgbClr val="00B050"/>
                </a:solidFill>
              </a:rPr>
              <a:t> </a:t>
            </a:r>
            <a:r>
              <a:rPr lang="en-GB" sz="2400" dirty="0" err="1">
                <a:solidFill>
                  <a:srgbClr val="00B050"/>
                </a:solidFill>
              </a:rPr>
              <a:t>economaidd</a:t>
            </a:r>
            <a:endParaRPr lang="en-GB" sz="2400" dirty="0">
              <a:solidFill>
                <a:srgbClr val="00B050"/>
              </a:solidFill>
            </a:endParaRPr>
          </a:p>
        </p:txBody>
      </p:sp>
      <p:sp>
        <p:nvSpPr>
          <p:cNvPr id="8" name="Content Placeholder 7">
            <a:extLst>
              <a:ext uri="{FF2B5EF4-FFF2-40B4-BE49-F238E27FC236}">
                <a16:creationId xmlns:a16="http://schemas.microsoft.com/office/drawing/2014/main" id="{710001EB-28C7-8D6C-19CB-9634F1F571EE}"/>
              </a:ext>
            </a:extLst>
          </p:cNvPr>
          <p:cNvSpPr>
            <a:spLocks noGrp="1"/>
          </p:cNvSpPr>
          <p:nvPr>
            <p:ph sz="half" idx="2"/>
          </p:nvPr>
        </p:nvSpPr>
        <p:spPr/>
        <p:txBody>
          <a:bodyPr>
            <a:normAutofit fontScale="62500" lnSpcReduction="20000"/>
          </a:bodyPr>
          <a:lstStyle/>
          <a:p>
            <a:pPr marL="285750" indent="-285750">
              <a:buFont typeface="Arial" panose="020B0604020202020204" pitchFamily="34" charset="0"/>
              <a:buChar char="•"/>
            </a:pPr>
            <a:r>
              <a:rPr lang="en-GB" sz="2400" dirty="0"/>
              <a:t>To be successful in this emerging creative age, regions must develop, attract and retain talented and creative people who generate innovations, develop technology intensive industries and power economic growth (Gertler et al, 2002).</a:t>
            </a:r>
          </a:p>
          <a:p>
            <a:pPr marL="285750" indent="-285750">
              <a:buFont typeface="Arial" panose="020B0604020202020204" pitchFamily="34" charset="0"/>
              <a:buChar char="•"/>
            </a:pPr>
            <a:r>
              <a:rPr lang="en-GB" sz="2400" dirty="0"/>
              <a:t>Considers that creativity is learned not innate</a:t>
            </a:r>
          </a:p>
          <a:p>
            <a:pPr marL="285750" indent="-285750">
              <a:buFont typeface="Arial" panose="020B0604020202020204" pitchFamily="34" charset="0"/>
              <a:buChar char="•"/>
            </a:pPr>
            <a:r>
              <a:rPr lang="en-GB" sz="2400" dirty="0"/>
              <a:t>A ‘problem solving’ approach to creativity</a:t>
            </a:r>
          </a:p>
          <a:p>
            <a:pPr marL="285750" indent="-285750">
              <a:buFont typeface="Arial" panose="020B0604020202020204" pitchFamily="34" charset="0"/>
              <a:buChar char="•"/>
            </a:pPr>
            <a:endParaRPr lang="en-GB" sz="2400" dirty="0"/>
          </a:p>
          <a:p>
            <a:r>
              <a:rPr lang="en-GB" sz="2400" b="1" u="sng" dirty="0"/>
              <a:t>Key Thinkers </a:t>
            </a:r>
            <a:r>
              <a:rPr lang="en-GB" sz="2400" dirty="0"/>
              <a:t>– Kimberley Seltzer and Tom Bentley, authors of: The Creative Age: Knowledge and Skills for the New Economy (1999)</a:t>
            </a:r>
          </a:p>
          <a:p>
            <a:r>
              <a:rPr lang="en-GB" sz="2400" dirty="0"/>
              <a:t>Believes that creativity is about advancing economic prospects</a:t>
            </a:r>
          </a:p>
        </p:txBody>
      </p:sp>
    </p:spTree>
    <p:extLst>
      <p:ext uri="{BB962C8B-B14F-4D97-AF65-F5344CB8AC3E}">
        <p14:creationId xmlns:p14="http://schemas.microsoft.com/office/powerpoint/2010/main" val="398650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59649-2940-0995-C015-57E36597AB59}"/>
              </a:ext>
            </a:extLst>
          </p:cNvPr>
          <p:cNvSpPr>
            <a:spLocks noGrp="1"/>
          </p:cNvSpPr>
          <p:nvPr>
            <p:ph type="title"/>
          </p:nvPr>
        </p:nvSpPr>
        <p:spPr/>
        <p:txBody>
          <a:bodyPr>
            <a:normAutofit fontScale="90000"/>
          </a:bodyPr>
          <a:lstStyle/>
          <a:p>
            <a:r>
              <a:rPr lang="en-GB" sz="4400" b="1" dirty="0" err="1">
                <a:solidFill>
                  <a:srgbClr val="00B050"/>
                </a:solidFill>
              </a:rPr>
              <a:t>Chwarae</a:t>
            </a:r>
            <a:r>
              <a:rPr lang="en-GB" sz="4400" b="1" dirty="0">
                <a:solidFill>
                  <a:srgbClr val="00B050"/>
                </a:solidFill>
              </a:rPr>
              <a:t> a </a:t>
            </a:r>
            <a:r>
              <a:rPr lang="en-GB" sz="4400" b="1" dirty="0" err="1">
                <a:solidFill>
                  <a:srgbClr val="00B050"/>
                </a:solidFill>
              </a:rPr>
              <a:t>Chreadigrwydd</a:t>
            </a:r>
            <a:br>
              <a:rPr lang="en-GB" sz="4400" b="1" dirty="0">
                <a:solidFill>
                  <a:srgbClr val="00B050"/>
                </a:solidFill>
              </a:rPr>
            </a:br>
            <a:r>
              <a:rPr lang="en-GB" sz="4400" b="1" dirty="0"/>
              <a:t>Play and Creativity </a:t>
            </a:r>
            <a:endParaRPr lang="en-GB" dirty="0"/>
          </a:p>
        </p:txBody>
      </p:sp>
      <p:sp>
        <p:nvSpPr>
          <p:cNvPr id="3" name="Content Placeholder 2">
            <a:extLst>
              <a:ext uri="{FF2B5EF4-FFF2-40B4-BE49-F238E27FC236}">
                <a16:creationId xmlns:a16="http://schemas.microsoft.com/office/drawing/2014/main" id="{49E341F1-4B68-A060-6D09-481981A76D25}"/>
              </a:ext>
            </a:extLst>
          </p:cNvPr>
          <p:cNvSpPr>
            <a:spLocks noGrp="1"/>
          </p:cNvSpPr>
          <p:nvPr>
            <p:ph sz="half" idx="1"/>
          </p:nvPr>
        </p:nvSpPr>
        <p:spPr/>
        <p:txBody>
          <a:bodyPr>
            <a:normAutofit fontScale="62500" lnSpcReduction="20000"/>
          </a:bodyPr>
          <a:lstStyle/>
          <a:p>
            <a:pPr marL="285750" indent="-285750">
              <a:buFont typeface="Arial" panose="020B0604020202020204" pitchFamily="34" charset="0"/>
              <a:buChar char="•"/>
            </a:pPr>
            <a:r>
              <a:rPr lang="en-GB" sz="2400" dirty="0" err="1">
                <a:solidFill>
                  <a:srgbClr val="00B050"/>
                </a:solidFill>
              </a:rPr>
              <a:t>Chwarae</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sgaffaldio</a:t>
            </a:r>
            <a:r>
              <a:rPr lang="en-GB" sz="2400" dirty="0">
                <a:solidFill>
                  <a:srgbClr val="00B050"/>
                </a:solidFill>
              </a:rPr>
              <a:t> </a:t>
            </a:r>
            <a:r>
              <a:rPr lang="en-GB" sz="2400" dirty="0" err="1">
                <a:solidFill>
                  <a:srgbClr val="00B050"/>
                </a:solidFill>
              </a:rPr>
              <a:t>sgiliau</a:t>
            </a:r>
            <a:r>
              <a:rPr lang="en-GB" sz="2400" dirty="0">
                <a:solidFill>
                  <a:srgbClr val="00B050"/>
                </a:solidFill>
              </a:rPr>
              <a:t> </a:t>
            </a:r>
            <a:r>
              <a:rPr lang="en-GB" sz="2400" dirty="0" err="1">
                <a:solidFill>
                  <a:srgbClr val="00B050"/>
                </a:solidFill>
              </a:rPr>
              <a:t>datrys</a:t>
            </a:r>
            <a:r>
              <a:rPr lang="en-GB" sz="2400" dirty="0">
                <a:solidFill>
                  <a:srgbClr val="00B050"/>
                </a:solidFill>
              </a:rPr>
              <a:t> </a:t>
            </a:r>
            <a:r>
              <a:rPr lang="en-GB" sz="2400" dirty="0" err="1">
                <a:solidFill>
                  <a:srgbClr val="00B050"/>
                </a:solidFill>
              </a:rPr>
              <a:t>problemau</a:t>
            </a:r>
            <a:r>
              <a:rPr lang="en-GB" sz="2400" dirty="0">
                <a:solidFill>
                  <a:srgbClr val="00B050"/>
                </a:solidFill>
              </a:rPr>
              <a:t> </a:t>
            </a:r>
            <a:r>
              <a:rPr lang="en-GB" sz="2400" dirty="0" err="1">
                <a:solidFill>
                  <a:srgbClr val="00B050"/>
                </a:solidFill>
              </a:rPr>
              <a:t>oedolion</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Cysylltiadau</a:t>
            </a:r>
            <a:r>
              <a:rPr lang="en-GB" sz="2400" dirty="0">
                <a:solidFill>
                  <a:srgbClr val="00B050"/>
                </a:solidFill>
              </a:rPr>
              <a:t> </a:t>
            </a:r>
            <a:r>
              <a:rPr lang="en-GB" sz="2400" dirty="0" err="1">
                <a:solidFill>
                  <a:srgbClr val="00B050"/>
                </a:solidFill>
              </a:rPr>
              <a:t>â'r</a:t>
            </a:r>
            <a:r>
              <a:rPr lang="en-GB" sz="2400" dirty="0">
                <a:solidFill>
                  <a:srgbClr val="00B050"/>
                </a:solidFill>
              </a:rPr>
              <a:t> </a:t>
            </a:r>
            <a:r>
              <a:rPr lang="en-GB" sz="2400" dirty="0" err="1">
                <a:solidFill>
                  <a:srgbClr val="00B050"/>
                </a:solidFill>
              </a:rPr>
              <a:t>Cyfnod</a:t>
            </a:r>
            <a:r>
              <a:rPr lang="en-GB" sz="2400" dirty="0">
                <a:solidFill>
                  <a:srgbClr val="00B050"/>
                </a:solidFill>
              </a:rPr>
              <a:t> Sylfaen</a:t>
            </a:r>
          </a:p>
          <a:p>
            <a:pPr marL="285750" indent="-285750">
              <a:buFont typeface="Arial" panose="020B0604020202020204" pitchFamily="34" charset="0"/>
              <a:buChar char="•"/>
            </a:pPr>
            <a:r>
              <a:rPr lang="en-GB" sz="2400" dirty="0" err="1">
                <a:solidFill>
                  <a:srgbClr val="00B050"/>
                </a:solidFill>
              </a:rPr>
              <a:t>Mathau</a:t>
            </a:r>
            <a:r>
              <a:rPr lang="en-GB" sz="2400" dirty="0">
                <a:solidFill>
                  <a:srgbClr val="00B050"/>
                </a:solidFill>
              </a:rPr>
              <a:t> </a:t>
            </a:r>
            <a:r>
              <a:rPr lang="en-GB" sz="2400" dirty="0" err="1">
                <a:solidFill>
                  <a:srgbClr val="00B050"/>
                </a:solidFill>
              </a:rPr>
              <a:t>niferus</a:t>
            </a:r>
            <a:r>
              <a:rPr lang="en-GB" sz="2400" dirty="0">
                <a:solidFill>
                  <a:srgbClr val="00B050"/>
                </a:solidFill>
              </a:rPr>
              <a:t> o </a:t>
            </a:r>
            <a:r>
              <a:rPr lang="en-GB" sz="2400" dirty="0" err="1">
                <a:solidFill>
                  <a:srgbClr val="00B050"/>
                </a:solidFill>
              </a:rPr>
              <a:t>chwarae</a:t>
            </a:r>
            <a:r>
              <a:rPr lang="en-GB" sz="2400" dirty="0">
                <a:solidFill>
                  <a:srgbClr val="00B050"/>
                </a:solidFill>
              </a:rPr>
              <a:t> </a:t>
            </a:r>
            <a:r>
              <a:rPr lang="en-GB" sz="2400" dirty="0" err="1">
                <a:solidFill>
                  <a:srgbClr val="00B050"/>
                </a:solidFill>
              </a:rPr>
              <a:t>creadigol</a:t>
            </a:r>
            <a:r>
              <a:rPr lang="en-GB" sz="2400" dirty="0">
                <a:solidFill>
                  <a:srgbClr val="00B050"/>
                </a:solidFill>
              </a:rPr>
              <a:t> – </a:t>
            </a:r>
            <a:r>
              <a:rPr lang="en-GB" sz="2400" dirty="0" err="1">
                <a:solidFill>
                  <a:srgbClr val="00B050"/>
                </a:solidFill>
              </a:rPr>
              <a:t>chwarae</a:t>
            </a:r>
            <a:r>
              <a:rPr lang="en-GB" sz="2400" dirty="0">
                <a:solidFill>
                  <a:srgbClr val="00B050"/>
                </a:solidFill>
              </a:rPr>
              <a:t> </a:t>
            </a:r>
            <a:r>
              <a:rPr lang="en-GB" sz="2400" dirty="0" err="1">
                <a:solidFill>
                  <a:srgbClr val="00B050"/>
                </a:solidFill>
              </a:rPr>
              <a:t>rôl</a:t>
            </a:r>
            <a:r>
              <a:rPr lang="en-GB" sz="2400" dirty="0">
                <a:solidFill>
                  <a:srgbClr val="00B050"/>
                </a:solidFill>
              </a:rPr>
              <a:t>, </a:t>
            </a:r>
            <a:r>
              <a:rPr lang="en-GB" sz="2400" dirty="0" err="1">
                <a:solidFill>
                  <a:srgbClr val="00B050"/>
                </a:solidFill>
              </a:rPr>
              <a:t>arlunio</a:t>
            </a:r>
            <a:r>
              <a:rPr lang="en-GB" sz="2400" dirty="0">
                <a:solidFill>
                  <a:srgbClr val="00B050"/>
                </a:solidFill>
              </a:rPr>
              <a:t>, </a:t>
            </a:r>
            <a:r>
              <a:rPr lang="en-GB" sz="2400" dirty="0" err="1">
                <a:solidFill>
                  <a:srgbClr val="00B050"/>
                </a:solidFill>
              </a:rPr>
              <a:t>paentio</a:t>
            </a:r>
            <a:r>
              <a:rPr lang="en-GB" sz="2400" dirty="0">
                <a:solidFill>
                  <a:srgbClr val="00B050"/>
                </a:solidFill>
              </a:rPr>
              <a:t>, </a:t>
            </a:r>
            <a:r>
              <a:rPr lang="en-GB" sz="2400" dirty="0" err="1">
                <a:solidFill>
                  <a:srgbClr val="00B050"/>
                </a:solidFill>
              </a:rPr>
              <a:t>archwilio</a:t>
            </a:r>
            <a:r>
              <a:rPr lang="en-GB" sz="2400" dirty="0">
                <a:solidFill>
                  <a:srgbClr val="00B050"/>
                </a:solidFill>
              </a:rPr>
              <a:t> ac </a:t>
            </a:r>
            <a:r>
              <a:rPr lang="en-GB" sz="2400" dirty="0" err="1">
                <a:solidFill>
                  <a:srgbClr val="00B050"/>
                </a:solidFill>
              </a:rPr>
              <a:t>ati</a:t>
            </a:r>
            <a:r>
              <a:rPr lang="en-GB" sz="2400" dirty="0">
                <a:solidFill>
                  <a:srgbClr val="00B050"/>
                </a:solidFill>
              </a:rPr>
              <a:t>.</a:t>
            </a:r>
          </a:p>
          <a:p>
            <a:pPr marL="285750" indent="-285750">
              <a:buFont typeface="Arial" panose="020B0604020202020204" pitchFamily="34" charset="0"/>
              <a:buChar char="•"/>
            </a:pPr>
            <a:endParaRPr lang="en-GB" sz="2400" dirty="0">
              <a:solidFill>
                <a:srgbClr val="00B050"/>
              </a:solidFill>
            </a:endParaRPr>
          </a:p>
          <a:p>
            <a:r>
              <a:rPr lang="en-GB" sz="2400" b="1" u="sng" dirty="0" err="1">
                <a:solidFill>
                  <a:srgbClr val="00B050"/>
                </a:solidFill>
              </a:rPr>
              <a:t>Meddylwyr</a:t>
            </a:r>
            <a:r>
              <a:rPr lang="en-GB" sz="2400" b="1" u="sng" dirty="0">
                <a:solidFill>
                  <a:srgbClr val="00B050"/>
                </a:solidFill>
              </a:rPr>
              <a:t> </a:t>
            </a:r>
            <a:r>
              <a:rPr lang="en-GB" sz="2400" b="1" u="sng" dirty="0" err="1">
                <a:solidFill>
                  <a:srgbClr val="00B050"/>
                </a:solidFill>
              </a:rPr>
              <a:t>Allweddol</a:t>
            </a:r>
            <a:endParaRPr lang="en-GB" sz="2400" b="1" u="sng" dirty="0">
              <a:solidFill>
                <a:srgbClr val="00B050"/>
              </a:solidFill>
            </a:endParaRPr>
          </a:p>
          <a:p>
            <a:r>
              <a:rPr lang="en-GB" sz="2400" dirty="0">
                <a:solidFill>
                  <a:srgbClr val="00B050"/>
                </a:solidFill>
              </a:rPr>
              <a:t> - y </a:t>
            </a:r>
            <a:r>
              <a:rPr lang="en-GB" sz="2400" dirty="0" err="1">
                <a:solidFill>
                  <a:srgbClr val="00B050"/>
                </a:solidFill>
              </a:rPr>
              <a:t>berthynas</a:t>
            </a:r>
            <a:r>
              <a:rPr lang="en-GB" sz="2400" dirty="0">
                <a:solidFill>
                  <a:srgbClr val="00B050"/>
                </a:solidFill>
              </a:rPr>
              <a:t> </a:t>
            </a:r>
            <a:r>
              <a:rPr lang="en-GB" sz="2400" dirty="0" err="1">
                <a:solidFill>
                  <a:srgbClr val="00B050"/>
                </a:solidFill>
              </a:rPr>
              <a:t>rhwng</a:t>
            </a:r>
            <a:r>
              <a:rPr lang="en-GB" sz="2400" dirty="0">
                <a:solidFill>
                  <a:srgbClr val="00B050"/>
                </a:solidFill>
              </a:rPr>
              <a:t> </a:t>
            </a:r>
            <a:r>
              <a:rPr lang="en-GB" sz="2400" dirty="0" err="1">
                <a:solidFill>
                  <a:srgbClr val="00B050"/>
                </a:solidFill>
              </a:rPr>
              <a:t>chwarae</a:t>
            </a:r>
            <a:r>
              <a:rPr lang="en-GB" sz="2400" dirty="0">
                <a:solidFill>
                  <a:srgbClr val="00B050"/>
                </a:solidFill>
              </a:rPr>
              <a:t>, </a:t>
            </a:r>
            <a:r>
              <a:rPr lang="en-GB" sz="2400" dirty="0" err="1">
                <a:solidFill>
                  <a:srgbClr val="00B050"/>
                </a:solidFill>
              </a:rPr>
              <a:t>dysgu</a:t>
            </a:r>
            <a:r>
              <a:rPr lang="en-GB" sz="2400" dirty="0">
                <a:solidFill>
                  <a:srgbClr val="00B050"/>
                </a:solidFill>
              </a:rPr>
              <a:t> a </a:t>
            </a:r>
            <a:r>
              <a:rPr lang="en-GB" sz="2400" dirty="0" err="1">
                <a:solidFill>
                  <a:srgbClr val="00B050"/>
                </a:solidFill>
              </a:rPr>
              <a:t>chreadigrwydd</a:t>
            </a:r>
            <a:r>
              <a:rPr lang="en-GB" sz="2400" dirty="0">
                <a:solidFill>
                  <a:srgbClr val="00B050"/>
                </a:solidFill>
              </a:rPr>
              <a:t> </a:t>
            </a:r>
            <a:r>
              <a:rPr lang="en-GB" sz="2400" dirty="0" err="1">
                <a:solidFill>
                  <a:srgbClr val="00B050"/>
                </a:solidFill>
              </a:rPr>
              <a:t>i'w</a:t>
            </a:r>
            <a:r>
              <a:rPr lang="en-GB" sz="2400" dirty="0">
                <a:solidFill>
                  <a:srgbClr val="00B050"/>
                </a:solidFill>
              </a:rPr>
              <a:t> </a:t>
            </a:r>
            <a:r>
              <a:rPr lang="en-GB" sz="2400" dirty="0" err="1">
                <a:solidFill>
                  <a:srgbClr val="00B050"/>
                </a:solidFill>
              </a:rPr>
              <a:t>gweld</a:t>
            </a:r>
            <a:r>
              <a:rPr lang="en-GB" sz="2400" dirty="0">
                <a:solidFill>
                  <a:srgbClr val="00B050"/>
                </a:solidFill>
              </a:rPr>
              <a:t> </a:t>
            </a:r>
            <a:r>
              <a:rPr lang="en-GB" sz="2400" dirty="0" err="1">
                <a:solidFill>
                  <a:srgbClr val="00B050"/>
                </a:solidFill>
              </a:rPr>
              <a:t>yng</a:t>
            </a:r>
            <a:r>
              <a:rPr lang="en-GB" sz="2400" dirty="0">
                <a:solidFill>
                  <a:srgbClr val="00B050"/>
                </a:solidFill>
              </a:rPr>
              <a:t> </a:t>
            </a:r>
            <a:r>
              <a:rPr lang="en-GB" sz="2400" dirty="0" err="1">
                <a:solidFill>
                  <a:srgbClr val="00B050"/>
                </a:solidFill>
              </a:rPr>
              <a:t>ngwaith</a:t>
            </a:r>
            <a:r>
              <a:rPr lang="en-GB" sz="2400" dirty="0">
                <a:solidFill>
                  <a:srgbClr val="00B050"/>
                </a:solidFill>
              </a:rPr>
              <a:t>:</a:t>
            </a:r>
          </a:p>
          <a:p>
            <a:pPr lvl="1"/>
            <a:r>
              <a:rPr lang="en-GB" dirty="0">
                <a:solidFill>
                  <a:srgbClr val="00B050"/>
                </a:solidFill>
              </a:rPr>
              <a:t>John Dewey</a:t>
            </a:r>
          </a:p>
          <a:p>
            <a:pPr lvl="1"/>
            <a:r>
              <a:rPr lang="en-GB" dirty="0">
                <a:solidFill>
                  <a:srgbClr val="00B050"/>
                </a:solidFill>
              </a:rPr>
              <a:t>Jean Piaget</a:t>
            </a:r>
          </a:p>
          <a:p>
            <a:pPr lvl="1"/>
            <a:r>
              <a:rPr lang="en-GB" dirty="0">
                <a:solidFill>
                  <a:srgbClr val="00B050"/>
                </a:solidFill>
              </a:rPr>
              <a:t>Lev Vygotsky</a:t>
            </a:r>
          </a:p>
          <a:p>
            <a:pPr lvl="1"/>
            <a:r>
              <a:rPr lang="en-GB" dirty="0">
                <a:solidFill>
                  <a:srgbClr val="00B050"/>
                </a:solidFill>
              </a:rPr>
              <a:t>Jerome Bruner</a:t>
            </a:r>
          </a:p>
        </p:txBody>
      </p:sp>
      <p:sp>
        <p:nvSpPr>
          <p:cNvPr id="7" name="Content Placeholder 6">
            <a:extLst>
              <a:ext uri="{FF2B5EF4-FFF2-40B4-BE49-F238E27FC236}">
                <a16:creationId xmlns:a16="http://schemas.microsoft.com/office/drawing/2014/main" id="{DF826D15-1E38-9A47-1974-D9DAE6690E7C}"/>
              </a:ext>
            </a:extLst>
          </p:cNvPr>
          <p:cNvSpPr>
            <a:spLocks noGrp="1"/>
          </p:cNvSpPr>
          <p:nvPr>
            <p:ph sz="half" idx="2"/>
          </p:nvPr>
        </p:nvSpPr>
        <p:spPr/>
        <p:txBody>
          <a:bodyPr>
            <a:normAutofit fontScale="62500" lnSpcReduction="20000"/>
          </a:bodyPr>
          <a:lstStyle/>
          <a:p>
            <a:pPr marL="285750" indent="-285750">
              <a:buFont typeface="Arial" panose="020B0604020202020204" pitchFamily="34" charset="0"/>
              <a:buChar char="•"/>
            </a:pPr>
            <a:r>
              <a:rPr lang="en-GB" sz="2400" dirty="0"/>
              <a:t>Play scaffolds adult problem solving skills</a:t>
            </a:r>
          </a:p>
          <a:p>
            <a:pPr marL="285750" indent="-285750">
              <a:buFont typeface="Arial" panose="020B0604020202020204" pitchFamily="34" charset="0"/>
              <a:buChar char="•"/>
            </a:pPr>
            <a:r>
              <a:rPr lang="en-GB" sz="2400" dirty="0"/>
              <a:t>Links to the Foundation Phase </a:t>
            </a:r>
          </a:p>
          <a:p>
            <a:pPr marL="285750" indent="-285750">
              <a:buFont typeface="Arial" panose="020B0604020202020204" pitchFamily="34" charset="0"/>
              <a:buChar char="•"/>
            </a:pPr>
            <a:r>
              <a:rPr lang="en-GB" sz="2400" dirty="0"/>
              <a:t>Many types of creative play – role play, drawing, painting, exploration etc.</a:t>
            </a:r>
          </a:p>
          <a:p>
            <a:endParaRPr lang="en-GB" sz="2400" dirty="0"/>
          </a:p>
          <a:p>
            <a:r>
              <a:rPr lang="en-GB" sz="2400" b="1" u="sng" dirty="0"/>
              <a:t>Key Thinkers</a:t>
            </a:r>
          </a:p>
          <a:p>
            <a:r>
              <a:rPr lang="en-GB" sz="2400" dirty="0"/>
              <a:t>accounts of the relationships between play, learning and creativity can be found in the work of:</a:t>
            </a:r>
          </a:p>
          <a:p>
            <a:pPr lvl="1"/>
            <a:r>
              <a:rPr lang="en-GB" dirty="0"/>
              <a:t>John Dewey</a:t>
            </a:r>
          </a:p>
          <a:p>
            <a:pPr lvl="1"/>
            <a:r>
              <a:rPr lang="en-GB" dirty="0"/>
              <a:t>Jean Piaget</a:t>
            </a:r>
          </a:p>
          <a:p>
            <a:pPr lvl="1"/>
            <a:r>
              <a:rPr lang="en-GB" dirty="0"/>
              <a:t>Lev Vygotsky</a:t>
            </a:r>
          </a:p>
          <a:p>
            <a:pPr lvl="1"/>
            <a:r>
              <a:rPr lang="en-GB" dirty="0"/>
              <a:t>Jerome Bruner</a:t>
            </a:r>
          </a:p>
        </p:txBody>
      </p:sp>
    </p:spTree>
    <p:extLst>
      <p:ext uri="{BB962C8B-B14F-4D97-AF65-F5344CB8AC3E}">
        <p14:creationId xmlns:p14="http://schemas.microsoft.com/office/powerpoint/2010/main" val="3538649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ere's to Creativity: A new way to play">
            <a:hlinkClick r:id="" action="ppaction://media"/>
            <a:extLst>
              <a:ext uri="{FF2B5EF4-FFF2-40B4-BE49-F238E27FC236}">
                <a16:creationId xmlns:a16="http://schemas.microsoft.com/office/drawing/2014/main" id="{10727F7B-4B9C-DBD4-C5A7-B3CE184D2388}"/>
              </a:ext>
            </a:extLst>
          </p:cNvPr>
          <p:cNvPicPr>
            <a:picLocks noRot="1" noChangeAspect="1"/>
          </p:cNvPicPr>
          <p:nvPr>
            <a:videoFile r:link="rId1"/>
          </p:nvPr>
        </p:nvPicPr>
        <p:blipFill>
          <a:blip r:embed="rId3"/>
          <a:stretch>
            <a:fillRect/>
          </a:stretch>
        </p:blipFill>
        <p:spPr>
          <a:xfrm>
            <a:off x="1244958" y="688161"/>
            <a:ext cx="9702084" cy="5481678"/>
          </a:xfrm>
          <a:prstGeom prst="rect">
            <a:avLst/>
          </a:prstGeom>
        </p:spPr>
      </p:pic>
    </p:spTree>
    <p:extLst>
      <p:ext uri="{BB962C8B-B14F-4D97-AF65-F5344CB8AC3E}">
        <p14:creationId xmlns:p14="http://schemas.microsoft.com/office/powerpoint/2010/main" val="479536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1F9DF-61FF-0E1C-C395-BD45CF825060}"/>
              </a:ext>
            </a:extLst>
          </p:cNvPr>
          <p:cNvSpPr>
            <a:spLocks noGrp="1"/>
          </p:cNvSpPr>
          <p:nvPr>
            <p:ph type="title"/>
          </p:nvPr>
        </p:nvSpPr>
        <p:spPr/>
        <p:txBody>
          <a:bodyPr>
            <a:normAutofit fontScale="90000"/>
          </a:bodyPr>
          <a:lstStyle/>
          <a:p>
            <a:r>
              <a:rPr lang="en-GB" sz="4400" dirty="0" err="1">
                <a:solidFill>
                  <a:srgbClr val="00B050"/>
                </a:solidFill>
              </a:rPr>
              <a:t>Creadigrwydd</a:t>
            </a:r>
            <a:r>
              <a:rPr lang="en-GB" sz="4400" dirty="0">
                <a:solidFill>
                  <a:srgbClr val="00B050"/>
                </a:solidFill>
              </a:rPr>
              <a:t> a </a:t>
            </a:r>
            <a:r>
              <a:rPr lang="en-GB" sz="4400" dirty="0" err="1">
                <a:solidFill>
                  <a:srgbClr val="00B050"/>
                </a:solidFill>
              </a:rPr>
              <a:t>gwybyddiaeth</a:t>
            </a:r>
            <a:br>
              <a:rPr lang="en-GB" sz="4400" dirty="0">
                <a:solidFill>
                  <a:srgbClr val="00B050"/>
                </a:solidFill>
              </a:rPr>
            </a:br>
            <a:r>
              <a:rPr lang="en-GB" sz="4400" b="1" dirty="0"/>
              <a:t>Creativity and cognition </a:t>
            </a:r>
            <a:endParaRPr lang="en-GB" dirty="0"/>
          </a:p>
        </p:txBody>
      </p:sp>
      <p:sp>
        <p:nvSpPr>
          <p:cNvPr id="3" name="Content Placeholder 2">
            <a:extLst>
              <a:ext uri="{FF2B5EF4-FFF2-40B4-BE49-F238E27FC236}">
                <a16:creationId xmlns:a16="http://schemas.microsoft.com/office/drawing/2014/main" id="{CE2B8223-1752-A071-E4EC-A8F16CB560A3}"/>
              </a:ext>
            </a:extLst>
          </p:cNvPr>
          <p:cNvSpPr>
            <a:spLocks noGrp="1"/>
          </p:cNvSpPr>
          <p:nvPr>
            <p:ph sz="half" idx="1"/>
          </p:nvPr>
        </p:nvSpPr>
        <p:spPr/>
        <p:txBody>
          <a:bodyPr>
            <a:normAutofit fontScale="62500" lnSpcReduction="20000"/>
          </a:bodyPr>
          <a:lstStyle/>
          <a:p>
            <a:pPr marL="285750" indent="-285750">
              <a:buFont typeface="Arial" panose="020B0604020202020204" pitchFamily="34" charset="0"/>
              <a:buChar char="•"/>
            </a:pPr>
            <a:r>
              <a:rPr lang="en-GB" sz="2400" dirty="0" err="1">
                <a:solidFill>
                  <a:srgbClr val="00B050"/>
                </a:solidFill>
              </a:rPr>
              <a:t>Meddylwyr</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credu</a:t>
            </a:r>
            <a:r>
              <a:rPr lang="en-GB" sz="2400" dirty="0">
                <a:solidFill>
                  <a:srgbClr val="00B050"/>
                </a:solidFill>
              </a:rPr>
              <a:t> </a:t>
            </a:r>
            <a:r>
              <a:rPr lang="en-GB" sz="2400" dirty="0" err="1">
                <a:solidFill>
                  <a:srgbClr val="00B050"/>
                </a:solidFill>
              </a:rPr>
              <a:t>ein</a:t>
            </a:r>
            <a:r>
              <a:rPr lang="en-GB" sz="2400" dirty="0">
                <a:solidFill>
                  <a:srgbClr val="00B050"/>
                </a:solidFill>
              </a:rPr>
              <a:t> bod </a:t>
            </a:r>
            <a:r>
              <a:rPr lang="en-GB" sz="2400" dirty="0" err="1">
                <a:solidFill>
                  <a:srgbClr val="00B050"/>
                </a:solidFill>
              </a:rPr>
              <a:t>yn</a:t>
            </a:r>
            <a:r>
              <a:rPr lang="en-GB" sz="2400" dirty="0">
                <a:solidFill>
                  <a:srgbClr val="00B050"/>
                </a:solidFill>
              </a:rPr>
              <a:t> </a:t>
            </a:r>
            <a:r>
              <a:rPr lang="en-GB" sz="2400" dirty="0" err="1">
                <a:solidFill>
                  <a:srgbClr val="00B050"/>
                </a:solidFill>
              </a:rPr>
              <a:t>cael</a:t>
            </a:r>
            <a:r>
              <a:rPr lang="en-GB" sz="2400" dirty="0">
                <a:solidFill>
                  <a:srgbClr val="00B050"/>
                </a:solidFill>
              </a:rPr>
              <a:t> </a:t>
            </a:r>
            <a:r>
              <a:rPr lang="en-GB" sz="2400" dirty="0" err="1">
                <a:solidFill>
                  <a:srgbClr val="00B050"/>
                </a:solidFill>
              </a:rPr>
              <a:t>ein</a:t>
            </a:r>
            <a:r>
              <a:rPr lang="en-GB" sz="2400" dirty="0">
                <a:solidFill>
                  <a:srgbClr val="00B050"/>
                </a:solidFill>
              </a:rPr>
              <a:t> </a:t>
            </a:r>
            <a:r>
              <a:rPr lang="en-GB" sz="2400" dirty="0" err="1">
                <a:solidFill>
                  <a:srgbClr val="00B050"/>
                </a:solidFill>
              </a:rPr>
              <a:t>dysgu</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fod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greadigol</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hytrach</a:t>
            </a:r>
            <a:r>
              <a:rPr lang="en-GB" sz="2400" dirty="0">
                <a:solidFill>
                  <a:srgbClr val="00B050"/>
                </a:solidFill>
              </a:rPr>
              <a:t> </a:t>
            </a:r>
            <a:r>
              <a:rPr lang="en-GB" sz="2400" dirty="0" err="1">
                <a:solidFill>
                  <a:srgbClr val="00B050"/>
                </a:solidFill>
              </a:rPr>
              <a:t>na</a:t>
            </a:r>
            <a:r>
              <a:rPr lang="en-GB" sz="2400" dirty="0">
                <a:solidFill>
                  <a:srgbClr val="00B050"/>
                </a:solidFill>
              </a:rPr>
              <a:t> bod </a:t>
            </a:r>
            <a:r>
              <a:rPr lang="en-GB" sz="2400" dirty="0" err="1">
                <a:solidFill>
                  <a:srgbClr val="00B050"/>
                </a:solidFill>
              </a:rPr>
              <a:t>creadigrwydd</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gynhenid</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Cysylltir</a:t>
            </a:r>
            <a:r>
              <a:rPr lang="en-GB" sz="2400" dirty="0">
                <a:solidFill>
                  <a:srgbClr val="00B050"/>
                </a:solidFill>
              </a:rPr>
              <a:t> </a:t>
            </a:r>
            <a:r>
              <a:rPr lang="en-GB" sz="2400" dirty="0" err="1">
                <a:solidFill>
                  <a:srgbClr val="00B050"/>
                </a:solidFill>
              </a:rPr>
              <a:t>deallusrwydd</a:t>
            </a:r>
            <a:r>
              <a:rPr lang="en-GB" sz="2400" dirty="0">
                <a:solidFill>
                  <a:srgbClr val="00B050"/>
                </a:solidFill>
              </a:rPr>
              <a:t> a </a:t>
            </a:r>
            <a:r>
              <a:rPr lang="en-GB" sz="2400" dirty="0" err="1">
                <a:solidFill>
                  <a:srgbClr val="00B050"/>
                </a:solidFill>
              </a:rPr>
              <a:t>chreadigrwydd</a:t>
            </a:r>
            <a:r>
              <a:rPr lang="en-GB" sz="2400" dirty="0">
                <a:solidFill>
                  <a:srgbClr val="00B050"/>
                </a:solidFill>
              </a:rPr>
              <a:t> </a:t>
            </a:r>
            <a:r>
              <a:rPr lang="en-GB" sz="2400" dirty="0" err="1">
                <a:solidFill>
                  <a:srgbClr val="00B050"/>
                </a:solidFill>
              </a:rPr>
              <a:t>â'i</a:t>
            </a:r>
            <a:r>
              <a:rPr lang="en-GB" sz="2400" dirty="0">
                <a:solidFill>
                  <a:srgbClr val="00B050"/>
                </a:solidFill>
              </a:rPr>
              <a:t> </a:t>
            </a:r>
            <a:r>
              <a:rPr lang="en-GB" sz="2400" dirty="0" err="1">
                <a:solidFill>
                  <a:srgbClr val="00B050"/>
                </a:solidFill>
              </a:rPr>
              <a:t>gilydd</a:t>
            </a:r>
            <a:r>
              <a:rPr lang="en-GB" sz="2400" dirty="0">
                <a:solidFill>
                  <a:srgbClr val="00B050"/>
                </a:solidFill>
              </a:rPr>
              <a:t> (Gardner, 1993) </a:t>
            </a:r>
          </a:p>
          <a:p>
            <a:pPr marL="285750" indent="-285750">
              <a:buFont typeface="Arial" panose="020B0604020202020204" pitchFamily="34" charset="0"/>
              <a:buChar char="•"/>
            </a:pPr>
            <a:r>
              <a:rPr lang="en-GB" sz="2400" dirty="0" err="1">
                <a:solidFill>
                  <a:srgbClr val="00B050"/>
                </a:solidFill>
              </a:rPr>
              <a:t>Cysylltiad</a:t>
            </a:r>
            <a:r>
              <a:rPr lang="en-GB" sz="2400" dirty="0">
                <a:solidFill>
                  <a:srgbClr val="00B050"/>
                </a:solidFill>
              </a:rPr>
              <a:t> </a:t>
            </a:r>
            <a:r>
              <a:rPr lang="en-GB" sz="2400" dirty="0" err="1">
                <a:solidFill>
                  <a:srgbClr val="00B050"/>
                </a:solidFill>
              </a:rPr>
              <a:t>rhwng</a:t>
            </a:r>
            <a:r>
              <a:rPr lang="en-GB" sz="2400" dirty="0">
                <a:solidFill>
                  <a:srgbClr val="00B050"/>
                </a:solidFill>
              </a:rPr>
              <a:t> </a:t>
            </a:r>
            <a:r>
              <a:rPr lang="en-GB" sz="2400" dirty="0" err="1">
                <a:solidFill>
                  <a:srgbClr val="00B050"/>
                </a:solidFill>
              </a:rPr>
              <a:t>dychymyg</a:t>
            </a:r>
            <a:r>
              <a:rPr lang="en-GB" sz="2400" dirty="0">
                <a:solidFill>
                  <a:srgbClr val="00B050"/>
                </a:solidFill>
              </a:rPr>
              <a:t> a </a:t>
            </a:r>
            <a:r>
              <a:rPr lang="en-GB" sz="2400" dirty="0" err="1">
                <a:solidFill>
                  <a:srgbClr val="00B050"/>
                </a:solidFill>
              </a:rPr>
              <a:t>chwarae</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Profi</a:t>
            </a:r>
            <a:r>
              <a:rPr lang="en-GB" sz="2400" dirty="0">
                <a:solidFill>
                  <a:srgbClr val="00B050"/>
                </a:solidFill>
              </a:rPr>
              <a:t> </a:t>
            </a:r>
            <a:r>
              <a:rPr lang="en-GB" sz="2400" dirty="0" err="1">
                <a:solidFill>
                  <a:srgbClr val="00B050"/>
                </a:solidFill>
              </a:rPr>
              <a:t>lefelau</a:t>
            </a:r>
            <a:r>
              <a:rPr lang="en-GB" sz="2400" dirty="0">
                <a:solidFill>
                  <a:srgbClr val="00B050"/>
                </a:solidFill>
              </a:rPr>
              <a:t> </a:t>
            </a:r>
            <a:r>
              <a:rPr lang="en-GB" sz="2400" dirty="0" err="1">
                <a:solidFill>
                  <a:srgbClr val="00B050"/>
                </a:solidFill>
              </a:rPr>
              <a:t>creadigrwydd</a:t>
            </a:r>
            <a:r>
              <a:rPr lang="en-GB" sz="2400" dirty="0">
                <a:solidFill>
                  <a:srgbClr val="00B050"/>
                </a:solidFill>
              </a:rPr>
              <a:t> </a:t>
            </a:r>
            <a:r>
              <a:rPr lang="en-GB" sz="2400" dirty="0" err="1">
                <a:solidFill>
                  <a:srgbClr val="00B050"/>
                </a:solidFill>
              </a:rPr>
              <a:t>meddyliol</a:t>
            </a:r>
            <a:r>
              <a:rPr lang="en-GB" sz="2400" dirty="0">
                <a:solidFill>
                  <a:srgbClr val="00B050"/>
                </a:solidFill>
              </a:rPr>
              <a:t> (</a:t>
            </a:r>
            <a:r>
              <a:rPr lang="en-GB" sz="2400" dirty="0" err="1">
                <a:solidFill>
                  <a:srgbClr val="00B050"/>
                </a:solidFill>
              </a:rPr>
              <a:t>Cropley</a:t>
            </a:r>
            <a:r>
              <a:rPr lang="en-GB" sz="2400" dirty="0">
                <a:solidFill>
                  <a:srgbClr val="00B050"/>
                </a:solidFill>
              </a:rPr>
              <a:t>, 2001) </a:t>
            </a:r>
          </a:p>
          <a:p>
            <a:pPr marL="285750" indent="-285750">
              <a:buFont typeface="Arial" panose="020B0604020202020204" pitchFamily="34" charset="0"/>
              <a:buChar char="•"/>
            </a:pPr>
            <a:endParaRPr lang="en-GB" sz="2400" dirty="0">
              <a:solidFill>
                <a:srgbClr val="00B050"/>
              </a:solidFill>
            </a:endParaRPr>
          </a:p>
          <a:p>
            <a:r>
              <a:rPr lang="en-GB" sz="2400" b="1" u="sng" dirty="0" err="1">
                <a:solidFill>
                  <a:srgbClr val="00B050"/>
                </a:solidFill>
              </a:rPr>
              <a:t>Meddyliwyr</a:t>
            </a:r>
            <a:r>
              <a:rPr lang="en-GB" sz="2400" b="1" u="sng" dirty="0">
                <a:solidFill>
                  <a:srgbClr val="00B050"/>
                </a:solidFill>
              </a:rPr>
              <a:t> </a:t>
            </a:r>
            <a:r>
              <a:rPr lang="en-GB" sz="2400" b="1" u="sng" dirty="0" err="1">
                <a:solidFill>
                  <a:srgbClr val="00B050"/>
                </a:solidFill>
              </a:rPr>
              <a:t>Allweddol</a:t>
            </a:r>
            <a:endParaRPr lang="en-GB" sz="2400" b="1" u="sng" dirty="0">
              <a:solidFill>
                <a:srgbClr val="00B050"/>
              </a:solidFill>
            </a:endParaRPr>
          </a:p>
          <a:p>
            <a:r>
              <a:rPr lang="en-GB" sz="2400" dirty="0">
                <a:solidFill>
                  <a:srgbClr val="00B050"/>
                </a:solidFill>
              </a:rPr>
              <a:t>Howard Gardner – </a:t>
            </a:r>
            <a:r>
              <a:rPr lang="en-GB" sz="2400" dirty="0" err="1">
                <a:solidFill>
                  <a:srgbClr val="00B050"/>
                </a:solidFill>
              </a:rPr>
              <a:t>Damcaniaeth</a:t>
            </a:r>
            <a:r>
              <a:rPr lang="en-GB" sz="2400" dirty="0">
                <a:solidFill>
                  <a:srgbClr val="00B050"/>
                </a:solidFill>
              </a:rPr>
              <a:t> </a:t>
            </a:r>
            <a:r>
              <a:rPr lang="en-GB" sz="2400" dirty="0" err="1">
                <a:solidFill>
                  <a:srgbClr val="00B050"/>
                </a:solidFill>
              </a:rPr>
              <a:t>Deallusrwydd</a:t>
            </a:r>
            <a:r>
              <a:rPr lang="en-GB" sz="2400" dirty="0">
                <a:solidFill>
                  <a:srgbClr val="00B050"/>
                </a:solidFill>
              </a:rPr>
              <a:t> </a:t>
            </a:r>
            <a:r>
              <a:rPr lang="en-GB" sz="2400" dirty="0" err="1">
                <a:solidFill>
                  <a:srgbClr val="00B050"/>
                </a:solidFill>
              </a:rPr>
              <a:t>Lluosog</a:t>
            </a:r>
            <a:r>
              <a:rPr lang="en-GB" sz="2400" dirty="0">
                <a:solidFill>
                  <a:srgbClr val="00B050"/>
                </a:solidFill>
              </a:rPr>
              <a:t> </a:t>
            </a:r>
          </a:p>
          <a:p>
            <a:r>
              <a:rPr lang="en-GB" sz="2400" dirty="0">
                <a:solidFill>
                  <a:srgbClr val="00B050"/>
                </a:solidFill>
              </a:rPr>
              <a:t>Arthur </a:t>
            </a:r>
            <a:r>
              <a:rPr lang="en-GB" sz="2400" dirty="0" err="1">
                <a:solidFill>
                  <a:srgbClr val="00B050"/>
                </a:solidFill>
              </a:rPr>
              <a:t>Cropley</a:t>
            </a:r>
            <a:r>
              <a:rPr lang="en-GB" sz="2400" dirty="0">
                <a:solidFill>
                  <a:srgbClr val="00B050"/>
                </a:solidFill>
              </a:rPr>
              <a:t> – </a:t>
            </a:r>
            <a:r>
              <a:rPr lang="en-GB" sz="2400" dirty="0" err="1">
                <a:solidFill>
                  <a:srgbClr val="00B050"/>
                </a:solidFill>
              </a:rPr>
              <a:t>cysylltiad</a:t>
            </a:r>
            <a:r>
              <a:rPr lang="en-GB" sz="2400" dirty="0">
                <a:solidFill>
                  <a:srgbClr val="00B050"/>
                </a:solidFill>
              </a:rPr>
              <a:t> </a:t>
            </a:r>
            <a:r>
              <a:rPr lang="en-GB" sz="2400" dirty="0" err="1">
                <a:solidFill>
                  <a:srgbClr val="00B050"/>
                </a:solidFill>
              </a:rPr>
              <a:t>rhwng</a:t>
            </a:r>
            <a:r>
              <a:rPr lang="en-GB" sz="2400" dirty="0">
                <a:solidFill>
                  <a:srgbClr val="00B050"/>
                </a:solidFill>
              </a:rPr>
              <a:t> </a:t>
            </a:r>
            <a:r>
              <a:rPr lang="en-GB" sz="2400" dirty="0" err="1">
                <a:solidFill>
                  <a:srgbClr val="00B050"/>
                </a:solidFill>
              </a:rPr>
              <a:t>creadigrwydd</a:t>
            </a:r>
            <a:r>
              <a:rPr lang="en-GB" sz="2400" dirty="0">
                <a:solidFill>
                  <a:srgbClr val="00B050"/>
                </a:solidFill>
              </a:rPr>
              <a:t> bob </a:t>
            </a:r>
            <a:r>
              <a:rPr lang="en-GB" sz="2400" dirty="0" err="1">
                <a:solidFill>
                  <a:srgbClr val="00B050"/>
                </a:solidFill>
              </a:rPr>
              <a:t>dydd</a:t>
            </a:r>
            <a:r>
              <a:rPr lang="en-GB" sz="2400" dirty="0">
                <a:solidFill>
                  <a:srgbClr val="00B050"/>
                </a:solidFill>
              </a:rPr>
              <a:t> ac iechyd </a:t>
            </a:r>
            <a:r>
              <a:rPr lang="en-GB" sz="2400" dirty="0" err="1">
                <a:solidFill>
                  <a:srgbClr val="00B050"/>
                </a:solidFill>
              </a:rPr>
              <a:t>meddwl</a:t>
            </a:r>
            <a:endParaRPr lang="en-GB" sz="2400" dirty="0">
              <a:solidFill>
                <a:srgbClr val="00B050"/>
              </a:solidFill>
            </a:endParaRPr>
          </a:p>
          <a:p>
            <a:pPr marL="285750" indent="-285750">
              <a:buFont typeface="Arial" panose="020B0604020202020204" pitchFamily="34" charset="0"/>
              <a:buChar char="•"/>
            </a:pPr>
            <a:endParaRPr lang="en-GB" sz="2400" dirty="0">
              <a:solidFill>
                <a:srgbClr val="00B050"/>
              </a:solidFill>
            </a:endParaRPr>
          </a:p>
          <a:p>
            <a:endParaRPr lang="en-GB" sz="2400" dirty="0"/>
          </a:p>
          <a:p>
            <a:endParaRPr lang="en-GB" sz="2400" dirty="0"/>
          </a:p>
          <a:p>
            <a:endParaRPr lang="en-GB" dirty="0"/>
          </a:p>
        </p:txBody>
      </p:sp>
      <p:sp>
        <p:nvSpPr>
          <p:cNvPr id="8" name="Content Placeholder 7">
            <a:extLst>
              <a:ext uri="{FF2B5EF4-FFF2-40B4-BE49-F238E27FC236}">
                <a16:creationId xmlns:a16="http://schemas.microsoft.com/office/drawing/2014/main" id="{EEF588FB-8130-98FC-18F9-43D087F49C78}"/>
              </a:ext>
            </a:extLst>
          </p:cNvPr>
          <p:cNvSpPr>
            <a:spLocks noGrp="1"/>
          </p:cNvSpPr>
          <p:nvPr>
            <p:ph sz="half" idx="2"/>
          </p:nvPr>
        </p:nvSpPr>
        <p:spPr/>
        <p:txBody>
          <a:bodyPr>
            <a:normAutofit fontScale="62500" lnSpcReduction="20000"/>
          </a:bodyPr>
          <a:lstStyle/>
          <a:p>
            <a:pPr marL="285750" indent="-285750">
              <a:buFont typeface="Arial" panose="020B0604020202020204" pitchFamily="34" charset="0"/>
              <a:buChar char="•"/>
            </a:pPr>
            <a:r>
              <a:rPr lang="en-GB" sz="2400" dirty="0"/>
              <a:t>Thinkers believe that we are taught to be creative rather than creativity being innate</a:t>
            </a:r>
          </a:p>
          <a:p>
            <a:pPr marL="285750" indent="-285750">
              <a:buFont typeface="Arial" panose="020B0604020202020204" pitchFamily="34" charset="0"/>
              <a:buChar char="•"/>
            </a:pPr>
            <a:r>
              <a:rPr lang="en-GB" sz="2400" dirty="0"/>
              <a:t> Intelligence and creativity are linked together (Gardner, 1993) </a:t>
            </a:r>
          </a:p>
          <a:p>
            <a:pPr marL="285750" indent="-285750">
              <a:buFont typeface="Arial" panose="020B0604020202020204" pitchFamily="34" charset="0"/>
              <a:buChar char="•"/>
            </a:pPr>
            <a:r>
              <a:rPr lang="en-GB" sz="2400" dirty="0"/>
              <a:t>Link between imagination and play</a:t>
            </a:r>
          </a:p>
          <a:p>
            <a:pPr marL="285750" indent="-285750">
              <a:buFont typeface="Arial" panose="020B0604020202020204" pitchFamily="34" charset="0"/>
              <a:buChar char="•"/>
            </a:pPr>
            <a:r>
              <a:rPr lang="en-GB" sz="2400" dirty="0"/>
              <a:t>The testing of mental creativity levels (</a:t>
            </a:r>
            <a:r>
              <a:rPr lang="en-GB" sz="2400" dirty="0" err="1"/>
              <a:t>Cropley</a:t>
            </a:r>
            <a:r>
              <a:rPr lang="en-GB" sz="2400" dirty="0"/>
              <a:t>, 2001) </a:t>
            </a:r>
          </a:p>
          <a:p>
            <a:pPr marL="285750" indent="-285750">
              <a:buFont typeface="Arial" panose="020B0604020202020204" pitchFamily="34" charset="0"/>
              <a:buChar char="•"/>
            </a:pPr>
            <a:endParaRPr lang="en-GB" sz="2400" dirty="0"/>
          </a:p>
          <a:p>
            <a:r>
              <a:rPr lang="en-GB" sz="2400" b="1" u="sng" dirty="0"/>
              <a:t>Key Thinkers</a:t>
            </a:r>
          </a:p>
          <a:p>
            <a:r>
              <a:rPr lang="en-GB" sz="2400" dirty="0"/>
              <a:t>Howard Gardner – Theory of Multiple Intelligence </a:t>
            </a:r>
          </a:p>
          <a:p>
            <a:r>
              <a:rPr lang="en-GB" sz="2400" dirty="0"/>
              <a:t>Arthur </a:t>
            </a:r>
            <a:r>
              <a:rPr lang="en-GB" sz="2400" dirty="0" err="1"/>
              <a:t>Cropley</a:t>
            </a:r>
            <a:r>
              <a:rPr lang="en-GB" sz="2400" dirty="0"/>
              <a:t> – link between everyday creativity and mental health</a:t>
            </a:r>
          </a:p>
          <a:p>
            <a:endParaRPr lang="en-GB" sz="2400" dirty="0"/>
          </a:p>
          <a:p>
            <a:endParaRPr lang="en-GB" sz="2400" dirty="0"/>
          </a:p>
          <a:p>
            <a:endParaRPr lang="en-GB" dirty="0"/>
          </a:p>
        </p:txBody>
      </p:sp>
    </p:spTree>
    <p:extLst>
      <p:ext uri="{BB962C8B-B14F-4D97-AF65-F5344CB8AC3E}">
        <p14:creationId xmlns:p14="http://schemas.microsoft.com/office/powerpoint/2010/main" val="82040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1D0B5-6166-2367-F011-233A03071EFE}"/>
              </a:ext>
            </a:extLst>
          </p:cNvPr>
          <p:cNvSpPr>
            <a:spLocks noGrp="1"/>
          </p:cNvSpPr>
          <p:nvPr>
            <p:ph type="title"/>
          </p:nvPr>
        </p:nvSpPr>
        <p:spPr/>
        <p:txBody>
          <a:bodyPr>
            <a:normAutofit fontScale="90000"/>
          </a:bodyPr>
          <a:lstStyle/>
          <a:p>
            <a:r>
              <a:rPr lang="en-GB" sz="4400" dirty="0" err="1">
                <a:solidFill>
                  <a:srgbClr val="00B050"/>
                </a:solidFill>
              </a:rPr>
              <a:t>Fforddiadwyedd</a:t>
            </a:r>
            <a:r>
              <a:rPr lang="en-GB" sz="4400" dirty="0">
                <a:solidFill>
                  <a:srgbClr val="00B050"/>
                </a:solidFill>
              </a:rPr>
              <a:t> </a:t>
            </a:r>
            <a:r>
              <a:rPr lang="en-GB" sz="4400" dirty="0" err="1">
                <a:solidFill>
                  <a:srgbClr val="00B050"/>
                </a:solidFill>
              </a:rPr>
              <a:t>Creadigol</a:t>
            </a:r>
            <a:r>
              <a:rPr lang="en-GB" sz="4400" dirty="0">
                <a:solidFill>
                  <a:srgbClr val="00B050"/>
                </a:solidFill>
              </a:rPr>
              <a:t> </a:t>
            </a:r>
            <a:r>
              <a:rPr lang="en-GB" sz="4400" dirty="0" err="1">
                <a:solidFill>
                  <a:srgbClr val="00B050"/>
                </a:solidFill>
              </a:rPr>
              <a:t>Technoleg</a:t>
            </a:r>
            <a:br>
              <a:rPr lang="en-GB" sz="4400" dirty="0">
                <a:solidFill>
                  <a:srgbClr val="00B050"/>
                </a:solidFill>
              </a:rPr>
            </a:br>
            <a:r>
              <a:rPr lang="en-GB" sz="4400" b="1" dirty="0"/>
              <a:t>The Creative Affordances of Technology </a:t>
            </a:r>
            <a:endParaRPr lang="en-GB" dirty="0"/>
          </a:p>
        </p:txBody>
      </p:sp>
      <p:sp>
        <p:nvSpPr>
          <p:cNvPr id="3" name="Content Placeholder 2">
            <a:extLst>
              <a:ext uri="{FF2B5EF4-FFF2-40B4-BE49-F238E27FC236}">
                <a16:creationId xmlns:a16="http://schemas.microsoft.com/office/drawing/2014/main" id="{51D027E3-C694-3FAC-895D-75C1AB47FE24}"/>
              </a:ext>
            </a:extLst>
          </p:cNvPr>
          <p:cNvSpPr>
            <a:spLocks noGrp="1"/>
          </p:cNvSpPr>
          <p:nvPr>
            <p:ph sz="half" idx="1"/>
          </p:nvPr>
        </p:nvSpPr>
        <p:spPr/>
        <p:txBody>
          <a:bodyPr>
            <a:noAutofit/>
          </a:bodyPr>
          <a:lstStyle/>
          <a:p>
            <a:pPr marL="285750" indent="-285750">
              <a:buFont typeface="Arial" panose="020B0604020202020204" pitchFamily="34" charset="0"/>
              <a:buChar char="•"/>
            </a:pPr>
            <a:r>
              <a:rPr lang="en-GB" sz="1400" dirty="0" err="1">
                <a:solidFill>
                  <a:srgbClr val="00B050"/>
                </a:solidFill>
              </a:rPr>
              <a:t>Meddylwyr</a:t>
            </a:r>
            <a:r>
              <a:rPr lang="en-GB" sz="1400" dirty="0">
                <a:solidFill>
                  <a:srgbClr val="00B050"/>
                </a:solidFill>
              </a:rPr>
              <a:t> </a:t>
            </a:r>
            <a:r>
              <a:rPr lang="en-GB" sz="1400" dirty="0" err="1">
                <a:solidFill>
                  <a:srgbClr val="00B050"/>
                </a:solidFill>
              </a:rPr>
              <a:t>yn</a:t>
            </a:r>
            <a:r>
              <a:rPr lang="en-GB" sz="1400" dirty="0">
                <a:solidFill>
                  <a:srgbClr val="00B050"/>
                </a:solidFill>
              </a:rPr>
              <a:t> </a:t>
            </a:r>
            <a:r>
              <a:rPr lang="en-GB" sz="1400" dirty="0" err="1">
                <a:solidFill>
                  <a:srgbClr val="00B050"/>
                </a:solidFill>
              </a:rPr>
              <a:t>credu</a:t>
            </a:r>
            <a:r>
              <a:rPr lang="en-GB" sz="1400" dirty="0">
                <a:solidFill>
                  <a:srgbClr val="00B050"/>
                </a:solidFill>
              </a:rPr>
              <a:t> bod </a:t>
            </a:r>
            <a:r>
              <a:rPr lang="en-GB" sz="1400" dirty="0" err="1">
                <a:solidFill>
                  <a:srgbClr val="00B050"/>
                </a:solidFill>
              </a:rPr>
              <a:t>creadigrwydd</a:t>
            </a:r>
            <a:r>
              <a:rPr lang="en-GB" sz="1400" dirty="0">
                <a:solidFill>
                  <a:srgbClr val="00B050"/>
                </a:solidFill>
              </a:rPr>
              <a:t> </a:t>
            </a:r>
            <a:r>
              <a:rPr lang="en-GB" sz="1400" dirty="0" err="1">
                <a:solidFill>
                  <a:srgbClr val="00B050"/>
                </a:solidFill>
              </a:rPr>
              <a:t>yn</a:t>
            </a:r>
            <a:r>
              <a:rPr lang="en-GB" sz="1400" dirty="0">
                <a:solidFill>
                  <a:srgbClr val="00B050"/>
                </a:solidFill>
              </a:rPr>
              <a:t> </a:t>
            </a:r>
            <a:r>
              <a:rPr lang="en-GB" sz="1400" dirty="0" err="1">
                <a:solidFill>
                  <a:srgbClr val="00B050"/>
                </a:solidFill>
              </a:rPr>
              <a:t>cael</a:t>
            </a:r>
            <a:r>
              <a:rPr lang="en-GB" sz="1400" dirty="0">
                <a:solidFill>
                  <a:srgbClr val="00B050"/>
                </a:solidFill>
              </a:rPr>
              <a:t> </a:t>
            </a:r>
            <a:r>
              <a:rPr lang="en-GB" sz="1400" dirty="0" err="1">
                <a:solidFill>
                  <a:srgbClr val="00B050"/>
                </a:solidFill>
              </a:rPr>
              <a:t>ei</a:t>
            </a:r>
            <a:r>
              <a:rPr lang="en-GB" sz="1400" dirty="0">
                <a:solidFill>
                  <a:srgbClr val="00B050"/>
                </a:solidFill>
              </a:rPr>
              <a:t> </a:t>
            </a:r>
            <a:r>
              <a:rPr lang="en-GB" sz="1400" dirty="0" err="1">
                <a:solidFill>
                  <a:srgbClr val="00B050"/>
                </a:solidFill>
              </a:rPr>
              <a:t>wella</a:t>
            </a:r>
            <a:r>
              <a:rPr lang="en-GB" sz="1400" dirty="0">
                <a:solidFill>
                  <a:srgbClr val="00B050"/>
                </a:solidFill>
              </a:rPr>
              <a:t> </a:t>
            </a:r>
            <a:r>
              <a:rPr lang="en-GB" sz="1400" dirty="0" err="1">
                <a:solidFill>
                  <a:srgbClr val="00B050"/>
                </a:solidFill>
              </a:rPr>
              <a:t>drwy</a:t>
            </a:r>
            <a:r>
              <a:rPr lang="en-GB" sz="1400" dirty="0">
                <a:solidFill>
                  <a:srgbClr val="00B050"/>
                </a:solidFill>
              </a:rPr>
              <a:t> </a:t>
            </a:r>
            <a:r>
              <a:rPr lang="en-GB" sz="1400" dirty="0" err="1">
                <a:solidFill>
                  <a:srgbClr val="00B050"/>
                </a:solidFill>
              </a:rPr>
              <a:t>ddefnyddio</a:t>
            </a:r>
            <a:r>
              <a:rPr lang="en-GB" sz="1400" dirty="0">
                <a:solidFill>
                  <a:srgbClr val="00B050"/>
                </a:solidFill>
              </a:rPr>
              <a:t>/y </a:t>
            </a:r>
            <a:r>
              <a:rPr lang="en-GB" sz="1400" dirty="0" err="1">
                <a:solidFill>
                  <a:srgbClr val="00B050"/>
                </a:solidFill>
              </a:rPr>
              <a:t>gallu</a:t>
            </a:r>
            <a:r>
              <a:rPr lang="en-GB" sz="1400" dirty="0">
                <a:solidFill>
                  <a:srgbClr val="00B050"/>
                </a:solidFill>
              </a:rPr>
              <a:t> </a:t>
            </a:r>
            <a:r>
              <a:rPr lang="en-GB" sz="1400" dirty="0" err="1">
                <a:solidFill>
                  <a:srgbClr val="00B050"/>
                </a:solidFill>
              </a:rPr>
              <a:t>i</a:t>
            </a:r>
            <a:r>
              <a:rPr lang="en-GB" sz="1400" dirty="0">
                <a:solidFill>
                  <a:srgbClr val="00B050"/>
                </a:solidFill>
              </a:rPr>
              <a:t> </a:t>
            </a:r>
            <a:r>
              <a:rPr lang="en-GB" sz="1400" dirty="0" err="1">
                <a:solidFill>
                  <a:srgbClr val="00B050"/>
                </a:solidFill>
              </a:rPr>
              <a:t>ddefnyddio</a:t>
            </a:r>
            <a:r>
              <a:rPr lang="en-GB" sz="1400" dirty="0">
                <a:solidFill>
                  <a:srgbClr val="00B050"/>
                </a:solidFill>
              </a:rPr>
              <a:t> </a:t>
            </a:r>
            <a:r>
              <a:rPr lang="en-GB" sz="1400" dirty="0" err="1">
                <a:solidFill>
                  <a:srgbClr val="00B050"/>
                </a:solidFill>
              </a:rPr>
              <a:t>technoleg</a:t>
            </a:r>
            <a:endParaRPr lang="en-GB" sz="1400" dirty="0">
              <a:solidFill>
                <a:srgbClr val="00B050"/>
              </a:solidFill>
            </a:endParaRPr>
          </a:p>
          <a:p>
            <a:pPr marL="285750" indent="-285750">
              <a:buFont typeface="Arial" panose="020B0604020202020204" pitchFamily="34" charset="0"/>
              <a:buChar char="•"/>
            </a:pPr>
            <a:r>
              <a:rPr lang="en-GB" sz="1400" dirty="0" err="1">
                <a:solidFill>
                  <a:srgbClr val="00B050"/>
                </a:solidFill>
              </a:rPr>
              <a:t>Dibyniaeth</a:t>
            </a:r>
            <a:r>
              <a:rPr lang="en-GB" sz="1400" dirty="0">
                <a:solidFill>
                  <a:srgbClr val="00B050"/>
                </a:solidFill>
              </a:rPr>
              <a:t> </a:t>
            </a:r>
            <a:r>
              <a:rPr lang="en-GB" sz="1400" dirty="0" err="1">
                <a:solidFill>
                  <a:srgbClr val="00B050"/>
                </a:solidFill>
              </a:rPr>
              <a:t>uchel</a:t>
            </a:r>
            <a:r>
              <a:rPr lang="en-GB" sz="1400" dirty="0">
                <a:solidFill>
                  <a:srgbClr val="00B050"/>
                </a:solidFill>
              </a:rPr>
              <a:t> </a:t>
            </a:r>
            <a:r>
              <a:rPr lang="en-GB" sz="1400" dirty="0" err="1">
                <a:solidFill>
                  <a:srgbClr val="00B050"/>
                </a:solidFill>
              </a:rPr>
              <a:t>ar</a:t>
            </a:r>
            <a:r>
              <a:rPr lang="en-GB" sz="1400" dirty="0">
                <a:solidFill>
                  <a:srgbClr val="00B050"/>
                </a:solidFill>
              </a:rPr>
              <a:t> </a:t>
            </a:r>
            <a:r>
              <a:rPr lang="en-GB" sz="1400" dirty="0" err="1">
                <a:solidFill>
                  <a:srgbClr val="00B050"/>
                </a:solidFill>
              </a:rPr>
              <a:t>gyfrifiaduron</a:t>
            </a:r>
            <a:r>
              <a:rPr lang="en-GB" sz="1400" dirty="0">
                <a:solidFill>
                  <a:srgbClr val="00B050"/>
                </a:solidFill>
              </a:rPr>
              <a:t>, y </a:t>
            </a:r>
            <a:r>
              <a:rPr lang="en-GB" sz="1400" dirty="0" err="1">
                <a:solidFill>
                  <a:srgbClr val="00B050"/>
                </a:solidFill>
              </a:rPr>
              <a:t>rhyngrwyd</a:t>
            </a:r>
            <a:r>
              <a:rPr lang="en-GB" sz="1400" dirty="0">
                <a:solidFill>
                  <a:srgbClr val="00B050"/>
                </a:solidFill>
              </a:rPr>
              <a:t>, </a:t>
            </a:r>
            <a:r>
              <a:rPr lang="en-GB" sz="1400" dirty="0" err="1">
                <a:solidFill>
                  <a:srgbClr val="00B050"/>
                </a:solidFill>
              </a:rPr>
              <a:t>pecynnau</a:t>
            </a:r>
            <a:r>
              <a:rPr lang="en-GB" sz="1400" dirty="0">
                <a:solidFill>
                  <a:srgbClr val="00B050"/>
                </a:solidFill>
              </a:rPr>
              <a:t> </a:t>
            </a:r>
            <a:r>
              <a:rPr lang="en-GB" sz="1400" dirty="0" err="1">
                <a:solidFill>
                  <a:srgbClr val="00B050"/>
                </a:solidFill>
              </a:rPr>
              <a:t>amlgyfrwng</a:t>
            </a:r>
            <a:r>
              <a:rPr lang="en-GB" sz="1400" dirty="0">
                <a:solidFill>
                  <a:srgbClr val="00B050"/>
                </a:solidFill>
              </a:rPr>
              <a:t> a </a:t>
            </a:r>
            <a:r>
              <a:rPr lang="en-GB" sz="1400" dirty="0" err="1">
                <a:solidFill>
                  <a:srgbClr val="00B050"/>
                </a:solidFill>
              </a:rPr>
              <a:t>meddalwedd</a:t>
            </a:r>
            <a:endParaRPr lang="en-GB" sz="1400" dirty="0">
              <a:solidFill>
                <a:srgbClr val="00B050"/>
              </a:solidFill>
            </a:endParaRPr>
          </a:p>
          <a:p>
            <a:pPr marL="285750" indent="-285750">
              <a:buFont typeface="Arial" panose="020B0604020202020204" pitchFamily="34" charset="0"/>
              <a:buChar char="•"/>
            </a:pPr>
            <a:r>
              <a:rPr lang="en-GB" sz="1400" dirty="0" err="1">
                <a:solidFill>
                  <a:srgbClr val="00B050"/>
                </a:solidFill>
              </a:rPr>
              <a:t>Defnyddio</a:t>
            </a:r>
            <a:r>
              <a:rPr lang="en-GB" sz="1400" dirty="0">
                <a:solidFill>
                  <a:srgbClr val="00B050"/>
                </a:solidFill>
              </a:rPr>
              <a:t> o </a:t>
            </a:r>
            <a:r>
              <a:rPr lang="en-GB" sz="1400" dirty="0" err="1">
                <a:solidFill>
                  <a:srgbClr val="00B050"/>
                </a:solidFill>
              </a:rPr>
              <a:t>dechnolegau</a:t>
            </a:r>
            <a:r>
              <a:rPr lang="en-GB" sz="1400" dirty="0">
                <a:solidFill>
                  <a:srgbClr val="00B050"/>
                </a:solidFill>
              </a:rPr>
              <a:t> </a:t>
            </a:r>
            <a:r>
              <a:rPr lang="en-GB" sz="1400" dirty="0" err="1">
                <a:solidFill>
                  <a:srgbClr val="00B050"/>
                </a:solidFill>
              </a:rPr>
              <a:t>newydd</a:t>
            </a:r>
            <a:r>
              <a:rPr lang="en-GB" sz="1400" dirty="0">
                <a:solidFill>
                  <a:srgbClr val="00B050"/>
                </a:solidFill>
              </a:rPr>
              <a:t> </a:t>
            </a:r>
            <a:r>
              <a:rPr lang="en-GB" sz="1400" dirty="0" err="1">
                <a:solidFill>
                  <a:srgbClr val="00B050"/>
                </a:solidFill>
              </a:rPr>
              <a:t>mewn</a:t>
            </a:r>
            <a:r>
              <a:rPr lang="en-GB" sz="1400" dirty="0">
                <a:solidFill>
                  <a:srgbClr val="00B050"/>
                </a:solidFill>
              </a:rPr>
              <a:t> </a:t>
            </a:r>
            <a:r>
              <a:rPr lang="en-GB" sz="1400" dirty="0" err="1">
                <a:solidFill>
                  <a:srgbClr val="00B050"/>
                </a:solidFill>
              </a:rPr>
              <a:t>ysgolion</a:t>
            </a:r>
            <a:r>
              <a:rPr lang="en-GB" sz="1400" dirty="0">
                <a:solidFill>
                  <a:srgbClr val="00B050"/>
                </a:solidFill>
              </a:rPr>
              <a:t> </a:t>
            </a:r>
            <a:r>
              <a:rPr lang="en-GB" sz="1400" dirty="0" err="1">
                <a:solidFill>
                  <a:srgbClr val="00B050"/>
                </a:solidFill>
              </a:rPr>
              <a:t>yn</a:t>
            </a:r>
            <a:r>
              <a:rPr lang="en-GB" sz="1400" dirty="0">
                <a:solidFill>
                  <a:srgbClr val="00B050"/>
                </a:solidFill>
              </a:rPr>
              <a:t> </a:t>
            </a:r>
            <a:r>
              <a:rPr lang="en-GB" sz="1400" dirty="0" err="1">
                <a:solidFill>
                  <a:srgbClr val="00B050"/>
                </a:solidFill>
              </a:rPr>
              <a:t>hyrwyddo</a:t>
            </a:r>
            <a:r>
              <a:rPr lang="en-GB" sz="1400" dirty="0">
                <a:solidFill>
                  <a:srgbClr val="00B050"/>
                </a:solidFill>
              </a:rPr>
              <a:t> </a:t>
            </a:r>
            <a:r>
              <a:rPr lang="en-GB" sz="1400" dirty="0" err="1">
                <a:solidFill>
                  <a:srgbClr val="00B050"/>
                </a:solidFill>
              </a:rPr>
              <a:t>creadigrwydd</a:t>
            </a:r>
            <a:r>
              <a:rPr lang="en-GB" sz="1400" dirty="0">
                <a:solidFill>
                  <a:srgbClr val="00B050"/>
                </a:solidFill>
              </a:rPr>
              <a:t> (</a:t>
            </a:r>
            <a:r>
              <a:rPr lang="en-GB" sz="1400" dirty="0" err="1">
                <a:solidFill>
                  <a:srgbClr val="00B050"/>
                </a:solidFill>
              </a:rPr>
              <a:t>e.e.</a:t>
            </a:r>
            <a:r>
              <a:rPr lang="en-GB" sz="1400" dirty="0">
                <a:solidFill>
                  <a:srgbClr val="00B050"/>
                </a:solidFill>
              </a:rPr>
              <a:t> iPad)</a:t>
            </a:r>
          </a:p>
          <a:p>
            <a:pPr marL="285750" indent="-285750">
              <a:buFont typeface="Arial" panose="020B0604020202020204" pitchFamily="34" charset="0"/>
              <a:buChar char="•"/>
            </a:pPr>
            <a:r>
              <a:rPr lang="en-GB" sz="1400" dirty="0" err="1">
                <a:solidFill>
                  <a:srgbClr val="00B050"/>
                </a:solidFill>
              </a:rPr>
              <a:t>Defnydd</a:t>
            </a:r>
            <a:r>
              <a:rPr lang="en-GB" sz="1400" dirty="0">
                <a:solidFill>
                  <a:srgbClr val="00B050"/>
                </a:solidFill>
              </a:rPr>
              <a:t> o </a:t>
            </a:r>
            <a:r>
              <a:rPr lang="en-GB" sz="1400" dirty="0" err="1">
                <a:solidFill>
                  <a:srgbClr val="00B050"/>
                </a:solidFill>
              </a:rPr>
              <a:t>dechnoleg</a:t>
            </a:r>
            <a:r>
              <a:rPr lang="en-GB" sz="1400" dirty="0">
                <a:solidFill>
                  <a:srgbClr val="00B050"/>
                </a:solidFill>
              </a:rPr>
              <a:t> </a:t>
            </a:r>
            <a:r>
              <a:rPr lang="en-GB" sz="1400" dirty="0" err="1">
                <a:solidFill>
                  <a:srgbClr val="00B050"/>
                </a:solidFill>
              </a:rPr>
              <a:t>yn</a:t>
            </a:r>
            <a:r>
              <a:rPr lang="en-GB" sz="1400" dirty="0">
                <a:solidFill>
                  <a:srgbClr val="00B050"/>
                </a:solidFill>
              </a:rPr>
              <a:t> </a:t>
            </a:r>
            <a:r>
              <a:rPr lang="en-GB" sz="1400" dirty="0" err="1">
                <a:solidFill>
                  <a:srgbClr val="00B050"/>
                </a:solidFill>
              </a:rPr>
              <a:t>hyrwyddo</a:t>
            </a:r>
            <a:r>
              <a:rPr lang="en-GB" sz="1400" dirty="0">
                <a:solidFill>
                  <a:srgbClr val="00B050"/>
                </a:solidFill>
              </a:rPr>
              <a:t> </a:t>
            </a:r>
            <a:r>
              <a:rPr lang="en-GB" sz="1400" dirty="0" err="1">
                <a:solidFill>
                  <a:srgbClr val="00B050"/>
                </a:solidFill>
              </a:rPr>
              <a:t>ymgysylltu</a:t>
            </a:r>
            <a:r>
              <a:rPr lang="en-GB" sz="1400" dirty="0">
                <a:solidFill>
                  <a:srgbClr val="00B050"/>
                </a:solidFill>
              </a:rPr>
              <a:t> â </a:t>
            </a:r>
            <a:r>
              <a:rPr lang="en-GB" sz="1400" dirty="0" err="1">
                <a:solidFill>
                  <a:srgbClr val="00B050"/>
                </a:solidFill>
              </a:rPr>
              <a:t>myfyrwyr</a:t>
            </a:r>
            <a:endParaRPr lang="en-GB" sz="1400" dirty="0">
              <a:solidFill>
                <a:srgbClr val="00B050"/>
              </a:solidFill>
            </a:endParaRPr>
          </a:p>
          <a:p>
            <a:pPr marL="285750" indent="-285750">
              <a:buFont typeface="Arial" panose="020B0604020202020204" pitchFamily="34" charset="0"/>
              <a:buChar char="•"/>
            </a:pPr>
            <a:endParaRPr lang="en-GB" sz="1400" dirty="0">
              <a:solidFill>
                <a:srgbClr val="00B050"/>
              </a:solidFill>
            </a:endParaRPr>
          </a:p>
          <a:p>
            <a:r>
              <a:rPr lang="en-GB" sz="1400" b="1" u="sng" dirty="0" err="1">
                <a:solidFill>
                  <a:srgbClr val="00B050"/>
                </a:solidFill>
              </a:rPr>
              <a:t>Meddylwr</a:t>
            </a:r>
            <a:r>
              <a:rPr lang="en-GB" sz="1400" b="1" u="sng" dirty="0">
                <a:solidFill>
                  <a:srgbClr val="00B050"/>
                </a:solidFill>
              </a:rPr>
              <a:t> </a:t>
            </a:r>
            <a:r>
              <a:rPr lang="en-GB" sz="1400" b="1" u="sng" dirty="0" err="1">
                <a:solidFill>
                  <a:srgbClr val="00B050"/>
                </a:solidFill>
              </a:rPr>
              <a:t>Allweddol</a:t>
            </a:r>
            <a:r>
              <a:rPr lang="en-GB" sz="1400" b="1" u="sng" dirty="0">
                <a:solidFill>
                  <a:srgbClr val="00B050"/>
                </a:solidFill>
              </a:rPr>
              <a:t> </a:t>
            </a:r>
          </a:p>
          <a:p>
            <a:r>
              <a:rPr lang="en-GB" sz="1400" dirty="0">
                <a:solidFill>
                  <a:srgbClr val="00B050"/>
                </a:solidFill>
              </a:rPr>
              <a:t>Avril Loveless – </a:t>
            </a:r>
            <a:r>
              <a:rPr lang="en-GB" sz="1400" dirty="0" err="1">
                <a:solidFill>
                  <a:srgbClr val="00B050"/>
                </a:solidFill>
              </a:rPr>
              <a:t>Athro</a:t>
            </a:r>
            <a:r>
              <a:rPr lang="en-GB" sz="1400" dirty="0">
                <a:solidFill>
                  <a:srgbClr val="00B050"/>
                </a:solidFill>
              </a:rPr>
              <a:t> </a:t>
            </a:r>
            <a:r>
              <a:rPr lang="en-GB" sz="1400" dirty="0" err="1">
                <a:solidFill>
                  <a:srgbClr val="00B050"/>
                </a:solidFill>
              </a:rPr>
              <a:t>Addysg</a:t>
            </a:r>
            <a:endParaRPr lang="en-GB" sz="1400" dirty="0">
              <a:solidFill>
                <a:srgbClr val="00B050"/>
              </a:solidFill>
            </a:endParaRPr>
          </a:p>
          <a:p>
            <a:r>
              <a:rPr lang="en-GB" sz="1400" dirty="0" err="1">
                <a:solidFill>
                  <a:srgbClr val="00B050"/>
                </a:solidFill>
              </a:rPr>
              <a:t>Yn</a:t>
            </a:r>
            <a:r>
              <a:rPr lang="en-GB" sz="1400" dirty="0">
                <a:solidFill>
                  <a:srgbClr val="00B050"/>
                </a:solidFill>
              </a:rPr>
              <a:t> </a:t>
            </a:r>
            <a:r>
              <a:rPr lang="en-GB" sz="1400" dirty="0" err="1">
                <a:solidFill>
                  <a:srgbClr val="00B050"/>
                </a:solidFill>
              </a:rPr>
              <a:t>credu</a:t>
            </a:r>
            <a:r>
              <a:rPr lang="en-GB" sz="1400" dirty="0">
                <a:solidFill>
                  <a:srgbClr val="00B050"/>
                </a:solidFill>
              </a:rPr>
              <a:t> bod </a:t>
            </a:r>
            <a:r>
              <a:rPr lang="en-GB" sz="1400" dirty="0" err="1">
                <a:solidFill>
                  <a:srgbClr val="00B050"/>
                </a:solidFill>
              </a:rPr>
              <a:t>technoleg</a:t>
            </a:r>
            <a:r>
              <a:rPr lang="en-GB" sz="1400" dirty="0">
                <a:solidFill>
                  <a:srgbClr val="00B050"/>
                </a:solidFill>
              </a:rPr>
              <a:t> </a:t>
            </a:r>
            <a:r>
              <a:rPr lang="en-GB" sz="1400" dirty="0" err="1">
                <a:solidFill>
                  <a:srgbClr val="00B050"/>
                </a:solidFill>
              </a:rPr>
              <a:t>ddigidol</a:t>
            </a:r>
            <a:r>
              <a:rPr lang="en-GB" sz="1400" dirty="0">
                <a:solidFill>
                  <a:srgbClr val="00B050"/>
                </a:solidFill>
              </a:rPr>
              <a:t> </a:t>
            </a:r>
            <a:r>
              <a:rPr lang="en-GB" sz="1400" dirty="0" err="1">
                <a:solidFill>
                  <a:srgbClr val="00B050"/>
                </a:solidFill>
              </a:rPr>
              <a:t>yn</a:t>
            </a:r>
            <a:r>
              <a:rPr lang="en-GB" sz="1400" dirty="0">
                <a:solidFill>
                  <a:srgbClr val="00B050"/>
                </a:solidFill>
              </a:rPr>
              <a:t> </a:t>
            </a:r>
            <a:r>
              <a:rPr lang="en-GB" sz="1400" dirty="0" err="1">
                <a:solidFill>
                  <a:srgbClr val="00B050"/>
                </a:solidFill>
              </a:rPr>
              <a:t>ffordd</a:t>
            </a:r>
            <a:r>
              <a:rPr lang="en-GB" sz="1400" dirty="0">
                <a:solidFill>
                  <a:srgbClr val="00B050"/>
                </a:solidFill>
              </a:rPr>
              <a:t> </a:t>
            </a:r>
            <a:r>
              <a:rPr lang="en-GB" sz="1400" dirty="0" err="1">
                <a:solidFill>
                  <a:srgbClr val="00B050"/>
                </a:solidFill>
              </a:rPr>
              <a:t>newydd</a:t>
            </a:r>
            <a:r>
              <a:rPr lang="en-GB" sz="1400" dirty="0">
                <a:solidFill>
                  <a:srgbClr val="00B050"/>
                </a:solidFill>
              </a:rPr>
              <a:t> a </a:t>
            </a:r>
            <a:r>
              <a:rPr lang="en-GB" sz="1400" dirty="0" err="1">
                <a:solidFill>
                  <a:srgbClr val="00B050"/>
                </a:solidFill>
              </a:rPr>
              <a:t>dilys</a:t>
            </a:r>
            <a:r>
              <a:rPr lang="en-GB" sz="1400" dirty="0">
                <a:solidFill>
                  <a:srgbClr val="00B050"/>
                </a:solidFill>
              </a:rPr>
              <a:t> o </a:t>
            </a:r>
            <a:r>
              <a:rPr lang="en-GB" sz="1400" dirty="0" err="1">
                <a:solidFill>
                  <a:srgbClr val="00B050"/>
                </a:solidFill>
              </a:rPr>
              <a:t>fod</a:t>
            </a:r>
            <a:r>
              <a:rPr lang="en-GB" sz="1400" dirty="0">
                <a:solidFill>
                  <a:srgbClr val="00B050"/>
                </a:solidFill>
              </a:rPr>
              <a:t> </a:t>
            </a:r>
            <a:r>
              <a:rPr lang="en-GB" sz="1400" dirty="0" err="1">
                <a:solidFill>
                  <a:srgbClr val="00B050"/>
                </a:solidFill>
              </a:rPr>
              <a:t>yn</a:t>
            </a:r>
            <a:r>
              <a:rPr lang="en-GB" sz="1400" dirty="0">
                <a:solidFill>
                  <a:srgbClr val="00B050"/>
                </a:solidFill>
              </a:rPr>
              <a:t> </a:t>
            </a:r>
            <a:r>
              <a:rPr lang="en-GB" sz="1400" dirty="0" err="1">
                <a:solidFill>
                  <a:srgbClr val="00B050"/>
                </a:solidFill>
              </a:rPr>
              <a:t>greadigol</a:t>
            </a:r>
            <a:r>
              <a:rPr lang="en-GB" sz="1400" dirty="0">
                <a:solidFill>
                  <a:srgbClr val="00B050"/>
                </a:solidFill>
              </a:rPr>
              <a:t> </a:t>
            </a:r>
          </a:p>
        </p:txBody>
      </p:sp>
      <p:sp>
        <p:nvSpPr>
          <p:cNvPr id="7" name="Content Placeholder 6">
            <a:extLst>
              <a:ext uri="{FF2B5EF4-FFF2-40B4-BE49-F238E27FC236}">
                <a16:creationId xmlns:a16="http://schemas.microsoft.com/office/drawing/2014/main" id="{6C0B345F-BB5C-52B0-C567-070AF6E1F61B}"/>
              </a:ext>
            </a:extLst>
          </p:cNvPr>
          <p:cNvSpPr>
            <a:spLocks noGrp="1"/>
          </p:cNvSpPr>
          <p:nvPr>
            <p:ph sz="half" idx="2"/>
          </p:nvPr>
        </p:nvSpPr>
        <p:spPr/>
        <p:txBody>
          <a:bodyPr>
            <a:noAutofit/>
          </a:bodyPr>
          <a:lstStyle/>
          <a:p>
            <a:pPr marL="285750" indent="-285750">
              <a:buFont typeface="Arial" panose="020B0604020202020204" pitchFamily="34" charset="0"/>
              <a:buChar char="•"/>
            </a:pPr>
            <a:r>
              <a:rPr lang="en-GB" sz="1400" dirty="0"/>
              <a:t>Thinkers believe that creativity is improved through the use of/ability to use technology</a:t>
            </a:r>
          </a:p>
          <a:p>
            <a:pPr marL="285750" indent="-285750">
              <a:buFont typeface="Arial" panose="020B0604020202020204" pitchFamily="34" charset="0"/>
              <a:buChar char="•"/>
            </a:pPr>
            <a:r>
              <a:rPr lang="en-GB" sz="1400" dirty="0"/>
              <a:t>High dependency on computers, internet, multimedia and software packages</a:t>
            </a:r>
          </a:p>
          <a:p>
            <a:pPr marL="285750" indent="-285750">
              <a:buFont typeface="Arial" panose="020B0604020202020204" pitchFamily="34" charset="0"/>
              <a:buChar char="•"/>
            </a:pPr>
            <a:r>
              <a:rPr lang="en-GB" sz="1400" dirty="0"/>
              <a:t>Use of new technologies in schools promote creativity (e.g. iPad)</a:t>
            </a:r>
          </a:p>
          <a:p>
            <a:pPr marL="285750" indent="-285750">
              <a:buFont typeface="Arial" panose="020B0604020202020204" pitchFamily="34" charset="0"/>
              <a:buChar char="•"/>
            </a:pPr>
            <a:r>
              <a:rPr lang="en-GB" sz="1400" dirty="0"/>
              <a:t>Use of technology promotes student engagement</a:t>
            </a:r>
          </a:p>
          <a:p>
            <a:endParaRPr lang="en-GB" sz="1400" b="1" u="sng" dirty="0"/>
          </a:p>
          <a:p>
            <a:r>
              <a:rPr lang="en-GB" sz="1400" b="1" u="sng" dirty="0"/>
              <a:t>Key Thinker  </a:t>
            </a:r>
          </a:p>
          <a:p>
            <a:r>
              <a:rPr lang="en-GB" sz="1400" dirty="0"/>
              <a:t>Avril Loveless – Professor of Education</a:t>
            </a:r>
          </a:p>
          <a:p>
            <a:r>
              <a:rPr lang="en-GB" sz="1400" dirty="0"/>
              <a:t>Believes that digital technology is a new and authentic way of being creative </a:t>
            </a:r>
          </a:p>
        </p:txBody>
      </p:sp>
    </p:spTree>
    <p:extLst>
      <p:ext uri="{BB962C8B-B14F-4D97-AF65-F5344CB8AC3E}">
        <p14:creationId xmlns:p14="http://schemas.microsoft.com/office/powerpoint/2010/main" val="2669082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1CC6E52-2713-AB30-A2E0-10BCAF7D2AF6}"/>
              </a:ext>
            </a:extLst>
          </p:cNvPr>
          <p:cNvSpPr>
            <a:spLocks noGrp="1"/>
          </p:cNvSpPr>
          <p:nvPr>
            <p:ph type="title"/>
          </p:nvPr>
        </p:nvSpPr>
        <p:spPr/>
        <p:txBody>
          <a:bodyPr>
            <a:normAutofit fontScale="90000"/>
          </a:bodyPr>
          <a:lstStyle/>
          <a:p>
            <a:r>
              <a:rPr lang="en-GB" sz="4400" dirty="0" err="1">
                <a:solidFill>
                  <a:srgbClr val="00B050"/>
                </a:solidFill>
              </a:rPr>
              <a:t>Yr</a:t>
            </a:r>
            <a:r>
              <a:rPr lang="en-GB" sz="4400" dirty="0">
                <a:solidFill>
                  <a:srgbClr val="00B050"/>
                </a:solidFill>
              </a:rPr>
              <a:t> </a:t>
            </a:r>
            <a:r>
              <a:rPr lang="en-GB" sz="4400" dirty="0" err="1">
                <a:solidFill>
                  <a:srgbClr val="00B050"/>
                </a:solidFill>
              </a:rPr>
              <a:t>ystafell</a:t>
            </a:r>
            <a:r>
              <a:rPr lang="en-GB" sz="4400" dirty="0">
                <a:solidFill>
                  <a:srgbClr val="00B050"/>
                </a:solidFill>
              </a:rPr>
              <a:t> </a:t>
            </a:r>
            <a:r>
              <a:rPr lang="en-GB" sz="4400" dirty="0" err="1">
                <a:solidFill>
                  <a:srgbClr val="00B050"/>
                </a:solidFill>
              </a:rPr>
              <a:t>ddosbarth</a:t>
            </a:r>
            <a:r>
              <a:rPr lang="en-GB" sz="4400" dirty="0">
                <a:solidFill>
                  <a:srgbClr val="00B050"/>
                </a:solidFill>
              </a:rPr>
              <a:t> </a:t>
            </a:r>
            <a:r>
              <a:rPr lang="en-GB" sz="4400" dirty="0" err="1">
                <a:solidFill>
                  <a:srgbClr val="00B050"/>
                </a:solidFill>
              </a:rPr>
              <a:t>greadigol</a:t>
            </a:r>
            <a:r>
              <a:rPr lang="en-GB" sz="4400" dirty="0">
                <a:solidFill>
                  <a:srgbClr val="00B050"/>
                </a:solidFill>
              </a:rPr>
              <a:t> </a:t>
            </a:r>
            <a:br>
              <a:rPr lang="en-GB" sz="4400" dirty="0">
                <a:solidFill>
                  <a:srgbClr val="00B050"/>
                </a:solidFill>
              </a:rPr>
            </a:br>
            <a:r>
              <a:rPr lang="en-GB" sz="4400" b="1" dirty="0"/>
              <a:t>The creative classroom</a:t>
            </a:r>
            <a:endParaRPr lang="en-GB" dirty="0"/>
          </a:p>
        </p:txBody>
      </p:sp>
      <p:sp>
        <p:nvSpPr>
          <p:cNvPr id="10" name="Text Placeholder 9">
            <a:extLst>
              <a:ext uri="{FF2B5EF4-FFF2-40B4-BE49-F238E27FC236}">
                <a16:creationId xmlns:a16="http://schemas.microsoft.com/office/drawing/2014/main" id="{5ADEA48C-F20E-B3BD-E7A0-84B96E13299C}"/>
              </a:ext>
            </a:extLst>
          </p:cNvPr>
          <p:cNvSpPr>
            <a:spLocks noGrp="1"/>
          </p:cNvSpPr>
          <p:nvPr>
            <p:ph type="body" idx="1"/>
          </p:nvPr>
        </p:nvSpPr>
        <p:spPr>
          <a:xfrm>
            <a:off x="1295399" y="2658533"/>
            <a:ext cx="9601195" cy="576262"/>
          </a:xfrm>
        </p:spPr>
        <p:txBody>
          <a:bodyPr/>
          <a:lstStyle/>
          <a:p>
            <a:r>
              <a:rPr lang="en-GB" sz="1600" b="1" dirty="0"/>
              <a:t>‘investigating questions about the connections between knowledge, skills, literacy, teaching and learning and the place of creativity in an increasingly regulated and monitored curriculum.’ </a:t>
            </a:r>
            <a:r>
              <a:rPr lang="en-GB" sz="1600" dirty="0"/>
              <a:t>Banaji et al (2007) </a:t>
            </a:r>
          </a:p>
        </p:txBody>
      </p:sp>
      <p:sp>
        <p:nvSpPr>
          <p:cNvPr id="7" name="Content Placeholder 6">
            <a:extLst>
              <a:ext uri="{FF2B5EF4-FFF2-40B4-BE49-F238E27FC236}">
                <a16:creationId xmlns:a16="http://schemas.microsoft.com/office/drawing/2014/main" id="{380A62C9-7B35-DC79-114D-A27474296463}"/>
              </a:ext>
            </a:extLst>
          </p:cNvPr>
          <p:cNvSpPr>
            <a:spLocks noGrp="1"/>
          </p:cNvSpPr>
          <p:nvPr>
            <p:ph sz="half" idx="2"/>
          </p:nvPr>
        </p:nvSpPr>
        <p:spPr/>
        <p:txBody>
          <a:bodyPr>
            <a:normAutofit fontScale="55000" lnSpcReduction="20000"/>
          </a:bodyPr>
          <a:lstStyle/>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hyrwyddo</a:t>
            </a:r>
            <a:r>
              <a:rPr lang="en-GB" sz="2400" dirty="0">
                <a:solidFill>
                  <a:srgbClr val="00B050"/>
                </a:solidFill>
              </a:rPr>
              <a:t> </a:t>
            </a:r>
            <a:r>
              <a:rPr lang="en-GB" sz="2400" dirty="0" err="1">
                <a:solidFill>
                  <a:srgbClr val="00B050"/>
                </a:solidFill>
              </a:rPr>
              <a:t>mathau</a:t>
            </a:r>
            <a:r>
              <a:rPr lang="en-GB" sz="2400" dirty="0">
                <a:solidFill>
                  <a:srgbClr val="00B050"/>
                </a:solidFill>
              </a:rPr>
              <a:t> o </a:t>
            </a:r>
            <a:r>
              <a:rPr lang="en-GB" sz="2400" dirty="0" err="1">
                <a:solidFill>
                  <a:srgbClr val="00B050"/>
                </a:solidFill>
              </a:rPr>
              <a:t>ddysgu</a:t>
            </a:r>
            <a:r>
              <a:rPr lang="en-GB" sz="2400" dirty="0">
                <a:solidFill>
                  <a:srgbClr val="00B050"/>
                </a:solidFill>
              </a:rPr>
              <a:t> a </a:t>
            </a:r>
            <a:r>
              <a:rPr lang="en-GB" sz="2400" dirty="0" err="1">
                <a:solidFill>
                  <a:srgbClr val="00B050"/>
                </a:solidFill>
              </a:rPr>
              <a:t>ystyrir</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gyffredinol</a:t>
            </a:r>
            <a:r>
              <a:rPr lang="en-GB" sz="2400" dirty="0">
                <a:solidFill>
                  <a:srgbClr val="00B050"/>
                </a:solidFill>
              </a:rPr>
              <a:t> </a:t>
            </a:r>
            <a:r>
              <a:rPr lang="en-GB" sz="2400" dirty="0" err="1">
                <a:solidFill>
                  <a:srgbClr val="00B050"/>
                </a:solidFill>
              </a:rPr>
              <a:t>i</a:t>
            </a:r>
            <a:r>
              <a:rPr lang="en-GB" sz="2400" dirty="0">
                <a:solidFill>
                  <a:srgbClr val="00B050"/>
                </a:solidFill>
              </a:rPr>
              <a:t> </a:t>
            </a:r>
            <a:r>
              <a:rPr lang="en-GB" sz="2400" dirty="0" err="1">
                <a:solidFill>
                  <a:srgbClr val="00B050"/>
                </a:solidFill>
              </a:rPr>
              <a:t>wella</a:t>
            </a:r>
            <a:r>
              <a:rPr lang="en-GB" sz="2400" dirty="0">
                <a:solidFill>
                  <a:srgbClr val="00B050"/>
                </a:solidFill>
              </a:rPr>
              <a:t> </a:t>
            </a:r>
            <a:r>
              <a:rPr lang="en-GB" sz="2400" dirty="0" err="1">
                <a:solidFill>
                  <a:srgbClr val="00B050"/>
                </a:solidFill>
              </a:rPr>
              <a:t>profiad</a:t>
            </a:r>
            <a:r>
              <a:rPr lang="en-GB" sz="2400" dirty="0">
                <a:solidFill>
                  <a:srgbClr val="00B050"/>
                </a:solidFill>
              </a:rPr>
              <a:t> plant </a:t>
            </a:r>
            <a:r>
              <a:rPr lang="en-GB" sz="2400" dirty="0" err="1">
                <a:solidFill>
                  <a:srgbClr val="00B050"/>
                </a:solidFill>
              </a:rPr>
              <a:t>mewn</a:t>
            </a:r>
            <a:r>
              <a:rPr lang="en-GB" sz="2400" dirty="0">
                <a:solidFill>
                  <a:srgbClr val="00B050"/>
                </a:solidFill>
              </a:rPr>
              <a:t> </a:t>
            </a:r>
            <a:r>
              <a:rPr lang="en-GB" sz="2400" dirty="0" err="1">
                <a:solidFill>
                  <a:srgbClr val="00B050"/>
                </a:solidFill>
              </a:rPr>
              <a:t>addysg</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gyfannol</a:t>
            </a:r>
            <a:endParaRPr lang="en-GB" sz="2400" dirty="0">
              <a:solidFill>
                <a:srgbClr val="00B050"/>
              </a:solidFill>
            </a:endParaRPr>
          </a:p>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ennyn</a:t>
            </a:r>
            <a:r>
              <a:rPr lang="en-GB" sz="2400" dirty="0">
                <a:solidFill>
                  <a:srgbClr val="00B050"/>
                </a:solidFill>
              </a:rPr>
              <a:t> </a:t>
            </a:r>
            <a:r>
              <a:rPr lang="en-GB" sz="2400" dirty="0" err="1">
                <a:solidFill>
                  <a:srgbClr val="00B050"/>
                </a:solidFill>
              </a:rPr>
              <a:t>dychymyg</a:t>
            </a:r>
            <a:r>
              <a:rPr lang="en-GB" sz="2400" dirty="0">
                <a:solidFill>
                  <a:srgbClr val="00B050"/>
                </a:solidFill>
              </a:rPr>
              <a:t> ac </a:t>
            </a:r>
            <a:r>
              <a:rPr lang="en-GB" sz="2400" dirty="0" err="1">
                <a:solidFill>
                  <a:srgbClr val="00B050"/>
                </a:solidFill>
              </a:rPr>
              <a:t>emosiynau</a:t>
            </a:r>
            <a:r>
              <a:rPr lang="en-GB" sz="2400" dirty="0">
                <a:solidFill>
                  <a:srgbClr val="00B050"/>
                </a:solidFill>
              </a:rPr>
              <a:t> plant </a:t>
            </a:r>
          </a:p>
          <a:p>
            <a:pPr marL="285750" indent="-285750">
              <a:buFont typeface="Arial" panose="020B0604020202020204" pitchFamily="34" charset="0"/>
              <a:buChar char="•"/>
            </a:pPr>
            <a:r>
              <a:rPr lang="en-GB" sz="2400" dirty="0" err="1">
                <a:solidFill>
                  <a:srgbClr val="00B050"/>
                </a:solidFill>
              </a:rPr>
              <a:t>Yn</a:t>
            </a:r>
            <a:r>
              <a:rPr lang="en-GB" sz="2400" dirty="0">
                <a:solidFill>
                  <a:srgbClr val="00B050"/>
                </a:solidFill>
              </a:rPr>
              <a:t> </a:t>
            </a:r>
            <a:r>
              <a:rPr lang="en-GB" sz="2400" dirty="0" err="1">
                <a:solidFill>
                  <a:srgbClr val="00B050"/>
                </a:solidFill>
              </a:rPr>
              <a:t>rhedeg</a:t>
            </a:r>
            <a:r>
              <a:rPr lang="en-GB" sz="2400" dirty="0">
                <a:solidFill>
                  <a:srgbClr val="00B050"/>
                </a:solidFill>
              </a:rPr>
              <a:t> y </a:t>
            </a:r>
            <a:r>
              <a:rPr lang="en-GB" sz="2400" dirty="0" err="1">
                <a:solidFill>
                  <a:srgbClr val="00B050"/>
                </a:solidFill>
              </a:rPr>
              <a:t>risg</a:t>
            </a:r>
            <a:r>
              <a:rPr lang="en-GB" sz="2400" dirty="0">
                <a:solidFill>
                  <a:srgbClr val="00B050"/>
                </a:solidFill>
              </a:rPr>
              <a:t> o </a:t>
            </a:r>
            <a:r>
              <a:rPr lang="en-GB" sz="2400" dirty="0" err="1">
                <a:solidFill>
                  <a:srgbClr val="00B050"/>
                </a:solidFill>
              </a:rPr>
              <a:t>golli'r</a:t>
            </a:r>
            <a:r>
              <a:rPr lang="en-GB" sz="2400" dirty="0">
                <a:solidFill>
                  <a:srgbClr val="00B050"/>
                </a:solidFill>
              </a:rPr>
              <a:t> </a:t>
            </a:r>
            <a:r>
              <a:rPr lang="en-GB" sz="2400" dirty="0" err="1">
                <a:solidFill>
                  <a:srgbClr val="00B050"/>
                </a:solidFill>
              </a:rPr>
              <a:t>hyn</a:t>
            </a:r>
            <a:r>
              <a:rPr lang="en-GB" sz="2400" dirty="0">
                <a:solidFill>
                  <a:srgbClr val="00B050"/>
                </a:solidFill>
              </a:rPr>
              <a:t> </a:t>
            </a:r>
            <a:r>
              <a:rPr lang="en-GB" sz="2400" dirty="0" err="1">
                <a:solidFill>
                  <a:srgbClr val="00B050"/>
                </a:solidFill>
              </a:rPr>
              <a:t>sy'n</a:t>
            </a:r>
            <a:r>
              <a:rPr lang="en-GB" sz="2400" dirty="0">
                <a:solidFill>
                  <a:srgbClr val="00B050"/>
                </a:solidFill>
              </a:rPr>
              <a:t> '</a:t>
            </a:r>
            <a:r>
              <a:rPr lang="en-GB" sz="2400" dirty="0" err="1">
                <a:solidFill>
                  <a:srgbClr val="00B050"/>
                </a:solidFill>
              </a:rPr>
              <a:t>nodedig</a:t>
            </a:r>
            <a:r>
              <a:rPr lang="en-GB" sz="2400" dirty="0">
                <a:solidFill>
                  <a:srgbClr val="00B050"/>
                </a:solidFill>
              </a:rPr>
              <a:t>' am </a:t>
            </a:r>
            <a:r>
              <a:rPr lang="en-GB" sz="2400" dirty="0" err="1">
                <a:solidFill>
                  <a:srgbClr val="00B050"/>
                </a:solidFill>
              </a:rPr>
              <a:t>greadigrwydd</a:t>
            </a:r>
            <a:r>
              <a:rPr lang="en-GB" sz="2400" dirty="0">
                <a:solidFill>
                  <a:srgbClr val="00B050"/>
                </a:solidFill>
              </a:rPr>
              <a:t> </a:t>
            </a:r>
            <a:r>
              <a:rPr lang="en-GB" sz="2400" dirty="0" err="1">
                <a:solidFill>
                  <a:srgbClr val="00B050"/>
                </a:solidFill>
              </a:rPr>
              <a:t>ei</a:t>
            </a:r>
            <a:r>
              <a:rPr lang="en-GB" sz="2400" dirty="0">
                <a:solidFill>
                  <a:srgbClr val="00B050"/>
                </a:solidFill>
              </a:rPr>
              <a:t> </a:t>
            </a:r>
            <a:r>
              <a:rPr lang="en-GB" sz="2400" dirty="0" err="1">
                <a:solidFill>
                  <a:srgbClr val="00B050"/>
                </a:solidFill>
              </a:rPr>
              <a:t>hun</a:t>
            </a:r>
            <a:endParaRPr lang="en-GB" sz="2400" dirty="0">
              <a:solidFill>
                <a:srgbClr val="00B050"/>
              </a:solidFill>
            </a:endParaRPr>
          </a:p>
          <a:p>
            <a:pPr marL="285750" indent="-285750">
              <a:buFont typeface="Arial" panose="020B0604020202020204" pitchFamily="34" charset="0"/>
              <a:buChar char="•"/>
            </a:pPr>
            <a:endParaRPr lang="en-GB" sz="2400" dirty="0">
              <a:solidFill>
                <a:srgbClr val="00B050"/>
              </a:solidFill>
            </a:endParaRPr>
          </a:p>
          <a:p>
            <a:r>
              <a:rPr lang="en-GB" sz="2400" b="1" u="sng" dirty="0" err="1">
                <a:solidFill>
                  <a:srgbClr val="00B050"/>
                </a:solidFill>
              </a:rPr>
              <a:t>Meddyliwr</a:t>
            </a:r>
            <a:r>
              <a:rPr lang="en-GB" sz="2400" b="1" u="sng" dirty="0">
                <a:solidFill>
                  <a:srgbClr val="00B050"/>
                </a:solidFill>
              </a:rPr>
              <a:t> </a:t>
            </a:r>
            <a:r>
              <a:rPr lang="en-GB" sz="2400" b="1" u="sng" dirty="0" err="1">
                <a:solidFill>
                  <a:srgbClr val="00B050"/>
                </a:solidFill>
              </a:rPr>
              <a:t>allweddol</a:t>
            </a:r>
            <a:r>
              <a:rPr lang="en-GB" sz="2400" b="1" u="sng" dirty="0">
                <a:solidFill>
                  <a:srgbClr val="00B050"/>
                </a:solidFill>
              </a:rPr>
              <a:t> </a:t>
            </a:r>
            <a:r>
              <a:rPr lang="en-GB" sz="2400" dirty="0">
                <a:solidFill>
                  <a:srgbClr val="00B050"/>
                </a:solidFill>
              </a:rPr>
              <a:t>– Florence </a:t>
            </a:r>
            <a:r>
              <a:rPr lang="en-GB" sz="2400" dirty="0" err="1">
                <a:solidFill>
                  <a:srgbClr val="00B050"/>
                </a:solidFill>
              </a:rPr>
              <a:t>Beetlestone</a:t>
            </a:r>
            <a:r>
              <a:rPr lang="en-GB" sz="2400" dirty="0">
                <a:solidFill>
                  <a:srgbClr val="00B050"/>
                </a:solidFill>
              </a:rPr>
              <a:t> – </a:t>
            </a:r>
            <a:r>
              <a:rPr lang="en-GB" sz="2400" dirty="0" err="1">
                <a:solidFill>
                  <a:srgbClr val="00B050"/>
                </a:solidFill>
              </a:rPr>
              <a:t>llyfr</a:t>
            </a:r>
            <a:r>
              <a:rPr lang="en-GB" sz="2400" dirty="0">
                <a:solidFill>
                  <a:srgbClr val="00B050"/>
                </a:solidFill>
              </a:rPr>
              <a:t> Plant </a:t>
            </a:r>
            <a:r>
              <a:rPr lang="en-GB" sz="2400" dirty="0" err="1">
                <a:solidFill>
                  <a:srgbClr val="00B050"/>
                </a:solidFill>
              </a:rPr>
              <a:t>Creadigol</a:t>
            </a:r>
            <a:r>
              <a:rPr lang="en-GB" sz="2400" dirty="0">
                <a:solidFill>
                  <a:srgbClr val="00B050"/>
                </a:solidFill>
              </a:rPr>
              <a:t>, </a:t>
            </a:r>
            <a:r>
              <a:rPr lang="en-GB" sz="2400" dirty="0" err="1">
                <a:solidFill>
                  <a:srgbClr val="00B050"/>
                </a:solidFill>
              </a:rPr>
              <a:t>Addysgu</a:t>
            </a:r>
            <a:r>
              <a:rPr lang="en-GB" sz="2400" dirty="0">
                <a:solidFill>
                  <a:srgbClr val="00B050"/>
                </a:solidFill>
              </a:rPr>
              <a:t> </a:t>
            </a:r>
            <a:r>
              <a:rPr lang="en-GB" sz="2400" dirty="0" err="1">
                <a:solidFill>
                  <a:srgbClr val="00B050"/>
                </a:solidFill>
              </a:rPr>
              <a:t>Dychmygus</a:t>
            </a:r>
            <a:r>
              <a:rPr lang="en-GB" sz="2400" dirty="0">
                <a:solidFill>
                  <a:srgbClr val="00B050"/>
                </a:solidFill>
              </a:rPr>
              <a:t> (1998) </a:t>
            </a:r>
          </a:p>
          <a:p>
            <a:r>
              <a:rPr lang="en-GB" sz="2400" dirty="0">
                <a:solidFill>
                  <a:srgbClr val="00B050"/>
                </a:solidFill>
              </a:rPr>
              <a:t>Model o </a:t>
            </a:r>
            <a:r>
              <a:rPr lang="en-GB" sz="2400" dirty="0" err="1">
                <a:solidFill>
                  <a:srgbClr val="00B050"/>
                </a:solidFill>
              </a:rPr>
              <a:t>greadigrwydd</a:t>
            </a:r>
            <a:r>
              <a:rPr lang="en-GB" sz="2400" dirty="0">
                <a:solidFill>
                  <a:srgbClr val="00B050"/>
                </a:solidFill>
              </a:rPr>
              <a:t> – </a:t>
            </a:r>
            <a:r>
              <a:rPr lang="en-GB" sz="2400" dirty="0" err="1">
                <a:solidFill>
                  <a:srgbClr val="00B050"/>
                </a:solidFill>
              </a:rPr>
              <a:t>yn</a:t>
            </a:r>
            <a:r>
              <a:rPr lang="en-GB" sz="2400" dirty="0">
                <a:solidFill>
                  <a:srgbClr val="00B050"/>
                </a:solidFill>
              </a:rPr>
              <a:t> </a:t>
            </a:r>
            <a:r>
              <a:rPr lang="en-GB" sz="2400" dirty="0" err="1">
                <a:solidFill>
                  <a:srgbClr val="00B050"/>
                </a:solidFill>
              </a:rPr>
              <a:t>tynnu</a:t>
            </a:r>
            <a:r>
              <a:rPr lang="en-GB" sz="2400" dirty="0">
                <a:solidFill>
                  <a:srgbClr val="00B050"/>
                </a:solidFill>
              </a:rPr>
              <a:t> </a:t>
            </a:r>
            <a:r>
              <a:rPr lang="en-GB" sz="2400" dirty="0" err="1">
                <a:solidFill>
                  <a:srgbClr val="00B050"/>
                </a:solidFill>
              </a:rPr>
              <a:t>ar</a:t>
            </a:r>
            <a:r>
              <a:rPr lang="en-GB" sz="2400" dirty="0">
                <a:solidFill>
                  <a:srgbClr val="00B050"/>
                </a:solidFill>
              </a:rPr>
              <a:t> </a:t>
            </a:r>
            <a:r>
              <a:rPr lang="en-GB" sz="2400" dirty="0" err="1">
                <a:solidFill>
                  <a:srgbClr val="00B050"/>
                </a:solidFill>
              </a:rPr>
              <a:t>athroniaeth</a:t>
            </a:r>
            <a:r>
              <a:rPr lang="en-GB" sz="2400" dirty="0">
                <a:solidFill>
                  <a:srgbClr val="00B050"/>
                </a:solidFill>
              </a:rPr>
              <a:t>, </a:t>
            </a:r>
            <a:r>
              <a:rPr lang="en-GB" sz="2400" dirty="0" err="1">
                <a:solidFill>
                  <a:srgbClr val="00B050"/>
                </a:solidFill>
              </a:rPr>
              <a:t>seicoleg</a:t>
            </a:r>
            <a:r>
              <a:rPr lang="en-GB" sz="2400" dirty="0">
                <a:solidFill>
                  <a:srgbClr val="00B050"/>
                </a:solidFill>
              </a:rPr>
              <a:t> </a:t>
            </a:r>
            <a:r>
              <a:rPr lang="en-GB" sz="2400" dirty="0" err="1">
                <a:solidFill>
                  <a:srgbClr val="00B050"/>
                </a:solidFill>
              </a:rPr>
              <a:t>wybyddol</a:t>
            </a:r>
            <a:r>
              <a:rPr lang="en-GB" sz="2400" dirty="0">
                <a:solidFill>
                  <a:srgbClr val="00B050"/>
                </a:solidFill>
              </a:rPr>
              <a:t>, </a:t>
            </a:r>
            <a:r>
              <a:rPr lang="en-GB" sz="2400" dirty="0" err="1">
                <a:solidFill>
                  <a:srgbClr val="00B050"/>
                </a:solidFill>
              </a:rPr>
              <a:t>cymdeithaseg</a:t>
            </a:r>
            <a:r>
              <a:rPr lang="en-GB" sz="2400" dirty="0">
                <a:solidFill>
                  <a:srgbClr val="00B050"/>
                </a:solidFill>
              </a:rPr>
              <a:t> ac '</a:t>
            </a:r>
            <a:r>
              <a:rPr lang="en-GB" sz="2400" dirty="0" err="1">
                <a:solidFill>
                  <a:srgbClr val="00B050"/>
                </a:solidFill>
              </a:rPr>
              <a:t>ysbrydolrwydd</a:t>
            </a:r>
            <a:r>
              <a:rPr lang="en-GB" sz="2400" dirty="0">
                <a:solidFill>
                  <a:srgbClr val="00B050"/>
                </a:solidFill>
              </a:rPr>
              <a:t>'.</a:t>
            </a:r>
          </a:p>
        </p:txBody>
      </p:sp>
      <p:sp>
        <p:nvSpPr>
          <p:cNvPr id="8" name="Content Placeholder 7">
            <a:extLst>
              <a:ext uri="{FF2B5EF4-FFF2-40B4-BE49-F238E27FC236}">
                <a16:creationId xmlns:a16="http://schemas.microsoft.com/office/drawing/2014/main" id="{1E8DB859-BBAC-11FC-247B-F3A5B1184318}"/>
              </a:ext>
            </a:extLst>
          </p:cNvPr>
          <p:cNvSpPr>
            <a:spLocks noGrp="1"/>
          </p:cNvSpPr>
          <p:nvPr>
            <p:ph sz="quarter" idx="4"/>
          </p:nvPr>
        </p:nvSpPr>
        <p:spPr/>
        <p:txBody>
          <a:bodyPr>
            <a:normAutofit fontScale="55000" lnSpcReduction="20000"/>
          </a:bodyPr>
          <a:lstStyle/>
          <a:p>
            <a:pPr marL="285750" indent="-285750">
              <a:buFont typeface="Arial" panose="020B0604020202020204" pitchFamily="34" charset="0"/>
              <a:buChar char="•"/>
            </a:pPr>
            <a:r>
              <a:rPr lang="en-GB" sz="2400" dirty="0"/>
              <a:t>Promotes forms of learning that are generally held to improve the experience of children in education</a:t>
            </a:r>
          </a:p>
          <a:p>
            <a:pPr marL="285750" indent="-285750">
              <a:buFont typeface="Arial" panose="020B0604020202020204" pitchFamily="34" charset="0"/>
              <a:buChar char="•"/>
            </a:pPr>
            <a:r>
              <a:rPr lang="en-GB" sz="2400" dirty="0"/>
              <a:t>Holistic</a:t>
            </a:r>
          </a:p>
          <a:p>
            <a:pPr marL="285750" indent="-285750">
              <a:buFont typeface="Arial" panose="020B0604020202020204" pitchFamily="34" charset="0"/>
              <a:buChar char="•"/>
            </a:pPr>
            <a:r>
              <a:rPr lang="en-GB" sz="2400" dirty="0"/>
              <a:t>Engages children’s imagination and emotions </a:t>
            </a:r>
          </a:p>
          <a:p>
            <a:pPr marL="285750" indent="-285750">
              <a:buFont typeface="Arial" panose="020B0604020202020204" pitchFamily="34" charset="0"/>
              <a:buChar char="•"/>
            </a:pPr>
            <a:r>
              <a:rPr lang="en-GB" sz="2400" dirty="0"/>
              <a:t>Runs the risk of loosing what is ‘distinctive’ about creativity itself</a:t>
            </a:r>
          </a:p>
          <a:p>
            <a:pPr marL="285750" indent="-285750">
              <a:buFont typeface="Arial" panose="020B0604020202020204" pitchFamily="34" charset="0"/>
              <a:buChar char="•"/>
            </a:pPr>
            <a:endParaRPr lang="en-GB" sz="2400" dirty="0"/>
          </a:p>
          <a:p>
            <a:r>
              <a:rPr lang="en-GB" sz="2400" b="1" u="sng" dirty="0"/>
              <a:t>Key thinker </a:t>
            </a:r>
            <a:r>
              <a:rPr lang="en-GB" sz="2400" dirty="0"/>
              <a:t>– Florence </a:t>
            </a:r>
            <a:r>
              <a:rPr lang="en-GB" sz="2400" dirty="0" err="1"/>
              <a:t>Beetlestone</a:t>
            </a:r>
            <a:r>
              <a:rPr lang="en-GB" sz="2400" dirty="0"/>
              <a:t> – book Creative Children, Imaginative Teaching (1998) </a:t>
            </a:r>
          </a:p>
          <a:p>
            <a:r>
              <a:rPr lang="en-GB" sz="2400" dirty="0"/>
              <a:t>Model of creativity – draws upon philosophy, cognitive psychology, sociology and ‘spirituality’.</a:t>
            </a:r>
          </a:p>
        </p:txBody>
      </p:sp>
    </p:spTree>
    <p:extLst>
      <p:ext uri="{BB962C8B-B14F-4D97-AF65-F5344CB8AC3E}">
        <p14:creationId xmlns:p14="http://schemas.microsoft.com/office/powerpoint/2010/main" val="2155410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FF0000"/>
                </a:solidFill>
              </a:rPr>
              <a:t>Yr</a:t>
            </a:r>
            <a:r>
              <a:rPr lang="en-GB" dirty="0">
                <a:solidFill>
                  <a:srgbClr val="FF0000"/>
                </a:solidFill>
              </a:rPr>
              <a:t> </a:t>
            </a:r>
            <a:r>
              <a:rPr lang="en-GB" dirty="0" err="1">
                <a:solidFill>
                  <a:srgbClr val="FF0000"/>
                </a:solidFill>
              </a:rPr>
              <a:t>Athro</a:t>
            </a:r>
            <a:r>
              <a:rPr lang="en-GB" dirty="0">
                <a:solidFill>
                  <a:srgbClr val="FF0000"/>
                </a:solidFill>
              </a:rPr>
              <a:t> </a:t>
            </a:r>
            <a:r>
              <a:rPr lang="en-GB" dirty="0" err="1">
                <a:solidFill>
                  <a:srgbClr val="FF0000"/>
                </a:solidFill>
              </a:rPr>
              <a:t>Creadigol</a:t>
            </a:r>
            <a:r>
              <a:rPr lang="en-GB" dirty="0">
                <a:solidFill>
                  <a:srgbClr val="FF0000"/>
                </a:solidFill>
              </a:rPr>
              <a:t> </a:t>
            </a:r>
            <a:r>
              <a:rPr lang="en-GB" dirty="0"/>
              <a:t>(</a:t>
            </a:r>
            <a:r>
              <a:rPr lang="en-GB" dirty="0" err="1"/>
              <a:t>Bowkett</a:t>
            </a:r>
            <a:r>
              <a:rPr lang="en-GB" dirty="0"/>
              <a:t>, 2007)</a:t>
            </a:r>
          </a:p>
        </p:txBody>
      </p:sp>
      <p:sp>
        <p:nvSpPr>
          <p:cNvPr id="3" name="Content Placeholder 2"/>
          <p:cNvSpPr>
            <a:spLocks noGrp="1"/>
          </p:cNvSpPr>
          <p:nvPr>
            <p:ph idx="1"/>
          </p:nvPr>
        </p:nvSpPr>
        <p:spPr/>
        <p:txBody>
          <a:bodyPr>
            <a:normAutofit fontScale="62500" lnSpcReduction="20000"/>
          </a:bodyPr>
          <a:lstStyle/>
          <a:p>
            <a:r>
              <a:rPr lang="en-GB" dirty="0" err="1">
                <a:solidFill>
                  <a:srgbClr val="FF0000"/>
                </a:solidFill>
              </a:rPr>
              <a:t>Yn</a:t>
            </a:r>
            <a:r>
              <a:rPr lang="en-GB" dirty="0">
                <a:solidFill>
                  <a:srgbClr val="FF0000"/>
                </a:solidFill>
              </a:rPr>
              <a:t> </a:t>
            </a:r>
            <a:r>
              <a:rPr lang="en-GB" dirty="0" err="1">
                <a:solidFill>
                  <a:srgbClr val="FF0000"/>
                </a:solidFill>
              </a:rPr>
              <a:t>drefnus</a:t>
            </a:r>
            <a:r>
              <a:rPr lang="en-GB" dirty="0">
                <a:solidFill>
                  <a:srgbClr val="FF0000"/>
                </a:solidFill>
              </a:rPr>
              <a:t> ac </a:t>
            </a:r>
            <a:r>
              <a:rPr lang="en-GB" dirty="0" err="1">
                <a:solidFill>
                  <a:srgbClr val="FF0000"/>
                </a:solidFill>
              </a:rPr>
              <a:t>yn</a:t>
            </a:r>
            <a:r>
              <a:rPr lang="en-GB" dirty="0">
                <a:solidFill>
                  <a:srgbClr val="FF0000"/>
                </a:solidFill>
              </a:rPr>
              <a:t> </a:t>
            </a:r>
            <a:r>
              <a:rPr lang="en-GB" dirty="0" err="1">
                <a:solidFill>
                  <a:srgbClr val="FF0000"/>
                </a:solidFill>
              </a:rPr>
              <a:t>drefnus</a:t>
            </a:r>
            <a:r>
              <a:rPr lang="en-GB" dirty="0">
                <a:solidFill>
                  <a:srgbClr val="FF0000"/>
                </a:solidFill>
              </a:rPr>
              <a:t>, </a:t>
            </a:r>
            <a:r>
              <a:rPr lang="en-GB" dirty="0" err="1">
                <a:solidFill>
                  <a:srgbClr val="FF0000"/>
                </a:solidFill>
              </a:rPr>
              <a:t>ond</a:t>
            </a:r>
            <a:r>
              <a:rPr lang="en-GB" dirty="0">
                <a:solidFill>
                  <a:srgbClr val="FF0000"/>
                </a:solidFill>
              </a:rPr>
              <a:t> </a:t>
            </a:r>
            <a:r>
              <a:rPr lang="en-GB" dirty="0" err="1">
                <a:solidFill>
                  <a:srgbClr val="FF0000"/>
                </a:solidFill>
              </a:rPr>
              <a:t>eto</a:t>
            </a:r>
            <a:r>
              <a:rPr lang="en-GB" dirty="0">
                <a:solidFill>
                  <a:srgbClr val="FF0000"/>
                </a:solidFill>
              </a:rPr>
              <a:t> </a:t>
            </a:r>
            <a:r>
              <a:rPr lang="en-GB" dirty="0" err="1">
                <a:solidFill>
                  <a:srgbClr val="FF0000"/>
                </a:solidFill>
              </a:rPr>
              <a:t>mae</a:t>
            </a:r>
            <a:r>
              <a:rPr lang="en-GB" dirty="0">
                <a:solidFill>
                  <a:srgbClr val="FF0000"/>
                </a:solidFill>
              </a:rPr>
              <a:t> </a:t>
            </a:r>
            <a:r>
              <a:rPr lang="en-GB" dirty="0" err="1">
                <a:solidFill>
                  <a:srgbClr val="FF0000"/>
                </a:solidFill>
              </a:rPr>
              <a:t>hyblygrwydd</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gynhyrchu</a:t>
            </a:r>
            <a:r>
              <a:rPr lang="en-GB" dirty="0">
                <a:solidFill>
                  <a:srgbClr val="FF0000"/>
                </a:solidFill>
              </a:rPr>
              <a:t> </a:t>
            </a:r>
            <a:r>
              <a:rPr lang="en-GB" dirty="0" err="1">
                <a:solidFill>
                  <a:srgbClr val="FF0000"/>
                </a:solidFill>
              </a:rPr>
              <a:t>syniadau</a:t>
            </a:r>
            <a:r>
              <a:rPr lang="en-GB" dirty="0">
                <a:solidFill>
                  <a:srgbClr val="FF0000"/>
                </a:solidFill>
              </a:rPr>
              <a:t> o </a:t>
            </a:r>
            <a:r>
              <a:rPr lang="en-GB" dirty="0" err="1">
                <a:solidFill>
                  <a:srgbClr val="FF0000"/>
                </a:solidFill>
              </a:rPr>
              <a:t>fewn</a:t>
            </a:r>
            <a:r>
              <a:rPr lang="en-GB" dirty="0">
                <a:solidFill>
                  <a:srgbClr val="FF0000"/>
                </a:solidFill>
              </a:rPr>
              <a:t> </a:t>
            </a:r>
            <a:r>
              <a:rPr lang="en-GB" dirty="0" err="1">
                <a:solidFill>
                  <a:srgbClr val="FF0000"/>
                </a:solidFill>
              </a:rPr>
              <a:t>strwythur</a:t>
            </a:r>
            <a:r>
              <a:rPr lang="en-GB" dirty="0">
                <a:solidFill>
                  <a:srgbClr val="FF0000"/>
                </a:solidFill>
              </a:rPr>
              <a:t> </a:t>
            </a:r>
            <a:r>
              <a:rPr lang="en-GB" dirty="0" err="1">
                <a:solidFill>
                  <a:srgbClr val="FF0000"/>
                </a:solidFill>
              </a:rPr>
              <a:t>addysgu</a:t>
            </a:r>
            <a:r>
              <a:rPr lang="en-GB" dirty="0">
                <a:solidFill>
                  <a:srgbClr val="FF0000"/>
                </a:solidFill>
              </a:rPr>
              <a:t> a </a:t>
            </a:r>
            <a:r>
              <a:rPr lang="en-GB" dirty="0" err="1">
                <a:solidFill>
                  <a:srgbClr val="FF0000"/>
                </a:solidFill>
              </a:rPr>
              <a:t>dysgu'r</a:t>
            </a:r>
            <a:r>
              <a:rPr lang="en-GB" dirty="0">
                <a:solidFill>
                  <a:srgbClr val="FF0000"/>
                </a:solidFill>
              </a:rPr>
              <a:t> </a:t>
            </a:r>
            <a:r>
              <a:rPr lang="en-GB" dirty="0" err="1">
                <a:solidFill>
                  <a:srgbClr val="FF0000"/>
                </a:solidFill>
              </a:rPr>
              <a:t>cwricwlwm</a:t>
            </a:r>
            <a:endParaRPr lang="en-GB" dirty="0">
              <a:solidFill>
                <a:srgbClr val="FF0000"/>
              </a:solidFill>
            </a:endParaRPr>
          </a:p>
          <a:p>
            <a:endParaRPr lang="en-GB" dirty="0">
              <a:solidFill>
                <a:srgbClr val="FF0000"/>
              </a:solidFill>
            </a:endParaRPr>
          </a:p>
          <a:p>
            <a:r>
              <a:rPr lang="en-GB" dirty="0" err="1">
                <a:solidFill>
                  <a:srgbClr val="FF0000"/>
                </a:solidFill>
              </a:rPr>
              <a:t>Canolbwyntio</a:t>
            </a:r>
            <a:r>
              <a:rPr lang="en-GB" dirty="0">
                <a:solidFill>
                  <a:srgbClr val="FF0000"/>
                </a:solidFill>
              </a:rPr>
              <a:t> </a:t>
            </a:r>
            <a:r>
              <a:rPr lang="en-GB" dirty="0" err="1">
                <a:solidFill>
                  <a:srgbClr val="FF0000"/>
                </a:solidFill>
              </a:rPr>
              <a:t>meddwl</a:t>
            </a:r>
            <a:r>
              <a:rPr lang="en-GB" dirty="0">
                <a:solidFill>
                  <a:srgbClr val="FF0000"/>
                </a:solidFill>
              </a:rPr>
              <a:t> ac </a:t>
            </a:r>
            <a:r>
              <a:rPr lang="en-GB" dirty="0" err="1">
                <a:solidFill>
                  <a:srgbClr val="FF0000"/>
                </a:solidFill>
              </a:rPr>
              <a:t>egni</a:t>
            </a:r>
            <a:r>
              <a:rPr lang="en-GB" dirty="0">
                <a:solidFill>
                  <a:srgbClr val="FF0000"/>
                </a:solidFill>
              </a:rPr>
              <a:t> </a:t>
            </a:r>
            <a:r>
              <a:rPr lang="en-GB" dirty="0" err="1">
                <a:solidFill>
                  <a:srgbClr val="FF0000"/>
                </a:solidFill>
              </a:rPr>
              <a:t>trwy</a:t>
            </a:r>
            <a:r>
              <a:rPr lang="en-GB" dirty="0">
                <a:solidFill>
                  <a:srgbClr val="FF0000"/>
                </a:solidFill>
              </a:rPr>
              <a:t> </a:t>
            </a:r>
            <a:r>
              <a:rPr lang="en-GB" dirty="0" err="1">
                <a:solidFill>
                  <a:srgbClr val="FF0000"/>
                </a:solidFill>
              </a:rPr>
              <a:t>dasgau</a:t>
            </a:r>
            <a:r>
              <a:rPr lang="en-GB" dirty="0">
                <a:solidFill>
                  <a:srgbClr val="FF0000"/>
                </a:solidFill>
              </a:rPr>
              <a:t> </a:t>
            </a:r>
            <a:r>
              <a:rPr lang="en-GB" dirty="0" err="1">
                <a:solidFill>
                  <a:srgbClr val="FF0000"/>
                </a:solidFill>
              </a:rPr>
              <a:t>manwl</a:t>
            </a:r>
            <a:r>
              <a:rPr lang="en-GB" dirty="0">
                <a:solidFill>
                  <a:srgbClr val="FF0000"/>
                </a:solidFill>
              </a:rPr>
              <a:t> </a:t>
            </a:r>
            <a:r>
              <a:rPr lang="en-GB" dirty="0" err="1">
                <a:solidFill>
                  <a:srgbClr val="FF0000"/>
                </a:solidFill>
              </a:rPr>
              <a:t>gywir</a:t>
            </a:r>
            <a:r>
              <a:rPr lang="en-GB" dirty="0">
                <a:solidFill>
                  <a:srgbClr val="FF0000"/>
                </a:solidFill>
              </a:rPr>
              <a:t>, </a:t>
            </a:r>
            <a:r>
              <a:rPr lang="en-GB" dirty="0" err="1">
                <a:solidFill>
                  <a:srgbClr val="FF0000"/>
                </a:solidFill>
              </a:rPr>
              <a:t>ond</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aml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benagored</a:t>
            </a:r>
            <a:r>
              <a:rPr lang="en-GB" dirty="0">
                <a:solidFill>
                  <a:srgbClr val="FF0000"/>
                </a:solidFill>
              </a:rPr>
              <a:t>, </a:t>
            </a:r>
            <a:r>
              <a:rPr lang="en-GB" dirty="0" err="1">
                <a:solidFill>
                  <a:srgbClr val="FF0000"/>
                </a:solidFill>
              </a:rPr>
              <a:t>sydd</a:t>
            </a:r>
            <a:r>
              <a:rPr lang="en-GB" dirty="0">
                <a:solidFill>
                  <a:srgbClr val="FF0000"/>
                </a:solidFill>
              </a:rPr>
              <a:t> â </a:t>
            </a:r>
            <a:r>
              <a:rPr lang="en-GB" dirty="0" err="1">
                <a:solidFill>
                  <a:srgbClr val="FF0000"/>
                </a:solidFill>
              </a:rPr>
              <a:t>gwir</a:t>
            </a:r>
            <a:r>
              <a:rPr lang="en-GB" dirty="0">
                <a:solidFill>
                  <a:srgbClr val="FF0000"/>
                </a:solidFill>
              </a:rPr>
              <a:t> </a:t>
            </a:r>
            <a:r>
              <a:rPr lang="en-GB" dirty="0" err="1">
                <a:solidFill>
                  <a:srgbClr val="FF0000"/>
                </a:solidFill>
              </a:rPr>
              <a:t>ddatblygiad</a:t>
            </a:r>
            <a:r>
              <a:rPr lang="en-GB" dirty="0">
                <a:solidFill>
                  <a:srgbClr val="FF0000"/>
                </a:solidFill>
              </a:rPr>
              <a:t> </a:t>
            </a:r>
            <a:r>
              <a:rPr lang="en-GB" dirty="0" err="1">
                <a:solidFill>
                  <a:srgbClr val="FF0000"/>
                </a:solidFill>
              </a:rPr>
              <a:t>dealltwriaeth</a:t>
            </a:r>
            <a:r>
              <a:rPr lang="en-GB" dirty="0">
                <a:solidFill>
                  <a:srgbClr val="FF0000"/>
                </a:solidFill>
              </a:rPr>
              <a:t> </a:t>
            </a:r>
            <a:r>
              <a:rPr lang="en-GB" dirty="0" err="1">
                <a:solidFill>
                  <a:srgbClr val="FF0000"/>
                </a:solidFill>
              </a:rPr>
              <a:t>fel</a:t>
            </a:r>
            <a:r>
              <a:rPr lang="en-GB" dirty="0">
                <a:solidFill>
                  <a:srgbClr val="FF0000"/>
                </a:solidFill>
              </a:rPr>
              <a:t> nod </a:t>
            </a:r>
            <a:r>
              <a:rPr lang="en-GB" dirty="0" err="1">
                <a:solidFill>
                  <a:srgbClr val="FF0000"/>
                </a:solidFill>
              </a:rPr>
              <a:t>sefydlog</a:t>
            </a:r>
            <a:endParaRPr lang="en-GB" dirty="0">
              <a:solidFill>
                <a:srgbClr val="FF0000"/>
              </a:solidFill>
            </a:endParaRPr>
          </a:p>
          <a:p>
            <a:endParaRPr lang="en-GB" dirty="0">
              <a:solidFill>
                <a:srgbClr val="FF0000"/>
              </a:solidFill>
            </a:endParaRPr>
          </a:p>
          <a:p>
            <a:r>
              <a:rPr lang="en-GB" dirty="0" err="1">
                <a:solidFill>
                  <a:srgbClr val="FF0000"/>
                </a:solidFill>
              </a:rPr>
              <a:t>Yn</a:t>
            </a:r>
            <a:r>
              <a:rPr lang="en-GB" dirty="0">
                <a:solidFill>
                  <a:srgbClr val="FF0000"/>
                </a:solidFill>
              </a:rPr>
              <a:t> </a:t>
            </a:r>
            <a:r>
              <a:rPr lang="en-GB" dirty="0" err="1">
                <a:solidFill>
                  <a:srgbClr val="FF0000"/>
                </a:solidFill>
              </a:rPr>
              <a:t>meithrin</a:t>
            </a:r>
            <a:r>
              <a:rPr lang="en-GB" dirty="0">
                <a:solidFill>
                  <a:srgbClr val="FF0000"/>
                </a:solidFill>
              </a:rPr>
              <a:t> </a:t>
            </a:r>
            <a:r>
              <a:rPr lang="en-GB" dirty="0" err="1">
                <a:solidFill>
                  <a:srgbClr val="FF0000"/>
                </a:solidFill>
              </a:rPr>
              <a:t>hinsawdd</a:t>
            </a:r>
            <a:r>
              <a:rPr lang="en-GB" dirty="0">
                <a:solidFill>
                  <a:srgbClr val="FF0000"/>
                </a:solidFill>
              </a:rPr>
              <a:t> </a:t>
            </a:r>
            <a:r>
              <a:rPr lang="en-GB" dirty="0" err="1">
                <a:solidFill>
                  <a:srgbClr val="FF0000"/>
                </a:solidFill>
              </a:rPr>
              <a:t>lle</a:t>
            </a:r>
            <a:r>
              <a:rPr lang="en-GB" dirty="0">
                <a:solidFill>
                  <a:srgbClr val="FF0000"/>
                </a:solidFill>
              </a:rPr>
              <a:t> </a:t>
            </a:r>
            <a:r>
              <a:rPr lang="en-GB" dirty="0" err="1">
                <a:solidFill>
                  <a:srgbClr val="FF0000"/>
                </a:solidFill>
              </a:rPr>
              <a:t>mae</a:t>
            </a:r>
            <a:r>
              <a:rPr lang="en-GB" dirty="0">
                <a:solidFill>
                  <a:srgbClr val="FF0000"/>
                </a:solidFill>
              </a:rPr>
              <a:t> </a:t>
            </a:r>
            <a:r>
              <a:rPr lang="en-GB" dirty="0" err="1">
                <a:solidFill>
                  <a:srgbClr val="FF0000"/>
                </a:solidFill>
              </a:rPr>
              <a:t>meddwl</a:t>
            </a:r>
            <a:r>
              <a:rPr lang="en-GB" dirty="0">
                <a:solidFill>
                  <a:srgbClr val="FF0000"/>
                </a:solidFill>
              </a:rPr>
              <a:t> </a:t>
            </a:r>
            <a:r>
              <a:rPr lang="en-GB" dirty="0" err="1">
                <a:solidFill>
                  <a:srgbClr val="FF0000"/>
                </a:solidFill>
              </a:rPr>
              <a:t>creadigol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ffynnu'n</a:t>
            </a:r>
            <a:r>
              <a:rPr lang="en-GB" dirty="0">
                <a:solidFill>
                  <a:srgbClr val="FF0000"/>
                </a:solidFill>
              </a:rPr>
              <a:t> </a:t>
            </a:r>
            <a:r>
              <a:rPr lang="en-GB" dirty="0" err="1">
                <a:solidFill>
                  <a:srgbClr val="FF0000"/>
                </a:solidFill>
              </a:rPr>
              <a:t>gyson</a:t>
            </a:r>
            <a:r>
              <a:rPr lang="en-GB" dirty="0">
                <a:solidFill>
                  <a:srgbClr val="FF0000"/>
                </a:solidFill>
              </a:rPr>
              <a:t> </a:t>
            </a:r>
            <a:r>
              <a:rPr lang="en-GB" dirty="0" err="1">
                <a:solidFill>
                  <a:srgbClr val="FF0000"/>
                </a:solidFill>
              </a:rPr>
              <a:t>ond</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cadw'r</a:t>
            </a:r>
            <a:r>
              <a:rPr lang="en-GB" dirty="0">
                <a:solidFill>
                  <a:srgbClr val="FF0000"/>
                </a:solidFill>
              </a:rPr>
              <a:t> </a:t>
            </a:r>
            <a:r>
              <a:rPr lang="en-GB" dirty="0" err="1">
                <a:solidFill>
                  <a:srgbClr val="FF0000"/>
                </a:solidFill>
              </a:rPr>
              <a:t>bygythiad</a:t>
            </a:r>
            <a:r>
              <a:rPr lang="en-GB" dirty="0">
                <a:solidFill>
                  <a:srgbClr val="FF0000"/>
                </a:solidFill>
              </a:rPr>
              <a:t> o </a:t>
            </a:r>
            <a:r>
              <a:rPr lang="en-GB" dirty="0" err="1">
                <a:solidFill>
                  <a:srgbClr val="FF0000"/>
                </a:solidFill>
              </a:rPr>
              <a:t>deimlo'n</a:t>
            </a:r>
            <a:r>
              <a:rPr lang="en-GB" dirty="0">
                <a:solidFill>
                  <a:srgbClr val="FF0000"/>
                </a:solidFill>
              </a:rPr>
              <a:t> </a:t>
            </a:r>
            <a:r>
              <a:rPr lang="en-GB" dirty="0" err="1">
                <a:solidFill>
                  <a:srgbClr val="FF0000"/>
                </a:solidFill>
              </a:rPr>
              <a:t>ffôl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isel</a:t>
            </a:r>
            <a:endParaRPr lang="en-GB" dirty="0">
              <a:solidFill>
                <a:srgbClr val="FF0000"/>
              </a:solidFill>
            </a:endParaRPr>
          </a:p>
          <a:p>
            <a:endParaRPr lang="en-GB" dirty="0">
              <a:solidFill>
                <a:srgbClr val="FF0000"/>
              </a:solidFill>
            </a:endParaRPr>
          </a:p>
          <a:p>
            <a:r>
              <a:rPr lang="en-GB" dirty="0" err="1">
                <a:solidFill>
                  <a:srgbClr val="FF0000"/>
                </a:solidFill>
              </a:rPr>
              <a:t>Yn</a:t>
            </a:r>
            <a:r>
              <a:rPr lang="en-GB" dirty="0">
                <a:solidFill>
                  <a:srgbClr val="FF0000"/>
                </a:solidFill>
              </a:rPr>
              <a:t> </a:t>
            </a:r>
            <a:r>
              <a:rPr lang="en-GB" dirty="0" err="1">
                <a:solidFill>
                  <a:srgbClr val="FF0000"/>
                </a:solidFill>
              </a:rPr>
              <a:t>annog</a:t>
            </a:r>
            <a:r>
              <a:rPr lang="en-GB" dirty="0">
                <a:solidFill>
                  <a:srgbClr val="FF0000"/>
                </a:solidFill>
              </a:rPr>
              <a:t> </a:t>
            </a:r>
            <a:r>
              <a:rPr lang="en-GB" dirty="0" err="1">
                <a:solidFill>
                  <a:srgbClr val="FF0000"/>
                </a:solidFill>
              </a:rPr>
              <a:t>disgwyliadau</a:t>
            </a:r>
            <a:r>
              <a:rPr lang="en-GB" dirty="0">
                <a:solidFill>
                  <a:srgbClr val="FF0000"/>
                </a:solidFill>
              </a:rPr>
              <a:t> </a:t>
            </a:r>
            <a:r>
              <a:rPr lang="en-GB" dirty="0" err="1">
                <a:solidFill>
                  <a:srgbClr val="FF0000"/>
                </a:solidFill>
              </a:rPr>
              <a:t>uchel</a:t>
            </a:r>
            <a:r>
              <a:rPr lang="en-GB" dirty="0">
                <a:solidFill>
                  <a:srgbClr val="FF0000"/>
                </a:solidFill>
              </a:rPr>
              <a:t> </a:t>
            </a:r>
            <a:r>
              <a:rPr lang="en-GB" dirty="0" err="1">
                <a:solidFill>
                  <a:srgbClr val="FF0000"/>
                </a:solidFill>
              </a:rPr>
              <a:t>mewn</a:t>
            </a:r>
            <a:r>
              <a:rPr lang="en-GB" dirty="0">
                <a:solidFill>
                  <a:srgbClr val="FF0000"/>
                </a:solidFill>
              </a:rPr>
              <a:t> </a:t>
            </a:r>
            <a:r>
              <a:rPr lang="en-GB" dirty="0" err="1">
                <a:solidFill>
                  <a:srgbClr val="FF0000"/>
                </a:solidFill>
              </a:rPr>
              <a:t>dysgwyr</a:t>
            </a:r>
            <a:r>
              <a:rPr lang="en-GB" dirty="0">
                <a:solidFill>
                  <a:srgbClr val="FF0000"/>
                </a:solidFill>
              </a:rPr>
              <a:t> ac </a:t>
            </a:r>
            <a:r>
              <a:rPr lang="en-GB" dirty="0" err="1">
                <a:solidFill>
                  <a:srgbClr val="FF0000"/>
                </a:solidFill>
              </a:rPr>
              <a:t>yn</a:t>
            </a:r>
            <a:r>
              <a:rPr lang="en-GB" dirty="0">
                <a:solidFill>
                  <a:srgbClr val="FF0000"/>
                </a:solidFill>
              </a:rPr>
              <a:t> </a:t>
            </a:r>
            <a:r>
              <a:rPr lang="en-GB" dirty="0" err="1">
                <a:solidFill>
                  <a:srgbClr val="FF0000"/>
                </a:solidFill>
              </a:rPr>
              <a:t>eu</a:t>
            </a:r>
            <a:r>
              <a:rPr lang="en-GB" dirty="0">
                <a:solidFill>
                  <a:srgbClr val="FF0000"/>
                </a:solidFill>
              </a:rPr>
              <a:t> </a:t>
            </a:r>
            <a:r>
              <a:rPr lang="en-GB" dirty="0" err="1">
                <a:solidFill>
                  <a:srgbClr val="FF0000"/>
                </a:solidFill>
              </a:rPr>
              <a:t>rhagdybio</a:t>
            </a:r>
            <a:r>
              <a:rPr lang="en-GB" dirty="0">
                <a:solidFill>
                  <a:srgbClr val="FF0000"/>
                </a:solidFill>
              </a:rPr>
              <a:t> </a:t>
            </a:r>
            <a:r>
              <a:rPr lang="en-GB" dirty="0" err="1">
                <a:solidFill>
                  <a:srgbClr val="FF0000"/>
                </a:solidFill>
              </a:rPr>
              <a:t>mewn</a:t>
            </a:r>
            <a:r>
              <a:rPr lang="en-GB" dirty="0">
                <a:solidFill>
                  <a:srgbClr val="FF0000"/>
                </a:solidFill>
              </a:rPr>
              <a:t> </a:t>
            </a:r>
            <a:r>
              <a:rPr lang="en-GB" dirty="0" err="1">
                <a:solidFill>
                  <a:srgbClr val="FF0000"/>
                </a:solidFill>
              </a:rPr>
              <a:t>athrawon</a:t>
            </a:r>
            <a:endParaRPr lang="en-GB" dirty="0">
              <a:solidFill>
                <a:srgbClr val="FF0000"/>
              </a:solidFill>
            </a:endParaRPr>
          </a:p>
          <a:p>
            <a:endParaRPr lang="en-GB" dirty="0">
              <a:solidFill>
                <a:srgbClr val="FF0000"/>
              </a:solidFill>
            </a:endParaRPr>
          </a:p>
          <a:p>
            <a:r>
              <a:rPr lang="en-GB" dirty="0" err="1">
                <a:solidFill>
                  <a:srgbClr val="FF0000"/>
                </a:solidFill>
              </a:rPr>
              <a:t>Myfyrio</a:t>
            </a:r>
            <a:r>
              <a:rPr lang="en-GB" dirty="0">
                <a:solidFill>
                  <a:srgbClr val="FF0000"/>
                </a:solidFill>
              </a:rPr>
              <a:t> </a:t>
            </a:r>
            <a:r>
              <a:rPr lang="en-GB" dirty="0" err="1">
                <a:solidFill>
                  <a:srgbClr val="FF0000"/>
                </a:solidFill>
              </a:rPr>
              <a:t>ar</a:t>
            </a:r>
            <a:r>
              <a:rPr lang="en-GB" dirty="0">
                <a:solidFill>
                  <a:srgbClr val="FF0000"/>
                </a:solidFill>
              </a:rPr>
              <a:t> </a:t>
            </a:r>
            <a:r>
              <a:rPr lang="en-GB" dirty="0" err="1">
                <a:solidFill>
                  <a:srgbClr val="FF0000"/>
                </a:solidFill>
              </a:rPr>
              <a:t>ddefnydd</a:t>
            </a:r>
            <a:r>
              <a:rPr lang="en-GB" dirty="0">
                <a:solidFill>
                  <a:srgbClr val="FF0000"/>
                </a:solidFill>
              </a:rPr>
              <a:t> a </a:t>
            </a:r>
            <a:r>
              <a:rPr lang="en-GB" dirty="0" err="1">
                <a:solidFill>
                  <a:srgbClr val="FF0000"/>
                </a:solidFill>
              </a:rPr>
              <a:t>phriodoldeb</a:t>
            </a:r>
            <a:r>
              <a:rPr lang="en-GB" dirty="0">
                <a:solidFill>
                  <a:srgbClr val="FF0000"/>
                </a:solidFill>
              </a:rPr>
              <a:t> </a:t>
            </a:r>
            <a:r>
              <a:rPr lang="en-GB" dirty="0" err="1">
                <a:solidFill>
                  <a:srgbClr val="FF0000"/>
                </a:solidFill>
              </a:rPr>
              <a:t>barnau</a:t>
            </a:r>
            <a:r>
              <a:rPr lang="en-GB" dirty="0">
                <a:solidFill>
                  <a:srgbClr val="FF0000"/>
                </a:solidFill>
              </a:rPr>
              <a:t> </a:t>
            </a:r>
            <a:r>
              <a:rPr lang="en-GB" dirty="0" err="1">
                <a:solidFill>
                  <a:srgbClr val="FF0000"/>
                </a:solidFill>
              </a:rPr>
              <a:t>gwerth</a:t>
            </a:r>
            <a:r>
              <a:rPr lang="en-GB" dirty="0">
                <a:solidFill>
                  <a:srgbClr val="FF0000"/>
                </a:solidFill>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Creative Teacher (</a:t>
            </a:r>
            <a:r>
              <a:rPr lang="en-GB" dirty="0" err="1"/>
              <a:t>Bowkett</a:t>
            </a:r>
            <a:r>
              <a:rPr lang="en-GB" dirty="0"/>
              <a:t>, 2007)</a:t>
            </a:r>
          </a:p>
        </p:txBody>
      </p:sp>
      <p:sp>
        <p:nvSpPr>
          <p:cNvPr id="3" name="Content Placeholder 2"/>
          <p:cNvSpPr>
            <a:spLocks noGrp="1"/>
          </p:cNvSpPr>
          <p:nvPr>
            <p:ph idx="1"/>
          </p:nvPr>
        </p:nvSpPr>
        <p:spPr/>
        <p:txBody>
          <a:bodyPr>
            <a:normAutofit fontScale="85000" lnSpcReduction="20000"/>
          </a:bodyPr>
          <a:lstStyle/>
          <a:p>
            <a:r>
              <a:rPr lang="en-GB" dirty="0"/>
              <a:t>Encourages self-evaluation and cultivates self-esteem</a:t>
            </a:r>
          </a:p>
          <a:p>
            <a:endParaRPr lang="en-GB" dirty="0"/>
          </a:p>
          <a:p>
            <a:r>
              <a:rPr lang="en-GB" dirty="0"/>
              <a:t>Considers problems as learning opportunities</a:t>
            </a:r>
          </a:p>
          <a:p>
            <a:r>
              <a:rPr lang="en-GB" dirty="0"/>
              <a:t>Encourages the flexible use of many kinds of thinking tools towards the goal of learners being high-order (creative and powerful) thinkers</a:t>
            </a:r>
          </a:p>
          <a:p>
            <a:endParaRPr lang="en-GB" dirty="0"/>
          </a:p>
          <a:p>
            <a:r>
              <a:rPr lang="en-GB" dirty="0"/>
              <a:t>Exploits the principle of ‘utilisation’ whereby the teacher ‘uses’ what the learners bring into the classroom and feeds it back as positively as possible</a:t>
            </a:r>
          </a:p>
          <a:p>
            <a:r>
              <a:rPr lang="en-GB" dirty="0"/>
              <a:t>Makes fun a central component of the teaching/learning process.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TASG/ Task</a:t>
            </a:r>
          </a:p>
        </p:txBody>
      </p:sp>
      <p:sp>
        <p:nvSpPr>
          <p:cNvPr id="4" name="Text Placeholder 3">
            <a:extLst>
              <a:ext uri="{FF2B5EF4-FFF2-40B4-BE49-F238E27FC236}">
                <a16:creationId xmlns:a16="http://schemas.microsoft.com/office/drawing/2014/main" id="{6C7DAE4E-825B-0B8B-4523-743258DEFEF5}"/>
              </a:ext>
            </a:extLst>
          </p:cNvPr>
          <p:cNvSpPr>
            <a:spLocks noGrp="1"/>
          </p:cNvSpPr>
          <p:nvPr>
            <p:ph type="body" idx="1"/>
          </p:nvPr>
        </p:nvSpPr>
        <p:spPr>
          <a:xfrm>
            <a:off x="1295400" y="2658533"/>
            <a:ext cx="9601196" cy="576262"/>
          </a:xfrm>
        </p:spPr>
        <p:txBody>
          <a:bodyPr/>
          <a:lstStyle/>
          <a:p>
            <a:r>
              <a:rPr lang="en-GB" dirty="0">
                <a:hlinkClick r:id="rId3"/>
              </a:rPr>
              <a:t>http://www.nfer.ac.uk/publications/55502/55502.pdf</a:t>
            </a:r>
            <a:r>
              <a:rPr lang="en-GB" dirty="0"/>
              <a:t> </a:t>
            </a:r>
          </a:p>
        </p:txBody>
      </p:sp>
      <p:sp>
        <p:nvSpPr>
          <p:cNvPr id="3" name="Content Placeholder 2"/>
          <p:cNvSpPr>
            <a:spLocks noGrp="1"/>
          </p:cNvSpPr>
          <p:nvPr>
            <p:ph sz="half" idx="2"/>
          </p:nvPr>
        </p:nvSpPr>
        <p:spPr/>
        <p:txBody>
          <a:bodyPr>
            <a:normAutofit fontScale="62500" lnSpcReduction="20000"/>
          </a:bodyPr>
          <a:lstStyle/>
          <a:p>
            <a:r>
              <a:rPr lang="en-GB" dirty="0" err="1">
                <a:solidFill>
                  <a:srgbClr val="00B050"/>
                </a:solidFill>
              </a:rPr>
              <a:t>Darllen</a:t>
            </a:r>
            <a:r>
              <a:rPr lang="en-GB" dirty="0">
                <a:solidFill>
                  <a:srgbClr val="00B050"/>
                </a:solidFill>
              </a:rPr>
              <a:t> </a:t>
            </a:r>
            <a:r>
              <a:rPr lang="en-GB" dirty="0" err="1">
                <a:solidFill>
                  <a:srgbClr val="00B050"/>
                </a:solidFill>
              </a:rPr>
              <a:t>yr</a:t>
            </a:r>
            <a:r>
              <a:rPr lang="en-GB" dirty="0">
                <a:solidFill>
                  <a:srgbClr val="00B050"/>
                </a:solidFill>
              </a:rPr>
              <a:t> </a:t>
            </a:r>
            <a:r>
              <a:rPr lang="en-GB" dirty="0" err="1">
                <a:solidFill>
                  <a:srgbClr val="00B050"/>
                </a:solidFill>
              </a:rPr>
              <a:t>erthygl</a:t>
            </a:r>
            <a:r>
              <a:rPr lang="en-GB" dirty="0">
                <a:solidFill>
                  <a:srgbClr val="00B050"/>
                </a:solidFill>
              </a:rPr>
              <a:t> </a:t>
            </a:r>
            <a:r>
              <a:rPr lang="en-GB" dirty="0" err="1">
                <a:solidFill>
                  <a:srgbClr val="00B050"/>
                </a:solidFill>
              </a:rPr>
              <a:t>gan</a:t>
            </a:r>
            <a:r>
              <a:rPr lang="en-GB" dirty="0">
                <a:solidFill>
                  <a:srgbClr val="00B050"/>
                </a:solidFill>
              </a:rPr>
              <a:t> Caroline Sharp -‘Developing young children’s creativity: what can we learn from research?’</a:t>
            </a:r>
          </a:p>
          <a:p>
            <a:pPr marL="0" indent="0">
              <a:buNone/>
            </a:pPr>
            <a:endParaRPr lang="en-GB" dirty="0">
              <a:solidFill>
                <a:srgbClr val="00B050"/>
              </a:solidFill>
            </a:endParaRPr>
          </a:p>
          <a:p>
            <a:pPr marL="0" indent="0">
              <a:buNone/>
            </a:pPr>
            <a:r>
              <a:rPr lang="en-GB" dirty="0" err="1">
                <a:solidFill>
                  <a:srgbClr val="00B050"/>
                </a:solidFill>
              </a:rPr>
              <a:t>Tra’n</a:t>
            </a:r>
            <a:r>
              <a:rPr lang="en-GB" dirty="0">
                <a:solidFill>
                  <a:srgbClr val="00B050"/>
                </a:solidFill>
              </a:rPr>
              <a:t> </a:t>
            </a:r>
            <a:r>
              <a:rPr lang="en-GB" dirty="0" err="1">
                <a:solidFill>
                  <a:srgbClr val="00B050"/>
                </a:solidFill>
              </a:rPr>
              <a:t>darllen</a:t>
            </a:r>
            <a:r>
              <a:rPr lang="en-GB" dirty="0">
                <a:solidFill>
                  <a:srgbClr val="00B050"/>
                </a:solidFill>
              </a:rPr>
              <a:t> </a:t>
            </a:r>
            <a:r>
              <a:rPr lang="en-GB" dirty="0" err="1">
                <a:solidFill>
                  <a:srgbClr val="00B050"/>
                </a:solidFill>
              </a:rPr>
              <a:t>yr</a:t>
            </a:r>
            <a:r>
              <a:rPr lang="en-GB" dirty="0">
                <a:solidFill>
                  <a:srgbClr val="00B050"/>
                </a:solidFill>
              </a:rPr>
              <a:t> </a:t>
            </a:r>
            <a:r>
              <a:rPr lang="en-GB" dirty="0" err="1">
                <a:solidFill>
                  <a:srgbClr val="00B050"/>
                </a:solidFill>
              </a:rPr>
              <a:t>erthygl</a:t>
            </a:r>
            <a:r>
              <a:rPr lang="en-GB" dirty="0">
                <a:solidFill>
                  <a:srgbClr val="00B050"/>
                </a:solidFill>
              </a:rPr>
              <a:t>:</a:t>
            </a:r>
          </a:p>
          <a:p>
            <a:r>
              <a:rPr lang="en-GB" dirty="0" err="1">
                <a:solidFill>
                  <a:srgbClr val="00B050"/>
                </a:solidFill>
              </a:rPr>
              <a:t>Gwnewch</a:t>
            </a:r>
            <a:r>
              <a:rPr lang="en-GB" dirty="0">
                <a:solidFill>
                  <a:srgbClr val="00B050"/>
                </a:solidFill>
              </a:rPr>
              <a:t> </a:t>
            </a:r>
            <a:r>
              <a:rPr lang="en-GB" dirty="0" err="1">
                <a:solidFill>
                  <a:srgbClr val="00B050"/>
                </a:solidFill>
              </a:rPr>
              <a:t>nodiadau</a:t>
            </a:r>
            <a:r>
              <a:rPr lang="en-GB" dirty="0">
                <a:solidFill>
                  <a:srgbClr val="00B050"/>
                </a:solidFill>
              </a:rPr>
              <a:t> </a:t>
            </a:r>
            <a:r>
              <a:rPr lang="en-GB" dirty="0" err="1">
                <a:solidFill>
                  <a:srgbClr val="00B050"/>
                </a:solidFill>
              </a:rPr>
              <a:t>o’r</a:t>
            </a:r>
            <a:r>
              <a:rPr lang="en-GB" dirty="0">
                <a:solidFill>
                  <a:srgbClr val="00B050"/>
                </a:solidFill>
              </a:rPr>
              <a:t> </a:t>
            </a:r>
            <a:r>
              <a:rPr lang="en-GB" dirty="0" err="1">
                <a:solidFill>
                  <a:srgbClr val="00B050"/>
                </a:solidFill>
              </a:rPr>
              <a:t>pwyntiau</a:t>
            </a:r>
            <a:r>
              <a:rPr lang="en-GB" dirty="0">
                <a:solidFill>
                  <a:srgbClr val="00B050"/>
                </a:solidFill>
              </a:rPr>
              <a:t> </a:t>
            </a:r>
            <a:r>
              <a:rPr lang="en-GB" dirty="0" err="1">
                <a:solidFill>
                  <a:srgbClr val="00B050"/>
                </a:solidFill>
              </a:rPr>
              <a:t>allweddol</a:t>
            </a:r>
            <a:endParaRPr lang="en-GB" dirty="0">
              <a:solidFill>
                <a:srgbClr val="00B050"/>
              </a:solidFill>
            </a:endParaRPr>
          </a:p>
          <a:p>
            <a:r>
              <a:rPr lang="en-GB" dirty="0">
                <a:solidFill>
                  <a:srgbClr val="00B050"/>
                </a:solidFill>
              </a:rPr>
              <a:t>Beth </a:t>
            </a:r>
            <a:r>
              <a:rPr lang="en-GB" dirty="0" err="1">
                <a:solidFill>
                  <a:srgbClr val="00B050"/>
                </a:solidFill>
              </a:rPr>
              <a:t>allwn</a:t>
            </a:r>
            <a:r>
              <a:rPr lang="en-GB" dirty="0">
                <a:solidFill>
                  <a:srgbClr val="00B050"/>
                </a:solidFill>
              </a:rPr>
              <a:t> </a:t>
            </a:r>
            <a:r>
              <a:rPr lang="en-GB" dirty="0" err="1">
                <a:solidFill>
                  <a:srgbClr val="00B050"/>
                </a:solidFill>
              </a:rPr>
              <a:t>ddysgu</a:t>
            </a:r>
            <a:r>
              <a:rPr lang="en-GB" dirty="0">
                <a:solidFill>
                  <a:srgbClr val="00B050"/>
                </a:solidFill>
              </a:rPr>
              <a:t> </a:t>
            </a:r>
            <a:r>
              <a:rPr lang="en-GB" dirty="0" err="1">
                <a:solidFill>
                  <a:srgbClr val="00B050"/>
                </a:solidFill>
              </a:rPr>
              <a:t>o’r</a:t>
            </a:r>
            <a:r>
              <a:rPr lang="en-GB" dirty="0">
                <a:solidFill>
                  <a:srgbClr val="00B050"/>
                </a:solidFill>
              </a:rPr>
              <a:t> </a:t>
            </a:r>
            <a:r>
              <a:rPr lang="en-GB" dirty="0" err="1">
                <a:solidFill>
                  <a:srgbClr val="00B050"/>
                </a:solidFill>
              </a:rPr>
              <a:t>erthygl</a:t>
            </a:r>
            <a:r>
              <a:rPr lang="en-GB" dirty="0">
                <a:solidFill>
                  <a:srgbClr val="00B050"/>
                </a:solidFill>
              </a:rPr>
              <a:t>?</a:t>
            </a:r>
          </a:p>
          <a:p>
            <a:r>
              <a:rPr lang="en-GB" dirty="0">
                <a:solidFill>
                  <a:srgbClr val="00B050"/>
                </a:solidFill>
              </a:rPr>
              <a:t>Sut </a:t>
            </a:r>
            <a:r>
              <a:rPr lang="en-GB" dirty="0" err="1">
                <a:solidFill>
                  <a:srgbClr val="00B050"/>
                </a:solidFill>
              </a:rPr>
              <a:t>mae</a:t>
            </a:r>
            <a:r>
              <a:rPr lang="en-GB" dirty="0">
                <a:solidFill>
                  <a:srgbClr val="00B050"/>
                </a:solidFill>
              </a:rPr>
              <a:t> </a:t>
            </a:r>
            <a:r>
              <a:rPr lang="en-GB" dirty="0" err="1">
                <a:solidFill>
                  <a:srgbClr val="00B050"/>
                </a:solidFill>
              </a:rPr>
              <a:t>hyn</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cysylltu</a:t>
            </a:r>
            <a:r>
              <a:rPr lang="en-GB" dirty="0">
                <a:solidFill>
                  <a:srgbClr val="00B050"/>
                </a:solidFill>
              </a:rPr>
              <a:t> â </a:t>
            </a:r>
            <a:r>
              <a:rPr lang="en-GB" dirty="0" err="1">
                <a:solidFill>
                  <a:srgbClr val="00B050"/>
                </a:solidFill>
              </a:rPr>
              <a:t>safbwyntiau</a:t>
            </a:r>
            <a:r>
              <a:rPr lang="en-GB" dirty="0">
                <a:solidFill>
                  <a:srgbClr val="00B050"/>
                </a:solidFill>
              </a:rPr>
              <a:t> </a:t>
            </a:r>
            <a:r>
              <a:rPr lang="en-GB" dirty="0" err="1">
                <a:solidFill>
                  <a:srgbClr val="00B050"/>
                </a:solidFill>
              </a:rPr>
              <a:t>creadigrwydd</a:t>
            </a:r>
            <a:r>
              <a:rPr lang="en-GB" dirty="0">
                <a:solidFill>
                  <a:srgbClr val="00B050"/>
                </a:solidFill>
              </a:rPr>
              <a:t>?</a:t>
            </a:r>
          </a:p>
          <a:p>
            <a:endParaRPr lang="en-GB" dirty="0"/>
          </a:p>
        </p:txBody>
      </p:sp>
      <p:sp>
        <p:nvSpPr>
          <p:cNvPr id="10" name="Content Placeholder 9">
            <a:extLst>
              <a:ext uri="{FF2B5EF4-FFF2-40B4-BE49-F238E27FC236}">
                <a16:creationId xmlns:a16="http://schemas.microsoft.com/office/drawing/2014/main" id="{6154A1C6-77B4-4E9E-F1A6-47FC0BE31DC6}"/>
              </a:ext>
            </a:extLst>
          </p:cNvPr>
          <p:cNvSpPr>
            <a:spLocks noGrp="1"/>
          </p:cNvSpPr>
          <p:nvPr>
            <p:ph sz="quarter" idx="4"/>
          </p:nvPr>
        </p:nvSpPr>
        <p:spPr/>
        <p:txBody>
          <a:bodyPr>
            <a:normAutofit fontScale="62500" lnSpcReduction="20000"/>
          </a:bodyPr>
          <a:lstStyle/>
          <a:p>
            <a:r>
              <a:rPr lang="en-GB" dirty="0"/>
              <a:t>Read the article by Caroline Sharp -‘Developing young children’s creativity: what can we learn from research?’</a:t>
            </a:r>
          </a:p>
          <a:p>
            <a:endParaRPr lang="en-GB" dirty="0"/>
          </a:p>
          <a:p>
            <a:pPr marL="0" indent="0">
              <a:buNone/>
            </a:pPr>
            <a:r>
              <a:rPr lang="en-GB" dirty="0"/>
              <a:t>Whilst reading the article:</a:t>
            </a:r>
          </a:p>
          <a:p>
            <a:r>
              <a:rPr lang="en-GB" dirty="0"/>
              <a:t>Take note of the key points</a:t>
            </a:r>
          </a:p>
          <a:p>
            <a:r>
              <a:rPr lang="en-GB" dirty="0"/>
              <a:t>What can we learn from the article?</a:t>
            </a:r>
          </a:p>
          <a:p>
            <a:r>
              <a:rPr lang="en-GB" dirty="0"/>
              <a:t>How does this link to the views of creativity?</a:t>
            </a:r>
          </a:p>
          <a:p>
            <a:pPr marL="0" indent="0">
              <a:buNone/>
            </a:pPr>
            <a:endParaRPr lang="en-GB" dirty="0"/>
          </a:p>
          <a:p>
            <a:endParaRPr lang="en-GB" dirty="0"/>
          </a:p>
        </p:txBody>
      </p:sp>
      <p:pic>
        <p:nvPicPr>
          <p:cNvPr id="5" name="Picture 4" descr="Share thi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71289" y="982132"/>
            <a:ext cx="1461974" cy="1027559"/>
          </a:xfrm>
          <a:prstGeom prst="rect">
            <a:avLst/>
          </a:prstGeom>
        </p:spPr>
      </p:pic>
      <p:pic>
        <p:nvPicPr>
          <p:cNvPr id="12" name="Picture 11" descr="Qr code&#10;&#10;Description automatically generated">
            <a:extLst>
              <a:ext uri="{FF2B5EF4-FFF2-40B4-BE49-F238E27FC236}">
                <a16:creationId xmlns:a16="http://schemas.microsoft.com/office/drawing/2014/main" id="{BF91EA69-B908-5E40-5228-5B7864E7DF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94140" y="843978"/>
            <a:ext cx="1303866" cy="1303866"/>
          </a:xfrm>
          <a:prstGeom prst="rect">
            <a:avLst/>
          </a:prstGeom>
        </p:spPr>
      </p:pic>
    </p:spTree>
    <p:extLst>
      <p:ext uri="{BB962C8B-B14F-4D97-AF65-F5344CB8AC3E}">
        <p14:creationId xmlns:p14="http://schemas.microsoft.com/office/powerpoint/2010/main" val="1987107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B9804-C990-E556-646E-1C10BBFC7BAF}"/>
              </a:ext>
            </a:extLst>
          </p:cNvPr>
          <p:cNvSpPr>
            <a:spLocks noGrp="1"/>
          </p:cNvSpPr>
          <p:nvPr>
            <p:ph type="title"/>
          </p:nvPr>
        </p:nvSpPr>
        <p:spPr/>
        <p:txBody>
          <a:bodyPr>
            <a:normAutofit fontScale="90000"/>
          </a:bodyPr>
          <a:lstStyle/>
          <a:p>
            <a:r>
              <a:rPr lang="en-GB" dirty="0" err="1"/>
              <a:t>Tonnau</a:t>
            </a:r>
            <a:r>
              <a:rPr lang="en-GB" dirty="0"/>
              <a:t> o </a:t>
            </a:r>
            <a:r>
              <a:rPr lang="en-GB" dirty="0" err="1"/>
              <a:t>greadigrwydd</a:t>
            </a:r>
            <a:r>
              <a:rPr lang="en-GB" dirty="0"/>
              <a:t> o </a:t>
            </a:r>
            <a:r>
              <a:rPr lang="en-GB" dirty="0" err="1"/>
              <a:t>fewn</a:t>
            </a:r>
            <a:r>
              <a:rPr lang="en-GB" dirty="0"/>
              <a:t> </a:t>
            </a:r>
            <a:r>
              <a:rPr lang="en-GB" dirty="0" err="1"/>
              <a:t>addsysg</a:t>
            </a:r>
            <a:br>
              <a:rPr lang="en-GB" dirty="0"/>
            </a:br>
            <a:r>
              <a:rPr lang="en-GB" dirty="0"/>
              <a:t>The Waves of Creativity in Education</a:t>
            </a:r>
          </a:p>
        </p:txBody>
      </p:sp>
      <p:sp>
        <p:nvSpPr>
          <p:cNvPr id="3" name="Text Placeholder 2">
            <a:extLst>
              <a:ext uri="{FF2B5EF4-FFF2-40B4-BE49-F238E27FC236}">
                <a16:creationId xmlns:a16="http://schemas.microsoft.com/office/drawing/2014/main" id="{B7F0A43E-B24A-9A9B-8E0F-9B0C9422596C}"/>
              </a:ext>
            </a:extLst>
          </p:cNvPr>
          <p:cNvSpPr>
            <a:spLocks noGrp="1"/>
          </p:cNvSpPr>
          <p:nvPr>
            <p:ph type="body" idx="1"/>
          </p:nvPr>
        </p:nvSpPr>
        <p:spPr/>
        <p:txBody>
          <a:bodyPr/>
          <a:lstStyle/>
          <a:p>
            <a:endParaRPr lang="en-GB"/>
          </a:p>
        </p:txBody>
      </p:sp>
      <p:pic>
        <p:nvPicPr>
          <p:cNvPr id="5" name="Picture 4" descr="A picture containing text, nature, porcelain, ceramic ware&#10;&#10;Description automatically generated">
            <a:extLst>
              <a:ext uri="{FF2B5EF4-FFF2-40B4-BE49-F238E27FC236}">
                <a16:creationId xmlns:a16="http://schemas.microsoft.com/office/drawing/2014/main" id="{0016DB68-A19D-ECD5-747D-7BF9526B3B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0739" y="3807608"/>
            <a:ext cx="4167346" cy="2333714"/>
          </a:xfrm>
          <a:prstGeom prst="rect">
            <a:avLst/>
          </a:prstGeom>
        </p:spPr>
      </p:pic>
    </p:spTree>
    <p:extLst>
      <p:ext uri="{BB962C8B-B14F-4D97-AF65-F5344CB8AC3E}">
        <p14:creationId xmlns:p14="http://schemas.microsoft.com/office/powerpoint/2010/main" val="17036791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solidFill>
                  <a:srgbClr val="00B050"/>
                </a:solidFill>
              </a:rPr>
              <a:t>Dylanwadau</a:t>
            </a:r>
            <a:r>
              <a:rPr lang="en-GB" dirty="0">
                <a:solidFill>
                  <a:srgbClr val="00B050"/>
                </a:solidFill>
              </a:rPr>
              <a:t> </a:t>
            </a:r>
            <a:r>
              <a:rPr lang="en-GB" dirty="0" err="1">
                <a:solidFill>
                  <a:srgbClr val="00B050"/>
                </a:solidFill>
              </a:rPr>
              <a:t>Allweddol</a:t>
            </a:r>
            <a:r>
              <a:rPr lang="en-GB" dirty="0"/>
              <a:t>/ </a:t>
            </a:r>
            <a:br>
              <a:rPr lang="en-GB" dirty="0"/>
            </a:br>
            <a:r>
              <a:rPr lang="en-GB" dirty="0"/>
              <a:t>Key Influences</a:t>
            </a:r>
          </a:p>
        </p:txBody>
      </p:sp>
      <p:sp>
        <p:nvSpPr>
          <p:cNvPr id="2" name="Content Placeholder 1"/>
          <p:cNvSpPr>
            <a:spLocks noGrp="1"/>
          </p:cNvSpPr>
          <p:nvPr>
            <p:ph sz="half" idx="1"/>
          </p:nvPr>
        </p:nvSpPr>
        <p:spPr/>
        <p:txBody>
          <a:bodyPr>
            <a:normAutofit fontScale="92500" lnSpcReduction="10000"/>
          </a:bodyPr>
          <a:lstStyle/>
          <a:p>
            <a:endParaRPr lang="en-GB" dirty="0"/>
          </a:p>
          <a:p>
            <a:r>
              <a:rPr lang="en-GB" sz="2400" b="1" u="sng" dirty="0">
                <a:solidFill>
                  <a:srgbClr val="00B050"/>
                </a:solidFill>
              </a:rPr>
              <a:t>TASG: </a:t>
            </a:r>
            <a:r>
              <a:rPr lang="en-GB" sz="2400" b="1" u="sng" dirty="0" err="1">
                <a:solidFill>
                  <a:srgbClr val="00B050"/>
                </a:solidFill>
              </a:rPr>
              <a:t>Darganfyddwch</a:t>
            </a:r>
            <a:r>
              <a:rPr lang="en-GB" sz="2400" b="1" u="sng" dirty="0">
                <a:solidFill>
                  <a:srgbClr val="00B050"/>
                </a:solidFill>
              </a:rPr>
              <a:t> un </a:t>
            </a:r>
            <a:r>
              <a:rPr lang="en-GB" sz="2400" b="1" u="sng" dirty="0" err="1">
                <a:solidFill>
                  <a:srgbClr val="00B050"/>
                </a:solidFill>
              </a:rPr>
              <a:t>pwynt</a:t>
            </a:r>
            <a:r>
              <a:rPr lang="en-GB" sz="2400" b="1" u="sng" dirty="0">
                <a:solidFill>
                  <a:srgbClr val="00B050"/>
                </a:solidFill>
              </a:rPr>
              <a:t> </a:t>
            </a:r>
            <a:r>
              <a:rPr lang="en-GB" sz="2400" b="1" u="sng" dirty="0" err="1">
                <a:solidFill>
                  <a:srgbClr val="00B050"/>
                </a:solidFill>
              </a:rPr>
              <a:t>allweddol</a:t>
            </a:r>
            <a:r>
              <a:rPr lang="en-GB" sz="2400" b="1" u="sng" dirty="0">
                <a:solidFill>
                  <a:srgbClr val="00B050"/>
                </a:solidFill>
              </a:rPr>
              <a:t> </a:t>
            </a:r>
            <a:r>
              <a:rPr lang="en-GB" sz="2400" b="1" u="sng" dirty="0" err="1">
                <a:solidFill>
                  <a:srgbClr val="00B050"/>
                </a:solidFill>
              </a:rPr>
              <a:t>ar</a:t>
            </a:r>
            <a:r>
              <a:rPr lang="en-GB" sz="2400" b="1" u="sng" dirty="0">
                <a:solidFill>
                  <a:srgbClr val="00B050"/>
                </a:solidFill>
              </a:rPr>
              <a:t> </a:t>
            </a:r>
            <a:r>
              <a:rPr lang="en-GB" sz="2400" b="1" u="sng" dirty="0" err="1">
                <a:solidFill>
                  <a:srgbClr val="00B050"/>
                </a:solidFill>
              </a:rPr>
              <a:t>gyfer</a:t>
            </a:r>
            <a:r>
              <a:rPr lang="en-GB" sz="2400" b="1" u="sng" dirty="0">
                <a:solidFill>
                  <a:srgbClr val="00B050"/>
                </a:solidFill>
              </a:rPr>
              <a:t> </a:t>
            </a:r>
            <a:r>
              <a:rPr lang="en-GB" sz="2400" b="1" u="sng" dirty="0" err="1">
                <a:solidFill>
                  <a:srgbClr val="00B050"/>
                </a:solidFill>
              </a:rPr>
              <a:t>pob</a:t>
            </a:r>
            <a:r>
              <a:rPr lang="en-GB" sz="2400" b="1" u="sng" dirty="0">
                <a:solidFill>
                  <a:srgbClr val="00B050"/>
                </a:solidFill>
              </a:rPr>
              <a:t> un </a:t>
            </a:r>
            <a:r>
              <a:rPr lang="en-GB" sz="2400" b="1" u="sng" dirty="0" err="1">
                <a:solidFill>
                  <a:srgbClr val="00B050"/>
                </a:solidFill>
              </a:rPr>
              <a:t>sy’n</a:t>
            </a:r>
            <a:r>
              <a:rPr lang="en-GB" sz="2400" b="1" u="sng" dirty="0">
                <a:solidFill>
                  <a:srgbClr val="00B050"/>
                </a:solidFill>
              </a:rPr>
              <a:t> </a:t>
            </a:r>
            <a:r>
              <a:rPr lang="en-GB" sz="2400" b="1" u="sng" dirty="0" err="1">
                <a:solidFill>
                  <a:srgbClr val="00B050"/>
                </a:solidFill>
              </a:rPr>
              <a:t>gysylltiedig</a:t>
            </a:r>
            <a:r>
              <a:rPr lang="en-GB" sz="2400" b="1" u="sng" dirty="0">
                <a:solidFill>
                  <a:srgbClr val="00B050"/>
                </a:solidFill>
              </a:rPr>
              <a:t> </a:t>
            </a:r>
            <a:r>
              <a:rPr lang="en-GB" sz="2400" u="sng" dirty="0">
                <a:solidFill>
                  <a:srgbClr val="00B050"/>
                </a:solidFill>
                <a:latin typeface="Trebuchet MS" panose="020B0603020202020204" pitchFamily="34" charset="0"/>
              </a:rPr>
              <a:t>â</a:t>
            </a:r>
            <a:r>
              <a:rPr lang="en-GB" sz="2400" b="1" u="sng" dirty="0">
                <a:solidFill>
                  <a:srgbClr val="00B050"/>
                </a:solidFill>
              </a:rPr>
              <a:t> </a:t>
            </a:r>
            <a:r>
              <a:rPr lang="en-GB" sz="2400" b="1" u="sng" dirty="0" err="1">
                <a:solidFill>
                  <a:srgbClr val="00B050"/>
                </a:solidFill>
              </a:rPr>
              <a:t>chreadigrwydd</a:t>
            </a:r>
            <a:r>
              <a:rPr lang="en-GB" sz="2400" b="1" u="sng" dirty="0">
                <a:solidFill>
                  <a:srgbClr val="00B050"/>
                </a:solidFill>
              </a:rPr>
              <a:t>.  </a:t>
            </a:r>
          </a:p>
          <a:p>
            <a:endParaRPr lang="en-GB" dirty="0"/>
          </a:p>
          <a:p>
            <a:r>
              <a:rPr lang="en-GB" dirty="0"/>
              <a:t> </a:t>
            </a:r>
            <a:r>
              <a:rPr lang="en-GB" sz="2400" b="1" u="sng" dirty="0"/>
              <a:t>TASK: Find one key point about each influencer that links to creativity.  </a:t>
            </a:r>
          </a:p>
          <a:p>
            <a:endParaRPr lang="en-GB" dirty="0"/>
          </a:p>
        </p:txBody>
      </p:sp>
      <p:sp>
        <p:nvSpPr>
          <p:cNvPr id="6" name="Content Placeholder 5">
            <a:extLst>
              <a:ext uri="{FF2B5EF4-FFF2-40B4-BE49-F238E27FC236}">
                <a16:creationId xmlns:a16="http://schemas.microsoft.com/office/drawing/2014/main" id="{D329FAAF-57A8-0AA5-21F9-1FB9A7999103}"/>
              </a:ext>
            </a:extLst>
          </p:cNvPr>
          <p:cNvSpPr>
            <a:spLocks noGrp="1"/>
          </p:cNvSpPr>
          <p:nvPr>
            <p:ph sz="half" idx="2"/>
          </p:nvPr>
        </p:nvSpPr>
        <p:spPr/>
        <p:txBody>
          <a:bodyPr>
            <a:normAutofit fontScale="92500" lnSpcReduction="10000"/>
          </a:bodyPr>
          <a:lstStyle/>
          <a:p>
            <a:r>
              <a:rPr lang="en-GB" dirty="0"/>
              <a:t>Reggio Emelia </a:t>
            </a:r>
          </a:p>
          <a:p>
            <a:endParaRPr lang="en-GB" dirty="0"/>
          </a:p>
          <a:p>
            <a:r>
              <a:rPr lang="en-GB" dirty="0"/>
              <a:t>Maria Montessori</a:t>
            </a:r>
          </a:p>
          <a:p>
            <a:endParaRPr lang="en-GB" dirty="0"/>
          </a:p>
          <a:p>
            <a:r>
              <a:rPr lang="en-GB" dirty="0" err="1"/>
              <a:t>HighScope</a:t>
            </a:r>
            <a:r>
              <a:rPr lang="en-GB" dirty="0"/>
              <a:t> </a:t>
            </a:r>
          </a:p>
          <a:p>
            <a:endParaRPr lang="en-GB" dirty="0"/>
          </a:p>
          <a:p>
            <a:r>
              <a:rPr lang="en-GB" dirty="0"/>
              <a:t>Lev Vygotsky</a:t>
            </a:r>
          </a:p>
          <a:p>
            <a:endParaRPr lang="en-GB" dirty="0"/>
          </a:p>
        </p:txBody>
      </p:sp>
    </p:spTree>
    <p:extLst>
      <p:ext uri="{BB962C8B-B14F-4D97-AF65-F5344CB8AC3E}">
        <p14:creationId xmlns:p14="http://schemas.microsoft.com/office/powerpoint/2010/main" val="22535100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rgbClr val="00B050"/>
                </a:solidFill>
              </a:rPr>
              <a:t>Tonnau</a:t>
            </a:r>
            <a:r>
              <a:rPr lang="en-GB" dirty="0">
                <a:solidFill>
                  <a:srgbClr val="00B050"/>
                </a:solidFill>
              </a:rPr>
              <a:t> o </a:t>
            </a:r>
            <a:r>
              <a:rPr lang="en-GB" dirty="0" err="1">
                <a:solidFill>
                  <a:srgbClr val="00B050"/>
                </a:solidFill>
              </a:rPr>
              <a:t>greadigrwydd</a:t>
            </a:r>
            <a:r>
              <a:rPr lang="en-GB" dirty="0">
                <a:solidFill>
                  <a:srgbClr val="00B050"/>
                </a:solidFill>
              </a:rPr>
              <a:t> o fewn </a:t>
            </a:r>
            <a:r>
              <a:rPr lang="en-GB" dirty="0" err="1">
                <a:solidFill>
                  <a:srgbClr val="00B050"/>
                </a:solidFill>
              </a:rPr>
              <a:t>addsysg</a:t>
            </a:r>
            <a:br>
              <a:rPr lang="en-GB" dirty="0"/>
            </a:br>
            <a:r>
              <a:rPr lang="en-GB" dirty="0"/>
              <a:t>The Waves of Creativity in Education</a:t>
            </a:r>
          </a:p>
        </p:txBody>
      </p:sp>
      <p:sp>
        <p:nvSpPr>
          <p:cNvPr id="3" name="Content Placeholder 2"/>
          <p:cNvSpPr>
            <a:spLocks noGrp="1"/>
          </p:cNvSpPr>
          <p:nvPr>
            <p:ph sz="half" idx="1"/>
          </p:nvPr>
        </p:nvSpPr>
        <p:spPr/>
        <p:txBody>
          <a:bodyPr>
            <a:normAutofit fontScale="70000" lnSpcReduction="20000"/>
          </a:bodyPr>
          <a:lstStyle/>
          <a:p>
            <a:r>
              <a:rPr lang="en-GB" dirty="0" err="1">
                <a:solidFill>
                  <a:srgbClr val="00B050"/>
                </a:solidFill>
              </a:rPr>
              <a:t>Adroddiad</a:t>
            </a:r>
            <a:r>
              <a:rPr lang="en-GB" dirty="0">
                <a:solidFill>
                  <a:srgbClr val="00B050"/>
                </a:solidFill>
              </a:rPr>
              <a:t> </a:t>
            </a:r>
            <a:r>
              <a:rPr lang="en-GB" dirty="0" err="1">
                <a:solidFill>
                  <a:srgbClr val="00B050"/>
                </a:solidFill>
              </a:rPr>
              <a:t>Plowden</a:t>
            </a:r>
            <a:r>
              <a:rPr lang="en-GB" dirty="0">
                <a:solidFill>
                  <a:srgbClr val="00B050"/>
                </a:solidFill>
              </a:rPr>
              <a:t> - CACE (1967) </a:t>
            </a:r>
          </a:p>
          <a:p>
            <a:r>
              <a:rPr lang="en-GB" dirty="0">
                <a:solidFill>
                  <a:srgbClr val="00B050"/>
                </a:solidFill>
              </a:rPr>
              <a:t>Dysgu drwy </a:t>
            </a:r>
            <a:r>
              <a:rPr lang="en-GB" dirty="0" err="1">
                <a:solidFill>
                  <a:srgbClr val="00B050"/>
                </a:solidFill>
              </a:rPr>
              <a:t>ddarganfod</a:t>
            </a:r>
            <a:endParaRPr lang="en-GB" dirty="0">
              <a:solidFill>
                <a:srgbClr val="00B050"/>
              </a:solidFill>
            </a:endParaRPr>
          </a:p>
          <a:p>
            <a:r>
              <a:rPr lang="en-GB" dirty="0">
                <a:solidFill>
                  <a:srgbClr val="00B050"/>
                </a:solidFill>
              </a:rPr>
              <a:t>Mae gan </a:t>
            </a:r>
            <a:r>
              <a:rPr lang="en-GB" dirty="0" err="1">
                <a:solidFill>
                  <a:srgbClr val="00B050"/>
                </a:solidFill>
              </a:rPr>
              <a:t>blant</a:t>
            </a:r>
            <a:r>
              <a:rPr lang="en-GB" dirty="0">
                <a:solidFill>
                  <a:srgbClr val="00B050"/>
                </a:solidFill>
              </a:rPr>
              <a:t> ran </a:t>
            </a:r>
            <a:r>
              <a:rPr lang="en-GB" dirty="0" err="1">
                <a:solidFill>
                  <a:srgbClr val="00B050"/>
                </a:solidFill>
              </a:rPr>
              <a:t>weithredol</a:t>
            </a:r>
            <a:r>
              <a:rPr lang="en-GB" dirty="0">
                <a:solidFill>
                  <a:srgbClr val="00B050"/>
                </a:solidFill>
              </a:rPr>
              <a:t> yn y </a:t>
            </a:r>
            <a:r>
              <a:rPr lang="en-GB" dirty="0" err="1">
                <a:solidFill>
                  <a:srgbClr val="00B050"/>
                </a:solidFill>
              </a:rPr>
              <a:t>diffiniad</a:t>
            </a:r>
            <a:r>
              <a:rPr lang="en-GB" dirty="0">
                <a:solidFill>
                  <a:srgbClr val="00B050"/>
                </a:solidFill>
              </a:rPr>
              <a:t> o'r </a:t>
            </a:r>
            <a:r>
              <a:rPr lang="en-GB" dirty="0" err="1">
                <a:solidFill>
                  <a:srgbClr val="00B050"/>
                </a:solidFill>
              </a:rPr>
              <a:t>cwricwlwm</a:t>
            </a:r>
            <a:r>
              <a:rPr lang="en-GB" dirty="0">
                <a:solidFill>
                  <a:srgbClr val="00B050"/>
                </a:solidFill>
              </a:rPr>
              <a:t> </a:t>
            </a:r>
            <a:r>
              <a:rPr lang="en-GB" dirty="0" err="1">
                <a:solidFill>
                  <a:srgbClr val="00B050"/>
                </a:solidFill>
              </a:rPr>
              <a:t>a'i</a:t>
            </a:r>
            <a:r>
              <a:rPr lang="en-GB" dirty="0">
                <a:solidFill>
                  <a:srgbClr val="00B050"/>
                </a:solidFill>
              </a:rPr>
              <a:t> </a:t>
            </a:r>
            <a:r>
              <a:rPr lang="en-GB" dirty="0" err="1">
                <a:solidFill>
                  <a:srgbClr val="00B050"/>
                </a:solidFill>
              </a:rPr>
              <a:t>archwilio</a:t>
            </a:r>
            <a:endParaRPr lang="en-GB" dirty="0">
              <a:solidFill>
                <a:srgbClr val="00B050"/>
              </a:solidFill>
            </a:endParaRPr>
          </a:p>
          <a:p>
            <a:r>
              <a:rPr lang="en-GB" dirty="0" err="1">
                <a:solidFill>
                  <a:srgbClr val="00B050"/>
                </a:solidFill>
              </a:rPr>
              <a:t>Rôl</a:t>
            </a:r>
            <a:r>
              <a:rPr lang="en-GB" dirty="0">
                <a:solidFill>
                  <a:srgbClr val="00B050"/>
                </a:solidFill>
              </a:rPr>
              <a:t> </a:t>
            </a:r>
            <a:r>
              <a:rPr lang="en-GB" dirty="0" err="1">
                <a:solidFill>
                  <a:srgbClr val="00B050"/>
                </a:solidFill>
              </a:rPr>
              <a:t>graidd</a:t>
            </a:r>
            <a:r>
              <a:rPr lang="en-GB" dirty="0">
                <a:solidFill>
                  <a:srgbClr val="00B050"/>
                </a:solidFill>
              </a:rPr>
              <a:t> yn </a:t>
            </a:r>
            <a:r>
              <a:rPr lang="en-GB" dirty="0" err="1">
                <a:solidFill>
                  <a:srgbClr val="00B050"/>
                </a:solidFill>
              </a:rPr>
              <a:t>cael</a:t>
            </a:r>
            <a:r>
              <a:rPr lang="en-GB" dirty="0">
                <a:solidFill>
                  <a:srgbClr val="00B050"/>
                </a:solidFill>
              </a:rPr>
              <a:t> ei </a:t>
            </a:r>
            <a:r>
              <a:rPr lang="en-GB" dirty="0" err="1">
                <a:solidFill>
                  <a:srgbClr val="00B050"/>
                </a:solidFill>
              </a:rPr>
              <a:t>roi</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chwarae</a:t>
            </a:r>
            <a:endParaRPr lang="en-GB" dirty="0">
              <a:solidFill>
                <a:srgbClr val="00B050"/>
              </a:solidFill>
            </a:endParaRPr>
          </a:p>
          <a:p>
            <a:endParaRPr lang="en-GB" dirty="0">
              <a:solidFill>
                <a:srgbClr val="00B050"/>
              </a:solidFill>
            </a:endParaRPr>
          </a:p>
          <a:p>
            <a:r>
              <a:rPr lang="en-GB" dirty="0">
                <a:solidFill>
                  <a:srgbClr val="00B050"/>
                </a:solidFill>
              </a:rPr>
              <a:t>Y </a:t>
            </a:r>
            <a:r>
              <a:rPr lang="en-GB" dirty="0" err="1">
                <a:solidFill>
                  <a:srgbClr val="00B050"/>
                </a:solidFill>
              </a:rPr>
              <a:t>Cwricwlwm</a:t>
            </a:r>
            <a:r>
              <a:rPr lang="en-GB" dirty="0">
                <a:solidFill>
                  <a:srgbClr val="00B050"/>
                </a:solidFill>
              </a:rPr>
              <a:t> </a:t>
            </a:r>
            <a:r>
              <a:rPr lang="en-GB" dirty="0" err="1">
                <a:solidFill>
                  <a:srgbClr val="00B050"/>
                </a:solidFill>
              </a:rPr>
              <a:t>Cenedlaethol</a:t>
            </a:r>
            <a:r>
              <a:rPr lang="en-GB" dirty="0">
                <a:solidFill>
                  <a:srgbClr val="00B050"/>
                </a:solidFill>
              </a:rPr>
              <a:t> (</a:t>
            </a:r>
            <a:r>
              <a:rPr lang="en-GB" dirty="0" err="1">
                <a:solidFill>
                  <a:srgbClr val="00B050"/>
                </a:solidFill>
              </a:rPr>
              <a:t>cyflwynwyd</a:t>
            </a:r>
            <a:r>
              <a:rPr lang="en-GB" dirty="0">
                <a:solidFill>
                  <a:srgbClr val="00B050"/>
                </a:solidFill>
              </a:rPr>
              <a:t> yn 1988)</a:t>
            </a:r>
          </a:p>
          <a:p>
            <a:r>
              <a:rPr lang="en-GB" dirty="0">
                <a:solidFill>
                  <a:srgbClr val="00B050"/>
                </a:solidFill>
              </a:rPr>
              <a:t>'</a:t>
            </a:r>
            <a:r>
              <a:rPr lang="en-GB" dirty="0" err="1">
                <a:solidFill>
                  <a:srgbClr val="00B050"/>
                </a:solidFill>
              </a:rPr>
              <a:t>Datblygiad</a:t>
            </a:r>
            <a:r>
              <a:rPr lang="en-GB" dirty="0">
                <a:solidFill>
                  <a:srgbClr val="00B050"/>
                </a:solidFill>
              </a:rPr>
              <a:t> </a:t>
            </a:r>
            <a:r>
              <a:rPr lang="en-GB" dirty="0" err="1">
                <a:solidFill>
                  <a:srgbClr val="00B050"/>
                </a:solidFill>
              </a:rPr>
              <a:t>creadigol</a:t>
            </a:r>
            <a:r>
              <a:rPr lang="en-GB" dirty="0">
                <a:solidFill>
                  <a:srgbClr val="00B050"/>
                </a:solidFill>
              </a:rPr>
              <a:t>' – yn y </a:t>
            </a:r>
            <a:r>
              <a:rPr lang="en-GB" dirty="0" err="1">
                <a:solidFill>
                  <a:srgbClr val="00B050"/>
                </a:solidFill>
              </a:rPr>
              <a:t>Cyfnod</a:t>
            </a:r>
            <a:r>
              <a:rPr lang="en-GB" dirty="0">
                <a:solidFill>
                  <a:srgbClr val="00B050"/>
                </a:solidFill>
              </a:rPr>
              <a:t> Sylfaen (2010)</a:t>
            </a:r>
          </a:p>
          <a:p>
            <a:r>
              <a:rPr lang="en-GB" dirty="0">
                <a:solidFill>
                  <a:srgbClr val="00B050"/>
                </a:solidFill>
              </a:rPr>
              <a:t>'Meddwl </a:t>
            </a:r>
            <a:r>
              <a:rPr lang="en-GB" dirty="0" err="1">
                <a:solidFill>
                  <a:srgbClr val="00B050"/>
                </a:solidFill>
              </a:rPr>
              <a:t>creadigol</a:t>
            </a:r>
            <a:r>
              <a:rPr lang="en-GB" dirty="0">
                <a:solidFill>
                  <a:srgbClr val="00B050"/>
                </a:solidFill>
              </a:rPr>
              <a:t>' – a </a:t>
            </a:r>
            <a:r>
              <a:rPr lang="en-GB" dirty="0" err="1">
                <a:solidFill>
                  <a:srgbClr val="00B050"/>
                </a:solidFill>
              </a:rPr>
              <a:t>nodwyd</a:t>
            </a:r>
            <a:r>
              <a:rPr lang="en-GB" dirty="0">
                <a:solidFill>
                  <a:srgbClr val="00B050"/>
                </a:solidFill>
              </a:rPr>
              <a:t> fel </a:t>
            </a:r>
            <a:r>
              <a:rPr lang="en-GB" dirty="0" err="1">
                <a:solidFill>
                  <a:srgbClr val="00B050"/>
                </a:solidFill>
              </a:rPr>
              <a:t>sgil</a:t>
            </a:r>
            <a:r>
              <a:rPr lang="en-GB" dirty="0">
                <a:solidFill>
                  <a:srgbClr val="00B050"/>
                </a:solidFill>
              </a:rPr>
              <a:t> </a:t>
            </a:r>
            <a:r>
              <a:rPr lang="en-GB" dirty="0" err="1">
                <a:solidFill>
                  <a:srgbClr val="00B050"/>
                </a:solidFill>
              </a:rPr>
              <a:t>allweddol</a:t>
            </a:r>
            <a:r>
              <a:rPr lang="en-GB" dirty="0">
                <a:solidFill>
                  <a:srgbClr val="00B050"/>
                </a:solidFill>
              </a:rPr>
              <a:t> yn y </a:t>
            </a:r>
            <a:r>
              <a:rPr lang="en-GB" dirty="0" err="1">
                <a:solidFill>
                  <a:srgbClr val="00B050"/>
                </a:solidFill>
              </a:rPr>
              <a:t>Cwricwlwm</a:t>
            </a:r>
            <a:r>
              <a:rPr lang="en-GB" dirty="0">
                <a:solidFill>
                  <a:srgbClr val="00B050"/>
                </a:solidFill>
              </a:rPr>
              <a:t> </a:t>
            </a:r>
            <a:r>
              <a:rPr lang="en-GB" dirty="0" err="1">
                <a:solidFill>
                  <a:srgbClr val="00B050"/>
                </a:solidFill>
              </a:rPr>
              <a:t>Cenedlaethol</a:t>
            </a:r>
            <a:r>
              <a:rPr lang="en-GB" dirty="0">
                <a:solidFill>
                  <a:srgbClr val="00B050"/>
                </a:solidFill>
              </a:rPr>
              <a:t> (2008)</a:t>
            </a:r>
          </a:p>
        </p:txBody>
      </p:sp>
      <p:sp>
        <p:nvSpPr>
          <p:cNvPr id="9" name="Content Placeholder 8">
            <a:extLst>
              <a:ext uri="{FF2B5EF4-FFF2-40B4-BE49-F238E27FC236}">
                <a16:creationId xmlns:a16="http://schemas.microsoft.com/office/drawing/2014/main" id="{2571A28B-350C-D0AF-0B66-1F3EFC01F1A9}"/>
              </a:ext>
            </a:extLst>
          </p:cNvPr>
          <p:cNvSpPr>
            <a:spLocks noGrp="1"/>
          </p:cNvSpPr>
          <p:nvPr>
            <p:ph sz="half" idx="2"/>
          </p:nvPr>
        </p:nvSpPr>
        <p:spPr/>
        <p:txBody>
          <a:bodyPr>
            <a:normAutofit fontScale="70000" lnSpcReduction="20000"/>
          </a:bodyPr>
          <a:lstStyle/>
          <a:p>
            <a:pPr marL="0" indent="0">
              <a:buNone/>
            </a:pPr>
            <a:r>
              <a:rPr lang="en-GB" sz="2400" b="1" dirty="0"/>
              <a:t>Plowden Report - CACE (1967) </a:t>
            </a:r>
          </a:p>
          <a:p>
            <a:pPr>
              <a:buFontTx/>
              <a:buChar char="-"/>
            </a:pPr>
            <a:r>
              <a:rPr lang="en-GB" sz="2400" dirty="0"/>
              <a:t>Learning by discovery</a:t>
            </a:r>
          </a:p>
          <a:p>
            <a:pPr>
              <a:buFontTx/>
              <a:buChar char="-"/>
            </a:pPr>
            <a:r>
              <a:rPr lang="en-GB" sz="2400" dirty="0"/>
              <a:t>Children have an active role in both the definition and exploration of the curriculum</a:t>
            </a:r>
          </a:p>
          <a:p>
            <a:pPr>
              <a:buFontTx/>
              <a:buChar char="-"/>
            </a:pPr>
            <a:r>
              <a:rPr lang="en-GB" sz="2400" dirty="0"/>
              <a:t>A core role given to play</a:t>
            </a:r>
          </a:p>
          <a:p>
            <a:pPr marL="0" indent="0">
              <a:buNone/>
            </a:pPr>
            <a:endParaRPr lang="en-GB" sz="2400" dirty="0"/>
          </a:p>
          <a:p>
            <a:pPr marL="0" indent="0">
              <a:buNone/>
            </a:pPr>
            <a:r>
              <a:rPr lang="en-GB" sz="2400" b="1" dirty="0"/>
              <a:t>The National Curriculum (introduced in 1988)</a:t>
            </a:r>
          </a:p>
          <a:p>
            <a:pPr marL="0" indent="0">
              <a:buNone/>
            </a:pPr>
            <a:r>
              <a:rPr lang="en-GB" sz="2400" dirty="0"/>
              <a:t>‘Creative development’ – in Foundation Phase (2010)</a:t>
            </a:r>
          </a:p>
          <a:p>
            <a:pPr marL="0" indent="0">
              <a:buNone/>
            </a:pPr>
            <a:r>
              <a:rPr lang="en-GB" sz="2400" dirty="0"/>
              <a:t>‘Creative thinking’ – identified as a key skill in National Curriculum (2008)</a:t>
            </a:r>
          </a:p>
          <a:p>
            <a:endParaRPr lang="en-GB" dirty="0"/>
          </a:p>
        </p:txBody>
      </p:sp>
    </p:spTree>
    <p:extLst>
      <p:ext uri="{BB962C8B-B14F-4D97-AF65-F5344CB8AC3E}">
        <p14:creationId xmlns:p14="http://schemas.microsoft.com/office/powerpoint/2010/main" val="1449595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rgbClr val="00B050"/>
                </a:solidFill>
              </a:rPr>
              <a:t>Tonnau</a:t>
            </a:r>
            <a:r>
              <a:rPr lang="en-GB" dirty="0">
                <a:solidFill>
                  <a:srgbClr val="00B050"/>
                </a:solidFill>
              </a:rPr>
              <a:t> o </a:t>
            </a:r>
            <a:r>
              <a:rPr lang="en-GB" dirty="0" err="1">
                <a:solidFill>
                  <a:srgbClr val="00B050"/>
                </a:solidFill>
              </a:rPr>
              <a:t>greadigrwydd</a:t>
            </a:r>
            <a:r>
              <a:rPr lang="en-GB" dirty="0">
                <a:solidFill>
                  <a:srgbClr val="00B050"/>
                </a:solidFill>
              </a:rPr>
              <a:t> o fewn </a:t>
            </a:r>
            <a:r>
              <a:rPr lang="en-GB" dirty="0" err="1">
                <a:solidFill>
                  <a:srgbClr val="00B050"/>
                </a:solidFill>
              </a:rPr>
              <a:t>addsysg</a:t>
            </a:r>
            <a:r>
              <a:rPr lang="en-GB" dirty="0"/>
              <a:t> </a:t>
            </a:r>
            <a:br>
              <a:rPr lang="en-GB" dirty="0"/>
            </a:br>
            <a:r>
              <a:rPr lang="en-GB" dirty="0"/>
              <a:t>The Waves of Creativity in Education</a:t>
            </a:r>
          </a:p>
        </p:txBody>
      </p:sp>
      <p:sp>
        <p:nvSpPr>
          <p:cNvPr id="3" name="Content Placeholder 2"/>
          <p:cNvSpPr>
            <a:spLocks noGrp="1"/>
          </p:cNvSpPr>
          <p:nvPr>
            <p:ph sz="half" idx="1"/>
          </p:nvPr>
        </p:nvSpPr>
        <p:spPr/>
        <p:txBody>
          <a:bodyPr>
            <a:normAutofit fontScale="62500" lnSpcReduction="20000"/>
          </a:bodyPr>
          <a:lstStyle/>
          <a:p>
            <a:pPr marL="0" indent="0">
              <a:buNone/>
            </a:pPr>
            <a:r>
              <a:rPr lang="en-GB" dirty="0" err="1"/>
              <a:t>Dysgu</a:t>
            </a:r>
            <a:r>
              <a:rPr lang="en-GB" dirty="0"/>
              <a:t> </a:t>
            </a:r>
            <a:r>
              <a:rPr lang="en-GB" dirty="0" err="1"/>
              <a:t>yn</a:t>
            </a:r>
            <a:r>
              <a:rPr lang="en-GB" dirty="0"/>
              <a:t> </a:t>
            </a:r>
            <a:r>
              <a:rPr lang="en-GB" dirty="0" err="1"/>
              <a:t>yr</a:t>
            </a:r>
            <a:r>
              <a:rPr lang="en-GB" dirty="0"/>
              <a:t> 21ain </a:t>
            </a:r>
            <a:r>
              <a:rPr lang="en-GB" dirty="0" err="1"/>
              <a:t>Ganrif</a:t>
            </a:r>
            <a:r>
              <a:rPr lang="en-GB" dirty="0"/>
              <a:t> </a:t>
            </a:r>
          </a:p>
          <a:p>
            <a:pPr marL="0" indent="0">
              <a:buNone/>
            </a:pPr>
            <a:r>
              <a:rPr lang="en-GB" dirty="0"/>
              <a:t>-</a:t>
            </a:r>
            <a:r>
              <a:rPr lang="en-GB" dirty="0" err="1"/>
              <a:t>symudiad</a:t>
            </a:r>
            <a:r>
              <a:rPr lang="en-GB" dirty="0"/>
              <a:t> </a:t>
            </a:r>
            <a:r>
              <a:rPr lang="en-GB" dirty="0" err="1"/>
              <a:t>i</a:t>
            </a:r>
            <a:r>
              <a:rPr lang="en-GB" dirty="0"/>
              <a:t> </a:t>
            </a:r>
            <a:r>
              <a:rPr lang="en-GB" dirty="0" err="1"/>
              <a:t>nodweddu</a:t>
            </a:r>
            <a:r>
              <a:rPr lang="en-GB" dirty="0"/>
              <a:t> '</a:t>
            </a:r>
            <a:r>
              <a:rPr lang="en-GB" dirty="0" err="1"/>
              <a:t>creadigrwydd</a:t>
            </a:r>
            <a:r>
              <a:rPr lang="en-GB" dirty="0"/>
              <a:t>' </a:t>
            </a:r>
            <a:r>
              <a:rPr lang="en-GB" dirty="0" err="1"/>
              <a:t>i</a:t>
            </a:r>
            <a:r>
              <a:rPr lang="en-GB" dirty="0"/>
              <a:t> </a:t>
            </a:r>
            <a:r>
              <a:rPr lang="en-GB" dirty="0" err="1"/>
              <a:t>fewn</a:t>
            </a:r>
            <a:r>
              <a:rPr lang="en-GB" dirty="0"/>
              <a:t> </a:t>
            </a:r>
            <a:r>
              <a:rPr lang="en-GB" dirty="0" err="1"/>
              <a:t>i</a:t>
            </a:r>
            <a:r>
              <a:rPr lang="en-GB" dirty="0"/>
              <a:t> </a:t>
            </a:r>
            <a:r>
              <a:rPr lang="en-GB" dirty="0" err="1"/>
              <a:t>ddysgu</a:t>
            </a:r>
            <a:r>
              <a:rPr lang="en-GB" dirty="0"/>
              <a:t> bob </a:t>
            </a:r>
            <a:r>
              <a:rPr lang="en-GB" dirty="0" err="1"/>
              <a:t>dydd</a:t>
            </a:r>
            <a:r>
              <a:rPr lang="en-GB" dirty="0"/>
              <a:t>.</a:t>
            </a:r>
          </a:p>
          <a:p>
            <a:pPr marL="0" indent="0">
              <a:buNone/>
            </a:pPr>
            <a:endParaRPr lang="en-GB" dirty="0"/>
          </a:p>
          <a:p>
            <a:pPr marL="0" indent="0">
              <a:buNone/>
            </a:pPr>
            <a:r>
              <a:rPr lang="en-GB" dirty="0"/>
              <a:t>-</a:t>
            </a:r>
            <a:r>
              <a:rPr lang="en-GB" dirty="0" err="1"/>
              <a:t>Creadigrwydd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ystyried</a:t>
            </a:r>
            <a:r>
              <a:rPr lang="en-GB" dirty="0"/>
              <a:t> </a:t>
            </a:r>
            <a:r>
              <a:rPr lang="en-GB" dirty="0" err="1"/>
              <a:t>yn</a:t>
            </a:r>
            <a:r>
              <a:rPr lang="en-GB" dirty="0"/>
              <a:t> </a:t>
            </a:r>
            <a:r>
              <a:rPr lang="en-GB" dirty="0" err="1"/>
              <a:t>rhan</a:t>
            </a:r>
            <a:r>
              <a:rPr lang="en-GB" dirty="0"/>
              <a:t> </a:t>
            </a:r>
            <a:r>
              <a:rPr lang="en-GB" dirty="0" err="1"/>
              <a:t>hanfodol</a:t>
            </a:r>
            <a:r>
              <a:rPr lang="en-GB" dirty="0"/>
              <a:t> o </a:t>
            </a:r>
            <a:r>
              <a:rPr lang="en-GB" dirty="0" err="1"/>
              <a:t>fywydau</a:t>
            </a:r>
            <a:r>
              <a:rPr lang="en-GB" dirty="0"/>
              <a:t> plant </a:t>
            </a:r>
          </a:p>
          <a:p>
            <a:pPr marL="0" indent="0">
              <a:buNone/>
            </a:pPr>
            <a:endParaRPr lang="en-GB" dirty="0"/>
          </a:p>
          <a:p>
            <a:pPr>
              <a:buFontTx/>
              <a:buChar char="-"/>
            </a:pPr>
            <a:r>
              <a:rPr lang="en-GB" b="1" dirty="0" err="1"/>
              <a:t>Adolygiad</a:t>
            </a:r>
            <a:r>
              <a:rPr lang="en-GB" b="1" dirty="0"/>
              <a:t> Roberts (2006) </a:t>
            </a:r>
            <a:r>
              <a:rPr lang="en-GB" dirty="0"/>
              <a:t>– </a:t>
            </a:r>
            <a:r>
              <a:rPr lang="en-GB" dirty="0" err="1"/>
              <a:t>gwell</a:t>
            </a:r>
            <a:r>
              <a:rPr lang="en-GB" dirty="0"/>
              <a:t> </a:t>
            </a:r>
            <a:r>
              <a:rPr lang="en-GB" dirty="0" err="1"/>
              <a:t>ymgysylltu</a:t>
            </a:r>
            <a:r>
              <a:rPr lang="en-GB" dirty="0"/>
              <a:t> â </a:t>
            </a:r>
            <a:r>
              <a:rPr lang="en-GB" dirty="0" err="1"/>
              <a:t>dysgwyr</a:t>
            </a:r>
            <a:r>
              <a:rPr lang="en-GB" dirty="0"/>
              <a:t> a </a:t>
            </a:r>
            <a:r>
              <a:rPr lang="en-GB" dirty="0" err="1"/>
              <a:t>chynhwysiant</a:t>
            </a:r>
            <a:endParaRPr lang="en-GB" dirty="0"/>
          </a:p>
          <a:p>
            <a:pPr>
              <a:buFontTx/>
              <a:buChar char="-"/>
            </a:pPr>
            <a:r>
              <a:rPr lang="en-GB" dirty="0" err="1"/>
              <a:t>Mapio</a:t>
            </a:r>
            <a:r>
              <a:rPr lang="en-GB" dirty="0"/>
              <a:t> </a:t>
            </a:r>
            <a:r>
              <a:rPr lang="en-GB" dirty="0" err="1"/>
              <a:t>fframwaith</a:t>
            </a:r>
            <a:r>
              <a:rPr lang="en-GB" dirty="0"/>
              <a:t> </a:t>
            </a:r>
            <a:r>
              <a:rPr lang="en-GB" dirty="0" err="1"/>
              <a:t>ar</a:t>
            </a:r>
            <a:r>
              <a:rPr lang="en-GB" dirty="0"/>
              <a:t> </a:t>
            </a:r>
            <a:r>
              <a:rPr lang="en-GB" dirty="0" err="1"/>
              <a:t>gyfer</a:t>
            </a:r>
            <a:r>
              <a:rPr lang="en-GB" dirty="0"/>
              <a:t> </a:t>
            </a:r>
            <a:r>
              <a:rPr lang="en-GB" dirty="0" err="1"/>
              <a:t>creadigrwydd</a:t>
            </a:r>
            <a:r>
              <a:rPr lang="en-GB" dirty="0"/>
              <a:t> </a:t>
            </a:r>
          </a:p>
          <a:p>
            <a:pPr>
              <a:buFontTx/>
              <a:buChar char="-"/>
            </a:pPr>
            <a:r>
              <a:rPr lang="en-GB" dirty="0"/>
              <a:t>Dull </a:t>
            </a:r>
            <a:r>
              <a:rPr lang="en-GB" dirty="0" err="1"/>
              <a:t>trawsgwricwlaidd</a:t>
            </a:r>
            <a:r>
              <a:rPr lang="en-GB" dirty="0"/>
              <a:t> </a:t>
            </a:r>
            <a:r>
              <a:rPr lang="en-GB" dirty="0" err="1"/>
              <a:t>ar</a:t>
            </a:r>
            <a:r>
              <a:rPr lang="en-GB" dirty="0"/>
              <a:t> </a:t>
            </a:r>
            <a:r>
              <a:rPr lang="en-GB" dirty="0" err="1"/>
              <a:t>gyfer</a:t>
            </a:r>
            <a:r>
              <a:rPr lang="en-GB" dirty="0"/>
              <a:t> </a:t>
            </a:r>
            <a:r>
              <a:rPr lang="en-GB" dirty="0" err="1"/>
              <a:t>creadigrwydd</a:t>
            </a:r>
            <a:endParaRPr lang="en-GB" dirty="0"/>
          </a:p>
          <a:p>
            <a:endParaRPr lang="en-GB" dirty="0"/>
          </a:p>
        </p:txBody>
      </p:sp>
      <p:sp>
        <p:nvSpPr>
          <p:cNvPr id="12" name="Content Placeholder 11">
            <a:extLst>
              <a:ext uri="{FF2B5EF4-FFF2-40B4-BE49-F238E27FC236}">
                <a16:creationId xmlns:a16="http://schemas.microsoft.com/office/drawing/2014/main" id="{AAFA0300-3A5A-A036-B09F-D3C6AEF4F8C6}"/>
              </a:ext>
            </a:extLst>
          </p:cNvPr>
          <p:cNvSpPr>
            <a:spLocks noGrp="1"/>
          </p:cNvSpPr>
          <p:nvPr>
            <p:ph sz="half" idx="2"/>
          </p:nvPr>
        </p:nvSpPr>
        <p:spPr/>
        <p:txBody>
          <a:bodyPr>
            <a:normAutofit fontScale="62500" lnSpcReduction="20000"/>
          </a:bodyPr>
          <a:lstStyle/>
          <a:p>
            <a:r>
              <a:rPr lang="en-GB" dirty="0"/>
              <a:t>21st Century Learning – </a:t>
            </a:r>
          </a:p>
          <a:p>
            <a:r>
              <a:rPr lang="en-GB" dirty="0"/>
              <a:t>-a move into characterising ‘creativity’ into everyday learning.</a:t>
            </a:r>
          </a:p>
          <a:p>
            <a:endParaRPr lang="en-GB" dirty="0"/>
          </a:p>
          <a:p>
            <a:r>
              <a:rPr lang="en-GB" dirty="0"/>
              <a:t>-Creativity seen as essential part of children’s lives </a:t>
            </a:r>
          </a:p>
          <a:p>
            <a:endParaRPr lang="en-GB" dirty="0"/>
          </a:p>
          <a:p>
            <a:r>
              <a:rPr lang="en-GB" dirty="0"/>
              <a:t>The Roberts Review (2006) – enhanced learner engagement and inclusion</a:t>
            </a:r>
          </a:p>
          <a:p>
            <a:r>
              <a:rPr lang="en-GB" dirty="0"/>
              <a:t>Mapped out a framework for creativity </a:t>
            </a:r>
          </a:p>
          <a:p>
            <a:r>
              <a:rPr lang="en-GB" dirty="0"/>
              <a:t>Cross curricular approach for creativity</a:t>
            </a:r>
          </a:p>
          <a:p>
            <a:endParaRPr lang="en-GB" dirty="0"/>
          </a:p>
        </p:txBody>
      </p:sp>
    </p:spTree>
    <p:extLst>
      <p:ext uri="{BB962C8B-B14F-4D97-AF65-F5344CB8AC3E}">
        <p14:creationId xmlns:p14="http://schemas.microsoft.com/office/powerpoint/2010/main" val="21918045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rgbClr val="00B050"/>
                </a:solidFill>
              </a:rPr>
              <a:t>Cwricwlwm</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gymru</a:t>
            </a:r>
            <a:r>
              <a:rPr lang="en-GB" dirty="0">
                <a:solidFill>
                  <a:srgbClr val="00B050"/>
                </a:solidFill>
              </a:rPr>
              <a:t> 2022</a:t>
            </a:r>
            <a:br>
              <a:rPr lang="en-GB" dirty="0"/>
            </a:br>
            <a:r>
              <a:rPr lang="en-GB" dirty="0"/>
              <a:t>Curriculum for wales 2022</a:t>
            </a:r>
          </a:p>
        </p:txBody>
      </p:sp>
      <p:sp>
        <p:nvSpPr>
          <p:cNvPr id="3" name="Content Placeholder 2"/>
          <p:cNvSpPr>
            <a:spLocks noGrp="1"/>
          </p:cNvSpPr>
          <p:nvPr>
            <p:ph sz="half" idx="1"/>
          </p:nvPr>
        </p:nvSpPr>
        <p:spPr/>
        <p:txBody>
          <a:bodyPr>
            <a:normAutofit fontScale="92500" lnSpcReduction="20000"/>
          </a:bodyPr>
          <a:lstStyle/>
          <a:p>
            <a:r>
              <a:rPr lang="en-GB" dirty="0" err="1">
                <a:solidFill>
                  <a:srgbClr val="00B050"/>
                </a:solidFill>
              </a:rPr>
              <a:t>Adroddiad</a:t>
            </a:r>
            <a:r>
              <a:rPr lang="en-GB" dirty="0">
                <a:solidFill>
                  <a:srgbClr val="00B050"/>
                </a:solidFill>
              </a:rPr>
              <a:t> </a:t>
            </a:r>
            <a:r>
              <a:rPr lang="en-GB" dirty="0" err="1">
                <a:solidFill>
                  <a:srgbClr val="00B050"/>
                </a:solidFill>
              </a:rPr>
              <a:t>Dyfodol</a:t>
            </a:r>
            <a:r>
              <a:rPr lang="en-GB" dirty="0">
                <a:solidFill>
                  <a:srgbClr val="00B050"/>
                </a:solidFill>
              </a:rPr>
              <a:t> </a:t>
            </a:r>
            <a:r>
              <a:rPr lang="en-GB" dirty="0" err="1">
                <a:solidFill>
                  <a:srgbClr val="00B050"/>
                </a:solidFill>
              </a:rPr>
              <a:t>Llwyddiannus</a:t>
            </a:r>
            <a:r>
              <a:rPr lang="en-GB" dirty="0">
                <a:solidFill>
                  <a:srgbClr val="00B050"/>
                </a:solidFill>
              </a:rPr>
              <a:t> Donaldson (2015):</a:t>
            </a:r>
          </a:p>
          <a:p>
            <a:endParaRPr lang="en-GB" dirty="0">
              <a:solidFill>
                <a:srgbClr val="00B050"/>
              </a:solidFill>
            </a:endParaRPr>
          </a:p>
          <a:p>
            <a:r>
              <a:rPr lang="en-GB" dirty="0" err="1">
                <a:solidFill>
                  <a:srgbClr val="00B050"/>
                </a:solidFill>
              </a:rPr>
              <a:t>Sawl</a:t>
            </a:r>
            <a:r>
              <a:rPr lang="en-GB" dirty="0">
                <a:solidFill>
                  <a:srgbClr val="00B050"/>
                </a:solidFill>
              </a:rPr>
              <a:t> </a:t>
            </a:r>
            <a:r>
              <a:rPr lang="en-GB" dirty="0" err="1">
                <a:solidFill>
                  <a:srgbClr val="00B050"/>
                </a:solidFill>
              </a:rPr>
              <a:t>gwaith</a:t>
            </a:r>
            <a:r>
              <a:rPr lang="en-GB" dirty="0">
                <a:solidFill>
                  <a:srgbClr val="00B050"/>
                </a:solidFill>
              </a:rPr>
              <a:t> </a:t>
            </a:r>
            <a:r>
              <a:rPr lang="en-GB" dirty="0" err="1">
                <a:solidFill>
                  <a:srgbClr val="00B050"/>
                </a:solidFill>
              </a:rPr>
              <a:t>dybiwch</a:t>
            </a:r>
            <a:r>
              <a:rPr lang="en-GB" dirty="0">
                <a:solidFill>
                  <a:srgbClr val="00B050"/>
                </a:solidFill>
              </a:rPr>
              <a:t> chi y </a:t>
            </a:r>
            <a:r>
              <a:rPr lang="en-GB" dirty="0" err="1">
                <a:solidFill>
                  <a:srgbClr val="00B050"/>
                </a:solidFill>
              </a:rPr>
              <a:t>mae’r</a:t>
            </a:r>
            <a:r>
              <a:rPr lang="en-GB" dirty="0">
                <a:solidFill>
                  <a:srgbClr val="00B050"/>
                </a:solidFill>
              </a:rPr>
              <a:t> </a:t>
            </a:r>
            <a:r>
              <a:rPr lang="en-GB" dirty="0" err="1">
                <a:solidFill>
                  <a:srgbClr val="00B050"/>
                </a:solidFill>
              </a:rPr>
              <a:t>geiriau</a:t>
            </a:r>
            <a:r>
              <a:rPr lang="en-GB" dirty="0">
                <a:solidFill>
                  <a:srgbClr val="00B050"/>
                </a:solidFill>
              </a:rPr>
              <a:t> ‘</a:t>
            </a:r>
            <a:r>
              <a:rPr lang="en-GB" dirty="0" err="1">
                <a:solidFill>
                  <a:srgbClr val="00B050"/>
                </a:solidFill>
              </a:rPr>
              <a:t>creadigol</a:t>
            </a:r>
            <a:r>
              <a:rPr lang="en-GB" dirty="0">
                <a:solidFill>
                  <a:srgbClr val="00B050"/>
                </a:solidFill>
              </a:rPr>
              <a:t>/</a:t>
            </a:r>
            <a:r>
              <a:rPr lang="en-GB" dirty="0" err="1">
                <a:solidFill>
                  <a:srgbClr val="00B050"/>
                </a:solidFill>
              </a:rPr>
              <a:t>creadigrwydd</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cael</a:t>
            </a:r>
            <a:r>
              <a:rPr lang="en-GB" dirty="0">
                <a:solidFill>
                  <a:srgbClr val="00B050"/>
                </a:solidFill>
              </a:rPr>
              <a:t> </a:t>
            </a:r>
            <a:r>
              <a:rPr lang="en-GB" dirty="0" err="1">
                <a:solidFill>
                  <a:srgbClr val="00B050"/>
                </a:solidFill>
              </a:rPr>
              <a:t>eu</a:t>
            </a:r>
            <a:r>
              <a:rPr lang="en-GB" dirty="0">
                <a:solidFill>
                  <a:srgbClr val="00B050"/>
                </a:solidFill>
              </a:rPr>
              <a:t> </a:t>
            </a:r>
            <a:r>
              <a:rPr lang="en-GB" dirty="0" err="1">
                <a:solidFill>
                  <a:srgbClr val="00B050"/>
                </a:solidFill>
              </a:rPr>
              <a:t>cyflwyno</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yr</a:t>
            </a:r>
            <a:r>
              <a:rPr lang="en-GB" dirty="0">
                <a:solidFill>
                  <a:srgbClr val="00B050"/>
                </a:solidFill>
              </a:rPr>
              <a:t> </a:t>
            </a:r>
            <a:r>
              <a:rPr lang="en-GB" dirty="0" err="1">
                <a:solidFill>
                  <a:srgbClr val="00B050"/>
                </a:solidFill>
              </a:rPr>
              <a:t>adroddiad</a:t>
            </a:r>
            <a:r>
              <a:rPr lang="en-GB" dirty="0">
                <a:solidFill>
                  <a:srgbClr val="00B050"/>
                </a:solidFill>
              </a:rPr>
              <a:t> </a:t>
            </a:r>
            <a:r>
              <a:rPr lang="en-GB" dirty="0" err="1">
                <a:solidFill>
                  <a:srgbClr val="00B050"/>
                </a:solidFill>
              </a:rPr>
              <a:t>hwn</a:t>
            </a:r>
            <a:r>
              <a:rPr lang="en-GB" dirty="0">
                <a:solidFill>
                  <a:srgbClr val="00B050"/>
                </a:solidFill>
              </a:rPr>
              <a:t>?</a:t>
            </a:r>
          </a:p>
          <a:p>
            <a:endParaRPr lang="en-GB" dirty="0">
              <a:solidFill>
                <a:srgbClr val="00B050"/>
              </a:solidFill>
            </a:endParaRPr>
          </a:p>
          <a:p>
            <a:r>
              <a:rPr lang="en-GB" dirty="0">
                <a:solidFill>
                  <a:srgbClr val="00B050"/>
                </a:solidFill>
              </a:rPr>
              <a:t>Pam bod </a:t>
            </a:r>
            <a:r>
              <a:rPr lang="en-GB" dirty="0" err="1">
                <a:solidFill>
                  <a:srgbClr val="00B050"/>
                </a:solidFill>
              </a:rPr>
              <a:t>creadigrwydd</a:t>
            </a:r>
            <a:r>
              <a:rPr lang="en-GB" dirty="0">
                <a:solidFill>
                  <a:srgbClr val="00B050"/>
                </a:solidFill>
              </a:rPr>
              <a:t> more </a:t>
            </a:r>
            <a:r>
              <a:rPr lang="en-GB" dirty="0" err="1">
                <a:solidFill>
                  <a:srgbClr val="00B050"/>
                </a:solidFill>
              </a:rPr>
              <a:t>bwysig</a:t>
            </a:r>
            <a:r>
              <a:rPr lang="en-GB" dirty="0">
                <a:solidFill>
                  <a:srgbClr val="00B050"/>
                </a:solidFill>
              </a:rPr>
              <a:t> </a:t>
            </a:r>
            <a:r>
              <a:rPr lang="en-GB" dirty="0" err="1">
                <a:solidFill>
                  <a:srgbClr val="00B050"/>
                </a:solidFill>
              </a:rPr>
              <a:t>yng</a:t>
            </a:r>
            <a:r>
              <a:rPr lang="en-GB" dirty="0">
                <a:solidFill>
                  <a:srgbClr val="00B050"/>
                </a:solidFill>
              </a:rPr>
              <a:t> </a:t>
            </a:r>
            <a:r>
              <a:rPr lang="en-GB" dirty="0" err="1">
                <a:solidFill>
                  <a:srgbClr val="00B050"/>
                </a:solidFill>
              </a:rPr>
              <a:t>nghwricwlwm</a:t>
            </a:r>
            <a:r>
              <a:rPr lang="en-GB" dirty="0">
                <a:solidFill>
                  <a:srgbClr val="00B050"/>
                </a:solidFill>
              </a:rPr>
              <a:t> </a:t>
            </a:r>
            <a:r>
              <a:rPr lang="en-GB" dirty="0" err="1">
                <a:solidFill>
                  <a:srgbClr val="00B050"/>
                </a:solidFill>
              </a:rPr>
              <a:t>heddiw</a:t>
            </a:r>
            <a:r>
              <a:rPr lang="en-GB" dirty="0">
                <a:solidFill>
                  <a:srgbClr val="00B050"/>
                </a:solidFill>
              </a:rPr>
              <a:t>?</a:t>
            </a:r>
          </a:p>
          <a:p>
            <a:endParaRPr lang="en-GB" dirty="0"/>
          </a:p>
        </p:txBody>
      </p:sp>
      <p:sp>
        <p:nvSpPr>
          <p:cNvPr id="9" name="Content Placeholder 8">
            <a:extLst>
              <a:ext uri="{FF2B5EF4-FFF2-40B4-BE49-F238E27FC236}">
                <a16:creationId xmlns:a16="http://schemas.microsoft.com/office/drawing/2014/main" id="{06A2C3F9-7760-A05C-EDA8-8F4526379013}"/>
              </a:ext>
            </a:extLst>
          </p:cNvPr>
          <p:cNvSpPr>
            <a:spLocks noGrp="1"/>
          </p:cNvSpPr>
          <p:nvPr>
            <p:ph sz="half" idx="2"/>
          </p:nvPr>
        </p:nvSpPr>
        <p:spPr/>
        <p:txBody>
          <a:bodyPr>
            <a:normAutofit fontScale="92500" lnSpcReduction="20000"/>
          </a:bodyPr>
          <a:lstStyle/>
          <a:p>
            <a:r>
              <a:rPr lang="en-GB" dirty="0" err="1"/>
              <a:t>Donalson’s</a:t>
            </a:r>
            <a:r>
              <a:rPr lang="en-GB" dirty="0"/>
              <a:t> Successful Futures report (2015):</a:t>
            </a:r>
          </a:p>
          <a:p>
            <a:endParaRPr lang="en-GB" dirty="0"/>
          </a:p>
          <a:p>
            <a:r>
              <a:rPr lang="en-GB" dirty="0"/>
              <a:t>How many times do you think the words ‘creative/creativity’ is mentioned in this report?</a:t>
            </a:r>
          </a:p>
          <a:p>
            <a:endParaRPr lang="en-GB" dirty="0"/>
          </a:p>
          <a:p>
            <a:r>
              <a:rPr lang="en-GB" dirty="0"/>
              <a:t>Why is creativity important in today’s curriculum?</a:t>
            </a:r>
          </a:p>
          <a:p>
            <a:endParaRPr lang="en-GB" dirty="0"/>
          </a:p>
        </p:txBody>
      </p:sp>
    </p:spTree>
    <p:extLst>
      <p:ext uri="{BB962C8B-B14F-4D97-AF65-F5344CB8AC3E}">
        <p14:creationId xmlns:p14="http://schemas.microsoft.com/office/powerpoint/2010/main" val="2308040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rgbClr val="00B050"/>
                </a:solidFill>
              </a:rPr>
              <a:t>Cyfranwyr</a:t>
            </a:r>
            <a:r>
              <a:rPr lang="en-GB" dirty="0">
                <a:solidFill>
                  <a:srgbClr val="00B050"/>
                </a:solidFill>
              </a:rPr>
              <a:t> </a:t>
            </a:r>
            <a:r>
              <a:rPr lang="en-GB" dirty="0" err="1">
                <a:solidFill>
                  <a:srgbClr val="00B050"/>
                </a:solidFill>
              </a:rPr>
              <a:t>mentrus</a:t>
            </a:r>
            <a:r>
              <a:rPr lang="en-GB" dirty="0">
                <a:solidFill>
                  <a:srgbClr val="00B050"/>
                </a:solidFill>
              </a:rPr>
              <a:t> </a:t>
            </a:r>
            <a:r>
              <a:rPr lang="en-GB" dirty="0" err="1">
                <a:solidFill>
                  <a:srgbClr val="00B050"/>
                </a:solidFill>
              </a:rPr>
              <a:t>creadigol</a:t>
            </a:r>
            <a:r>
              <a:rPr lang="en-GB" dirty="0"/>
              <a:t> </a:t>
            </a:r>
            <a:br>
              <a:rPr lang="en-GB" dirty="0"/>
            </a:br>
            <a:r>
              <a:rPr lang="en-GB" dirty="0"/>
              <a:t>Enterprising, Creative Contributors</a:t>
            </a:r>
          </a:p>
        </p:txBody>
      </p:sp>
      <p:sp>
        <p:nvSpPr>
          <p:cNvPr id="9" name="Content Placeholder 8">
            <a:extLst>
              <a:ext uri="{FF2B5EF4-FFF2-40B4-BE49-F238E27FC236}">
                <a16:creationId xmlns:a16="http://schemas.microsoft.com/office/drawing/2014/main" id="{A800F71F-F448-CE54-A6C5-A001A50C16A4}"/>
              </a:ext>
            </a:extLst>
          </p:cNvPr>
          <p:cNvSpPr>
            <a:spLocks noGrp="1"/>
          </p:cNvSpPr>
          <p:nvPr>
            <p:ph sz="half" idx="1"/>
          </p:nvPr>
        </p:nvSpPr>
        <p:spPr/>
        <p:txBody>
          <a:bodyPr>
            <a:normAutofit fontScale="62500" lnSpcReduction="20000"/>
          </a:bodyPr>
          <a:lstStyle/>
          <a:p>
            <a:pPr fontAlgn="base"/>
            <a:r>
              <a:rPr lang="en-GB" sz="2400" dirty="0" err="1">
                <a:solidFill>
                  <a:srgbClr val="00B050"/>
                </a:solidFill>
              </a:rPr>
              <a:t>Cysylltu</a:t>
            </a:r>
            <a:r>
              <a:rPr lang="en-GB" sz="2400" dirty="0">
                <a:solidFill>
                  <a:srgbClr val="00B050"/>
                </a:solidFill>
              </a:rPr>
              <a:t> Ac </a:t>
            </a:r>
            <a:r>
              <a:rPr lang="en-GB" sz="2400" dirty="0" err="1">
                <a:solidFill>
                  <a:srgbClr val="00B050"/>
                </a:solidFill>
              </a:rPr>
              <a:t>Yn</a:t>
            </a:r>
            <a:r>
              <a:rPr lang="en-GB" sz="2400" dirty="0">
                <a:solidFill>
                  <a:srgbClr val="00B050"/>
                </a:solidFill>
              </a:rPr>
              <a:t> </a:t>
            </a:r>
            <a:r>
              <a:rPr lang="en-GB" sz="2400" dirty="0" err="1">
                <a:solidFill>
                  <a:srgbClr val="00B050"/>
                </a:solidFill>
              </a:rPr>
              <a:t>Cymhwyso</a:t>
            </a:r>
            <a:r>
              <a:rPr lang="en-GB" sz="2400" dirty="0">
                <a:solidFill>
                  <a:srgbClr val="00B050"/>
                </a:solidFill>
              </a:rPr>
              <a:t> Eu </a:t>
            </a:r>
            <a:r>
              <a:rPr lang="en-GB" sz="2400" dirty="0" err="1">
                <a:solidFill>
                  <a:srgbClr val="00B050"/>
                </a:solidFill>
              </a:rPr>
              <a:t>Gwybodaeth</a:t>
            </a:r>
            <a:r>
              <a:rPr lang="en-GB" sz="2400" dirty="0">
                <a:solidFill>
                  <a:srgbClr val="00B050"/>
                </a:solidFill>
              </a:rPr>
              <a:t> </a:t>
            </a:r>
            <a:r>
              <a:rPr lang="en-GB" sz="2400" dirty="0" err="1">
                <a:solidFill>
                  <a:srgbClr val="00B050"/>
                </a:solidFill>
              </a:rPr>
              <a:t>A’u</a:t>
            </a:r>
            <a:r>
              <a:rPr lang="en-GB" sz="2400" dirty="0">
                <a:solidFill>
                  <a:srgbClr val="00B050"/>
                </a:solidFill>
              </a:rPr>
              <a:t> </a:t>
            </a:r>
            <a:r>
              <a:rPr lang="en-GB" sz="2400" dirty="0" err="1">
                <a:solidFill>
                  <a:srgbClr val="00B050"/>
                </a:solidFill>
              </a:rPr>
              <a:t>Sgiliau</a:t>
            </a:r>
            <a:r>
              <a:rPr lang="en-GB" sz="2400" dirty="0">
                <a:solidFill>
                  <a:srgbClr val="00B050"/>
                </a:solidFill>
              </a:rPr>
              <a:t> I </a:t>
            </a:r>
            <a:r>
              <a:rPr lang="en-GB" sz="2400" dirty="0" err="1">
                <a:solidFill>
                  <a:srgbClr val="00B050"/>
                </a:solidFill>
              </a:rPr>
              <a:t>Greu</a:t>
            </a:r>
            <a:r>
              <a:rPr lang="en-GB" sz="2400" dirty="0">
                <a:solidFill>
                  <a:srgbClr val="00B050"/>
                </a:solidFill>
              </a:rPr>
              <a:t> </a:t>
            </a:r>
            <a:r>
              <a:rPr lang="en-GB" sz="2400" dirty="0" err="1">
                <a:solidFill>
                  <a:srgbClr val="00B050"/>
                </a:solidFill>
              </a:rPr>
              <a:t>Syniadau</a:t>
            </a:r>
            <a:r>
              <a:rPr lang="en-GB" sz="2400" dirty="0">
                <a:solidFill>
                  <a:srgbClr val="00B050"/>
                </a:solidFill>
              </a:rPr>
              <a:t> A </a:t>
            </a:r>
            <a:r>
              <a:rPr lang="en-GB" sz="2400" dirty="0" err="1">
                <a:solidFill>
                  <a:srgbClr val="00B050"/>
                </a:solidFill>
              </a:rPr>
              <a:t>Chynnyrch</a:t>
            </a:r>
            <a:endParaRPr lang="en-GB" sz="2400" dirty="0">
              <a:solidFill>
                <a:srgbClr val="00B050"/>
              </a:solidFill>
            </a:endParaRPr>
          </a:p>
          <a:p>
            <a:pPr fontAlgn="base"/>
            <a:r>
              <a:rPr lang="en-GB" sz="2400" dirty="0" err="1">
                <a:solidFill>
                  <a:srgbClr val="00B050"/>
                </a:solidFill>
              </a:rPr>
              <a:t>Meddwl</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Greadigol</a:t>
            </a:r>
            <a:r>
              <a:rPr lang="en-GB" sz="2400" dirty="0">
                <a:solidFill>
                  <a:srgbClr val="00B050"/>
                </a:solidFill>
              </a:rPr>
              <a:t> Er </a:t>
            </a:r>
            <a:r>
              <a:rPr lang="en-GB" sz="2400" dirty="0" err="1">
                <a:solidFill>
                  <a:srgbClr val="00B050"/>
                </a:solidFill>
              </a:rPr>
              <a:t>Mwyn</a:t>
            </a:r>
            <a:r>
              <a:rPr lang="en-GB" sz="2400" dirty="0">
                <a:solidFill>
                  <a:srgbClr val="00B050"/>
                </a:solidFill>
              </a:rPr>
              <a:t> Ail-</a:t>
            </a:r>
            <a:r>
              <a:rPr lang="en-GB" sz="2400" dirty="0" err="1">
                <a:solidFill>
                  <a:srgbClr val="00B050"/>
                </a:solidFill>
              </a:rPr>
              <a:t>lunio</a:t>
            </a:r>
            <a:r>
              <a:rPr lang="en-GB" sz="2400" dirty="0">
                <a:solidFill>
                  <a:srgbClr val="00B050"/>
                </a:solidFill>
              </a:rPr>
              <a:t> A </a:t>
            </a:r>
            <a:r>
              <a:rPr lang="en-GB" sz="2400" dirty="0" err="1">
                <a:solidFill>
                  <a:srgbClr val="00B050"/>
                </a:solidFill>
              </a:rPr>
              <a:t>Datrys</a:t>
            </a:r>
            <a:r>
              <a:rPr lang="en-GB" sz="2400" dirty="0">
                <a:solidFill>
                  <a:srgbClr val="00B050"/>
                </a:solidFill>
              </a:rPr>
              <a:t> </a:t>
            </a:r>
            <a:r>
              <a:rPr lang="en-GB" sz="2400" dirty="0" err="1">
                <a:solidFill>
                  <a:srgbClr val="00B050"/>
                </a:solidFill>
              </a:rPr>
              <a:t>Problemau</a:t>
            </a:r>
            <a:endParaRPr lang="en-GB" sz="2400" dirty="0">
              <a:solidFill>
                <a:srgbClr val="00B050"/>
              </a:solidFill>
            </a:endParaRPr>
          </a:p>
          <a:p>
            <a:pPr fontAlgn="base"/>
            <a:r>
              <a:rPr lang="en-GB" sz="2400" dirty="0" err="1">
                <a:solidFill>
                  <a:srgbClr val="00B050"/>
                </a:solidFill>
              </a:rPr>
              <a:t>Adnabod</a:t>
            </a:r>
            <a:r>
              <a:rPr lang="en-GB" sz="2400" dirty="0">
                <a:solidFill>
                  <a:srgbClr val="00B050"/>
                </a:solidFill>
              </a:rPr>
              <a:t> </a:t>
            </a:r>
            <a:r>
              <a:rPr lang="en-GB" sz="2400" dirty="0" err="1">
                <a:solidFill>
                  <a:srgbClr val="00B050"/>
                </a:solidFill>
              </a:rPr>
              <a:t>Cyfleoedd</a:t>
            </a:r>
            <a:r>
              <a:rPr lang="en-GB" sz="2400" dirty="0">
                <a:solidFill>
                  <a:srgbClr val="00B050"/>
                </a:solidFill>
              </a:rPr>
              <a:t> Ac </a:t>
            </a:r>
            <a:r>
              <a:rPr lang="en-GB" sz="2400" dirty="0" err="1">
                <a:solidFill>
                  <a:srgbClr val="00B050"/>
                </a:solidFill>
              </a:rPr>
              <a:t>Yn</a:t>
            </a:r>
            <a:r>
              <a:rPr lang="en-GB" sz="2400" dirty="0">
                <a:solidFill>
                  <a:srgbClr val="00B050"/>
                </a:solidFill>
              </a:rPr>
              <a:t> </a:t>
            </a:r>
            <a:r>
              <a:rPr lang="en-GB" sz="2400" dirty="0" err="1">
                <a:solidFill>
                  <a:srgbClr val="00B050"/>
                </a:solidFill>
              </a:rPr>
              <a:t>Manteisio</a:t>
            </a:r>
            <a:r>
              <a:rPr lang="en-GB" sz="2400" dirty="0">
                <a:solidFill>
                  <a:srgbClr val="00B050"/>
                </a:solidFill>
              </a:rPr>
              <a:t> </a:t>
            </a:r>
            <a:r>
              <a:rPr lang="en-GB" sz="2400" dirty="0" err="1">
                <a:solidFill>
                  <a:srgbClr val="00B050"/>
                </a:solidFill>
              </a:rPr>
              <a:t>Arnyn</a:t>
            </a:r>
            <a:r>
              <a:rPr lang="en-GB" sz="2400" dirty="0">
                <a:solidFill>
                  <a:srgbClr val="00B050"/>
                </a:solidFill>
              </a:rPr>
              <a:t> </a:t>
            </a:r>
            <a:r>
              <a:rPr lang="en-GB" sz="2400" dirty="0" err="1">
                <a:solidFill>
                  <a:srgbClr val="00B050"/>
                </a:solidFill>
              </a:rPr>
              <a:t>Nhw</a:t>
            </a:r>
            <a:endParaRPr lang="en-GB" sz="2400" dirty="0">
              <a:solidFill>
                <a:srgbClr val="00B050"/>
              </a:solidFill>
            </a:endParaRPr>
          </a:p>
          <a:p>
            <a:pPr fontAlgn="base"/>
            <a:r>
              <a:rPr lang="en-GB" sz="2400" dirty="0" err="1">
                <a:solidFill>
                  <a:srgbClr val="00B050"/>
                </a:solidFill>
              </a:rPr>
              <a:t>Mentro’n</a:t>
            </a:r>
            <a:r>
              <a:rPr lang="en-GB" sz="2400" dirty="0">
                <a:solidFill>
                  <a:srgbClr val="00B050"/>
                </a:solidFill>
              </a:rPr>
              <a:t> </a:t>
            </a:r>
            <a:r>
              <a:rPr lang="en-GB" sz="2400" dirty="0" err="1">
                <a:solidFill>
                  <a:srgbClr val="00B050"/>
                </a:solidFill>
              </a:rPr>
              <a:t>Bwyllog</a:t>
            </a:r>
            <a:endParaRPr lang="en-GB" sz="2400" dirty="0">
              <a:solidFill>
                <a:srgbClr val="00B050"/>
              </a:solidFill>
            </a:endParaRPr>
          </a:p>
          <a:p>
            <a:pPr fontAlgn="base"/>
            <a:r>
              <a:rPr lang="en-GB" sz="2400" dirty="0" err="1">
                <a:solidFill>
                  <a:srgbClr val="00B050"/>
                </a:solidFill>
              </a:rPr>
              <a:t>Arwain</a:t>
            </a:r>
            <a:r>
              <a:rPr lang="en-GB" sz="2400" dirty="0">
                <a:solidFill>
                  <a:srgbClr val="00B050"/>
                </a:solidFill>
              </a:rPr>
              <a:t> Ac </a:t>
            </a:r>
            <a:r>
              <a:rPr lang="en-GB" sz="2400" dirty="0" err="1">
                <a:solidFill>
                  <a:srgbClr val="00B050"/>
                </a:solidFill>
              </a:rPr>
              <a:t>Yn</a:t>
            </a:r>
            <a:r>
              <a:rPr lang="en-GB" sz="2400" dirty="0">
                <a:solidFill>
                  <a:srgbClr val="00B050"/>
                </a:solidFill>
              </a:rPr>
              <a:t> </a:t>
            </a:r>
            <a:r>
              <a:rPr lang="en-GB" sz="2400" dirty="0" err="1">
                <a:solidFill>
                  <a:srgbClr val="00B050"/>
                </a:solidFill>
              </a:rPr>
              <a:t>Chwarae</a:t>
            </a:r>
            <a:r>
              <a:rPr lang="en-GB" sz="2400" dirty="0">
                <a:solidFill>
                  <a:srgbClr val="00B050"/>
                </a:solidFill>
              </a:rPr>
              <a:t> </a:t>
            </a:r>
            <a:r>
              <a:rPr lang="en-GB" sz="2400" dirty="0" err="1">
                <a:solidFill>
                  <a:srgbClr val="00B050"/>
                </a:solidFill>
              </a:rPr>
              <a:t>Rolau</a:t>
            </a:r>
            <a:r>
              <a:rPr lang="en-GB" sz="2400" dirty="0">
                <a:solidFill>
                  <a:srgbClr val="00B050"/>
                </a:solidFill>
              </a:rPr>
              <a:t> </a:t>
            </a:r>
            <a:r>
              <a:rPr lang="en-GB" sz="2400" dirty="0" err="1">
                <a:solidFill>
                  <a:srgbClr val="00B050"/>
                </a:solidFill>
              </a:rPr>
              <a:t>Gwahanol</a:t>
            </a:r>
            <a:r>
              <a:rPr lang="en-GB" sz="2400" dirty="0">
                <a:solidFill>
                  <a:srgbClr val="00B050"/>
                </a:solidFill>
              </a:rPr>
              <a:t> </a:t>
            </a:r>
            <a:r>
              <a:rPr lang="en-GB" sz="2400" dirty="0" err="1">
                <a:solidFill>
                  <a:srgbClr val="00B050"/>
                </a:solidFill>
              </a:rPr>
              <a:t>Mewn</a:t>
            </a:r>
            <a:r>
              <a:rPr lang="en-GB" sz="2400" dirty="0">
                <a:solidFill>
                  <a:srgbClr val="00B050"/>
                </a:solidFill>
              </a:rPr>
              <a:t> </a:t>
            </a:r>
            <a:r>
              <a:rPr lang="en-GB" sz="2400" dirty="0" err="1">
                <a:solidFill>
                  <a:srgbClr val="00B050"/>
                </a:solidFill>
              </a:rPr>
              <a:t>Timau’n</a:t>
            </a:r>
            <a:r>
              <a:rPr lang="en-GB" sz="2400" dirty="0">
                <a:solidFill>
                  <a:srgbClr val="00B050"/>
                </a:solidFill>
              </a:rPr>
              <a:t> </a:t>
            </a:r>
            <a:r>
              <a:rPr lang="en-GB" sz="2400" dirty="0" err="1">
                <a:solidFill>
                  <a:srgbClr val="00B050"/>
                </a:solidFill>
              </a:rPr>
              <a:t>Effeithiol</a:t>
            </a:r>
            <a:r>
              <a:rPr lang="en-GB" sz="2400" dirty="0">
                <a:solidFill>
                  <a:srgbClr val="00B050"/>
                </a:solidFill>
              </a:rPr>
              <a:t> Ac </a:t>
            </a:r>
            <a:r>
              <a:rPr lang="en-GB" sz="2400" dirty="0" err="1">
                <a:solidFill>
                  <a:srgbClr val="00B050"/>
                </a:solidFill>
              </a:rPr>
              <a:t>Yn</a:t>
            </a:r>
            <a:r>
              <a:rPr lang="en-GB" sz="2400" dirty="0">
                <a:solidFill>
                  <a:srgbClr val="00B050"/>
                </a:solidFill>
              </a:rPr>
              <a:t> </a:t>
            </a:r>
            <a:r>
              <a:rPr lang="en-GB" sz="2400" dirty="0" err="1">
                <a:solidFill>
                  <a:srgbClr val="00B050"/>
                </a:solidFill>
              </a:rPr>
              <a:t>Gyfrifol</a:t>
            </a:r>
            <a:endParaRPr lang="en-GB" sz="2400" dirty="0">
              <a:solidFill>
                <a:srgbClr val="00B050"/>
              </a:solidFill>
            </a:endParaRPr>
          </a:p>
          <a:p>
            <a:pPr fontAlgn="base"/>
            <a:r>
              <a:rPr lang="en-GB" sz="2400" dirty="0" err="1">
                <a:solidFill>
                  <a:srgbClr val="00B050"/>
                </a:solidFill>
              </a:rPr>
              <a:t>Mynegi</a:t>
            </a:r>
            <a:r>
              <a:rPr lang="en-GB" sz="2400" dirty="0">
                <a:solidFill>
                  <a:srgbClr val="00B050"/>
                </a:solidFill>
              </a:rPr>
              <a:t> </a:t>
            </a:r>
            <a:r>
              <a:rPr lang="en-GB" sz="2400" dirty="0" err="1">
                <a:solidFill>
                  <a:srgbClr val="00B050"/>
                </a:solidFill>
              </a:rPr>
              <a:t>Syniadau</a:t>
            </a:r>
            <a:r>
              <a:rPr lang="en-GB" sz="2400" dirty="0">
                <a:solidFill>
                  <a:srgbClr val="00B050"/>
                </a:solidFill>
              </a:rPr>
              <a:t> Ac </a:t>
            </a:r>
            <a:r>
              <a:rPr lang="en-GB" sz="2400" dirty="0" err="1">
                <a:solidFill>
                  <a:srgbClr val="00B050"/>
                </a:solidFill>
              </a:rPr>
              <a:t>Emosiynau</a:t>
            </a:r>
            <a:r>
              <a:rPr lang="en-GB" sz="2400" dirty="0">
                <a:solidFill>
                  <a:srgbClr val="00B050"/>
                </a:solidFill>
              </a:rPr>
              <a:t> </a:t>
            </a:r>
            <a:r>
              <a:rPr lang="en-GB" sz="2400" dirty="0" err="1">
                <a:solidFill>
                  <a:srgbClr val="00B050"/>
                </a:solidFill>
              </a:rPr>
              <a:t>Drwy</a:t>
            </a:r>
            <a:r>
              <a:rPr lang="en-GB" sz="2400" dirty="0">
                <a:solidFill>
                  <a:srgbClr val="00B050"/>
                </a:solidFill>
              </a:rPr>
              <a:t> </a:t>
            </a:r>
            <a:r>
              <a:rPr lang="en-GB" sz="2400" dirty="0" err="1">
                <a:solidFill>
                  <a:srgbClr val="00B050"/>
                </a:solidFill>
              </a:rPr>
              <a:t>Wahanol</a:t>
            </a:r>
            <a:r>
              <a:rPr lang="en-GB" sz="2400" dirty="0">
                <a:solidFill>
                  <a:srgbClr val="00B050"/>
                </a:solidFill>
              </a:rPr>
              <a:t> </a:t>
            </a:r>
            <a:r>
              <a:rPr lang="en-GB" sz="2400" dirty="0" err="1">
                <a:solidFill>
                  <a:srgbClr val="00B050"/>
                </a:solidFill>
              </a:rPr>
              <a:t>Gyfryngau</a:t>
            </a:r>
            <a:endParaRPr lang="en-GB" sz="2400" dirty="0">
              <a:solidFill>
                <a:srgbClr val="00B050"/>
              </a:solidFill>
            </a:endParaRPr>
          </a:p>
          <a:p>
            <a:pPr fontAlgn="base"/>
            <a:r>
              <a:rPr lang="en-GB" sz="2400" dirty="0" err="1">
                <a:solidFill>
                  <a:srgbClr val="00B050"/>
                </a:solidFill>
              </a:rPr>
              <a:t>Rhoi</a:t>
            </a:r>
            <a:r>
              <a:rPr lang="en-GB" sz="2400" dirty="0">
                <a:solidFill>
                  <a:srgbClr val="00B050"/>
                </a:solidFill>
              </a:rPr>
              <a:t> </a:t>
            </a:r>
            <a:r>
              <a:rPr lang="en-GB" sz="2400" dirty="0" err="1">
                <a:solidFill>
                  <a:srgbClr val="00B050"/>
                </a:solidFill>
              </a:rPr>
              <a:t>O’u</a:t>
            </a:r>
            <a:r>
              <a:rPr lang="en-GB" sz="2400" dirty="0">
                <a:solidFill>
                  <a:srgbClr val="00B050"/>
                </a:solidFill>
              </a:rPr>
              <a:t> </a:t>
            </a:r>
            <a:r>
              <a:rPr lang="en-GB" sz="2400" dirty="0" err="1">
                <a:solidFill>
                  <a:srgbClr val="00B050"/>
                </a:solidFill>
              </a:rPr>
              <a:t>Hegni</a:t>
            </a:r>
            <a:r>
              <a:rPr lang="en-GB" sz="2400" dirty="0">
                <a:solidFill>
                  <a:srgbClr val="00B050"/>
                </a:solidFill>
              </a:rPr>
              <a:t> </a:t>
            </a:r>
            <a:r>
              <a:rPr lang="en-GB" sz="2400" dirty="0" err="1">
                <a:solidFill>
                  <a:srgbClr val="00B050"/>
                </a:solidFill>
              </a:rPr>
              <a:t>A’u</a:t>
            </a:r>
            <a:r>
              <a:rPr lang="en-GB" sz="2400" dirty="0">
                <a:solidFill>
                  <a:srgbClr val="00B050"/>
                </a:solidFill>
              </a:rPr>
              <a:t> </a:t>
            </a:r>
            <a:r>
              <a:rPr lang="en-GB" sz="2400" dirty="0" err="1">
                <a:solidFill>
                  <a:srgbClr val="00B050"/>
                </a:solidFill>
              </a:rPr>
              <a:t>Sgiliau</a:t>
            </a:r>
            <a:r>
              <a:rPr lang="en-GB" sz="2400" dirty="0">
                <a:solidFill>
                  <a:srgbClr val="00B050"/>
                </a:solidFill>
              </a:rPr>
              <a:t> </a:t>
            </a:r>
            <a:r>
              <a:rPr lang="en-GB" sz="2400" dirty="0" err="1">
                <a:solidFill>
                  <a:srgbClr val="00B050"/>
                </a:solidFill>
              </a:rPr>
              <a:t>Fel</a:t>
            </a:r>
            <a:r>
              <a:rPr lang="en-GB" sz="2400" dirty="0">
                <a:solidFill>
                  <a:srgbClr val="00B050"/>
                </a:solidFill>
              </a:rPr>
              <a:t> Y </a:t>
            </a:r>
            <a:r>
              <a:rPr lang="en-GB" sz="2400" dirty="0" err="1">
                <a:solidFill>
                  <a:srgbClr val="00B050"/>
                </a:solidFill>
              </a:rPr>
              <a:t>Bydd</a:t>
            </a:r>
            <a:r>
              <a:rPr lang="en-GB" sz="2400" dirty="0">
                <a:solidFill>
                  <a:srgbClr val="00B050"/>
                </a:solidFill>
              </a:rPr>
              <a:t> </a:t>
            </a:r>
            <a:r>
              <a:rPr lang="en-GB" sz="2400" dirty="0" err="1">
                <a:solidFill>
                  <a:srgbClr val="00B050"/>
                </a:solidFill>
              </a:rPr>
              <a:t>Pobl</a:t>
            </a:r>
            <a:r>
              <a:rPr lang="en-GB" sz="2400" dirty="0">
                <a:solidFill>
                  <a:srgbClr val="00B050"/>
                </a:solidFill>
              </a:rPr>
              <a:t> </a:t>
            </a:r>
            <a:r>
              <a:rPr lang="en-GB" sz="2400" dirty="0" err="1">
                <a:solidFill>
                  <a:srgbClr val="00B050"/>
                </a:solidFill>
              </a:rPr>
              <a:t>Eraill</a:t>
            </a:r>
            <a:r>
              <a:rPr lang="en-GB" sz="2400" dirty="0">
                <a:solidFill>
                  <a:srgbClr val="00B050"/>
                </a:solidFill>
              </a:rPr>
              <a:t> </a:t>
            </a:r>
            <a:r>
              <a:rPr lang="en-GB" sz="2400" dirty="0" err="1">
                <a:solidFill>
                  <a:srgbClr val="00B050"/>
                </a:solidFill>
              </a:rPr>
              <a:t>Yn</a:t>
            </a:r>
            <a:r>
              <a:rPr lang="en-GB" sz="2400" dirty="0">
                <a:solidFill>
                  <a:srgbClr val="00B050"/>
                </a:solidFill>
              </a:rPr>
              <a:t> </a:t>
            </a:r>
            <a:r>
              <a:rPr lang="en-GB" sz="2400" dirty="0" err="1">
                <a:solidFill>
                  <a:srgbClr val="00B050"/>
                </a:solidFill>
              </a:rPr>
              <a:t>Elwa</a:t>
            </a:r>
            <a:endParaRPr lang="en-GB" sz="2400" dirty="0">
              <a:solidFill>
                <a:srgbClr val="00B050"/>
              </a:solidFill>
            </a:endParaRPr>
          </a:p>
          <a:p>
            <a:endParaRPr lang="en-GB" dirty="0"/>
          </a:p>
        </p:txBody>
      </p:sp>
      <p:sp>
        <p:nvSpPr>
          <p:cNvPr id="10" name="Content Placeholder 9">
            <a:extLst>
              <a:ext uri="{FF2B5EF4-FFF2-40B4-BE49-F238E27FC236}">
                <a16:creationId xmlns:a16="http://schemas.microsoft.com/office/drawing/2014/main" id="{8E6625B6-09D6-76FA-AE69-8675E2B15C73}"/>
              </a:ext>
            </a:extLst>
          </p:cNvPr>
          <p:cNvSpPr>
            <a:spLocks noGrp="1"/>
          </p:cNvSpPr>
          <p:nvPr>
            <p:ph sz="half" idx="2"/>
          </p:nvPr>
        </p:nvSpPr>
        <p:spPr/>
        <p:txBody>
          <a:bodyPr>
            <a:normAutofit fontScale="62500" lnSpcReduction="20000"/>
          </a:bodyPr>
          <a:lstStyle/>
          <a:p>
            <a:r>
              <a:rPr lang="en-GB" dirty="0"/>
              <a:t>Connect And Apply Their Knowledge And Skills To Create Ideas And Products </a:t>
            </a:r>
          </a:p>
          <a:p>
            <a:r>
              <a:rPr lang="en-GB" dirty="0"/>
              <a:t> Think Creatively To Reframe And Solve Problems </a:t>
            </a:r>
          </a:p>
          <a:p>
            <a:r>
              <a:rPr lang="en-GB" dirty="0"/>
              <a:t> Identify And Grasp Opportunities </a:t>
            </a:r>
          </a:p>
          <a:p>
            <a:r>
              <a:rPr lang="en-GB" dirty="0"/>
              <a:t>Take Measured Risks </a:t>
            </a:r>
          </a:p>
          <a:p>
            <a:r>
              <a:rPr lang="en-GB" dirty="0"/>
              <a:t> Lead And Play Different Roles In Teams Effectively And Responsibly </a:t>
            </a:r>
          </a:p>
          <a:p>
            <a:r>
              <a:rPr lang="en-GB" dirty="0"/>
              <a:t> Express Ideas And Emotions Through Different Media </a:t>
            </a:r>
          </a:p>
          <a:p>
            <a:r>
              <a:rPr lang="en-GB" dirty="0"/>
              <a:t> Give Off Their Energy And Skills So That Other People Will Benefit And Are Ready To Play A Full Part In Life And Work </a:t>
            </a:r>
          </a:p>
          <a:p>
            <a:endParaRPr lang="en-GB" dirty="0"/>
          </a:p>
        </p:txBody>
      </p:sp>
      <p:sp>
        <p:nvSpPr>
          <p:cNvPr id="5" name="Content Placeholder 2"/>
          <p:cNvSpPr txBox="1">
            <a:spLocks/>
          </p:cNvSpPr>
          <p:nvPr/>
        </p:nvSpPr>
        <p:spPr>
          <a:xfrm>
            <a:off x="6032376" y="1752600"/>
            <a:ext cx="3568824"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endParaRPr lang="en-GB" dirty="0"/>
          </a:p>
        </p:txBody>
      </p:sp>
    </p:spTree>
    <p:extLst>
      <p:ext uri="{BB962C8B-B14F-4D97-AF65-F5344CB8AC3E}">
        <p14:creationId xmlns:p14="http://schemas.microsoft.com/office/powerpoint/2010/main" val="39270722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dirty="0" err="1"/>
              <a:t>Meysydd</a:t>
            </a:r>
            <a:r>
              <a:rPr lang="en-GB" dirty="0"/>
              <a:t> dysgu </a:t>
            </a:r>
            <a:r>
              <a:rPr lang="en-GB" dirty="0" err="1"/>
              <a:t>cwricwlwm</a:t>
            </a:r>
            <a:r>
              <a:rPr lang="en-GB" dirty="0"/>
              <a:t> </a:t>
            </a:r>
            <a:r>
              <a:rPr lang="en-GB" dirty="0" err="1"/>
              <a:t>i</a:t>
            </a:r>
            <a:r>
              <a:rPr lang="en-GB" dirty="0"/>
              <a:t> </a:t>
            </a:r>
            <a:r>
              <a:rPr lang="en-GB" dirty="0" err="1"/>
              <a:t>gymru</a:t>
            </a:r>
            <a:r>
              <a:rPr lang="en-GB" dirty="0"/>
              <a:t> Curriculum for wales Areas of learning</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sz="2400" dirty="0" err="1">
                <a:solidFill>
                  <a:srgbClr val="00B050"/>
                </a:solidFill>
              </a:rPr>
              <a:t>Mae’r</a:t>
            </a:r>
            <a:r>
              <a:rPr lang="en-GB" sz="2400" dirty="0">
                <a:solidFill>
                  <a:srgbClr val="00B050"/>
                </a:solidFill>
              </a:rPr>
              <a:t> </a:t>
            </a:r>
            <a:r>
              <a:rPr lang="en-GB" sz="2400" b="1" dirty="0" err="1">
                <a:solidFill>
                  <a:srgbClr val="00B050"/>
                </a:solidFill>
              </a:rPr>
              <a:t>Celfyddydau</a:t>
            </a:r>
            <a:r>
              <a:rPr lang="en-GB" sz="2400" b="1" dirty="0">
                <a:solidFill>
                  <a:srgbClr val="00B050"/>
                </a:solidFill>
              </a:rPr>
              <a:t> </a:t>
            </a:r>
            <a:r>
              <a:rPr lang="en-GB" sz="2400" b="1" dirty="0" err="1">
                <a:solidFill>
                  <a:srgbClr val="00B050"/>
                </a:solidFill>
              </a:rPr>
              <a:t>Mynegiannol</a:t>
            </a:r>
            <a:r>
              <a:rPr lang="en-GB" sz="2400" dirty="0">
                <a:solidFill>
                  <a:srgbClr val="00B050"/>
                </a:solidFill>
              </a:rPr>
              <a:t>:</a:t>
            </a:r>
          </a:p>
          <a:p>
            <a:pPr eaLnBrk="0" fontAlgn="base" hangingPunct="0">
              <a:spcBef>
                <a:spcPct val="0"/>
              </a:spcBef>
              <a:spcAft>
                <a:spcPct val="0"/>
              </a:spcAft>
              <a:buClrTx/>
              <a:buSzTx/>
            </a:pPr>
            <a:r>
              <a:rPr lang="cy-GB" altLang="en-US" sz="2400" dirty="0">
                <a:solidFill>
                  <a:srgbClr val="00B050"/>
                </a:solidFill>
              </a:rPr>
              <a:t>yn annog plant a phobl ifanc i ddatblygu eu gwerthfawrogiad creadigol </a:t>
            </a:r>
          </a:p>
          <a:p>
            <a:pPr marL="0" indent="0" eaLnBrk="0" fontAlgn="base" hangingPunct="0">
              <a:spcBef>
                <a:spcPct val="0"/>
              </a:spcBef>
              <a:spcAft>
                <a:spcPct val="0"/>
              </a:spcAft>
              <a:buClrTx/>
              <a:buSzTx/>
              <a:buNone/>
            </a:pPr>
            <a:endParaRPr lang="cy-GB" altLang="en-US" sz="2400" dirty="0">
              <a:solidFill>
                <a:srgbClr val="00B050"/>
              </a:solidFill>
            </a:endParaRPr>
          </a:p>
          <a:p>
            <a:pPr eaLnBrk="0" fontAlgn="base" hangingPunct="0">
              <a:spcBef>
                <a:spcPct val="0"/>
              </a:spcBef>
              <a:spcAft>
                <a:spcPct val="0"/>
              </a:spcAft>
              <a:buClrTx/>
              <a:buSzTx/>
            </a:pPr>
            <a:r>
              <a:rPr lang="cy-GB" altLang="en-US" sz="2400" dirty="0">
                <a:solidFill>
                  <a:srgbClr val="00B050"/>
                </a:solidFill>
              </a:rPr>
              <a:t> yn darparu cyfleoedd i archwilio meddwl, mireinio, a chyfleu syniadau, gan ennyn diddordeb meddwl, dychymyg a synhwyrau yn greadigol </a:t>
            </a:r>
          </a:p>
          <a:p>
            <a:pPr marL="0" indent="0" eaLnBrk="0" fontAlgn="base" hangingPunct="0">
              <a:spcBef>
                <a:spcPct val="0"/>
              </a:spcBef>
              <a:spcAft>
                <a:spcPct val="0"/>
              </a:spcAft>
              <a:buClrTx/>
              <a:buSzTx/>
              <a:buNone/>
            </a:pPr>
            <a:endParaRPr lang="cy-GB" altLang="en-US" sz="2400" dirty="0">
              <a:solidFill>
                <a:srgbClr val="00B050"/>
              </a:solidFill>
            </a:endParaRPr>
          </a:p>
          <a:p>
            <a:pPr eaLnBrk="0" fontAlgn="base" hangingPunct="0">
              <a:spcBef>
                <a:spcPct val="0"/>
              </a:spcBef>
              <a:spcAft>
                <a:spcPct val="0"/>
              </a:spcAft>
              <a:buClrTx/>
              <a:buSzTx/>
            </a:pPr>
            <a:r>
              <a:rPr lang="cy-GB" altLang="en-US" sz="2400" dirty="0">
                <a:solidFill>
                  <a:srgbClr val="00B050"/>
                </a:solidFill>
              </a:rPr>
              <a:t>yn darparu ysbrydoliaeth a chymhelliant wrth iddynt ddod â phlant a phobl ifanc i gysylltiad â phrosesau creadigol, perfformiadau a chynhyrchion eraill ac ysgogi eu harbrofi a'u creadigrwydd eu hunain. </a:t>
            </a:r>
          </a:p>
          <a:p>
            <a:endParaRPr lang="en-GB" dirty="0"/>
          </a:p>
        </p:txBody>
      </p:sp>
      <p:sp>
        <p:nvSpPr>
          <p:cNvPr id="9" name="Content Placeholder 8">
            <a:extLst>
              <a:ext uri="{FF2B5EF4-FFF2-40B4-BE49-F238E27FC236}">
                <a16:creationId xmlns:a16="http://schemas.microsoft.com/office/drawing/2014/main" id="{7989ABAC-4619-71C3-56AF-8B05188B13E8}"/>
              </a:ext>
            </a:extLst>
          </p:cNvPr>
          <p:cNvSpPr>
            <a:spLocks noGrp="1"/>
          </p:cNvSpPr>
          <p:nvPr>
            <p:ph sz="half" idx="2"/>
          </p:nvPr>
        </p:nvSpPr>
        <p:spPr/>
        <p:txBody>
          <a:bodyPr>
            <a:normAutofit fontScale="70000" lnSpcReduction="20000"/>
          </a:bodyPr>
          <a:lstStyle/>
          <a:p>
            <a:pPr marL="0" indent="0">
              <a:buNone/>
            </a:pPr>
            <a:r>
              <a:rPr lang="en-GB" b="1" dirty="0"/>
              <a:t>The Expressive Arts:</a:t>
            </a:r>
          </a:p>
          <a:p>
            <a:r>
              <a:rPr lang="en-GB" dirty="0"/>
              <a:t>encourage children and young people to develop their creative appreciation</a:t>
            </a:r>
          </a:p>
          <a:p>
            <a:r>
              <a:rPr lang="en-GB" dirty="0"/>
              <a:t>The expressive arts provide opportunities to explore thinking, refine, and communicate ideas, engaging thinking, imagination and senses creatively</a:t>
            </a:r>
          </a:p>
          <a:p>
            <a:r>
              <a:rPr lang="en-GB" dirty="0"/>
              <a:t>The expressive arts provide inspiration and motivation as they bring children and young people into contact with the creative processes, performances and products of others and stimulate their own experimentation and creativity. </a:t>
            </a:r>
          </a:p>
          <a:p>
            <a:endParaRPr lang="en-GB" dirty="0"/>
          </a:p>
        </p:txBody>
      </p:sp>
    </p:spTree>
    <p:extLst>
      <p:ext uri="{BB962C8B-B14F-4D97-AF65-F5344CB8AC3E}">
        <p14:creationId xmlns:p14="http://schemas.microsoft.com/office/powerpoint/2010/main" val="1285175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 </a:t>
            </a:r>
            <a:r>
              <a:rPr lang="en-GB" dirty="0" err="1"/>
              <a:t>Celfyddyddau</a:t>
            </a:r>
            <a:r>
              <a:rPr lang="en-GB" dirty="0"/>
              <a:t> </a:t>
            </a:r>
            <a:r>
              <a:rPr lang="en-GB" dirty="0" err="1"/>
              <a:t>Mynegiannol</a:t>
            </a:r>
            <a:r>
              <a:rPr lang="en-GB" dirty="0"/>
              <a:t> </a:t>
            </a:r>
            <a:br>
              <a:rPr lang="en-GB" dirty="0"/>
            </a:br>
            <a:r>
              <a:rPr lang="en-GB" dirty="0"/>
              <a:t>The Expressive Arts</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a:solidFill>
                  <a:srgbClr val="00B050"/>
                </a:solidFill>
              </a:rPr>
              <a:t>Sut?</a:t>
            </a:r>
          </a:p>
          <a:p>
            <a:r>
              <a:rPr lang="en-GB" dirty="0" err="1">
                <a:solidFill>
                  <a:srgbClr val="00B050"/>
                </a:solidFill>
              </a:rPr>
              <a:t>Cerddoriaeth</a:t>
            </a:r>
            <a:endParaRPr lang="en-GB" dirty="0">
              <a:solidFill>
                <a:srgbClr val="00B050"/>
              </a:solidFill>
            </a:endParaRPr>
          </a:p>
          <a:p>
            <a:r>
              <a:rPr lang="en-GB" dirty="0">
                <a:solidFill>
                  <a:srgbClr val="00B050"/>
                </a:solidFill>
              </a:rPr>
              <a:t> Drama</a:t>
            </a:r>
          </a:p>
          <a:p>
            <a:r>
              <a:rPr lang="en-GB" dirty="0">
                <a:solidFill>
                  <a:srgbClr val="00B050"/>
                </a:solidFill>
              </a:rPr>
              <a:t> Dawns</a:t>
            </a:r>
          </a:p>
          <a:p>
            <a:r>
              <a:rPr lang="en-GB" dirty="0">
                <a:solidFill>
                  <a:srgbClr val="00B050"/>
                </a:solidFill>
              </a:rPr>
              <a:t> </a:t>
            </a:r>
            <a:r>
              <a:rPr lang="en-GB" dirty="0" err="1">
                <a:solidFill>
                  <a:srgbClr val="00B050"/>
                </a:solidFill>
              </a:rPr>
              <a:t>Ffilm</a:t>
            </a:r>
            <a:r>
              <a:rPr lang="en-GB" dirty="0">
                <a:solidFill>
                  <a:srgbClr val="00B050"/>
                </a:solidFill>
              </a:rPr>
              <a:t> a </a:t>
            </a:r>
            <a:r>
              <a:rPr lang="en-GB" dirty="0" err="1">
                <a:solidFill>
                  <a:srgbClr val="00B050"/>
                </a:solidFill>
              </a:rPr>
              <a:t>Chyfryngau</a:t>
            </a:r>
            <a:r>
              <a:rPr lang="en-GB" dirty="0">
                <a:solidFill>
                  <a:srgbClr val="00B050"/>
                </a:solidFill>
              </a:rPr>
              <a:t> </a:t>
            </a:r>
            <a:r>
              <a:rPr lang="en-GB" dirty="0" err="1">
                <a:solidFill>
                  <a:srgbClr val="00B050"/>
                </a:solidFill>
              </a:rPr>
              <a:t>Digidol</a:t>
            </a:r>
            <a:r>
              <a:rPr lang="en-GB" dirty="0">
                <a:solidFill>
                  <a:srgbClr val="00B050"/>
                </a:solidFill>
              </a:rPr>
              <a:t> </a:t>
            </a:r>
          </a:p>
          <a:p>
            <a:r>
              <a:rPr lang="en-GB" dirty="0">
                <a:solidFill>
                  <a:srgbClr val="00B050"/>
                </a:solidFill>
              </a:rPr>
              <a:t> Y </a:t>
            </a:r>
            <a:r>
              <a:rPr lang="en-GB" dirty="0" err="1">
                <a:solidFill>
                  <a:srgbClr val="00B050"/>
                </a:solidFill>
              </a:rPr>
              <a:t>Celfyddydau</a:t>
            </a:r>
            <a:r>
              <a:rPr lang="en-GB" dirty="0">
                <a:solidFill>
                  <a:srgbClr val="00B050"/>
                </a:solidFill>
              </a:rPr>
              <a:t> </a:t>
            </a:r>
            <a:r>
              <a:rPr lang="en-GB" dirty="0" err="1">
                <a:solidFill>
                  <a:srgbClr val="00B050"/>
                </a:solidFill>
              </a:rPr>
              <a:t>Gweledol</a:t>
            </a:r>
            <a:r>
              <a:rPr lang="en-GB" dirty="0">
                <a:solidFill>
                  <a:srgbClr val="00B050"/>
                </a:solidFill>
              </a:rPr>
              <a:t> a </a:t>
            </a:r>
            <a:r>
              <a:rPr lang="en-GB" dirty="0" err="1">
                <a:solidFill>
                  <a:srgbClr val="00B050"/>
                </a:solidFill>
              </a:rPr>
              <a:t>Dylunio</a:t>
            </a:r>
            <a:endParaRPr lang="en-GB" dirty="0">
              <a:solidFill>
                <a:srgbClr val="00B050"/>
              </a:solidFill>
            </a:endParaRPr>
          </a:p>
          <a:p>
            <a:r>
              <a:rPr lang="en-GB" dirty="0">
                <a:solidFill>
                  <a:srgbClr val="00B050"/>
                </a:solidFill>
              </a:rPr>
              <a:t> </a:t>
            </a:r>
            <a:r>
              <a:rPr lang="en-GB" dirty="0" err="1">
                <a:solidFill>
                  <a:srgbClr val="00B050"/>
                </a:solidFill>
              </a:rPr>
              <a:t>Llythrennedd</a:t>
            </a:r>
            <a:r>
              <a:rPr lang="en-GB" dirty="0">
                <a:solidFill>
                  <a:srgbClr val="00B050"/>
                </a:solidFill>
              </a:rPr>
              <a:t> ac </a:t>
            </a:r>
            <a:r>
              <a:rPr lang="en-GB" dirty="0" err="1">
                <a:solidFill>
                  <a:srgbClr val="00B050"/>
                </a:solidFill>
              </a:rPr>
              <a:t>Ysgrifennu</a:t>
            </a:r>
            <a:r>
              <a:rPr lang="en-GB" dirty="0">
                <a:solidFill>
                  <a:srgbClr val="00B050"/>
                </a:solidFill>
              </a:rPr>
              <a:t> </a:t>
            </a:r>
            <a:r>
              <a:rPr lang="en-GB" dirty="0" err="1">
                <a:solidFill>
                  <a:srgbClr val="00B050"/>
                </a:solidFill>
              </a:rPr>
              <a:t>Creadigol</a:t>
            </a:r>
            <a:r>
              <a:rPr lang="en-GB" dirty="0">
                <a:solidFill>
                  <a:srgbClr val="00B050"/>
                </a:solidFill>
              </a:rPr>
              <a:t>. </a:t>
            </a:r>
          </a:p>
        </p:txBody>
      </p:sp>
      <p:sp>
        <p:nvSpPr>
          <p:cNvPr id="9" name="Content Placeholder 8">
            <a:extLst>
              <a:ext uri="{FF2B5EF4-FFF2-40B4-BE49-F238E27FC236}">
                <a16:creationId xmlns:a16="http://schemas.microsoft.com/office/drawing/2014/main" id="{EB075F5A-B321-A004-3252-4EBB8DC3BAB7}"/>
              </a:ext>
            </a:extLst>
          </p:cNvPr>
          <p:cNvSpPr>
            <a:spLocks noGrp="1"/>
          </p:cNvSpPr>
          <p:nvPr>
            <p:ph sz="half" idx="2"/>
          </p:nvPr>
        </p:nvSpPr>
        <p:spPr/>
        <p:txBody>
          <a:bodyPr>
            <a:normAutofit fontScale="92500" lnSpcReduction="20000"/>
          </a:bodyPr>
          <a:lstStyle/>
          <a:p>
            <a:pPr marL="0" indent="0">
              <a:buNone/>
            </a:pPr>
            <a:r>
              <a:rPr lang="en-GB" b="1" dirty="0"/>
              <a:t>How?</a:t>
            </a:r>
          </a:p>
          <a:p>
            <a:r>
              <a:rPr lang="en-GB" dirty="0"/>
              <a:t>Music</a:t>
            </a:r>
          </a:p>
          <a:p>
            <a:r>
              <a:rPr lang="en-GB" dirty="0"/>
              <a:t>Drama</a:t>
            </a:r>
          </a:p>
          <a:p>
            <a:r>
              <a:rPr lang="en-GB" dirty="0"/>
              <a:t>Dance</a:t>
            </a:r>
          </a:p>
          <a:p>
            <a:r>
              <a:rPr lang="en-GB" dirty="0"/>
              <a:t>Film and Digital Media</a:t>
            </a:r>
          </a:p>
          <a:p>
            <a:r>
              <a:rPr lang="en-GB" dirty="0"/>
              <a:t>Visual Arts and Design</a:t>
            </a:r>
          </a:p>
          <a:p>
            <a:r>
              <a:rPr lang="en-GB" dirty="0"/>
              <a:t>Literature and Creative Writing. </a:t>
            </a:r>
          </a:p>
        </p:txBody>
      </p:sp>
    </p:spTree>
    <p:extLst>
      <p:ext uri="{BB962C8B-B14F-4D97-AF65-F5344CB8AC3E}">
        <p14:creationId xmlns:p14="http://schemas.microsoft.com/office/powerpoint/2010/main" val="148391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Y Meddwl </a:t>
            </a:r>
            <a:r>
              <a:rPr lang="en-GB" sz="3200" dirty="0" err="1"/>
              <a:t>Ymholgar</a:t>
            </a:r>
            <a:r>
              <a:rPr lang="en-GB" sz="3200" dirty="0"/>
              <a:t>: </a:t>
            </a:r>
            <a:r>
              <a:rPr lang="en-GB" sz="3200" dirty="0" err="1"/>
              <a:t>Dulliau</a:t>
            </a:r>
            <a:r>
              <a:rPr lang="en-GB" sz="3200" dirty="0"/>
              <a:t> </a:t>
            </a:r>
            <a:r>
              <a:rPr lang="en-GB" sz="3200" dirty="0" err="1"/>
              <a:t>Creadigol</a:t>
            </a:r>
            <a:br>
              <a:rPr lang="en-GB" sz="3200" dirty="0"/>
            </a:br>
            <a:r>
              <a:rPr lang="en-GB" sz="3200" dirty="0"/>
              <a:t>Creative Approaches</a:t>
            </a:r>
          </a:p>
        </p:txBody>
      </p:sp>
      <p:sp>
        <p:nvSpPr>
          <p:cNvPr id="3" name="Subtitle 2"/>
          <p:cNvSpPr>
            <a:spLocks noGrp="1"/>
          </p:cNvSpPr>
          <p:nvPr>
            <p:ph type="body" idx="1"/>
          </p:nvPr>
        </p:nvSpPr>
        <p:spPr/>
        <p:txBody>
          <a:bodyPr>
            <a:normAutofit/>
          </a:bodyPr>
          <a:lstStyle/>
          <a:p>
            <a:r>
              <a:rPr lang="en-GB" sz="2400" dirty="0"/>
              <a:t>Benefits and challenges of creativity in education.</a:t>
            </a:r>
          </a:p>
        </p:txBody>
      </p:sp>
      <p:sp>
        <p:nvSpPr>
          <p:cNvPr id="4" name="AutoShape 2" descr="data:image/jpeg;base64,/9j/4AAQSkZJRgABAQAAAQABAAD/2wCEAAkGBxQREhUUERQUFhUXGBwbGRcYGRQVIBwcGBgYGhYdHBgZHSghGRonGxoYITEhJSkrLi4uGB8zODMsNygtLisBCgoKDg0OGxAQGzAmICQvLDAtLywyLCwyLSwvLCwsLC8sMi8sLDQsLCwsLC0sLDQsLC8sNCwsLCwsLCwsLCwsLP/AABEIAOEA4AMBIgACEQEDEQH/xAAcAAABBQEBAQAAAAAAAAAAAAAAAQQFBgcDAgj/xABDEAACAQIEBAQDBQYDBwQDAAABAhEAAwQSITEFBiJBE1FhcTKBkQcUQqGxI1JicsHRM8LwFVOCkpPS8YOisuEkNUP/xAAaAQADAQEBAQAAAAAAAAAAAAAAAwQCBQEG/8QAMREAAgIBAwIEBAUEAwAAAAAAAAECAxEEEiExQRMiYfAFMlGxcYGRocEUFdHhI1Lx/9oADAMBAAIRAxEAPwA5o41fxBQ3Si6hBEbE6wPXz/KnNi6cN4dwXQMxIIDHMCDHUPX+tX3inAMBYst4qKoPc6tP8M6zVW5f4HgL+IBNy5cIIyo6gZtCdY1IEQZ0pljcvlXBZC1YfHBA8f4c1t87iFugOrRp1Ca4cT5ixN60lm7cTw0799NBOnUR/wCZrbeIYRLlsh1VhB0IkCslscKshiyJazLcn4WcafCCjbSew9DXkIbzVOoytslnHQjOD4nLcT9m2VlKo5mAMp6mBGo03Md6f3A79PSCDmLdUgemsa/Tb5+72IR8tnwDn6gxy6QQxbLn76GB6Gu3BOW3Y4ZA7wRLDSMkyJBP7usD+lUKKihdmZPcyS5WwRuYvxPA8RAYzzorCDn6pJPpXD7TOZ7wu/drDFFA6yuhPpNaLwrg9rDZvBXLnMnUnbb9aof2gcsXGvG/aQurDqA1IPnFIctzMUSgrE59CsWFxnDb6B2dbjahc+YN5gyYJPl57axVx4lz62QraCC5sNZ1776TPaqWlzEviM2Ka5PhlLbOHT/MA3bUg6xXbE2Xa34KWgJ/HpO3TprB03psYRayx9rUnmWG/Q5cQxFy/cDXtX21CA6zE5fb9Ke4HlsXcNevLdy3LTR4cAyIBBM66yQI8j3puuFOlk3EzgbgGen8QneGjv71y/29csgi5hruYEqWtwVMe5BX2IqGcdsuStS3V7YPD/Q6rYFu7ZDCDcJUgeilj8wAR860vl+1hr1i7YtIwX8eYCSWGhkGCYH5VmfD7N+7dGIvWSFQZbdsDxILQZcDcsBA+dbBwTDi3ZX9ktosAWRexI1170VrHJPrbE8L3+hQMf8AZ3ezRbZGTsSWUgeWm9TGCw9ng9sF/wBpefQBQBoNwB2HrV3mqPz9wy41xLyIXUKVYDUie8U+ds3HBJGxyxGT4IXjHNH3q7bBXIBmiGLCY0kiAI9ai7sgeH4MyRL6bR5a9RP5094XwC/xDEG5eteFbEEkLkkrtlB7yO1WO1yXeBj70cnsZj3mimfl8xtuMeP9jjkZWXOpOiqub+aNe2p0PfTy1qJ5l56uLca3hcoCmC5Eye8Db0q6YHhSWLJtWu4Op3JIiT66VlOBb7viMzrma1cJZD33/oZ94NMhiUm2eV7ZzeSw8v8AOl7N/wDkEOncgAEeum/t7fNzf+0RED/s5Obo3ylRoSzQYg+QqqYjFeLibl1FZVuHpQiDMQAB33JJ9t65XMRqiEBgelkGYaSC3UB0jTWNfrXlqSx2HeHFvLRr/DuKWb+bwbiXMsZspkDMJGvtWa89YTJimJVYcbqrn6n4fU+1SH2Y33Fy7ZW7ZFlWLeEB1EkASpJkICBOm57VduN8Ht4pMl0TG3vEajv7UoUn4FqaMc4jgbl1Gaw/TlztbVSqzIlV1MeU+WtdbiG6bARmNy4Q4UgFyFXLlI8pnqJ7ipriXJZwjhluJdtuVRrVxMxidSsRkgenlNc8RgfCcMcjMxzrcUglBAhI/CAABp31plcV1HyvT+XOO2T1ieacQWtNdW4lmy4DlDGbLEgnNvHtvV84HzLbxjutlbhVVBNwiFk/h85jX5VQbRIvfdr9s3BLOLSOsOxC6lu4AI0rpyhexlq9ew+GS2OoMwuEkIAY0y9zIHyFMlFNE7imiY+0e0xe2TJQegiTtrO9VnhCq15FtZnLMJlXUAEbEwCZ0MDtNa9icKlwQ6hh600wvB7NgE2rYVssTufrWI2YjgxC1xjgg+ZOeLOCItwbl2BKroB7k/pVIHGfHu57SOrOfgZi8lmHwjQTGmtRtu3b+9l8XJt+KfE32n6xtXZ7ln72wwhm1Iy7nXSAAd/b0qqFUYpY64znsYUtvJNo91yFGEZnzGCQ5GYHXvBEa7EfOrdy5wY2pxGJym4RIkCUGs9XsY0qOfn+2EfLbOdSAASBmkkMfSDH1qT/ANu2sTaW0Wy3b9vRRLRmBiSNqVYrdvy8Cnrq5eVNe3j7jfE88W1aAhK/va/XQaD3p5jucMLZUF7mrCcoEn51n/FMBctKwvreUAAMUgqwXYyf/uorA8PfHYgKoVWuHSdlCrPzgCtVUQly+iHNLHBot3iuC4mPDzFX/CSMhnU6H5E79qb2eRrgMNin8PyG8e/+vnNU7GcKfCX/AAruUnQhl0BBMDT3itT5Wxhu4dSxlhKk+cbTqTMee/pXlsfDipVvhnik10POH5YwqNbYWlLW/hYiSD5+/rUVhOTiL157t7PbfNlt5VGUvuc0STE9+9RXOvM90O2Htq1uIhwYJHf5VXcFx3EJd8YtmYJkBMkDQCY7msw0s7FuM+I0aVy7y6mDDkO7s0SzGdFnKAuwiTrvVN5k4/dvXGW2+VQxUdhppJIOskgaxVy5c4qLqKjXPEuhMznKVGp9gNJAqm8x8u3bdxyts3bTknTcTvof9b6ViuKhPDG1zzLMjxy5x29avZHcOoIkjbeDud5adxuJ2rTyRGu1Zzyvy27OpNo2bQIJDQS0agAdhJnY6z6V7594/ftubIVDZcRM6mR5g9JHtW5w8SaUTy+Uepd7/FbCKGa7bCkwDmEEjQiq9x7ndLFw27SeIy/EScqj09TWUqGyqhaQGLAdpIAPf0FOMHxe/ae45TNcZ2IOUsOsQVKzpvp7inS0ezl8i6ZxlLEjTb3N2fCs6LluaCPiHVsQQNR8qoOMulmZmuhWnYhSWMwNWnN300jTzqz8rco3Xwt37z0tcAyL+6N5I7TppUfc5bxQbK2HS5GzyF+Z10OnaPlUNySl5SqDhGTwxOCcJ8dWdYS4lvMIEk9tJO39/OuL4K/Kh/DthozPIPh5ZIzQdCYHrt61J4vE3uH2wU8NzcgXGBLBY0VAoOgjvE61UjmhhJAcgkb7ElZJ76n606miU1yYd3mbiapyXwRMPZViLbXDP7RRurGRr/byFTeOxiWULuYAEx3MeQ7ms15b4qy3bfjXHFuykKiAw0CACJ77kny7UnN+PGKuIwS5b7DNMMN9BEfOe1Doalgwk7J89z3zDzJh70Pa8VbtwhRL5AMpGUkTBBn9a4rjMPiFYBra+GGMqOpn9yNtdD396jG4W2UNkBt5wh1EgkAjpjUQRrUhwPg63b4F51FpDlKgEFmMEDMvnmTU+1OdcYrjsVTpjFPa+gyt4OxZyu/X4lszDkshE5RqekSBp6mp3kjgV5ymKt4nKC0Oo6ywU/C0+f5A1J4Llm1hL929eZPAIIVW6iJjWTtoCPnU5y62ERSmFKQWMgbkwCTr8WkUmU+OCd2ccE3SUtFIElU4/wAk2sS5uIxtud4Eg/KqJxbgtmy5W3cuNdU5TmyqvYmFGvlrWy1S+bcJdLu7W7RtIAUJIUl/ImJNU6e1xksvgk1sZOmSiUocOeGKWy+UZmiCY7k5qlOAzZdLluJuKchIGkxMTsY79hNef9t28IzJiFuqQsF7avcUo2wY29VbTUEex3rjY4j94vIypdsWbaHw8yZWuMwjpWDlAQECd5OldSy1tNNLb2Pmq6ZeWSzu5bfb0waBjcC2IwbW2cO5U9QiJ1jb6Vl1u5cw1wFei9bOxkTuNzOm/nM+ta3hsmGsgsSBuc0SWbUiB3nsKguIcRwt9gL1lCTtmKqx/wCHf6+tcuqxwbwspn1DuhVFeI8MoNzF38XiA13Kz6ZUSWmNR2EAbxrOmvata4Pw42cMLbHqg5iJOp3j2/pXDh9rDWLTXbNtUCgkwIOgkiTWeYvjWMxtw+GbgUSQlsxCrGp1E7jv3pvN/lXlSPbNRGCTXOemDjjrSLcLBnKSRLrDaTmMgbbH2mumK+72kS8Si5beViDPiGdDHdj5CdTXi5iXe2GZ7rgKy5RqRmkehPUPOdDvtUdguV3ZwLdmwLi2G8SYOggBhpJuE/8AmqF5ViT6CVqoPC7vsWnlPi92yqqyBQAucSksTE67wBm3PlV0wHHEec8IcwUCc0kxGw8zE7TWbcM5eV7dnK962xBDXGY5ZDAaA6ZcubTadKd8KxNy3cKOVd7RzKQRruASOx9x5EUmdcLG8dSWzVXVS3PDj9i5828yLg0gDNcYHKu3zNZDYxBuFrjOhWSAp+IsDsPPuKs3MxL3ka5cDnLBYAgKxMhdvLSfSo7il/xHwotYe2nhaOxAhtIDabnvGutFC2crr3KXduly+Ow+wmCs3MOwKqzMyvbujUhYGg09JGv4vTXzwO8xxlwYcBsgRZ6CPE6iw6tCQpT1pjh+TLl7xf2eIRgWcw7WkfMZyhVb4jJ1gd6u/KPJyWkR3tm1lbMLQaRoZUtH4p9TsNa1ZdBJ4fUpSzgt+Ez5F8SM+UZo2zRrHpNVTG8wOqX1vKNCU0k77ZY1YwdvOpbmm0/heIlzIbYLREhtNiKrmJV1RmKI9t0AZFjMGPUzKDqZLDv+EVHUl1ZLq7JpqMXjvn078FNu4V0ulM4CgBmzlSYYaRHfQVLYCwjpcm2lzMmUZmK5HB1Oinz1/lHnXjmDDXLaB1VTmGRrjRqEBLgruAROszUPx3C9bsUxFpmRfDdS1tSQDmnKRIiImTpV/wAy2s80mogq8PK4zz9PqSyEJfs2k62VCW+HQdITNm0EsO/kamOYMPcAVr9w+JcbKtsKCEGpAMfCWAjTv30mvHJvJ37MvdtXLBIGYZszXDBzzJJI2gkz7Vwxt83GZurV/DlUZXVBqRDHKSB5fnSW1OeE+hXbe60pR69htau4hVKqLRaEyl2g6znzhSZyjup6pOgqd5B4W2YvdCsQSzOQZLsZEKfhgaRroF96rB4fhlQMWGdzCnNlYEyVLM5/1tVm5TxLobWfdiR1NlEhik/xMcsAR37Vq1Zg8f8AouOutb2zaafHH1OfPTFsQquegDT4vzEQfPTaKj+XbmS+q23V3M/4bAdMrlDNqBJ09QK0PivCLeJWLgmJg+UiDXLhXL9nDktbHUe5Mx5x5TFSxtShtwVJktRRRSDwi+PcV+7qCBLMYUfmSflVXtcZGNIsYm2Gtv1DUbZonp217GrPzDwj7ygAbKynMreRFRXA+VjafPc8Of4FInWdSTtOsCKlujbvTg+DEk2/Q63uVw1/OHy2SgVrQUa5ZjU6xr86ecD4GuGB62uHQDNHSFnKAO2513rxxrirW2ti1lYFiHA1IAEz7VUbvE74zm1P7XMTLAMAvkIOX0k+dat1u2Wzl/h7+otwri92OSb5vvftrCH4TJ7xmjSRlI9e0edUfH37dtHF6yxcnVo07STOuafftTzC3HxFgXbguXAhGVQHB0Ob8QEkHSQSDtTriPAr2IRrVhkLKQSHAJGUAgTvOo39hXRhH/jUmcyyTsvzFen6DbhPMRymzcUdVvKeoZvQ6/p+dccLcvYQgoGRssBshZXU7bfL6U2bhWNuuLVrDlOvMXYRlMAfFPwwO1X3H8at4K2uHLZrq2xqVkTGhPoT5TW7bq6FuWMPqMope3E+Ev2f+ClWcPctIHuC+gJzeIqNOh2y7hdTv5k+lPmwau7ELe8V1AtG2SpEZiwOoG2U6mNDTDiPMGKv2QhuMpz5iQBqAB0xEESJ+dc+GccIInxPxM1y4QsEHSO86dqTpviNWpbhnDJrsRnGyHOOv8njiXGL5y2WtlRnVM5nKstlk5RB1BBI2EztrO2LFwM/jW7aNatrbm2RlZmIaQOxgExJ+Ia01PE8M9vIwYh2zgZoMiZgkSBufrSWb1zGHwsOiEL8VtmZCJMSZ1PqTvNWvPDlwkY3QnFwqTzLqW7lnA+LYK3rVnwyelR1GfxFztm29akMDy1hrLZ0tKGGxOse07V6yWsBhyVUKiiSB3Pv3NZ7xHjN7EmXdgp2RZ+kD4jBri6zWxp5ffokdqCVUFF9TV6ieNcwWcLGcksdlWCfpVI4FxK4hlLjGDqpJ9SQQdjqTXnj13PfN25myssg5dgBrHdgD6Se1Z0OqhqZOOMNdUzy65xrcorksQ4jZxpzC5dtMiv6DLpDEkQP1qLsqLieHdCtdIAYs2oWSA+XtIjXtTDgVpbl1bSTcXqzM6XFGpEKJUF8vVPlpVo5l4Bmt2xhrS51Yag5SF76966flhLb2f7ETjbdDfhbln8yg8ct9T9TPat3IYAkLlUKB0g6kEz3mNaa3bVw5sodwoJRWMn+JtO0eeulPcZhMQl0pNx9SDKIuWRpDDfbv6b1z+63Ld0QCNcpuMwyye7QdoMGCNJ9aRPVwjLKm21wl9OOrXf0Jv6a2T2uKS7/AIfRPHHqXrkzi1y7bVbzZyw6So2Ea5jp7VX+M4U4W8yurG2xkEG45GoC67JqSd6e8Gt5TaUgBnctkdzoC2k928wPUTV34jZtuh8YKU3OaI086k0Gqsbk584bX4nW8JTr2PsZScPhM4vB1DAsdFJ6dQwCzB3ImfLTSrRyfhTeuLdVMli0uW3IQhtwYMzuJJga13wlnhrXYVUL5p1Hc7aHYeVW60gUAAAAbAVe9VCccQMV0POZSzg6UUUUgsCiiigApDRS0AULEC2166EFxc4B8PqUkq+rjN07lTp2FQmLv9MDMbmYyMq9QJO+8TA2I2Jq8cwcJe6xuBwMiHL0hiDu2/mNKql+3eyI72TFwBBGkEaiFiRr3M1yNTRLe21lPnjH09+uRNi4INla1cOW6UUg5oBtsrFCEVYOoHxZdid5q3crccsW+jLcXMdXYyJJJ7kkCSdSTVf5j4O9q4hvhShPS+pEwIkHY9ppvjbiyhsW8rZApBMh37EeZP8AWiWr1EHsfH0T7/mhMYbZbsGmcS40lllQ6s2aAPNRMe9Unili9imV7wURbJyjICH7JPdfUmu2FtlVVeq011trjBghjXbzifWai24PdKm6z3pGcHqgSOkFUETrLfLvWNRfZcpKPEV+5qcnJegX+EEI7B4uIFOTKSDmnQNsdo0riuDs+MgvAQBm7SNY0nST/Q084Di3urcs3mS5ctGRBOx+Evl0B84ntS8A4Neuu9zPbeTle4NQgXXKo1zCGPrI1qGumUrIxisOP06sQq1lJIZYvC2Y8KzaZDnW4puEksF07yMmp0HvT3BO9q54iHqjy/hKj3ImfkKVSitpdDJspYBW6ZzTHbSfYE0+bh6KUukhMobO06OD8JM6CB+lGqvvlbJOeNq49WuyKduHwdeN403MCVZy9ycx0iANSJjy1qP4LjUw9xLz6pB18sw312Pv601xOML2/Dy3VFyTmgZShJIB/EOmPSajMNgb2HkW2i2IgPt1NEA9tZ/5prU7pSUG/mjz768mZT5RM4vG272Ke5ZjKYkiPwg6mNASTtvFWayuHOHUXwGLMF9QbjdIntMg+xqDfhQt2ke/eMvopVSqK3YtoTE7VJ4y82HQuEU3WCeMwzZQYygwdhvtVPiWUT8RrM59EvuUVVuWXImOG3MPaLeHbKS2WSDLNAMDuRr+tTVtwwBGxqjff8UmdxkuohEgAoSIBaCSZPUBHeDU9w7ECFdBAeAQRGXfNOum0e4FUV6+xTUbo4z0a5HeGseUacyctm4xu2IW7B7CSTA3O2lQy4LGzlFlfigMcpjTpMnUwe/0qX5z481gLbsmHcTm3hfT1qnrfvoVuO14BzC3CTBP186zrXT4nMW5Jc4+nqST256F85e4I1om5ebNdbfWQPafau3NuFe7hnW1q2hjzgyRXTl7iBvWpb4lME+emhqUroadVupeH8rQ1JYwjKeGcOe7eGVXkMTBQrGbfM/cCtUtrAA3gV6ApaKqFXnB5CCiFFFFPNhRRRQAUUUUAFeSB5V6rji3KoxG4BP5UAMeJ4qy02nUXJ3WARHrO1QeM4Xh/BYWcPbzH96Bp3htYNQ129Nm2zSVdybpWCZkDXKOox2+teuDhDcuraDGx4eobNuIVSBGk9U9zE1zpamW5vHCN7E0esNaV7SqbaaCMjNn0MgMTvMdW3yqNxXj21ZFKGyjhMwJMCR3M+v07V54xiWs4gjDqoTNbD5EEwBqu8Dc/X0pbXNuwZBPiFDoGIA+EyRr7CoJtQlKtrcs547EkqpLquCQwuETD+NfuMplVRbpBUsq65m111gTGsHepXg/HBathVTONwRlRdf3V8tPzqs4HE3sYczMUCsysoIYPqImRIMVOjC3Mpa1bDKNNWykkb5RBqf+qvlc1QvN9kV0UJLfZwPL9oYm6GVvDARgLZVQSTGobYMZA+tQVjlB8lt2sr0yHR2JB0PXGoBBjt51McLuJdQESDrvoQymCN+xqS4gRcwrZYzRr1FTpMwZMmAdfSrtJbHVSlG1Ymuv2C6mK57Fa4jYw4RFQnsQxJYRMlVWelZHeu3BOVnulHuXSbY7BmOonYHTYjziNKY4y7oWEFTBOqtGnUrGNI3n0qf5axww9jNdJynRRObXyAGm/fvVChXKfmS4FuqMucHbma4LVy0fFZFUCQUN1CoI02MP66U045h2DM6lzIBZAqurIvxAg7HU6yN6sPEcP94tKys67OsASdJUEMDVWw/GAiC1igx0ILMwzM7NGTo20bedhrSddFwsjcuV0f8AobD/AKni7x1sQyolkyq5mDFrcqI0B0jpnSe/cVI8Js5MKgCPDMWCSFgO5IB1+HXz703vYzCglsrO1tR0iToxJ20D/OYruL2ZlvYhVNuYsxnDMTAAKGB271HXFWpQrTxnLb9++pt8dTjztwxybV9VzZVyuq6wD3HtVbu465eRLAbMitKqFYsD5RHadPL8q07h+OW8uZdvkd9tqcJh1BkKoPmABXVs0kLpeJGTWVjjuiWUMsjeWsAbNqHEMxkjeNIA+lS1FLVldca4KEeiNpYCkpaK2AUUUUAFFFFABRRRQAUjCaWkoAqeK4DetOxw5V7bGTbfUDUbT8z7mnHDuD3DHjC2iAz4dsbkH8R8qstIaQ9PW5bmj3c8YMjv3GGIvWwvWHJJMxB7g7aaaU649xacGoe0k24YOmg6Y0Hn5eZr3zZeXD4l7q5LiXBDKpY9RIABAaFmSS0GANqrWO43btWxbt2wiIXyos3dfEfOxLoDroykbAx7cmdV1epk4dJdfUtqr8SKT7Fg5NxQYXLRMsrT/wD02bUfFoNZhQfwkmp+xzEmGUqwBMkiWCxJk77idQR5+lZuvDsc6LjbFtVU/CxcBmzHKRGUwTqNwRJ2rpc5mvSqX7BUt8JMZTq2aDtoMsecE1iekvotd1C6jXCuUtmclmwnE4LOPhl2n95nI+HzAEj1moZbNzEXGKhyWBI1OoGhylonfb1NcFW7clrmUIANAwidDBkidVkQO9Sr8Xs3sOth/DtPayHPcOTpDT0mJLQO3nvrXlGnalKVjw2aszVHMUdLVnwrdq3eANwmWZhOVW0AcT1Nl0/WY1eYnAmbpW8cqfArKkMYGkAA9z3rletn7zcOdypcF7Ytm4CrQFENABKwJBJ9K743Hhbym27N+8uXMFIb4lgfCAD76V6vq1l+v8E34M5Px7EErYN7wnWTBAGbLHSSY0I+e9dbmECKblxWZic7AdcEAAkbaDTWmHE7YuX0dnS7bIm6XWB7aGdN4mpROLsEB8Fb6m0bhFs+HlE5SozHqB0kToZ3G02thZKaim3FPnD5/wAe+p7F457knwe0tsgoEOYZlzA/imW3EeU+vrVk4pwpMQgVpEEFSpgg+lZxf4+4uM1xDbPhIbK22DpkOaQ7iIY6SIgBQNd6ufKnMX3gBHUKwAAieohesxEKu0a96r+ESdcXXY+X798mLq5Nb8cE3w/ArZXKpJ7ksZJPqadUgpa7qSXCJQooor0AoopKACilooAKKKSgBaKKKACiiigAptxHFJats9wwijU76fKnNNOK3AtpyyFwFMoBM+kUAZPjggdmsX3NojS0WDQWMnYkAek99qXkzF4EriFxTBbzsUU3IAyAD/DJOuszHcU1xOIsm42Sw9ln1IKlBA7CRrvvOvlTm5xuzbwgwz2BcudeuX8LuWBDEQIzRqZ02NIXznVmn/TpL7jzAWHsYU22uyviZ0WASIHRu4nTIYHkNZJo4hiEx2GTD2MM1w21EsSEy5RpNw6CYB0zN/CKoOK49fQtCEgSBOYgZQJh41IBSRpvPeKsXADibGETGW7pfD3B+2QKZtsJkgE6akA76ARXuZLOUKsjCKTT5G/CrZvFbbESsFgJmVOuhEMp2+dSFvB279qV8QA5lgjq6dDEnbWZ9KYJhnDG7YbdT0nN1Mc2VoBGoDe2gqUt37jPmYsCMwEwxymIjQQRrqN5ri3WQlZuzwh8qr5sY8Y4rcYizbZ1S0AgMyzwMoLHue1eeXb7I/S7Bk7GD5nziDqa63zHVkhVgq5iJmdZ31pniOIMzvdZVNxhoEBAGkAmY7HbzmqYx3xysjoQwlBJNd/xPPFuMK9tzaObMzBjOR1uSCrAbZIkR6invLPG3ufdcPatK98M4e5e1GVnZoWDoAnfeQYqBwWBRmm9nUEGCoEz2Gvz+ldBhPDCMdCWC66GGmJHbSDXsFKC3Lu/zK46bT4dT6pZz2+i+5bMVghYdwiK6Zo6GJWTJyhjIBAjT+KrLyHgLhc3WQ27cAKoJ2AgAyAW3M9gQN96f8hthzaZLCOMhBYvlMswiQQY2X07VagsbVXDTQ3eJ+f5nBuslHNf04/IUUtFFVkoUUUUAFFFJQAtFFFABRRRQAUUUUAFFFFABXk0tBoAzbm/huNLXbrPYW3skzmInRewEnX9dqpOM4lZJa2XUug+JTPpp+8K037ULC3cG4kFrZV8kiSoMNK9xBn5VR+VsNhSJuWbJI7siH9RW1pZWrdF4Y2PxHwPJJZXv9yq28dmVBpAJzzOskFzGu8D5AU/wfERat3RmVrbNKINtgMoWY7DX+1Xe7jeG29Gs4f/AKVs/wBK5txThp2sYf8A6Vr+1Ifw25vmXvOQs+LQa8scFeXiCZGyuJ20KyBpsNpjamXCMbGI+Jzayn4ySc06H330FW83sGw6LOHBPlatf9tNcT4S6+HZH/pWv+2tV/CdsWnjkXP4u2114KRxDjIZ3XMMqtAEgaEgtGvv20qOxGMteIpw5YEkSDHcwBOs9/erFjcbYUmLVn5WrX/bUa+NtH8FqfS3bH6LVVeh2RUcnv8AdW+UmC8RuWpNsI6wSAT4cRvlIEEen5064Q9/F3bRhDqWS2hJM7ZmPciTptqTUNi3SNAojyVf7Ucr3HOJQWyVdnVQVgHVgNxS5fD0nnI/+8TksY9/yfSXAsM1uwi3AgeOrIABPy0mIk+dSFcsPdVh0sGjQkEHX5V0pZM3nk9UUlLQAUUUUAFFFFABRRRQAUUUUAFFFFABRRRQAlBpaQ0AZVzJebx8SoCtcW9mtA7Mj21t3Eb0Kkwe0+lVK3hbgtMUkkDtV4534S/3vxbehyhvfYEH6b1Ecu4tV0rq042Jo5VudzXqUnhHC2xLGS2h1iBH8zNoPzPpXrj3DBhzCmfUPn/yj9K19eEWb4lok+n6HQj5EVC8S5ew1oyqKW9Zb/5ExWlJN4M5M/4Zw/ENlZVYqe8ERU7z9b+7rYCE9YMyfIDb61buG2iFY9oiqp9qI6bH8I/tXrBcsrnCuX2vAPeZkQmFCiXcjeJ0AHmdK7cwcATDqCAdv96Gb5gLlB9jVl5O4h4trw3AMDQGPlHrTnHcEtnUqjfzZz+WaDXuA3GU5pmJqZ5EfLjrRMCMxk9oRtflvUtxi0EB2+QAA9gNAKqdkkXRl7mPrpWZRGRlnobN9kuI8S/jWQZUHhqF8gM8fOK0ys6+xjB5bGIuH8V7Lr3yDU/VjWi1zb3mxl1KxBC0UUUoaFFFFABRRRQAUUUUAJRS0UAJRS0UAJRS0UAJRS0UAVDn5/DW28kSTbMR3GZZ9JX8zWTcOx2S6y9gxj2mtz5l4OMZh2slspOqvE5WGxjuOxHcE7Vg/G+EthMZcsM4dkKy4GWcyK/wyY+KN+1X6WxOO3uQ6ivncaLgMdCiu1vDm62Y7VB8NfoE1N4e8VQldT2HrVbRIOcVdCZbajU9qoP2tBke2Dtl2rvxC9j7NxzmQbOuZSc2m2cbEeRqm8Z4hexr5rzy23fQevlWHk3Fcj/lfGskEVcMRxWVqi8CsZSxkkaRpHvp/rapi/e0ra6HklyR/HsZNQeHaDnIkLrG3fSu2PeTVv8As55MGPDu75UR1zLElhqYBnp/Pel2TUeWNhFvhGsfZ3g/C4dhgfiZA7fzXDnP6x8qslebVsKAqiAAAB5AaCvdcpvLydFLCwJRS0V4ehSUtFACUUtFACUUtFACUUtFACUtFFACUtFFABRRRQAkViv2iYfLxS4f30tt/wC3J/kra6zT7XuGMPBxaiQv7O56AmUJ9JJH/EKfp5YmI1EcwIWxchQKsPCBMDaqfgMUHAiu9w3bd1rgveEAkyU8QH0iRHnXTZzS+cQw2ay5A1CmPpVEwHL1sYVnjrIkn57UipexSyOKqD+4UNsfRXqKvcNxAQzi7aqrHQZtT5xWI5NMjGPhtXPFX6j8e5zwLmc/yx/WvF24QADvWsmtpyvNJrb/ALF8Plwlxv3rkf8AKo/vWH2VLMANya+luS+FHC4O1bYQ0S3u2sfIQPlUupl5cFNC8xOUlLRUBYJRS0UAJRS0UAFJS0UAFFFFABRRRQAUUUUAFFFFABRRRQAU3x2ES9ba3cUMjqVYHuDoacUz4vjRYs3Lp2RGb6DQfWBQuvB4+h8/YgHCYi4gJKLcdFbzysQJ9YFXbhpXEJlYAiqFh8RmYrc6g5Mz5kzPvPenuE4o/D7gzS1o7Hy9DXZXTk5LWXwWrGfZ9bu9SNlqv8U5G8PQ3Sfr/erRY57wxT44ntVe4pzXbuTBrxZzyHPYrOO4WtgaGah3bMamcW7XzpoPM6Coe44ByW9fNv7f3oYyOS9fZDwu1exs3NTbUuo82BUD6TPyFbxFfOv2WY/weIW5MBmyH2cQPzivooGufqc7iyjG0Wiiipx4UUUUAFFFFABRRRQAUUUUAFFJRQAtFJS0AFFFIaAFpKZ8R4naw6Z71xUHqdT7Dcn0FVPGc1XsRIwaeGn+9cdR/lTYe5+lMhVKfRC52xh1LNxrjlnCLmvNE/Co1Zv5V7++1Z1zRxzEYu0xZfCsdk3LeRc/0H51I4Lggzm5dLXHO7OcxP1/SvfM9ibOVR3FW1URg+eWRW3ylwuEZZeslCrVahghftBgNQNRXbiHA5s6DUCa8ct3CvSapJyDxPL9s7KFPpp+VV/HYI2yYP5CtL4pgiAWWqDx26SYjWvGkai3kgiXbQsY/wBdq64SzCs1PEwRywBqa647D5FyivNozd2IjCYg23lTBG3vWv8AJn2pTltY0eguj/MO/uKxbEKQwI86m7VjOkjtSpQU+GM3OHKPqDDYhbihrbBlOxBkGu1fOnLHMmIwjfs3Md1OoPuK1jl77QLF8AXv2T+vwn59vnUdmnlHpyUQvi+GXOiudq6GAKkEHYggj6ivdIHi0UUUAFFFFABRRRQAlFFFABRS0UAIaRqKKAMU5k//AGVz3/qatuA+EUtFdWn5Ecm35mSFum+O2HvS0VtdTC6HG/8ACfaq3gf8T50UVpHhO474KzPjn+LRRQz1DvDbrUdxX4zRRXr6Gl1K7iNqmOE/4fypaKWuo2XQ9Yfc08wtFFaFmn/ZR8N33rQBRRXKt+dnSq+RC0lLRSxgUUUUAAooooA//9k=">
            <a:hlinkClick r:id="rId3"/>
          </p:cNvPr>
          <p:cNvSpPr>
            <a:spLocks noChangeAspect="1" noChangeArrowheads="1"/>
          </p:cNvSpPr>
          <p:nvPr/>
        </p:nvSpPr>
        <p:spPr bwMode="auto">
          <a:xfrm>
            <a:off x="1644651" y="-2560638"/>
            <a:ext cx="5324475" cy="533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4232" y="746409"/>
            <a:ext cx="3240360" cy="1741463"/>
          </a:xfrm>
          <a:prstGeom prst="rect">
            <a:avLst/>
          </a:prstGeom>
        </p:spPr>
      </p:pic>
    </p:spTree>
    <p:extLst>
      <p:ext uri="{BB962C8B-B14F-4D97-AF65-F5344CB8AC3E}">
        <p14:creationId xmlns:p14="http://schemas.microsoft.com/office/powerpoint/2010/main" val="1330586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2800" dirty="0" err="1">
                <a:solidFill>
                  <a:srgbClr val="00B050"/>
                </a:solidFill>
              </a:rPr>
              <a:t>Buddiannau</a:t>
            </a:r>
            <a:r>
              <a:rPr lang="en-GB" sz="2800" dirty="0">
                <a:solidFill>
                  <a:srgbClr val="00B050"/>
                </a:solidFill>
              </a:rPr>
              <a:t> </a:t>
            </a:r>
            <a:r>
              <a:rPr lang="en-GB" sz="2800" dirty="0" err="1">
                <a:solidFill>
                  <a:srgbClr val="00B050"/>
                </a:solidFill>
              </a:rPr>
              <a:t>Dulliau</a:t>
            </a:r>
            <a:r>
              <a:rPr lang="en-GB" sz="2800" dirty="0">
                <a:solidFill>
                  <a:srgbClr val="00B050"/>
                </a:solidFill>
              </a:rPr>
              <a:t> </a:t>
            </a:r>
            <a:r>
              <a:rPr lang="en-GB" sz="2800" dirty="0" err="1">
                <a:solidFill>
                  <a:srgbClr val="00B050"/>
                </a:solidFill>
              </a:rPr>
              <a:t>Creadigol</a:t>
            </a:r>
            <a:r>
              <a:rPr lang="en-GB" sz="2800" dirty="0">
                <a:solidFill>
                  <a:srgbClr val="00B050"/>
                </a:solidFill>
              </a:rPr>
              <a:t> o </a:t>
            </a:r>
            <a:r>
              <a:rPr lang="en-GB" sz="2800" dirty="0" err="1">
                <a:solidFill>
                  <a:srgbClr val="00B050"/>
                </a:solidFill>
              </a:rPr>
              <a:t>Ddysgu</a:t>
            </a:r>
            <a:br>
              <a:rPr lang="en-GB" sz="2800" dirty="0"/>
            </a:br>
            <a:r>
              <a:rPr lang="en-GB" sz="2800" dirty="0"/>
              <a:t>The Benefits of Creative Approaches to Learning </a:t>
            </a:r>
          </a:p>
        </p:txBody>
      </p:sp>
      <p:sp>
        <p:nvSpPr>
          <p:cNvPr id="2" name="Content Placeholder 1"/>
          <p:cNvSpPr>
            <a:spLocks noGrp="1"/>
          </p:cNvSpPr>
          <p:nvPr>
            <p:ph sz="half" idx="1"/>
          </p:nvPr>
        </p:nvSpPr>
        <p:spPr/>
        <p:txBody>
          <a:bodyPr>
            <a:normAutofit lnSpcReduction="10000"/>
          </a:bodyPr>
          <a:lstStyle/>
          <a:p>
            <a:pPr marL="342900" indent="-342900" eaLnBrk="0" fontAlgn="base" hangingPunct="0">
              <a:spcBef>
                <a:spcPct val="0"/>
              </a:spcBef>
              <a:spcAft>
                <a:spcPct val="0"/>
              </a:spcAft>
              <a:buClrTx/>
              <a:buSzTx/>
            </a:pPr>
            <a:r>
              <a:rPr lang="cy-GB" altLang="en-US" dirty="0">
                <a:solidFill>
                  <a:srgbClr val="00B050"/>
                </a:solidFill>
              </a:rPr>
              <a:t>Myfyrwyr yn cael eu cymell trwy wneud gwaith ymarferol sy’n darparu’r dystiolaeth i ‘ail-ddarganfod’ syniadau. </a:t>
            </a:r>
          </a:p>
          <a:p>
            <a:pPr marL="342900" indent="-342900" eaLnBrk="0" fontAlgn="base" hangingPunct="0">
              <a:spcBef>
                <a:spcPct val="0"/>
              </a:spcBef>
              <a:spcAft>
                <a:spcPct val="0"/>
              </a:spcAft>
              <a:buClrTx/>
              <a:buSzTx/>
            </a:pPr>
            <a:endParaRPr lang="cy-GB" altLang="en-US" dirty="0">
              <a:solidFill>
                <a:srgbClr val="00B050"/>
              </a:solidFill>
            </a:endParaRPr>
          </a:p>
          <a:p>
            <a:pPr marL="342900" indent="-342900" eaLnBrk="0" fontAlgn="base" hangingPunct="0">
              <a:spcBef>
                <a:spcPct val="0"/>
              </a:spcBef>
              <a:spcAft>
                <a:spcPct val="0"/>
              </a:spcAft>
              <a:buClrTx/>
              <a:buSzTx/>
            </a:pPr>
            <a:r>
              <a:rPr lang="cy-GB" altLang="en-US" dirty="0">
                <a:solidFill>
                  <a:srgbClr val="00B050"/>
                </a:solidFill>
              </a:rPr>
              <a:t>Yn gwella sgiliau meddwl fel bod disgyblion yn dod yn well dysgwyr </a:t>
            </a:r>
          </a:p>
          <a:p>
            <a:pPr marL="342900" indent="-342900" eaLnBrk="0" fontAlgn="base" hangingPunct="0">
              <a:spcBef>
                <a:spcPct val="0"/>
              </a:spcBef>
              <a:spcAft>
                <a:spcPct val="0"/>
              </a:spcAft>
              <a:buClrTx/>
              <a:buSzTx/>
            </a:pPr>
            <a:endParaRPr lang="cy-GB" altLang="en-US" dirty="0">
              <a:solidFill>
                <a:srgbClr val="00B050"/>
              </a:solidFill>
            </a:endParaRPr>
          </a:p>
          <a:p>
            <a:pPr marL="342900" indent="-342900" eaLnBrk="0" fontAlgn="base" hangingPunct="0">
              <a:spcBef>
                <a:spcPct val="0"/>
              </a:spcBef>
              <a:spcAft>
                <a:spcPct val="0"/>
              </a:spcAft>
              <a:buClrTx/>
              <a:buSzTx/>
            </a:pPr>
            <a:r>
              <a:rPr lang="cy-GB" altLang="en-US" dirty="0">
                <a:solidFill>
                  <a:srgbClr val="00B050"/>
                </a:solidFill>
              </a:rPr>
              <a:t>Creadigrwydd yn gwella hunan-barch, cymhelliant a chyflawniad i ddysgwyr </a:t>
            </a:r>
          </a:p>
          <a:p>
            <a:pPr marL="109728" indent="0">
              <a:buNone/>
            </a:pPr>
            <a:endParaRPr lang="en-GB" dirty="0"/>
          </a:p>
        </p:txBody>
      </p:sp>
      <p:sp>
        <p:nvSpPr>
          <p:cNvPr id="6" name="Content Placeholder 5">
            <a:extLst>
              <a:ext uri="{FF2B5EF4-FFF2-40B4-BE49-F238E27FC236}">
                <a16:creationId xmlns:a16="http://schemas.microsoft.com/office/drawing/2014/main" id="{203ED08B-CA42-EA5D-7BA7-724A1F2D34FD}"/>
              </a:ext>
            </a:extLst>
          </p:cNvPr>
          <p:cNvSpPr>
            <a:spLocks noGrp="1"/>
          </p:cNvSpPr>
          <p:nvPr>
            <p:ph sz="half" idx="2"/>
          </p:nvPr>
        </p:nvSpPr>
        <p:spPr/>
        <p:txBody>
          <a:bodyPr>
            <a:normAutofit lnSpcReduction="10000"/>
          </a:bodyPr>
          <a:lstStyle/>
          <a:p>
            <a:r>
              <a:rPr lang="en-GB" altLang="en-US" sz="2400" dirty="0"/>
              <a:t>Students are motivated by carrying out practical work which provides the evidence to ‘re-discover’ ideas.</a:t>
            </a:r>
          </a:p>
          <a:p>
            <a:r>
              <a:rPr lang="en-GB" altLang="en-US" sz="2400" dirty="0"/>
              <a:t>Improves thinking skills so that pupils become better learners</a:t>
            </a:r>
          </a:p>
          <a:p>
            <a:r>
              <a:rPr lang="en-GB" altLang="en-US" sz="2400" dirty="0"/>
              <a:t>Creativity improves self-esteem, motivation and achievement for learners</a:t>
            </a:r>
          </a:p>
          <a:p>
            <a:endParaRPr lang="en-GB" dirty="0"/>
          </a:p>
        </p:txBody>
      </p:sp>
    </p:spTree>
    <p:extLst>
      <p:ext uri="{BB962C8B-B14F-4D97-AF65-F5344CB8AC3E}">
        <p14:creationId xmlns:p14="http://schemas.microsoft.com/office/powerpoint/2010/main" val="4022743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ducation and creative thinking; time to think again? | Andy Penaluna | TEDxSwansea">
            <a:hlinkClick r:id="" action="ppaction://media"/>
            <a:extLst>
              <a:ext uri="{FF2B5EF4-FFF2-40B4-BE49-F238E27FC236}">
                <a16:creationId xmlns:a16="http://schemas.microsoft.com/office/drawing/2014/main" id="{CB407F5B-8CEE-DFFF-3E26-9E745C8D7B86}"/>
              </a:ext>
            </a:extLst>
          </p:cNvPr>
          <p:cNvPicPr>
            <a:picLocks noRot="1" noChangeAspect="1"/>
          </p:cNvPicPr>
          <p:nvPr>
            <a:videoFile r:link="rId1"/>
          </p:nvPr>
        </p:nvPicPr>
        <p:blipFill>
          <a:blip r:embed="rId3"/>
          <a:stretch>
            <a:fillRect/>
          </a:stretch>
        </p:blipFill>
        <p:spPr>
          <a:xfrm>
            <a:off x="1219200" y="673608"/>
            <a:ext cx="9753600" cy="5510784"/>
          </a:xfrm>
          <a:prstGeom prst="rect">
            <a:avLst/>
          </a:prstGeom>
        </p:spPr>
      </p:pic>
    </p:spTree>
    <p:extLst>
      <p:ext uri="{BB962C8B-B14F-4D97-AF65-F5344CB8AC3E}">
        <p14:creationId xmlns:p14="http://schemas.microsoft.com/office/powerpoint/2010/main" val="384252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Can We Nurture Creativity In Educational Contexts?">
            <a:hlinkClick r:id="" action="ppaction://media"/>
            <a:extLst>
              <a:ext uri="{FF2B5EF4-FFF2-40B4-BE49-F238E27FC236}">
                <a16:creationId xmlns:a16="http://schemas.microsoft.com/office/drawing/2014/main" id="{14C72732-1A8C-EE4D-3F2E-524B3F79BB47}"/>
              </a:ext>
            </a:extLst>
          </p:cNvPr>
          <p:cNvPicPr>
            <a:picLocks noRot="1" noChangeAspect="1"/>
          </p:cNvPicPr>
          <p:nvPr>
            <a:videoFile r:link="rId1"/>
          </p:nvPr>
        </p:nvPicPr>
        <p:blipFill>
          <a:blip r:embed="rId3"/>
          <a:stretch>
            <a:fillRect/>
          </a:stretch>
        </p:blipFill>
        <p:spPr>
          <a:xfrm>
            <a:off x="1283594" y="709991"/>
            <a:ext cx="9624812" cy="5438018"/>
          </a:xfrm>
          <a:prstGeom prst="rect">
            <a:avLst/>
          </a:prstGeom>
        </p:spPr>
      </p:pic>
    </p:spTree>
    <p:extLst>
      <p:ext uri="{BB962C8B-B14F-4D97-AF65-F5344CB8AC3E}">
        <p14:creationId xmlns:p14="http://schemas.microsoft.com/office/powerpoint/2010/main" val="110499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solidFill>
                  <a:srgbClr val="00B050"/>
                </a:solidFill>
              </a:rPr>
              <a:t>Heriau</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ddatblygu</a:t>
            </a:r>
            <a:r>
              <a:rPr lang="en-GB" dirty="0">
                <a:solidFill>
                  <a:srgbClr val="00B050"/>
                </a:solidFill>
              </a:rPr>
              <a:t> </a:t>
            </a:r>
            <a:r>
              <a:rPr lang="en-GB" dirty="0" err="1">
                <a:solidFill>
                  <a:srgbClr val="00B050"/>
                </a:solidFill>
              </a:rPr>
              <a:t>creadigrwydd</a:t>
            </a:r>
            <a:br>
              <a:rPr lang="en-GB" dirty="0"/>
            </a:br>
            <a:r>
              <a:rPr lang="en-GB" dirty="0"/>
              <a:t>Challenges with developing creativity</a:t>
            </a:r>
          </a:p>
        </p:txBody>
      </p:sp>
      <p:sp>
        <p:nvSpPr>
          <p:cNvPr id="2" name="Content Placeholder 1"/>
          <p:cNvSpPr>
            <a:spLocks noGrp="1"/>
          </p:cNvSpPr>
          <p:nvPr>
            <p:ph sz="half" idx="1"/>
          </p:nvPr>
        </p:nvSpPr>
        <p:spPr/>
        <p:txBody>
          <a:bodyPr>
            <a:normAutofit fontScale="70000" lnSpcReduction="20000"/>
          </a:bodyPr>
          <a:lstStyle/>
          <a:p>
            <a:r>
              <a:rPr lang="en-GB" dirty="0" err="1">
                <a:solidFill>
                  <a:srgbClr val="00B050"/>
                </a:solidFill>
              </a:rPr>
              <a:t>Diffyg</a:t>
            </a:r>
            <a:r>
              <a:rPr lang="en-GB" dirty="0">
                <a:solidFill>
                  <a:srgbClr val="00B050"/>
                </a:solidFill>
              </a:rPr>
              <a:t> </a:t>
            </a:r>
            <a:r>
              <a:rPr lang="en-GB" dirty="0" err="1">
                <a:solidFill>
                  <a:srgbClr val="00B050"/>
                </a:solidFill>
              </a:rPr>
              <a:t>amser</a:t>
            </a:r>
            <a:r>
              <a:rPr lang="en-GB" dirty="0">
                <a:solidFill>
                  <a:srgbClr val="00B050"/>
                </a:solidFill>
              </a:rPr>
              <a:t> o </a:t>
            </a:r>
            <a:r>
              <a:rPr lang="en-GB" dirty="0" err="1">
                <a:solidFill>
                  <a:srgbClr val="00B050"/>
                </a:solidFill>
              </a:rPr>
              <a:t>fewn</a:t>
            </a:r>
            <a:r>
              <a:rPr lang="en-GB" dirty="0">
                <a:solidFill>
                  <a:srgbClr val="00B050"/>
                </a:solidFill>
              </a:rPr>
              <a:t> y </a:t>
            </a:r>
            <a:r>
              <a:rPr lang="en-GB" dirty="0" err="1">
                <a:solidFill>
                  <a:srgbClr val="00B050"/>
                </a:solidFill>
              </a:rPr>
              <a:t>cwricwlwm</a:t>
            </a:r>
            <a:r>
              <a:rPr lang="en-GB" dirty="0">
                <a:solidFill>
                  <a:srgbClr val="00B050"/>
                </a:solidFill>
              </a:rPr>
              <a:t> (Wilkins, 2012)</a:t>
            </a:r>
          </a:p>
          <a:p>
            <a:r>
              <a:rPr lang="en-GB" dirty="0" err="1">
                <a:solidFill>
                  <a:srgbClr val="00B050"/>
                </a:solidFill>
              </a:rPr>
              <a:t>Gwrthdaro</a:t>
            </a:r>
            <a:r>
              <a:rPr lang="en-GB" dirty="0">
                <a:solidFill>
                  <a:srgbClr val="00B050"/>
                </a:solidFill>
              </a:rPr>
              <a:t> </a:t>
            </a:r>
            <a:r>
              <a:rPr lang="en-GB" dirty="0" err="1">
                <a:solidFill>
                  <a:srgbClr val="00B050"/>
                </a:solidFill>
              </a:rPr>
              <a:t>rhwng</a:t>
            </a:r>
            <a:r>
              <a:rPr lang="en-GB" dirty="0">
                <a:solidFill>
                  <a:srgbClr val="00B050"/>
                </a:solidFill>
              </a:rPr>
              <a:t> </a:t>
            </a:r>
            <a:r>
              <a:rPr lang="en-GB" dirty="0" err="1">
                <a:solidFill>
                  <a:srgbClr val="00B050"/>
                </a:solidFill>
              </a:rPr>
              <a:t>adroddiadau</a:t>
            </a:r>
            <a:r>
              <a:rPr lang="en-GB" dirty="0">
                <a:solidFill>
                  <a:srgbClr val="00B050"/>
                </a:solidFill>
              </a:rPr>
              <a:t> am </a:t>
            </a:r>
            <a:r>
              <a:rPr lang="en-GB" dirty="0" err="1">
                <a:solidFill>
                  <a:srgbClr val="00B050"/>
                </a:solidFill>
              </a:rPr>
              <a:t>bwysigrwydd</a:t>
            </a:r>
            <a:r>
              <a:rPr lang="en-GB" dirty="0">
                <a:solidFill>
                  <a:srgbClr val="00B050"/>
                </a:solidFill>
              </a:rPr>
              <a:t> </a:t>
            </a:r>
            <a:r>
              <a:rPr lang="en-GB" dirty="0" err="1">
                <a:solidFill>
                  <a:srgbClr val="00B050"/>
                </a:solidFill>
              </a:rPr>
              <a:t>creadigrwydd</a:t>
            </a:r>
            <a:r>
              <a:rPr lang="en-GB" dirty="0">
                <a:solidFill>
                  <a:srgbClr val="00B050"/>
                </a:solidFill>
              </a:rPr>
              <a:t> (NACCCE (1999), The Rose Report (2009))</a:t>
            </a:r>
          </a:p>
          <a:p>
            <a:r>
              <a:rPr lang="en-GB" dirty="0" err="1">
                <a:solidFill>
                  <a:srgbClr val="00B050"/>
                </a:solidFill>
              </a:rPr>
              <a:t>Anodd</a:t>
            </a:r>
            <a:r>
              <a:rPr lang="en-GB" dirty="0">
                <a:solidFill>
                  <a:srgbClr val="00B050"/>
                </a:solidFill>
              </a:rPr>
              <a:t> </a:t>
            </a:r>
            <a:r>
              <a:rPr lang="en-GB" dirty="0" err="1">
                <a:solidFill>
                  <a:srgbClr val="00B050"/>
                </a:solidFill>
              </a:rPr>
              <a:t>diffinio</a:t>
            </a:r>
            <a:r>
              <a:rPr lang="en-GB" dirty="0">
                <a:solidFill>
                  <a:srgbClr val="00B050"/>
                </a:solidFill>
              </a:rPr>
              <a:t> </a:t>
            </a:r>
            <a:r>
              <a:rPr lang="en-GB" dirty="0" err="1">
                <a:solidFill>
                  <a:srgbClr val="00B050"/>
                </a:solidFill>
              </a:rPr>
              <a:t>creadigrwydd</a:t>
            </a:r>
            <a:endParaRPr lang="en-GB" dirty="0">
              <a:solidFill>
                <a:srgbClr val="00B050"/>
              </a:solidFill>
            </a:endParaRPr>
          </a:p>
          <a:p>
            <a:r>
              <a:rPr lang="en-GB" dirty="0">
                <a:solidFill>
                  <a:srgbClr val="00B050"/>
                </a:solidFill>
              </a:rPr>
              <a:t>Creativity is a low priority for teachers in comparison to other aspects of teaching and learning (</a:t>
            </a:r>
            <a:r>
              <a:rPr lang="en-GB" dirty="0" err="1">
                <a:solidFill>
                  <a:srgbClr val="00B050"/>
                </a:solidFill>
              </a:rPr>
              <a:t>Hondzel</a:t>
            </a:r>
            <a:r>
              <a:rPr lang="en-GB" dirty="0">
                <a:solidFill>
                  <a:srgbClr val="00B050"/>
                </a:solidFill>
              </a:rPr>
              <a:t>, 2012)</a:t>
            </a:r>
          </a:p>
          <a:p>
            <a:r>
              <a:rPr lang="en-GB" dirty="0" err="1">
                <a:solidFill>
                  <a:srgbClr val="00B050"/>
                </a:solidFill>
              </a:rPr>
              <a:t>Materion</a:t>
            </a:r>
            <a:r>
              <a:rPr lang="en-GB" dirty="0">
                <a:solidFill>
                  <a:srgbClr val="00B050"/>
                </a:solidFill>
              </a:rPr>
              <a:t> </a:t>
            </a:r>
            <a:r>
              <a:rPr lang="en-GB" dirty="0" err="1">
                <a:solidFill>
                  <a:srgbClr val="00B050"/>
                </a:solidFill>
              </a:rPr>
              <a:t>yn</a:t>
            </a:r>
            <a:r>
              <a:rPr lang="en-GB" dirty="0">
                <a:solidFill>
                  <a:srgbClr val="00B050"/>
                </a:solidFill>
              </a:rPr>
              <a:t> </a:t>
            </a:r>
            <a:r>
              <a:rPr lang="en-GB" dirty="0" err="1">
                <a:solidFill>
                  <a:srgbClr val="00B050"/>
                </a:solidFill>
              </a:rPr>
              <a:t>ymwneud</a:t>
            </a:r>
            <a:r>
              <a:rPr lang="en-GB" dirty="0">
                <a:solidFill>
                  <a:srgbClr val="00B050"/>
                </a:solidFill>
              </a:rPr>
              <a:t> ag iechyd a </a:t>
            </a:r>
            <a:r>
              <a:rPr lang="en-GB" dirty="0" err="1">
                <a:solidFill>
                  <a:srgbClr val="00B050"/>
                </a:solidFill>
              </a:rPr>
              <a:t>diogewlwch</a:t>
            </a:r>
            <a:endParaRPr lang="en-GB" dirty="0">
              <a:solidFill>
                <a:srgbClr val="00B050"/>
              </a:solidFill>
            </a:endParaRPr>
          </a:p>
          <a:p>
            <a:r>
              <a:rPr lang="en-GB" dirty="0" err="1">
                <a:solidFill>
                  <a:srgbClr val="00B050"/>
                </a:solidFill>
              </a:rPr>
              <a:t>Diffyg</a:t>
            </a:r>
            <a:r>
              <a:rPr lang="en-GB" dirty="0">
                <a:solidFill>
                  <a:srgbClr val="00B050"/>
                </a:solidFill>
              </a:rPr>
              <a:t> </a:t>
            </a:r>
            <a:r>
              <a:rPr lang="en-GB" dirty="0" err="1">
                <a:solidFill>
                  <a:srgbClr val="00B050"/>
                </a:solidFill>
              </a:rPr>
              <a:t>adnoddau</a:t>
            </a:r>
            <a:endParaRPr lang="en-GB" dirty="0">
              <a:solidFill>
                <a:srgbClr val="00B050"/>
              </a:solidFill>
            </a:endParaRPr>
          </a:p>
        </p:txBody>
      </p:sp>
      <p:sp>
        <p:nvSpPr>
          <p:cNvPr id="5" name="Content Placeholder 4">
            <a:extLst>
              <a:ext uri="{FF2B5EF4-FFF2-40B4-BE49-F238E27FC236}">
                <a16:creationId xmlns:a16="http://schemas.microsoft.com/office/drawing/2014/main" id="{B676BDBF-CF72-78A7-4D56-50486B60A9F0}"/>
              </a:ext>
            </a:extLst>
          </p:cNvPr>
          <p:cNvSpPr>
            <a:spLocks noGrp="1"/>
          </p:cNvSpPr>
          <p:nvPr>
            <p:ph sz="half" idx="2"/>
          </p:nvPr>
        </p:nvSpPr>
        <p:spPr/>
        <p:txBody>
          <a:bodyPr>
            <a:normAutofit fontScale="70000" lnSpcReduction="20000"/>
          </a:bodyPr>
          <a:lstStyle/>
          <a:p>
            <a:r>
              <a:rPr lang="en-GB" dirty="0"/>
              <a:t>Lack of time in curriculum (Wilkins, 2012)</a:t>
            </a:r>
          </a:p>
          <a:p>
            <a:r>
              <a:rPr lang="en-GB" dirty="0"/>
              <a:t>Conflicts between reports about the importance of creativity (NACCCE (1999), The Rose Report (2009))</a:t>
            </a:r>
          </a:p>
          <a:p>
            <a:r>
              <a:rPr lang="en-GB" dirty="0"/>
              <a:t>Hard to identify what creativity is</a:t>
            </a:r>
          </a:p>
          <a:p>
            <a:r>
              <a:rPr lang="en-GB" dirty="0"/>
              <a:t>Creativity is a low priority for teachers in comparison to other aspects of teaching and learning (</a:t>
            </a:r>
            <a:r>
              <a:rPr lang="en-GB" dirty="0" err="1"/>
              <a:t>Hondzel</a:t>
            </a:r>
            <a:r>
              <a:rPr lang="en-GB" dirty="0"/>
              <a:t>, 2012)</a:t>
            </a:r>
          </a:p>
          <a:p>
            <a:r>
              <a:rPr lang="en-GB" dirty="0"/>
              <a:t>Issues with health and safety</a:t>
            </a:r>
          </a:p>
          <a:p>
            <a:r>
              <a:rPr lang="en-GB" dirty="0"/>
              <a:t>Lack of resources</a:t>
            </a:r>
          </a:p>
        </p:txBody>
      </p:sp>
    </p:spTree>
    <p:extLst>
      <p:ext uri="{BB962C8B-B14F-4D97-AF65-F5344CB8AC3E}">
        <p14:creationId xmlns:p14="http://schemas.microsoft.com/office/powerpoint/2010/main" val="33098793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72C-7EEB-18BD-7F29-0D54EFEFBFFF}"/>
              </a:ext>
            </a:extLst>
          </p:cNvPr>
          <p:cNvSpPr>
            <a:spLocks noGrp="1"/>
          </p:cNvSpPr>
          <p:nvPr>
            <p:ph type="title"/>
          </p:nvPr>
        </p:nvSpPr>
        <p:spPr/>
        <p:txBody>
          <a:bodyPr/>
          <a:lstStyle/>
          <a:p>
            <a:r>
              <a:rPr lang="en-GB" dirty="0"/>
              <a:t>Debate</a:t>
            </a:r>
          </a:p>
        </p:txBody>
      </p:sp>
      <p:sp>
        <p:nvSpPr>
          <p:cNvPr id="5" name="Text Placeholder 4">
            <a:extLst>
              <a:ext uri="{FF2B5EF4-FFF2-40B4-BE49-F238E27FC236}">
                <a16:creationId xmlns:a16="http://schemas.microsoft.com/office/drawing/2014/main" id="{45322308-0EB3-C373-9511-67EABA78F3FF}"/>
              </a:ext>
            </a:extLst>
          </p:cNvPr>
          <p:cNvSpPr>
            <a:spLocks noGrp="1"/>
          </p:cNvSpPr>
          <p:nvPr>
            <p:ph type="body" idx="1"/>
          </p:nvPr>
        </p:nvSpPr>
        <p:spPr>
          <a:xfrm>
            <a:off x="1295400" y="2643388"/>
            <a:ext cx="9601196" cy="774930"/>
          </a:xfrm>
        </p:spPr>
        <p:txBody>
          <a:bodyPr/>
          <a:lstStyle/>
          <a:p>
            <a:r>
              <a:rPr lang="en-GB" dirty="0"/>
              <a:t>The Curriculum for Wales will eliminate </a:t>
            </a:r>
            <a:r>
              <a:rPr lang="en-GB" b="1" dirty="0"/>
              <a:t>all</a:t>
            </a:r>
            <a:r>
              <a:rPr lang="en-GB" dirty="0"/>
              <a:t> of the barriers that teachers face in developing children’s creativity.</a:t>
            </a:r>
          </a:p>
        </p:txBody>
      </p:sp>
      <p:sp>
        <p:nvSpPr>
          <p:cNvPr id="6" name="Content Placeholder 5">
            <a:extLst>
              <a:ext uri="{FF2B5EF4-FFF2-40B4-BE49-F238E27FC236}">
                <a16:creationId xmlns:a16="http://schemas.microsoft.com/office/drawing/2014/main" id="{A9C75555-DFE6-9145-2B4D-4A3DCFFD5641}"/>
              </a:ext>
            </a:extLst>
          </p:cNvPr>
          <p:cNvSpPr>
            <a:spLocks noGrp="1"/>
          </p:cNvSpPr>
          <p:nvPr>
            <p:ph sz="half" idx="2"/>
          </p:nvPr>
        </p:nvSpPr>
        <p:spPr>
          <a:xfrm>
            <a:off x="1295400" y="3623206"/>
            <a:ext cx="4718304" cy="2252661"/>
          </a:xfrm>
        </p:spPr>
        <p:txBody>
          <a:bodyPr/>
          <a:lstStyle/>
          <a:p>
            <a:r>
              <a:rPr lang="en-GB" dirty="0" err="1"/>
              <a:t>Ymchwiliwch</a:t>
            </a:r>
            <a:r>
              <a:rPr lang="en-GB" dirty="0"/>
              <a:t> a </a:t>
            </a:r>
            <a:r>
              <a:rPr lang="en-GB" dirty="0" err="1"/>
              <a:t>datblygwch</a:t>
            </a:r>
            <a:r>
              <a:rPr lang="en-GB" dirty="0"/>
              <a:t> </a:t>
            </a:r>
            <a:r>
              <a:rPr lang="en-GB" dirty="0" err="1"/>
              <a:t>eich</a:t>
            </a:r>
            <a:r>
              <a:rPr lang="en-GB" dirty="0"/>
              <a:t> </a:t>
            </a:r>
            <a:r>
              <a:rPr lang="en-GB" dirty="0" err="1"/>
              <a:t>ymateb</a:t>
            </a:r>
            <a:r>
              <a:rPr lang="en-GB" dirty="0"/>
              <a:t> </a:t>
            </a:r>
            <a:r>
              <a:rPr lang="en-GB" dirty="0" err="1"/>
              <a:t>i'r</a:t>
            </a:r>
            <a:r>
              <a:rPr lang="en-GB" dirty="0"/>
              <a:t> </a:t>
            </a:r>
            <a:r>
              <a:rPr lang="en-GB" dirty="0" err="1"/>
              <a:t>datganiad</a:t>
            </a:r>
            <a:r>
              <a:rPr lang="en-GB" dirty="0"/>
              <a:t>.</a:t>
            </a:r>
          </a:p>
        </p:txBody>
      </p:sp>
      <p:sp>
        <p:nvSpPr>
          <p:cNvPr id="8" name="Content Placeholder 7">
            <a:extLst>
              <a:ext uri="{FF2B5EF4-FFF2-40B4-BE49-F238E27FC236}">
                <a16:creationId xmlns:a16="http://schemas.microsoft.com/office/drawing/2014/main" id="{4F13E3A1-03C6-7A0C-3AF2-D0ED4BAD8BA5}"/>
              </a:ext>
            </a:extLst>
          </p:cNvPr>
          <p:cNvSpPr>
            <a:spLocks noGrp="1"/>
          </p:cNvSpPr>
          <p:nvPr>
            <p:ph sz="quarter" idx="4"/>
          </p:nvPr>
        </p:nvSpPr>
        <p:spPr>
          <a:xfrm>
            <a:off x="6180670" y="3623206"/>
            <a:ext cx="4718304" cy="2252661"/>
          </a:xfrm>
        </p:spPr>
        <p:txBody>
          <a:bodyPr/>
          <a:lstStyle/>
          <a:p>
            <a:r>
              <a:rPr lang="en-GB" dirty="0"/>
              <a:t>Research and develop your response to the statement. </a:t>
            </a:r>
          </a:p>
        </p:txBody>
      </p:sp>
    </p:spTree>
    <p:extLst>
      <p:ext uri="{BB962C8B-B14F-4D97-AF65-F5344CB8AC3E}">
        <p14:creationId xmlns:p14="http://schemas.microsoft.com/office/powerpoint/2010/main" val="3349710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2E39-C34C-8801-36F1-ABA8AC4EDB51}"/>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EC8086C2-91ED-86F7-6C97-D1B078019AEF}"/>
              </a:ext>
            </a:extLst>
          </p:cNvPr>
          <p:cNvSpPr>
            <a:spLocks noGrp="1"/>
          </p:cNvSpPr>
          <p:nvPr>
            <p:ph sz="half" idx="1"/>
          </p:nvPr>
        </p:nvSpPr>
        <p:spPr/>
        <p:txBody>
          <a:bodyPr/>
          <a:lstStyle/>
          <a:p>
            <a:r>
              <a:rPr lang="en-GB" dirty="0" err="1"/>
              <a:t>Ar</a:t>
            </a:r>
            <a:r>
              <a:rPr lang="en-GB" dirty="0"/>
              <a:t> </a:t>
            </a:r>
            <a:r>
              <a:rPr lang="en-GB" dirty="0" err="1"/>
              <a:t>ddiwedd</a:t>
            </a:r>
            <a:r>
              <a:rPr lang="en-GB" dirty="0"/>
              <a:t> y </a:t>
            </a:r>
            <a:r>
              <a:rPr lang="en-GB" dirty="0" err="1"/>
              <a:t>sesiwn</a:t>
            </a:r>
            <a:r>
              <a:rPr lang="en-GB" dirty="0"/>
              <a:t> hon </a:t>
            </a:r>
            <a:r>
              <a:rPr lang="en-GB" dirty="0" err="1"/>
              <a:t>ydych</a:t>
            </a:r>
            <a:r>
              <a:rPr lang="en-GB" dirty="0"/>
              <a:t> </a:t>
            </a:r>
            <a:r>
              <a:rPr lang="en-GB" dirty="0" err="1"/>
              <a:t>chi'n</a:t>
            </a:r>
            <a:r>
              <a:rPr lang="en-GB" dirty="0"/>
              <a:t> </a:t>
            </a:r>
            <a:r>
              <a:rPr lang="en-GB" dirty="0" err="1"/>
              <a:t>gallu</a:t>
            </a:r>
            <a:r>
              <a:rPr lang="en-GB" dirty="0"/>
              <a:t>:</a:t>
            </a:r>
          </a:p>
          <a:p>
            <a:pPr lvl="1"/>
            <a:r>
              <a:rPr lang="en-GB" dirty="0" err="1"/>
              <a:t>Dwyn</a:t>
            </a:r>
            <a:r>
              <a:rPr lang="en-GB" dirty="0"/>
              <a:t> </a:t>
            </a:r>
            <a:r>
              <a:rPr lang="en-GB" dirty="0" err="1"/>
              <a:t>i</a:t>
            </a:r>
            <a:r>
              <a:rPr lang="en-GB" dirty="0"/>
              <a:t> </a:t>
            </a:r>
            <a:r>
              <a:rPr lang="en-GB" dirty="0" err="1"/>
              <a:t>gof</a:t>
            </a:r>
            <a:r>
              <a:rPr lang="en-GB" dirty="0"/>
              <a:t> </a:t>
            </a:r>
            <a:r>
              <a:rPr lang="en-GB" dirty="0" err="1"/>
              <a:t>safbwyntiau</a:t>
            </a:r>
            <a:r>
              <a:rPr lang="en-GB" dirty="0"/>
              <a:t> </a:t>
            </a:r>
            <a:r>
              <a:rPr lang="en-GB" dirty="0" err="1"/>
              <a:t>allweddol</a:t>
            </a:r>
            <a:r>
              <a:rPr lang="en-GB" dirty="0"/>
              <a:t> </a:t>
            </a:r>
            <a:r>
              <a:rPr lang="en-GB" dirty="0" err="1"/>
              <a:t>creadigrwydd</a:t>
            </a:r>
            <a:endParaRPr lang="en-GB" dirty="0"/>
          </a:p>
          <a:p>
            <a:pPr lvl="1"/>
            <a:r>
              <a:rPr lang="en-GB" dirty="0" err="1"/>
              <a:t>Trafod</a:t>
            </a:r>
            <a:r>
              <a:rPr lang="en-GB" dirty="0"/>
              <a:t> </a:t>
            </a:r>
            <a:r>
              <a:rPr lang="en-GB" dirty="0" err="1"/>
              <a:t>creadigrwydd</a:t>
            </a:r>
            <a:r>
              <a:rPr lang="en-GB" dirty="0"/>
              <a:t> </a:t>
            </a:r>
            <a:r>
              <a:rPr lang="en-GB" dirty="0" err="1"/>
              <a:t>yn</a:t>
            </a:r>
            <a:r>
              <a:rPr lang="en-GB" dirty="0"/>
              <a:t> y </a:t>
            </a:r>
            <a:r>
              <a:rPr lang="en-GB" dirty="0" err="1"/>
              <a:t>cwricwlwm</a:t>
            </a:r>
            <a:endParaRPr lang="en-GB" dirty="0"/>
          </a:p>
          <a:p>
            <a:pPr lvl="1"/>
            <a:r>
              <a:rPr lang="en-GB" dirty="0" err="1"/>
              <a:t>Gwerthuso'r</a:t>
            </a:r>
            <a:r>
              <a:rPr lang="en-GB" dirty="0"/>
              <a:t> </a:t>
            </a:r>
            <a:r>
              <a:rPr lang="en-GB" dirty="0" err="1"/>
              <a:t>materion</a:t>
            </a:r>
            <a:r>
              <a:rPr lang="en-GB" dirty="0"/>
              <a:t> </a:t>
            </a:r>
            <a:r>
              <a:rPr lang="en-GB" dirty="0" err="1"/>
              <a:t>allweddol</a:t>
            </a:r>
            <a:r>
              <a:rPr lang="en-GB" dirty="0"/>
              <a:t> </a:t>
            </a:r>
            <a:r>
              <a:rPr lang="en-GB" dirty="0" err="1"/>
              <a:t>sy'n</a:t>
            </a:r>
            <a:r>
              <a:rPr lang="en-GB" dirty="0"/>
              <a:t> </a:t>
            </a:r>
            <a:r>
              <a:rPr lang="en-GB" dirty="0" err="1"/>
              <a:t>ymwneud</a:t>
            </a:r>
            <a:r>
              <a:rPr lang="en-GB" dirty="0"/>
              <a:t> â </a:t>
            </a:r>
            <a:r>
              <a:rPr lang="en-GB" dirty="0" err="1"/>
              <a:t>chreadigrwydd</a:t>
            </a:r>
            <a:r>
              <a:rPr lang="en-GB" dirty="0"/>
              <a:t> </a:t>
            </a:r>
            <a:r>
              <a:rPr lang="en-GB" dirty="0" err="1"/>
              <a:t>mewn</a:t>
            </a:r>
            <a:r>
              <a:rPr lang="en-GB" dirty="0"/>
              <a:t> </a:t>
            </a:r>
            <a:r>
              <a:rPr lang="en-GB" dirty="0" err="1"/>
              <a:t>addysg</a:t>
            </a:r>
            <a:r>
              <a:rPr lang="en-GB" dirty="0"/>
              <a:t>.</a:t>
            </a:r>
          </a:p>
        </p:txBody>
      </p:sp>
      <p:sp>
        <p:nvSpPr>
          <p:cNvPr id="4" name="Content Placeholder 3">
            <a:extLst>
              <a:ext uri="{FF2B5EF4-FFF2-40B4-BE49-F238E27FC236}">
                <a16:creationId xmlns:a16="http://schemas.microsoft.com/office/drawing/2014/main" id="{91D024F2-14D5-A596-CFDC-38C0E8F8EC0E}"/>
              </a:ext>
            </a:extLst>
          </p:cNvPr>
          <p:cNvSpPr>
            <a:spLocks noGrp="1"/>
          </p:cNvSpPr>
          <p:nvPr>
            <p:ph sz="half" idx="2"/>
          </p:nvPr>
        </p:nvSpPr>
        <p:spPr/>
        <p:txBody>
          <a:bodyPr/>
          <a:lstStyle/>
          <a:p>
            <a:r>
              <a:rPr lang="en-GB" dirty="0"/>
              <a:t>At the end of this session are you able to:</a:t>
            </a:r>
          </a:p>
          <a:p>
            <a:pPr lvl="1"/>
            <a:r>
              <a:rPr lang="en-GB" dirty="0"/>
              <a:t>Recall the key views of creativity</a:t>
            </a:r>
          </a:p>
          <a:p>
            <a:pPr lvl="1"/>
            <a:r>
              <a:rPr lang="en-GB" dirty="0"/>
              <a:t>Discuss creativity in the curriculum</a:t>
            </a:r>
          </a:p>
          <a:p>
            <a:pPr lvl="1"/>
            <a:r>
              <a:rPr lang="en-GB" dirty="0"/>
              <a:t>Evaluate the key issues around creativity in </a:t>
            </a:r>
            <a:r>
              <a:rPr lang="en-GB"/>
              <a:t>education.</a:t>
            </a:r>
            <a:endParaRPr lang="en-GB" dirty="0"/>
          </a:p>
        </p:txBody>
      </p:sp>
    </p:spTree>
    <p:extLst>
      <p:ext uri="{BB962C8B-B14F-4D97-AF65-F5344CB8AC3E}">
        <p14:creationId xmlns:p14="http://schemas.microsoft.com/office/powerpoint/2010/main" val="21605887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82F04A7-9FC4-25F5-EB44-031B26598549}"/>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en-US" sz="4800" dirty="0" err="1">
                <a:solidFill>
                  <a:srgbClr val="262626"/>
                </a:solidFill>
              </a:rPr>
              <a:t>Cwestiynau</a:t>
            </a:r>
            <a:r>
              <a:rPr lang="en-US" sz="4800" dirty="0">
                <a:solidFill>
                  <a:srgbClr val="262626"/>
                </a:solidFill>
              </a:rPr>
              <a:t>?</a:t>
            </a:r>
            <a:br>
              <a:rPr lang="en-US" sz="4800" dirty="0">
                <a:solidFill>
                  <a:srgbClr val="262626"/>
                </a:solidFill>
              </a:rPr>
            </a:br>
            <a:r>
              <a:rPr lang="en-US" sz="4800" dirty="0">
                <a:solidFill>
                  <a:srgbClr val="262626"/>
                </a:solidFill>
              </a:rPr>
              <a:t>Questions? </a:t>
            </a:r>
          </a:p>
        </p:txBody>
      </p:sp>
      <p:sp>
        <p:nvSpPr>
          <p:cNvPr id="3" name="Text Placeholder 2">
            <a:extLst>
              <a:ext uri="{FF2B5EF4-FFF2-40B4-BE49-F238E27FC236}">
                <a16:creationId xmlns:a16="http://schemas.microsoft.com/office/drawing/2014/main" id="{DA3B8CE5-8141-FC48-9F52-70BC16AFB54E}"/>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7" name="Graphic 6" descr="Question mark">
            <a:extLst>
              <a:ext uri="{FF2B5EF4-FFF2-40B4-BE49-F238E27FC236}">
                <a16:creationId xmlns:a16="http://schemas.microsoft.com/office/drawing/2014/main" id="{3E3CEBB9-400A-EEDA-AD9B-0EA9C057660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6253125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3839</TotalTime>
  <Words>5005</Words>
  <Application>Microsoft Office PowerPoint</Application>
  <PresentationFormat>Widescreen</PresentationFormat>
  <Paragraphs>566</Paragraphs>
  <Slides>35</Slides>
  <Notes>26</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Garamond</vt:lpstr>
      <vt:lpstr>Trebuchet MS</vt:lpstr>
      <vt:lpstr>Wingdings</vt:lpstr>
      <vt:lpstr>Organic</vt:lpstr>
      <vt:lpstr>Ysgogwyr Newid: Creadigrwydd a Gwerth Changemakers:  Creativity and Value</vt:lpstr>
      <vt:lpstr>Recap</vt:lpstr>
      <vt:lpstr>Objectives</vt:lpstr>
      <vt:lpstr>Riddles</vt:lpstr>
      <vt:lpstr>Riddles</vt:lpstr>
      <vt:lpstr>‘Rhethrheg’ creadigrwydd The Types of Creativity </vt:lpstr>
      <vt:lpstr>Yr athrylith greadigol  The creative genius </vt:lpstr>
      <vt:lpstr>Creadigrwydd democrataidd a gwleidyddol Democratic and political creativity</vt:lpstr>
      <vt:lpstr>Creadigrwydd hollbresennol  Ubiquitous creativity</vt:lpstr>
      <vt:lpstr>Creadigrwydd er lles cymdeithasol Creativity for social good</vt:lpstr>
      <vt:lpstr>Creadigrwydd fel rheidrwydd economaidd Creativity as economic imperative</vt:lpstr>
      <vt:lpstr>Chwarae a Chreadigrwydd Play and Creativity </vt:lpstr>
      <vt:lpstr>PowerPoint Presentation</vt:lpstr>
      <vt:lpstr>Creadigrwydd a gwybyddiaeth Creativity and cognition </vt:lpstr>
      <vt:lpstr>Fforddiadwyedd Creadigol Technoleg The Creative Affordances of Technology </vt:lpstr>
      <vt:lpstr>Yr ystafell ddosbarth greadigol  The creative classroom</vt:lpstr>
      <vt:lpstr>Yr Athro Creadigol (Bowkett, 2007)</vt:lpstr>
      <vt:lpstr>The Creative Teacher (Bowkett, 2007)</vt:lpstr>
      <vt:lpstr>TASG/ Task</vt:lpstr>
      <vt:lpstr>Tonnau o greadigrwydd o fewn addsysg The Waves of Creativity in Education</vt:lpstr>
      <vt:lpstr>Dylanwadau Allweddol/  Key Influences</vt:lpstr>
      <vt:lpstr>Tonnau o greadigrwydd o fewn addsysg The Waves of Creativity in Education</vt:lpstr>
      <vt:lpstr>Tonnau o greadigrwydd o fewn addsysg  The Waves of Creativity in Education</vt:lpstr>
      <vt:lpstr>Cwricwlwm i gymru 2022 Curriculum for wales 2022</vt:lpstr>
      <vt:lpstr>Cyfranwyr mentrus creadigol  Enterprising, Creative Contributors</vt:lpstr>
      <vt:lpstr>     Meysydd dysgu cwricwlwm i gymru Curriculum for wales Areas of learning</vt:lpstr>
      <vt:lpstr>Y Celfyddyddau Mynegiannol  The Expressive Arts</vt:lpstr>
      <vt:lpstr>Y Meddwl Ymholgar: Dulliau Creadigol Creative Approaches</vt:lpstr>
      <vt:lpstr>Buddiannau Dulliau Creadigol o Ddysgu The Benefits of Creative Approaches to Learning </vt:lpstr>
      <vt:lpstr>PowerPoint Presentation</vt:lpstr>
      <vt:lpstr>PowerPoint Presentation</vt:lpstr>
      <vt:lpstr>Heriau i ddatblygu creadigrwydd Challenges with developing creativity</vt:lpstr>
      <vt:lpstr>Debate</vt:lpstr>
      <vt:lpstr>Objectives</vt:lpstr>
      <vt:lpstr>Cwestiynau?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cp:revision>
  <cp:lastPrinted>2022-09-06T15:02:05Z</cp:lastPrinted>
  <dcterms:created xsi:type="dcterms:W3CDTF">2022-08-09T12:56:14Z</dcterms:created>
  <dcterms:modified xsi:type="dcterms:W3CDTF">2022-12-01T15:17:11Z</dcterms:modified>
</cp:coreProperties>
</file>