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8"/>
  </p:notesMasterIdLst>
  <p:sldIdLst>
    <p:sldId id="295" r:id="rId2"/>
    <p:sldId id="273" r:id="rId3"/>
    <p:sldId id="274" r:id="rId4"/>
    <p:sldId id="281" r:id="rId5"/>
    <p:sldId id="276" r:id="rId6"/>
    <p:sldId id="280" r:id="rId7"/>
    <p:sldId id="260" r:id="rId8"/>
    <p:sldId id="299" r:id="rId9"/>
    <p:sldId id="311" r:id="rId10"/>
    <p:sldId id="312" r:id="rId11"/>
    <p:sldId id="301" r:id="rId12"/>
    <p:sldId id="300" r:id="rId13"/>
    <p:sldId id="305" r:id="rId14"/>
    <p:sldId id="302" r:id="rId15"/>
    <p:sldId id="310" r:id="rId16"/>
    <p:sldId id="286" r:id="rId17"/>
    <p:sldId id="306" r:id="rId18"/>
    <p:sldId id="307" r:id="rId19"/>
    <p:sldId id="316" r:id="rId20"/>
    <p:sldId id="303" r:id="rId21"/>
    <p:sldId id="315" r:id="rId22"/>
    <p:sldId id="309" r:id="rId23"/>
    <p:sldId id="297" r:id="rId24"/>
    <p:sldId id="298" r:id="rId25"/>
    <p:sldId id="267" r:id="rId26"/>
    <p:sldId id="268"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86369" autoAdjust="0"/>
  </p:normalViewPr>
  <p:slideViewPr>
    <p:cSldViewPr snapToGrid="0">
      <p:cViewPr varScale="1">
        <p:scale>
          <a:sx n="60" d="100"/>
          <a:sy n="60" d="100"/>
        </p:scale>
        <p:origin x="16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9F1C7080-94B6-49DB-AF3C-D99576534226}" type="datetimeFigureOut">
              <a:rPr lang="en-GB" smtClean="0"/>
              <a:t>30/10/2024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10AA2DA-5A3D-4EF1-A0AE-9FF67DCF1CF5}" type="slidenum">
              <a:rPr lang="en-GB" smtClean="0"/>
              <a:t>‹#›</a:t>
            </a:fld>
            <a:endParaRPr lang="en-GB" dirty="0"/>
          </a:p>
        </p:txBody>
      </p:sp>
    </p:spTree>
    <p:extLst>
      <p:ext uri="{BB962C8B-B14F-4D97-AF65-F5344CB8AC3E}">
        <p14:creationId xmlns:p14="http://schemas.microsoft.com/office/powerpoint/2010/main" val="122561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a:t>
            </a:fld>
            <a:endParaRPr lang="en-GB" altLang="cy-GB" dirty="0"/>
          </a:p>
        </p:txBody>
      </p:sp>
    </p:spTree>
    <p:extLst>
      <p:ext uri="{BB962C8B-B14F-4D97-AF65-F5344CB8AC3E}">
        <p14:creationId xmlns:p14="http://schemas.microsoft.com/office/powerpoint/2010/main" val="253463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203280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2408234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50150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7455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8491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34749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5874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3424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029189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8970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23278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88853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23564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10488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7155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8CBF47-CD5C-4D4C-8BC8-D49EA6405D47}" type="slidenum">
              <a:rPr lang="en-US" smtClean="0"/>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dirty="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7604653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2212A-0034-4A4E-9CCA-B35EEFD789CC}"/>
              </a:ext>
            </a:extLst>
          </p:cNvPr>
          <p:cNvSpPr txBox="1"/>
          <p:nvPr/>
        </p:nvSpPr>
        <p:spPr>
          <a:xfrm>
            <a:off x="2333670" y="585621"/>
            <a:ext cx="4572000" cy="2031325"/>
          </a:xfrm>
          <a:prstGeom prst="rect">
            <a:avLst/>
          </a:prstGeom>
          <a:noFill/>
        </p:spPr>
        <p:txBody>
          <a:bodyPr wrap="square">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p:txBody>
      </p:sp>
      <p:pic>
        <p:nvPicPr>
          <p:cNvPr id="4" name="Picture 3">
            <a:extLst>
              <a:ext uri="{FF2B5EF4-FFF2-40B4-BE49-F238E27FC236}">
                <a16:creationId xmlns:a16="http://schemas.microsoft.com/office/drawing/2014/main" id="{5E535C87-68E2-AFF3-C8B8-D758E201ABD1}"/>
              </a:ext>
            </a:extLst>
          </p:cNvPr>
          <p:cNvPicPr>
            <a:picLocks noChangeAspect="1"/>
          </p:cNvPicPr>
          <p:nvPr/>
        </p:nvPicPr>
        <p:blipFill>
          <a:blip r:embed="rId2"/>
          <a:stretch>
            <a:fillRect/>
          </a:stretch>
        </p:blipFill>
        <p:spPr>
          <a:xfrm>
            <a:off x="0" y="15446"/>
            <a:ext cx="9144000" cy="6827108"/>
          </a:xfrm>
          <a:prstGeom prst="rect">
            <a:avLst/>
          </a:prstGeom>
        </p:spPr>
      </p:pic>
    </p:spTree>
    <p:extLst>
      <p:ext uri="{BB962C8B-B14F-4D97-AF65-F5344CB8AC3E}">
        <p14:creationId xmlns:p14="http://schemas.microsoft.com/office/powerpoint/2010/main" val="71328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0326"/>
            <a:ext cx="7886700" cy="1325563"/>
          </a:xfrm>
        </p:spPr>
        <p:txBody>
          <a:bodyPr/>
          <a:lstStyle/>
          <a:p>
            <a:pPr algn="ctr"/>
            <a:br>
              <a:rPr lang="en-GB" dirty="0">
                <a:latin typeface="Lucida Sans" panose="020B0602030504020204" pitchFamily="34" charset="0"/>
              </a:rPr>
            </a:br>
            <a:r>
              <a:rPr lang="en-GB" dirty="0">
                <a:latin typeface="Lucida Sans" panose="020B0602030504020204" pitchFamily="34" charset="0"/>
              </a:rPr>
              <a:t>ECEY6004C</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a:latin typeface="Lucida Sans" panose="020B0602030504020204" pitchFamily="34" charset="0"/>
              </a:rPr>
              <a:t>Cyflwyniad i’r modwl</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a:solidFill>
                  <a:srgbClr val="002060"/>
                </a:solidFill>
                <a:latin typeface="Lucida Sans" panose="020B0602030504020204" pitchFamily="34" charset="0"/>
              </a:rPr>
              <a:t>Introduction to module</a:t>
            </a:r>
          </a:p>
        </p:txBody>
      </p:sp>
    </p:spTree>
    <p:extLst>
      <p:ext uri="{BB962C8B-B14F-4D97-AF65-F5344CB8AC3E}">
        <p14:creationId xmlns:p14="http://schemas.microsoft.com/office/powerpoint/2010/main" val="415874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sz="half" idx="1"/>
          </p:nvPr>
        </p:nvSpPr>
        <p:spPr>
          <a:xfrm>
            <a:off x="32987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Cyflwyniad i’r modwl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Amcanion</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Adnoddau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Tasg</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Aseiniad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Gofynion lefel 6</a:t>
            </a:r>
          </a:p>
          <a:p>
            <a:pPr marL="0" indent="0">
              <a:buNone/>
              <a:defRPr/>
            </a:pP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Introduction to module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Aims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Resources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Task</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Assessment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Requirements of level 6</a:t>
            </a:r>
          </a:p>
          <a:p>
            <a:pPr marL="0" indent="0">
              <a:buNone/>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latin typeface="Lucida Sans" panose="020B0602030504020204" pitchFamily="34" charset="0"/>
              </a:rPr>
              <a:t>Adnoddau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Lucida Sans" panose="020B0602030504020204" pitchFamily="34" charset="0"/>
              </a:rPr>
              <a:t>PP ar gyfer y ddarlith</a:t>
            </a:r>
          </a:p>
          <a:p>
            <a:r>
              <a:rPr lang="en-GB" dirty="0">
                <a:latin typeface="Lucida Sans" panose="020B0602030504020204" pitchFamily="34" charset="0"/>
              </a:rPr>
              <a:t>Ymchwil </a:t>
            </a:r>
          </a:p>
          <a:p>
            <a:r>
              <a:rPr lang="en-GB" dirty="0">
                <a:latin typeface="Lucida Sans" panose="020B0602030504020204" pitchFamily="34" charset="0"/>
              </a:rPr>
              <a:t>Leganto</a:t>
            </a:r>
          </a:p>
          <a:p>
            <a:r>
              <a:rPr lang="en-GB" dirty="0">
                <a:latin typeface="Lucida Sans" panose="020B0602030504020204" pitchFamily="34" charset="0"/>
              </a:rPr>
              <a:t>Moodle</a:t>
            </a:r>
          </a:p>
          <a:p>
            <a:r>
              <a:rPr lang="en-GB" dirty="0">
                <a:latin typeface="Lucida Sans" panose="020B0602030504020204" pitchFamily="34" charset="0"/>
              </a:rPr>
              <a:t>Llyfrgell</a:t>
            </a:r>
          </a:p>
          <a:p>
            <a:r>
              <a:rPr lang="en-GB" dirty="0">
                <a:latin typeface="Lucida Sans" panose="020B0602030504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2060"/>
                </a:solidFill>
                <a:latin typeface="Lucida Sans" panose="020B0602030504020204" pitchFamily="34" charset="0"/>
              </a:rPr>
              <a:t>PP for the lecture</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a:solidFill>
                  <a:srgbClr val="000000"/>
                </a:solidFill>
                <a:ea typeface="ＭＳ Ｐゴシック" panose="020B0600070205080204" pitchFamily="34" charset="-128"/>
              </a:rPr>
              <a:t>Gofynion lefel 6</a:t>
            </a:r>
            <a:br>
              <a:rPr lang="en-GB" altLang="en-US" sz="3200" kern="0" dirty="0">
                <a:solidFill>
                  <a:srgbClr val="000000"/>
                </a:solidFill>
                <a:ea typeface="ＭＳ Ｐゴシック" panose="020B0600070205080204" pitchFamily="34" charset="-128"/>
              </a:rPr>
            </a:br>
            <a:r>
              <a:rPr lang="en-GB" altLang="en-US" sz="3200" kern="0" dirty="0">
                <a:solidFill>
                  <a:srgbClr val="002060"/>
                </a:solidFill>
                <a:ea typeface="ＭＳ Ｐゴシック" panose="020B0600070205080204" pitchFamily="34" charset="-128"/>
              </a:rPr>
              <a:t>Level 6 requirements</a:t>
            </a:r>
            <a:endParaRPr lang="en-GB" altLang="cy-GB" sz="3200" dirty="0">
              <a:solidFill>
                <a:srgbClr val="002060"/>
              </a:solidFill>
            </a:endParaRPr>
          </a:p>
        </p:txBody>
      </p:sp>
      <p:sp>
        <p:nvSpPr>
          <p:cNvPr id="5123" name="Rectangle 5"/>
          <p:cNvSpPr>
            <a:spLocks noGrp="1" noChangeArrowheads="1"/>
          </p:cNvSpPr>
          <p:nvPr>
            <p:ph sz="half" idx="1"/>
          </p:nvPr>
        </p:nvSpPr>
        <p:spPr>
          <a:xfrm>
            <a:off x="251520" y="1978025"/>
            <a:ext cx="4314130" cy="4475162"/>
          </a:xfrm>
        </p:spPr>
        <p:txBody>
          <a:bodyPr rtlCol="0">
            <a:normAutofit/>
          </a:bodyPr>
          <a:lstStyle/>
          <a:p>
            <a:pPr eaLnBrk="1" fontAlgn="auto" hangingPunct="1">
              <a:spcAft>
                <a:spcPts val="0"/>
              </a:spcAft>
              <a:defRPr/>
            </a:pPr>
            <a:r>
              <a:rPr lang="cy-GB" altLang="cy-GB" dirty="0">
                <a:latin typeface="+mj-lt"/>
              </a:rPr>
              <a:t>Dadansoddi, mewn dyfnder</a:t>
            </a:r>
          </a:p>
          <a:p>
            <a:pPr eaLnBrk="1" fontAlgn="auto" hangingPunct="1">
              <a:spcAft>
                <a:spcPts val="0"/>
              </a:spcAft>
              <a:defRPr/>
            </a:pPr>
            <a:r>
              <a:rPr lang="cy-GB" altLang="cy-GB" dirty="0">
                <a:latin typeface="+mj-lt"/>
              </a:rPr>
              <a:t>Gwerthuso’n feirniadol</a:t>
            </a:r>
          </a:p>
          <a:p>
            <a:pPr eaLnBrk="1" fontAlgn="auto" hangingPunct="1">
              <a:spcAft>
                <a:spcPts val="0"/>
              </a:spcAft>
              <a:defRPr/>
            </a:pPr>
            <a:r>
              <a:rPr lang="cy-GB" altLang="cy-GB" dirty="0">
                <a:latin typeface="+mj-lt"/>
              </a:rPr>
              <a:t>Archwilio, mewn dyfnder</a:t>
            </a:r>
          </a:p>
          <a:p>
            <a:pPr eaLnBrk="1" fontAlgn="auto" hangingPunct="1">
              <a:spcAft>
                <a:spcPts val="0"/>
              </a:spcAft>
              <a:defRPr/>
            </a:pPr>
            <a:r>
              <a:rPr lang="cy-GB" altLang="cy-GB" dirty="0">
                <a:latin typeface="+mj-lt"/>
              </a:rPr>
              <a:t>Trefn</a:t>
            </a:r>
          </a:p>
          <a:p>
            <a:pPr eaLnBrk="1" fontAlgn="auto" hangingPunct="1">
              <a:spcAft>
                <a:spcPts val="0"/>
              </a:spcAft>
              <a:defRPr/>
            </a:pPr>
            <a:r>
              <a:rPr lang="cy-GB" altLang="cy-GB" dirty="0">
                <a:latin typeface="+mj-lt"/>
              </a:rPr>
              <a:t>Ystod o adnoddau gwybodaeth</a:t>
            </a:r>
          </a:p>
          <a:p>
            <a:pPr marL="0" indent="0" eaLnBrk="1" fontAlgn="auto" hangingPunct="1">
              <a:spcAft>
                <a:spcPts val="0"/>
              </a:spcAft>
              <a:buNone/>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4455" y="2085536"/>
            <a:ext cx="4248025" cy="4475162"/>
          </a:xfrm>
        </p:spPr>
        <p:txBody>
          <a:bodyPr rtlCol="0">
            <a:normAutofit/>
          </a:bodyPr>
          <a:lstStyle/>
          <a:p>
            <a:pPr>
              <a:buFontTx/>
              <a:buChar char="•"/>
              <a:defRPr/>
            </a:pPr>
            <a:r>
              <a:rPr lang="en-US" altLang="en-US" kern="0" dirty="0">
                <a:solidFill>
                  <a:srgbClr val="002060"/>
                </a:solidFill>
                <a:latin typeface="+mj-lt"/>
                <a:ea typeface="ＭＳ Ｐゴシック" panose="020B0600070205080204" pitchFamily="34" charset="-128"/>
              </a:rPr>
              <a:t>Analyse, in depth</a:t>
            </a:r>
          </a:p>
          <a:p>
            <a:pPr>
              <a:buFontTx/>
              <a:buChar char="•"/>
              <a:defRPr/>
            </a:pPr>
            <a:r>
              <a:rPr lang="en-US" altLang="en-US" kern="0" dirty="0">
                <a:solidFill>
                  <a:srgbClr val="002060"/>
                </a:solidFill>
                <a:latin typeface="+mj-lt"/>
                <a:ea typeface="ＭＳ Ｐゴシック" panose="020B0600070205080204" pitchFamily="34" charset="-128"/>
              </a:rPr>
              <a:t>Critically evaluate</a:t>
            </a:r>
          </a:p>
          <a:p>
            <a:pPr>
              <a:buFontTx/>
              <a:buChar char="•"/>
              <a:defRPr/>
            </a:pPr>
            <a:r>
              <a:rPr lang="en-US" altLang="en-US" kern="0" dirty="0">
                <a:solidFill>
                  <a:srgbClr val="002060"/>
                </a:solidFill>
                <a:latin typeface="+mj-lt"/>
                <a:ea typeface="ＭＳ Ｐゴシック" panose="020B0600070205080204" pitchFamily="34" charset="-128"/>
              </a:rPr>
              <a:t>Explore, in depth</a:t>
            </a:r>
          </a:p>
          <a:p>
            <a:pPr>
              <a:buFontTx/>
              <a:buChar char="•"/>
              <a:defRPr/>
            </a:pPr>
            <a:r>
              <a:rPr lang="en-GB" altLang="cy-GB" kern="0" dirty="0">
                <a:solidFill>
                  <a:srgbClr val="002060"/>
                </a:solidFill>
                <a:latin typeface="+mj-lt"/>
                <a:ea typeface="ＭＳ Ｐゴシック" panose="020B0600070205080204" pitchFamily="34" charset="-128"/>
              </a:rPr>
              <a:t>Organisation</a:t>
            </a:r>
          </a:p>
          <a:p>
            <a:pPr>
              <a:buFontTx/>
              <a:buChar char="•"/>
              <a:defRPr/>
            </a:pPr>
            <a:r>
              <a:rPr lang="en-GB" altLang="cy-GB" kern="0" dirty="0">
                <a:solidFill>
                  <a:srgbClr val="002060"/>
                </a:solidFill>
                <a:latin typeface="+mj-lt"/>
                <a:ea typeface="ＭＳ Ｐゴシック" panose="020B0600070205080204" pitchFamily="34" charset="-128"/>
              </a:rPr>
              <a:t>Range of information sources</a:t>
            </a:r>
          </a:p>
          <a:p>
            <a:pPr marL="0" indent="0">
              <a:buNone/>
              <a:defRPr/>
            </a:pPr>
            <a:endParaRPr lang="en-GB" altLang="cy-GB"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547206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Sgiliau Cyflogadwyedd/Trosglwyddadwy</a:t>
            </a:r>
            <a:br>
              <a:rPr lang="en-GB" dirty="0"/>
            </a:br>
            <a:r>
              <a:rPr lang="en-GB" sz="3600" dirty="0">
                <a:solidFill>
                  <a:srgbClr val="002060"/>
                </a:solidFill>
              </a:rPr>
              <a:t>Employability/Transferable Skills</a:t>
            </a:r>
            <a:endParaRPr lang="en-US" sz="3600" dirty="0">
              <a:solidFill>
                <a:srgbClr val="002060"/>
              </a:solidFill>
            </a:endParaRPr>
          </a:p>
        </p:txBody>
      </p:sp>
      <p:sp>
        <p:nvSpPr>
          <p:cNvPr id="3" name="Content Placeholder 2"/>
          <p:cNvSpPr>
            <a:spLocks noGrp="1"/>
          </p:cNvSpPr>
          <p:nvPr>
            <p:ph sz="half" idx="1"/>
          </p:nvPr>
        </p:nvSpPr>
        <p:spPr>
          <a:xfrm>
            <a:off x="457200" y="2132855"/>
            <a:ext cx="4038600" cy="3456385"/>
          </a:xfrm>
        </p:spPr>
        <p:txBody>
          <a:bodyPr/>
          <a:lstStyle/>
          <a:p>
            <a:r>
              <a:rPr lang="en-GB" dirty="0">
                <a:latin typeface="+mj-lt"/>
              </a:rPr>
              <a:t>Trefn</a:t>
            </a:r>
          </a:p>
          <a:p>
            <a:r>
              <a:rPr lang="en-GB" dirty="0">
                <a:latin typeface="+mj-lt"/>
              </a:rPr>
              <a:t>Cynllunio</a:t>
            </a:r>
          </a:p>
          <a:p>
            <a:r>
              <a:rPr lang="en-GB" dirty="0">
                <a:latin typeface="+mj-lt"/>
              </a:rPr>
              <a:t>Ymchwilio</a:t>
            </a:r>
          </a:p>
          <a:p>
            <a:r>
              <a:rPr lang="en-GB" dirty="0">
                <a:latin typeface="+mj-lt"/>
              </a:rPr>
              <a:t>Cymryd nodiadau</a:t>
            </a:r>
            <a:endParaRPr lang="en-US" dirty="0">
              <a:latin typeface="+mj-lt"/>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2060"/>
                </a:solidFill>
                <a:latin typeface="+mj-lt"/>
              </a:rPr>
              <a:t>Organisation</a:t>
            </a:r>
          </a:p>
          <a:p>
            <a:r>
              <a:rPr lang="en-GB" dirty="0">
                <a:solidFill>
                  <a:srgbClr val="002060"/>
                </a:solidFill>
                <a:latin typeface="+mj-lt"/>
              </a:rPr>
              <a:t>Planning</a:t>
            </a:r>
          </a:p>
          <a:p>
            <a:r>
              <a:rPr lang="en-GB" dirty="0">
                <a:solidFill>
                  <a:srgbClr val="002060"/>
                </a:solidFill>
                <a:latin typeface="+mj-lt"/>
              </a:rPr>
              <a:t>Researching</a:t>
            </a:r>
          </a:p>
          <a:p>
            <a:r>
              <a:rPr lang="en-GB" dirty="0">
                <a:solidFill>
                  <a:srgbClr val="002060"/>
                </a:solidFill>
                <a:latin typeface="+mj-lt"/>
              </a:rPr>
              <a:t>Note taking</a:t>
            </a:r>
            <a:endParaRPr lang="en-US" dirty="0">
              <a:solidFill>
                <a:srgbClr val="002060"/>
              </a:solidFill>
              <a:latin typeface="+mj-lt"/>
            </a:endParaRPr>
          </a:p>
        </p:txBody>
      </p:sp>
    </p:spTree>
    <p:extLst>
      <p:ext uri="{BB962C8B-B14F-4D97-AF65-F5344CB8AC3E}">
        <p14:creationId xmlns:p14="http://schemas.microsoft.com/office/powerpoint/2010/main" val="3254774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D404-A1C3-4ABC-9036-DC934C548EBC}"/>
              </a:ext>
            </a:extLst>
          </p:cNvPr>
          <p:cNvSpPr>
            <a:spLocks noGrp="1"/>
          </p:cNvSpPr>
          <p:nvPr>
            <p:ph type="title"/>
          </p:nvPr>
        </p:nvSpPr>
        <p:spPr>
          <a:xfrm>
            <a:off x="348343" y="158298"/>
            <a:ext cx="8167007" cy="1325563"/>
          </a:xfrm>
        </p:spPr>
        <p:txBody>
          <a:bodyPr anchor="ctr">
            <a:normAutofit/>
          </a:bodyPr>
          <a:lstStyle/>
          <a:p>
            <a:r>
              <a:rPr lang="en-GB" sz="3600" dirty="0"/>
              <a:t>Tasg cyn dechrau/ </a:t>
            </a:r>
            <a:r>
              <a:rPr lang="en-GB" sz="3600" dirty="0">
                <a:solidFill>
                  <a:srgbClr val="0070C0"/>
                </a:solidFill>
              </a:rPr>
              <a:t>Task before starting</a:t>
            </a:r>
          </a:p>
        </p:txBody>
      </p:sp>
      <p:sp>
        <p:nvSpPr>
          <p:cNvPr id="3" name="Content Placeholder 2">
            <a:extLst>
              <a:ext uri="{FF2B5EF4-FFF2-40B4-BE49-F238E27FC236}">
                <a16:creationId xmlns:a16="http://schemas.microsoft.com/office/drawing/2014/main" id="{CFC64973-2306-41AC-BD3C-04DD3CB5FA01}"/>
              </a:ext>
            </a:extLst>
          </p:cNvPr>
          <p:cNvSpPr>
            <a:spLocks noGrp="1"/>
          </p:cNvSpPr>
          <p:nvPr>
            <p:ph sz="half" idx="1"/>
          </p:nvPr>
        </p:nvSpPr>
        <p:spPr>
          <a:xfrm>
            <a:off x="302079" y="1588197"/>
            <a:ext cx="3886200" cy="4351338"/>
          </a:xfrm>
        </p:spPr>
        <p:txBody>
          <a:bodyPr>
            <a:normAutofit/>
          </a:bodyPr>
          <a:lstStyle/>
          <a:p>
            <a:r>
              <a:rPr lang="en-GB" dirty="0"/>
              <a:t>Darllenwch  pennod 1 yn llyfr yma </a:t>
            </a:r>
          </a:p>
          <a:p>
            <a:r>
              <a:rPr lang="en-GB" dirty="0">
                <a:solidFill>
                  <a:srgbClr val="0070C0"/>
                </a:solidFill>
              </a:rPr>
              <a:t>Read chapter 1 of this book</a:t>
            </a:r>
          </a:p>
          <a:p>
            <a:endParaRPr lang="en-GB" dirty="0"/>
          </a:p>
          <a:p>
            <a:pPr marL="0" indent="0">
              <a:buNone/>
            </a:pPr>
            <a:r>
              <a:rPr lang="en-GB" dirty="0"/>
              <a:t>‘Inclusive Leadership The Fulcrum of Inclusion’ Ferdman (2020)</a:t>
            </a:r>
          </a:p>
          <a:p>
            <a:pPr marL="0" indent="0">
              <a:buNone/>
            </a:pPr>
            <a:endParaRPr lang="en-GB" dirty="0"/>
          </a:p>
          <a:p>
            <a:pPr marL="0" indent="0">
              <a:buNone/>
            </a:pPr>
            <a:r>
              <a:rPr lang="en-GB" dirty="0"/>
              <a:t>Mae angen i chi ddarllen hwn!</a:t>
            </a:r>
          </a:p>
          <a:p>
            <a:pPr marL="0" indent="0">
              <a:buNone/>
            </a:pPr>
            <a:r>
              <a:rPr lang="en-GB" dirty="0">
                <a:solidFill>
                  <a:srgbClr val="0070C0"/>
                </a:solidFill>
              </a:rPr>
              <a:t>You need to read this!</a:t>
            </a:r>
          </a:p>
        </p:txBody>
      </p:sp>
      <p:pic>
        <p:nvPicPr>
          <p:cNvPr id="6" name="Content Placeholder 5" descr="Chart, line chart&#10;&#10;Description automatically generated">
            <a:extLst>
              <a:ext uri="{FF2B5EF4-FFF2-40B4-BE49-F238E27FC236}">
                <a16:creationId xmlns:a16="http://schemas.microsoft.com/office/drawing/2014/main" id="{FE4E0330-F1B5-460E-89B8-8971ABA42F34}"/>
              </a:ext>
            </a:extLst>
          </p:cNvPr>
          <p:cNvPicPr>
            <a:picLocks noGrp="1" noChangeAspect="1"/>
          </p:cNvPicPr>
          <p:nvPr>
            <p:ph sz="half" idx="2"/>
          </p:nvPr>
        </p:nvPicPr>
        <p:blipFill>
          <a:blip r:embed="rId2"/>
          <a:stretch>
            <a:fillRect/>
          </a:stretch>
        </p:blipFill>
        <p:spPr>
          <a:xfrm>
            <a:off x="4572000" y="1588197"/>
            <a:ext cx="3886200" cy="3876483"/>
          </a:xfrm>
          <a:noFill/>
        </p:spPr>
      </p:pic>
    </p:spTree>
    <p:extLst>
      <p:ext uri="{BB962C8B-B14F-4D97-AF65-F5344CB8AC3E}">
        <p14:creationId xmlns:p14="http://schemas.microsoft.com/office/powerpoint/2010/main" val="2015534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3870-0C37-3B14-1E53-A7B26E31C329}"/>
              </a:ext>
            </a:extLst>
          </p:cNvPr>
          <p:cNvSpPr>
            <a:spLocks noGrp="1"/>
          </p:cNvSpPr>
          <p:nvPr>
            <p:ph type="title"/>
          </p:nvPr>
        </p:nvSpPr>
        <p:spPr>
          <a:xfrm>
            <a:off x="339892" y="172621"/>
            <a:ext cx="7886700" cy="1325563"/>
          </a:xfrm>
        </p:spPr>
        <p:txBody>
          <a:bodyPr/>
          <a:lstStyle/>
          <a:p>
            <a:r>
              <a:rPr lang="en-GB" dirty="0"/>
              <a:t>DA (AI) – </a:t>
            </a:r>
            <a:r>
              <a:rPr lang="en-GB" dirty="0" err="1"/>
              <a:t>Prawf</a:t>
            </a:r>
            <a:r>
              <a:rPr lang="en-GB" dirty="0"/>
              <a:t> darllen</a:t>
            </a:r>
          </a:p>
        </p:txBody>
      </p:sp>
      <p:sp>
        <p:nvSpPr>
          <p:cNvPr id="3" name="Content Placeholder 2">
            <a:extLst>
              <a:ext uri="{FF2B5EF4-FFF2-40B4-BE49-F238E27FC236}">
                <a16:creationId xmlns:a16="http://schemas.microsoft.com/office/drawing/2014/main" id="{02BA0DF3-8DF4-9BA8-B4C0-5DD47EE9F351}"/>
              </a:ext>
            </a:extLst>
          </p:cNvPr>
          <p:cNvSpPr>
            <a:spLocks noGrp="1"/>
          </p:cNvSpPr>
          <p:nvPr>
            <p:ph sz="half" idx="1"/>
          </p:nvPr>
        </p:nvSpPr>
        <p:spPr>
          <a:xfrm>
            <a:off x="339892" y="1498184"/>
            <a:ext cx="7886699" cy="4351338"/>
          </a:xfrm>
        </p:spPr>
        <p:txBody>
          <a:bodyPr>
            <a:normAutofit lnSpcReduction="10000"/>
          </a:bodyPr>
          <a:lstStyle/>
          <a:p>
            <a:r>
              <a:rPr lang="en-GB" sz="2400" dirty="0">
                <a:solidFill>
                  <a:srgbClr val="000000"/>
                </a:solidFill>
                <a:effectLst/>
                <a:latin typeface="Arial" panose="020B0604020202020204" pitchFamily="34" charset="0"/>
                <a:ea typeface="Times New Roman" panose="02020603050405020304" pitchFamily="18" charset="0"/>
              </a:rPr>
              <a:t>Ar gyfer yr </a:t>
            </a:r>
            <a:r>
              <a:rPr lang="en-GB" sz="2400" dirty="0" err="1">
                <a:solidFill>
                  <a:srgbClr val="000000"/>
                </a:solidFill>
                <a:effectLst/>
                <a:latin typeface="Arial" panose="020B0604020202020204" pitchFamily="34" charset="0"/>
                <a:ea typeface="Times New Roman" panose="02020603050405020304" pitchFamily="18" charset="0"/>
              </a:rPr>
              <a:t>asesiad</a:t>
            </a:r>
            <a:r>
              <a:rPr lang="en-GB" sz="2400" dirty="0">
                <a:solidFill>
                  <a:srgbClr val="000000"/>
                </a:solidFill>
                <a:effectLst/>
                <a:latin typeface="Arial" panose="020B0604020202020204" pitchFamily="34" charset="0"/>
                <a:ea typeface="Times New Roman" panose="02020603050405020304" pitchFamily="18" charset="0"/>
              </a:rPr>
              <a:t> hwn, </a:t>
            </a:r>
            <a:r>
              <a:rPr lang="en-GB" sz="2400" dirty="0" err="1">
                <a:solidFill>
                  <a:srgbClr val="000000"/>
                </a:solidFill>
                <a:effectLst/>
                <a:latin typeface="Arial" panose="020B0604020202020204" pitchFamily="34" charset="0"/>
                <a:ea typeface="Times New Roman" panose="02020603050405020304" pitchFamily="18" charset="0"/>
              </a:rPr>
              <a:t>gallwch</a:t>
            </a:r>
            <a:r>
              <a:rPr lang="en-GB" sz="2400" dirty="0">
                <a:solidFill>
                  <a:srgbClr val="000000"/>
                </a:solidFill>
                <a:effectLst/>
                <a:latin typeface="Arial" panose="020B0604020202020204" pitchFamily="34" charset="0"/>
                <a:ea typeface="Times New Roman" panose="02020603050405020304" pitchFamily="18" charset="0"/>
              </a:rPr>
              <a:t> chi ddefnyddio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Cynhyrchiol</a:t>
            </a:r>
            <a:r>
              <a:rPr lang="en-GB" sz="2400" dirty="0">
                <a:solidFill>
                  <a:srgbClr val="000000"/>
                </a:solidFill>
                <a:effectLst/>
                <a:latin typeface="Arial" panose="020B0604020202020204" pitchFamily="34" charset="0"/>
                <a:ea typeface="Times New Roman" panose="02020603050405020304" pitchFamily="18" charset="0"/>
              </a:rPr>
              <a:t> i </a:t>
            </a:r>
            <a:r>
              <a:rPr lang="en-GB" sz="2400" dirty="0" err="1">
                <a:solidFill>
                  <a:srgbClr val="000000"/>
                </a:solidFill>
                <a:effectLst/>
                <a:latin typeface="Arial" panose="020B0604020202020204" pitchFamily="34" charset="0"/>
                <a:ea typeface="Times New Roman" panose="02020603050405020304" pitchFamily="18" charset="0"/>
              </a:rPr>
              <a:t>wirio</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testun</a:t>
            </a:r>
            <a:r>
              <a:rPr lang="en-GB" sz="2400" dirty="0">
                <a:solidFill>
                  <a:srgbClr val="000000"/>
                </a:solidFill>
                <a:effectLst/>
                <a:latin typeface="Arial" panose="020B0604020202020204" pitchFamily="34" charset="0"/>
                <a:ea typeface="Times New Roman" panose="02020603050405020304" pitchFamily="18" charset="0"/>
              </a:rPr>
              <a:t>/</a:t>
            </a:r>
            <a:r>
              <a:rPr lang="en-GB" sz="2400" dirty="0" err="1">
                <a:solidFill>
                  <a:srgbClr val="000000"/>
                </a:solidFill>
                <a:effectLst/>
                <a:latin typeface="Arial" panose="020B0604020202020204" pitchFamily="34" charset="0"/>
                <a:ea typeface="Times New Roman" panose="02020603050405020304" pitchFamily="18" charset="0"/>
              </a:rPr>
              <a:t>creadigaeth</a:t>
            </a:r>
            <a:r>
              <a:rPr lang="en-GB" sz="2400" dirty="0">
                <a:solidFill>
                  <a:srgbClr val="000000"/>
                </a:solidFill>
                <a:effectLst/>
                <a:latin typeface="Arial" panose="020B0604020202020204" pitchFamily="34" charset="0"/>
                <a:ea typeface="Times New Roman" panose="02020603050405020304" pitchFamily="18" charset="0"/>
              </a:rPr>
              <a:t> eich hun am </a:t>
            </a:r>
            <a:r>
              <a:rPr lang="en-GB" sz="2400" dirty="0" err="1">
                <a:solidFill>
                  <a:srgbClr val="000000"/>
                </a:solidFill>
                <a:effectLst/>
                <a:latin typeface="Arial" panose="020B0604020202020204" pitchFamily="34" charset="0"/>
                <a:ea typeface="Times New Roman" panose="02020603050405020304" pitchFamily="18" charset="0"/>
              </a:rPr>
              <a:t>wallau</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gramadegol</a:t>
            </a:r>
            <a:r>
              <a:rPr lang="en-GB" sz="2400" dirty="0">
                <a:solidFill>
                  <a:srgbClr val="000000"/>
                </a:solidFill>
                <a:effectLst/>
                <a:latin typeface="Arial" panose="020B0604020202020204" pitchFamily="34" charset="0"/>
                <a:ea typeface="Times New Roman" panose="02020603050405020304" pitchFamily="18" charset="0"/>
              </a:rPr>
              <a:t> a </a:t>
            </a:r>
            <a:r>
              <a:rPr lang="en-GB" sz="2400" dirty="0" err="1">
                <a:solidFill>
                  <a:srgbClr val="000000"/>
                </a:solidFill>
                <a:effectLst/>
                <a:latin typeface="Arial" panose="020B0604020202020204" pitchFamily="34" charset="0"/>
                <a:ea typeface="Times New Roman" panose="02020603050405020304" pitchFamily="18" charset="0"/>
              </a:rPr>
              <a:t>chystrawennol</a:t>
            </a:r>
            <a:r>
              <a:rPr lang="en-GB" sz="2400" dirty="0">
                <a:solidFill>
                  <a:srgbClr val="000000"/>
                </a:solidFill>
                <a:effectLst/>
                <a:latin typeface="Arial" panose="020B0604020202020204" pitchFamily="34" charset="0"/>
                <a:ea typeface="Times New Roman" panose="02020603050405020304" pitchFamily="18" charset="0"/>
              </a:rPr>
              <a:t>, yn cynnwys </a:t>
            </a:r>
            <a:r>
              <a:rPr lang="en-GB" sz="2400" dirty="0" err="1">
                <a:solidFill>
                  <a:srgbClr val="000000"/>
                </a:solidFill>
                <a:effectLst/>
                <a:latin typeface="Arial" panose="020B0604020202020204" pitchFamily="34" charset="0"/>
                <a:ea typeface="Times New Roman" panose="02020603050405020304" pitchFamily="18" charset="0"/>
              </a:rPr>
              <a:t>aralleirio</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gwaith</a:t>
            </a:r>
            <a:r>
              <a:rPr lang="en-GB" sz="2400" dirty="0">
                <a:solidFill>
                  <a:srgbClr val="000000"/>
                </a:solidFill>
                <a:effectLst/>
                <a:latin typeface="Arial" panose="020B0604020202020204" pitchFamily="34" charset="0"/>
                <a:ea typeface="Times New Roman" panose="02020603050405020304" pitchFamily="18" charset="0"/>
              </a:rPr>
              <a:t> eich hun o fewn </a:t>
            </a:r>
            <a:r>
              <a:rPr lang="en-GB" sz="2400" dirty="0" err="1">
                <a:solidFill>
                  <a:srgbClr val="000000"/>
                </a:solidFill>
                <a:effectLst/>
                <a:latin typeface="Arial" panose="020B0604020202020204" pitchFamily="34" charset="0"/>
                <a:ea typeface="Times New Roman" panose="02020603050405020304" pitchFamily="18" charset="0"/>
              </a:rPr>
              <a:t>safonau</a:t>
            </a:r>
            <a:r>
              <a:rPr lang="en-GB" sz="2400" dirty="0">
                <a:solidFill>
                  <a:srgbClr val="000000"/>
                </a:solidFill>
                <a:effectLst/>
                <a:latin typeface="Arial" panose="020B0604020202020204" pitchFamily="34" charset="0"/>
                <a:ea typeface="Times New Roman" panose="02020603050405020304" pitchFamily="18" charset="0"/>
              </a:rPr>
              <a:t> penodol. </a:t>
            </a:r>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Arial" panose="020B0604020202020204" pitchFamily="34" charset="0"/>
                <a:ea typeface="Times New Roman" panose="02020603050405020304" pitchFamily="18" charset="0"/>
              </a:rPr>
              <a:t>**</a:t>
            </a:r>
            <a:r>
              <a:rPr lang="en-GB" sz="2400" dirty="0" err="1">
                <a:solidFill>
                  <a:srgbClr val="000000"/>
                </a:solidFill>
                <a:effectLst/>
                <a:latin typeface="Arial" panose="020B0604020202020204" pitchFamily="34" charset="0"/>
                <a:ea typeface="Times New Roman" panose="02020603050405020304" pitchFamily="18" charset="0"/>
              </a:rPr>
              <a:t>Cofiwch</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pryd</a:t>
            </a:r>
            <a:r>
              <a:rPr lang="en-GB" sz="2400" dirty="0">
                <a:solidFill>
                  <a:srgbClr val="000000"/>
                </a:solidFill>
                <a:effectLst/>
                <a:latin typeface="Arial" panose="020B0604020202020204" pitchFamily="34" charset="0"/>
                <a:ea typeface="Times New Roman" panose="02020603050405020304" pitchFamily="18" charset="0"/>
              </a:rPr>
              <a:t> bynnag y </a:t>
            </a:r>
            <a:r>
              <a:rPr lang="en-GB" sz="2400" dirty="0" err="1">
                <a:solidFill>
                  <a:srgbClr val="000000"/>
                </a:solidFill>
                <a:effectLst/>
                <a:latin typeface="Arial" panose="020B0604020202020204" pitchFamily="34" charset="0"/>
                <a:ea typeface="Times New Roman" panose="02020603050405020304" pitchFamily="18" charset="0"/>
              </a:rPr>
              <a:t>byddwch</a:t>
            </a:r>
            <a:r>
              <a:rPr lang="en-GB" sz="2400" dirty="0">
                <a:solidFill>
                  <a:srgbClr val="000000"/>
                </a:solidFill>
                <a:effectLst/>
                <a:latin typeface="Arial" panose="020B0604020202020204" pitchFamily="34" charset="0"/>
                <a:ea typeface="Times New Roman" panose="02020603050405020304" pitchFamily="18" charset="0"/>
              </a:rPr>
              <a:t> yn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offer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rhaid i chi bob amser gadw </a:t>
            </a:r>
            <a:r>
              <a:rPr lang="en-GB" sz="2400" dirty="0" err="1">
                <a:solidFill>
                  <a:srgbClr val="000000"/>
                </a:solidFill>
                <a:effectLst/>
                <a:latin typeface="Arial" panose="020B0604020202020204" pitchFamily="34" charset="0"/>
                <a:ea typeface="Times New Roman" panose="02020603050405020304" pitchFamily="18" charset="0"/>
              </a:rPr>
              <a:t>copi</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o'ch</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drafftiau</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nodiadau</a:t>
            </a:r>
            <a:r>
              <a:rPr lang="en-GB" sz="2400" dirty="0">
                <a:solidFill>
                  <a:srgbClr val="000000"/>
                </a:solidFill>
                <a:effectLst/>
                <a:latin typeface="Arial" panose="020B0604020202020204" pitchFamily="34" charset="0"/>
                <a:ea typeface="Times New Roman" panose="02020603050405020304" pitchFamily="18" charset="0"/>
              </a:rPr>
              <a:t>, ac adnoddau eraill cyn ac ar ôl i chi eu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Mae hyn </a:t>
            </a:r>
            <a:r>
              <a:rPr lang="en-GB" sz="2400" dirty="0" err="1">
                <a:solidFill>
                  <a:srgbClr val="000000"/>
                </a:solidFill>
                <a:effectLst/>
                <a:latin typeface="Arial" panose="020B0604020202020204" pitchFamily="34" charset="0"/>
                <a:ea typeface="Times New Roman" panose="02020603050405020304" pitchFamily="18" charset="0"/>
              </a:rPr>
              <a:t>rhag</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ofn</a:t>
            </a:r>
            <a:r>
              <a:rPr lang="en-GB" sz="2400" dirty="0">
                <a:solidFill>
                  <a:srgbClr val="000000"/>
                </a:solidFill>
                <a:effectLst/>
                <a:latin typeface="Arial" panose="020B0604020202020204" pitchFamily="34" charset="0"/>
                <a:ea typeface="Times New Roman" panose="02020603050405020304" pitchFamily="18" charset="0"/>
              </a:rPr>
              <a:t> y bydd angen eu </a:t>
            </a:r>
            <a:r>
              <a:rPr lang="en-GB" sz="2400" dirty="0" err="1">
                <a:solidFill>
                  <a:srgbClr val="000000"/>
                </a:solidFill>
                <a:effectLst/>
                <a:latin typeface="Arial" panose="020B0604020202020204" pitchFamily="34" charset="0"/>
                <a:ea typeface="Times New Roman" panose="02020603050405020304" pitchFamily="18" charset="0"/>
              </a:rPr>
              <a:t>gwirio</a:t>
            </a:r>
            <a:r>
              <a:rPr lang="en-GB" sz="2400" dirty="0">
                <a:solidFill>
                  <a:srgbClr val="000000"/>
                </a:solidFill>
                <a:effectLst/>
                <a:latin typeface="Arial" panose="020B0604020202020204" pitchFamily="34" charset="0"/>
                <a:ea typeface="Times New Roman" panose="02020603050405020304" pitchFamily="18" charset="0"/>
              </a:rPr>
              <a:t> i weld a ydych wedi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offer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yn y ffordd </a:t>
            </a:r>
            <a:r>
              <a:rPr lang="en-GB" sz="2400" dirty="0" err="1">
                <a:solidFill>
                  <a:srgbClr val="000000"/>
                </a:solidFill>
                <a:effectLst/>
                <a:latin typeface="Arial" panose="020B0604020202020204" pitchFamily="34" charset="0"/>
                <a:ea typeface="Times New Roman" panose="02020603050405020304" pitchFamily="18" charset="0"/>
              </a:rPr>
              <a:t>gywir</a:t>
            </a:r>
            <a:r>
              <a:rPr lang="en-GB" sz="2400" dirty="0">
                <a:solidFill>
                  <a:srgbClr val="000000"/>
                </a:solidFill>
                <a:effectLst/>
                <a:latin typeface="Arial" panose="020B0604020202020204" pitchFamily="34" charset="0"/>
                <a:ea typeface="Times New Roman" panose="02020603050405020304" pitchFamily="18" charset="0"/>
              </a:rPr>
              <a:t> ar gyfer eich </a:t>
            </a:r>
            <a:r>
              <a:rPr lang="en-GB" sz="2400" dirty="0" err="1">
                <a:solidFill>
                  <a:srgbClr val="000000"/>
                </a:solidFill>
                <a:effectLst/>
                <a:latin typeface="Arial" panose="020B0604020202020204" pitchFamily="34" charset="0"/>
                <a:ea typeface="Times New Roman" panose="02020603050405020304" pitchFamily="18" charset="0"/>
              </a:rPr>
              <a:t>asesiad</a:t>
            </a:r>
            <a:r>
              <a:rPr lang="en-GB" sz="2400" dirty="0">
                <a:solidFill>
                  <a:srgbClr val="000000"/>
                </a:solidFill>
                <a:effectLst/>
                <a:latin typeface="Arial" panose="020B0604020202020204" pitchFamily="34" charset="0"/>
                <a:ea typeface="Times New Roman" panose="02020603050405020304" pitchFamily="18" charset="0"/>
              </a:rPr>
              <a:t>.</a:t>
            </a:r>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9155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13B62-F5AA-6BA5-7E69-7353FC8D9120}"/>
              </a:ext>
            </a:extLst>
          </p:cNvPr>
          <p:cNvSpPr>
            <a:spLocks noGrp="1"/>
          </p:cNvSpPr>
          <p:nvPr>
            <p:ph type="title"/>
          </p:nvPr>
        </p:nvSpPr>
        <p:spPr>
          <a:xfrm>
            <a:off x="0" y="153191"/>
            <a:ext cx="7886700" cy="1325563"/>
          </a:xfrm>
        </p:spPr>
        <p:txBody>
          <a:bodyPr/>
          <a:lstStyle/>
          <a:p>
            <a:r>
              <a:rPr lang="en-GB" dirty="0"/>
              <a:t>AI – Proofreading only</a:t>
            </a:r>
          </a:p>
        </p:txBody>
      </p:sp>
      <p:sp>
        <p:nvSpPr>
          <p:cNvPr id="3" name="Content Placeholder 2">
            <a:extLst>
              <a:ext uri="{FF2B5EF4-FFF2-40B4-BE49-F238E27FC236}">
                <a16:creationId xmlns:a16="http://schemas.microsoft.com/office/drawing/2014/main" id="{928E6A31-D53F-5247-A317-D61D05E63F72}"/>
              </a:ext>
            </a:extLst>
          </p:cNvPr>
          <p:cNvSpPr>
            <a:spLocks noGrp="1"/>
          </p:cNvSpPr>
          <p:nvPr>
            <p:ph sz="half" idx="1"/>
          </p:nvPr>
        </p:nvSpPr>
        <p:spPr>
          <a:xfrm>
            <a:off x="314325" y="1690689"/>
            <a:ext cx="8515350" cy="4351338"/>
          </a:xfrm>
        </p:spPr>
        <p:txBody>
          <a:bodyPr/>
          <a:lstStyle/>
          <a:p>
            <a:pPr marL="0" indent="0">
              <a:buNone/>
            </a:pPr>
            <a:r>
              <a:rPr lang="en-GB" sz="2000" dirty="0">
                <a:solidFill>
                  <a:srgbClr val="0070C0"/>
                </a:solidFill>
                <a:effectLst/>
                <a:latin typeface="+mj-lt"/>
                <a:ea typeface="Times New Roman" panose="02020603050405020304" pitchFamily="18" charset="0"/>
              </a:rPr>
              <a:t> For this assessment, you can use Generative AI to check your own text/creation for grammatical and syntactical mistakes, including rephrasing of your own work within specific standards </a:t>
            </a:r>
          </a:p>
          <a:p>
            <a:pPr marL="0" indent="0">
              <a:buNone/>
            </a:pPr>
            <a:endParaRPr lang="en-GB" sz="2000" dirty="0">
              <a:solidFill>
                <a:srgbClr val="0070C0"/>
              </a:solidFill>
              <a:latin typeface="+mj-lt"/>
              <a:ea typeface="Times New Roman" panose="02020603050405020304" pitchFamily="18" charset="0"/>
            </a:endParaRPr>
          </a:p>
          <a:p>
            <a:pPr marL="0" indent="0">
              <a:buNone/>
            </a:pPr>
            <a:r>
              <a:rPr lang="en-GB" sz="2000" b="0" i="0" dirty="0">
                <a:solidFill>
                  <a:srgbClr val="0070C0"/>
                </a:solidFill>
                <a:effectLst/>
                <a:latin typeface="+mj-lt"/>
              </a:rPr>
              <a:t>**Remember, whenever using AI tools, you must always keep a copy of your drafts, notes, and other resources from both before and after you used them. This is in case they need to be checked to see if you have used AI tools in the proper way for your assessment</a:t>
            </a:r>
            <a:endParaRPr lang="en-GB" sz="2000" dirty="0">
              <a:solidFill>
                <a:srgbClr val="0070C0"/>
              </a:solidFill>
              <a:effectLst/>
              <a:latin typeface="+mj-lt"/>
              <a:ea typeface="Times New Roman" panose="02020603050405020304" pitchFamily="18" charset="0"/>
            </a:endParaRPr>
          </a:p>
          <a:p>
            <a:pPr marL="0" indent="0">
              <a:buNone/>
            </a:pPr>
            <a:r>
              <a:rPr lang="en-GB" sz="2400" dirty="0">
                <a:solidFill>
                  <a:srgbClr val="0070C0"/>
                </a:solidFill>
                <a:effectLst/>
                <a:latin typeface="Arial" panose="020B0604020202020204" pitchFamily="34" charset="0"/>
                <a:ea typeface="Times New Roman" panose="02020603050405020304" pitchFamily="18" charset="0"/>
              </a:rPr>
              <a:t> </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15506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75ABF-6500-AF03-2CEE-FFE346F1A46D}"/>
              </a:ext>
            </a:extLst>
          </p:cNvPr>
          <p:cNvSpPr>
            <a:spLocks noGrp="1"/>
          </p:cNvSpPr>
          <p:nvPr>
            <p:ph sz="half" idx="1"/>
          </p:nvPr>
        </p:nvSpPr>
        <p:spPr>
          <a:xfrm>
            <a:off x="115303" y="208547"/>
            <a:ext cx="9028697" cy="6176963"/>
          </a:xfrm>
        </p:spPr>
        <p:txBody>
          <a:bodyPr>
            <a:normAutofit/>
          </a:bodyPr>
          <a:lstStyle/>
          <a:p>
            <a:pPr marL="0" indent="0">
              <a:spcBef>
                <a:spcPts val="1200"/>
              </a:spcBef>
              <a:buNone/>
            </a:pPr>
            <a:r>
              <a:rPr lang="en-GB" sz="2400" b="1" kern="0" dirty="0">
                <a:solidFill>
                  <a:srgbClr val="2E74B5"/>
                </a:solidFill>
                <a:effectLst/>
                <a:ea typeface="DengXian Light" panose="02010600030101010101" pitchFamily="2" charset="-122"/>
                <a:cs typeface="Times New Roman" panose="02020603050405020304" pitchFamily="18" charset="0"/>
              </a:rPr>
              <a:t>How to acknowledge your use of AI in your assessments</a:t>
            </a:r>
          </a:p>
          <a:p>
            <a:pPr marL="0" indent="0">
              <a:buNone/>
            </a:pPr>
            <a:br>
              <a:rPr lang="en-GB" sz="1800" b="1" dirty="0">
                <a:solidFill>
                  <a:srgbClr val="000000"/>
                </a:solidFill>
                <a:effectLst/>
                <a:ea typeface="Times New Roman" panose="02020603050405020304" pitchFamily="18" charset="0"/>
              </a:rPr>
            </a:br>
            <a:r>
              <a:rPr lang="en-GB" sz="1800" dirty="0">
                <a:solidFill>
                  <a:srgbClr val="0070C0"/>
                </a:solidFill>
                <a:effectLst/>
                <a:ea typeface="Times New Roman" panose="02020603050405020304" pitchFamily="18" charset="0"/>
              </a:rPr>
              <a:t>You are expected to include this acknowledgement in a</a:t>
            </a:r>
            <a:r>
              <a:rPr lang="en-GB" sz="1800" b="1" dirty="0">
                <a:solidFill>
                  <a:srgbClr val="0070C0"/>
                </a:solidFill>
                <a:effectLst/>
                <a:ea typeface="Times New Roman" panose="02020603050405020304" pitchFamily="18" charset="0"/>
              </a:rPr>
              <a:t> separate page at the beginning of your submission.</a:t>
            </a:r>
            <a:r>
              <a:rPr lang="en-GB" sz="1800" dirty="0">
                <a:solidFill>
                  <a:srgbClr val="0070C0"/>
                </a:solidFill>
                <a:effectLst/>
                <a:ea typeface="Times New Roman" panose="02020603050405020304" pitchFamily="18" charset="0"/>
              </a:rPr>
              <a:t> This will not count towards your word count</a:t>
            </a:r>
          </a:p>
          <a:p>
            <a:pPr marL="0" indent="0">
              <a:buNone/>
            </a:pPr>
            <a:br>
              <a:rPr lang="en-GB" sz="1800" dirty="0">
                <a:solidFill>
                  <a:srgbClr val="0070C0"/>
                </a:solidFill>
                <a:effectLst/>
                <a:ea typeface="Times New Roman" panose="02020603050405020304" pitchFamily="18" charset="0"/>
              </a:rPr>
            </a:br>
            <a:r>
              <a:rPr lang="en-GB" sz="1800" b="1" dirty="0">
                <a:solidFill>
                  <a:srgbClr val="0070C0"/>
                </a:solidFill>
                <a:effectLst/>
                <a:ea typeface="Times New Roman" panose="02020603050405020304" pitchFamily="18" charset="0"/>
              </a:rPr>
              <a:t>Basic Acknowledgement format of AI tool use:</a:t>
            </a:r>
            <a:endParaRPr lang="en-GB" sz="1800" dirty="0">
              <a:solidFill>
                <a:srgbClr val="0070C0"/>
              </a:solidFill>
              <a:effectLst/>
              <a:ea typeface="Times New Roman" panose="02020603050405020304" pitchFamily="18" charset="0"/>
            </a:endParaRP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acknowledge the use of [AI Tool] [(AI Tool </a:t>
            </a:r>
            <a:r>
              <a:rPr lang="en-GB" sz="1800" dirty="0" err="1">
                <a:solidFill>
                  <a:srgbClr val="0070C0"/>
                </a:solidFill>
                <a:effectLst/>
                <a:ea typeface="Times New Roman" panose="02020603050405020304" pitchFamily="18" charset="0"/>
              </a:rPr>
              <a:t>url</a:t>
            </a:r>
            <a:r>
              <a:rPr lang="en-GB" sz="1800" dirty="0">
                <a:solidFill>
                  <a:srgbClr val="0070C0"/>
                </a:solidFill>
                <a:effectLst/>
                <a:ea typeface="Times New Roman" panose="02020603050405020304" pitchFamily="18" charset="0"/>
              </a:rPr>
              <a:t>)] on [Date] to [Purpose my work]. </a:t>
            </a:r>
          </a:p>
          <a:p>
            <a:r>
              <a:rPr lang="en-GB" sz="1800" dirty="0">
                <a:solidFill>
                  <a:srgbClr val="0070C0"/>
                </a:solidFill>
                <a:effectLst/>
                <a:ea typeface="Times New Roman" panose="02020603050405020304" pitchFamily="18" charset="0"/>
              </a:rPr>
              <a:t>I used the prompt(s): </a:t>
            </a:r>
          </a:p>
          <a:p>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 1. [Prompt] </a:t>
            </a: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2. [Prompt] </a:t>
            </a: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3. [Prompt]</a:t>
            </a: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confirm that I have not presented any AI generated text as my own work</a:t>
            </a: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confirm I have copies of my drafts, notes, and other resources I used before, and after the use of AI tools which I may be asked to provide in evidence</a:t>
            </a:r>
          </a:p>
          <a:p>
            <a:endParaRPr lang="en-GB" dirty="0"/>
          </a:p>
        </p:txBody>
      </p:sp>
    </p:spTree>
    <p:extLst>
      <p:ext uri="{BB962C8B-B14F-4D97-AF65-F5344CB8AC3E}">
        <p14:creationId xmlns:p14="http://schemas.microsoft.com/office/powerpoint/2010/main" val="888908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9E7AB7-71DE-A1BC-1203-24EA791B96B7}"/>
              </a:ext>
            </a:extLst>
          </p:cNvPr>
          <p:cNvSpPr>
            <a:spLocks noGrp="1"/>
          </p:cNvSpPr>
          <p:nvPr>
            <p:ph sz="half" idx="1"/>
          </p:nvPr>
        </p:nvSpPr>
        <p:spPr>
          <a:xfrm>
            <a:off x="112296" y="208547"/>
            <a:ext cx="9031704" cy="5614737"/>
          </a:xfrm>
        </p:spPr>
        <p:txBody>
          <a:bodyPr>
            <a:normAutofit fontScale="85000" lnSpcReduction="20000"/>
          </a:bodyPr>
          <a:lstStyle/>
          <a:p>
            <a:pPr marL="0" indent="0">
              <a:spcBef>
                <a:spcPts val="1200"/>
              </a:spcBef>
              <a:buNone/>
            </a:pP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Sut i nodi eich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defnydd</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o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Ddeallusrwydd</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Artiffisial</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(DA) yn eich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asesiadau</a:t>
            </a:r>
            <a:endPar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endParaRPr>
          </a:p>
          <a:p>
            <a:pPr marL="0" indent="0">
              <a:spcBef>
                <a:spcPts val="1200"/>
              </a:spcBef>
              <a:buNone/>
            </a:pPr>
            <a:endParaRPr lang="en-GB" sz="1800" b="1" kern="0" dirty="0">
              <a:solidFill>
                <a:srgbClr val="2E74B5"/>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0" indent="0">
              <a:buNone/>
            </a:pPr>
            <a:r>
              <a:rPr lang="en-GB" dirty="0">
                <a:solidFill>
                  <a:srgbClr val="000000"/>
                </a:solidFill>
                <a:effectLst/>
                <a:ea typeface="Times New Roman" panose="02020603050405020304" pitchFamily="18" charset="0"/>
              </a:rPr>
              <a:t>Disgwylir i chi ddefnyddio’r </a:t>
            </a:r>
            <a:r>
              <a:rPr lang="en-GB" dirty="0" err="1">
                <a:solidFill>
                  <a:srgbClr val="000000"/>
                </a:solidFill>
                <a:effectLst/>
                <a:ea typeface="Times New Roman" panose="02020603050405020304" pitchFamily="18" charset="0"/>
              </a:rPr>
              <a:t>fformat</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cydnabyddiaeth</a:t>
            </a:r>
            <a:r>
              <a:rPr lang="en-GB" dirty="0">
                <a:solidFill>
                  <a:srgbClr val="000000"/>
                </a:solidFill>
                <a:effectLst/>
                <a:ea typeface="Times New Roman" panose="02020603050405020304" pitchFamily="18" charset="0"/>
              </a:rPr>
              <a:t> hwn ar gyfer pob </a:t>
            </a:r>
            <a:r>
              <a:rPr lang="en-GB" dirty="0" err="1">
                <a:solidFill>
                  <a:srgbClr val="000000"/>
                </a:solidFill>
                <a:effectLst/>
                <a:ea typeface="Times New Roman" panose="02020603050405020304" pitchFamily="18" charset="0"/>
              </a:rPr>
              <a:t>defnydd</a:t>
            </a:r>
            <a:r>
              <a:rPr lang="en-GB" dirty="0">
                <a:solidFill>
                  <a:srgbClr val="000000"/>
                </a:solidFill>
                <a:effectLst/>
                <a:ea typeface="Times New Roman" panose="02020603050405020304" pitchFamily="18" charset="0"/>
              </a:rPr>
              <a:t> o </a:t>
            </a:r>
            <a:r>
              <a:rPr lang="en-GB" dirty="0" err="1">
                <a:solidFill>
                  <a:srgbClr val="000000"/>
                </a:solidFill>
                <a:effectLst/>
                <a:ea typeface="Times New Roman" panose="02020603050405020304" pitchFamily="18" charset="0"/>
              </a:rPr>
              <a:t>ddeallusrwydd</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 </a:t>
            </a:r>
            <a:r>
              <a:rPr lang="en-GB" dirty="0" err="1">
                <a:solidFill>
                  <a:srgbClr val="000000"/>
                </a:solidFill>
                <a:effectLst/>
                <a:ea typeface="Times New Roman" panose="02020603050405020304" pitchFamily="18" charset="0"/>
              </a:rPr>
              <a:t>ganiateir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pPr marL="0" indent="0">
              <a:buNone/>
            </a:pPr>
            <a:r>
              <a:rPr lang="en-GB" dirty="0">
                <a:solidFill>
                  <a:srgbClr val="000000"/>
                </a:solidFill>
                <a:effectLst/>
                <a:ea typeface="Times New Roman" panose="02020603050405020304" pitchFamily="18" charset="0"/>
              </a:rPr>
              <a:t>Disgwylir i chi gynnwys y </a:t>
            </a:r>
            <a:r>
              <a:rPr lang="en-GB" dirty="0" err="1">
                <a:solidFill>
                  <a:srgbClr val="000000"/>
                </a:solidFill>
                <a:effectLst/>
                <a:ea typeface="Times New Roman" panose="02020603050405020304" pitchFamily="18" charset="0"/>
              </a:rPr>
              <a:t>gydnabyddiaeth</a:t>
            </a:r>
            <a:r>
              <a:rPr lang="en-GB" dirty="0">
                <a:solidFill>
                  <a:srgbClr val="000000"/>
                </a:solidFill>
                <a:effectLst/>
                <a:ea typeface="Times New Roman" panose="02020603050405020304" pitchFamily="18" charset="0"/>
              </a:rPr>
              <a:t> hon </a:t>
            </a:r>
            <a:r>
              <a:rPr lang="en-GB" b="1" dirty="0">
                <a:solidFill>
                  <a:srgbClr val="000000"/>
                </a:solidFill>
                <a:effectLst/>
                <a:ea typeface="Times New Roman" panose="02020603050405020304" pitchFamily="18" charset="0"/>
              </a:rPr>
              <a:t>ar </a:t>
            </a:r>
            <a:r>
              <a:rPr lang="en-GB" b="1" dirty="0" err="1">
                <a:solidFill>
                  <a:srgbClr val="000000"/>
                </a:solidFill>
                <a:effectLst/>
                <a:ea typeface="Times New Roman" panose="02020603050405020304" pitchFamily="18" charset="0"/>
              </a:rPr>
              <a:t>dudalen</a:t>
            </a:r>
            <a:r>
              <a:rPr lang="en-GB" b="1" dirty="0">
                <a:solidFill>
                  <a:srgbClr val="000000"/>
                </a:solidFill>
                <a:effectLst/>
                <a:ea typeface="Times New Roman" panose="02020603050405020304" pitchFamily="18" charset="0"/>
              </a:rPr>
              <a:t> ar </a:t>
            </a:r>
            <a:r>
              <a:rPr lang="en-GB" b="1" dirty="0" err="1">
                <a:solidFill>
                  <a:srgbClr val="000000"/>
                </a:solidFill>
                <a:effectLst/>
                <a:ea typeface="Times New Roman" panose="02020603050405020304" pitchFamily="18" charset="0"/>
              </a:rPr>
              <a:t>wahân</a:t>
            </a:r>
            <a:r>
              <a:rPr lang="en-GB" dirty="0">
                <a:solidFill>
                  <a:srgbClr val="000000"/>
                </a:solidFill>
                <a:effectLst/>
                <a:ea typeface="Times New Roman" panose="02020603050405020304" pitchFamily="18" charset="0"/>
              </a:rPr>
              <a:t> ar </a:t>
            </a:r>
            <a:r>
              <a:rPr lang="en-GB" dirty="0" err="1">
                <a:solidFill>
                  <a:srgbClr val="000000"/>
                </a:solidFill>
                <a:effectLst/>
                <a:ea typeface="Times New Roman" panose="02020603050405020304" pitchFamily="18" charset="0"/>
              </a:rPr>
              <a:t>ddechrau</a:t>
            </a:r>
            <a:r>
              <a:rPr lang="en-GB" dirty="0">
                <a:solidFill>
                  <a:srgbClr val="000000"/>
                </a:solidFill>
                <a:effectLst/>
                <a:ea typeface="Times New Roman" panose="02020603050405020304" pitchFamily="18" charset="0"/>
              </a:rPr>
              <a:t> eich </a:t>
            </a:r>
            <a:r>
              <a:rPr lang="en-GB" dirty="0" err="1">
                <a:solidFill>
                  <a:srgbClr val="000000"/>
                </a:solidFill>
                <a:effectLst/>
                <a:ea typeface="Times New Roman" panose="02020603050405020304" pitchFamily="18" charset="0"/>
              </a:rPr>
              <a:t>cyflwyniad</a:t>
            </a:r>
            <a:r>
              <a:rPr lang="en-GB" dirty="0">
                <a:solidFill>
                  <a:srgbClr val="000000"/>
                </a:solidFill>
                <a:effectLst/>
                <a:ea typeface="Times New Roman" panose="02020603050405020304" pitchFamily="18" charset="0"/>
              </a:rPr>
              <a:t>. Ni fydd hyn yn effeithio ar eich </a:t>
            </a:r>
            <a:r>
              <a:rPr lang="en-GB" dirty="0" err="1">
                <a:solidFill>
                  <a:srgbClr val="000000"/>
                </a:solidFill>
                <a:effectLst/>
                <a:ea typeface="Times New Roman" panose="02020603050405020304" pitchFamily="18" charset="0"/>
              </a:rPr>
              <a:t>cyfrif</a:t>
            </a:r>
            <a:r>
              <a:rPr lang="en-GB" dirty="0">
                <a:solidFill>
                  <a:srgbClr val="000000"/>
                </a:solidFill>
                <a:effectLst/>
                <a:ea typeface="Times New Roman" panose="02020603050405020304" pitchFamily="18" charset="0"/>
              </a:rPr>
              <a:t> geiriau</a:t>
            </a:r>
            <a:endParaRPr lang="en-GB" dirty="0">
              <a:effectLst/>
              <a:ea typeface="Times New Roman" panose="02020603050405020304" pitchFamily="18" charset="0"/>
            </a:endParaRPr>
          </a:p>
          <a:p>
            <a:pPr marL="0" indent="0">
              <a:buNone/>
            </a:pPr>
            <a:endParaRPr lang="en-GB" b="1" dirty="0">
              <a:solidFill>
                <a:srgbClr val="000000"/>
              </a:solidFill>
              <a:effectLst/>
              <a:ea typeface="Times New Roman" panose="02020603050405020304" pitchFamily="18" charset="0"/>
            </a:endParaRPr>
          </a:p>
          <a:p>
            <a:pPr marL="0" indent="0">
              <a:buNone/>
            </a:pPr>
            <a:r>
              <a:rPr lang="en-GB" b="1" dirty="0">
                <a:solidFill>
                  <a:srgbClr val="000000"/>
                </a:solidFill>
                <a:effectLst/>
                <a:ea typeface="Times New Roman" panose="02020603050405020304" pitchFamily="18" charset="0"/>
              </a:rPr>
              <a:t>Format </a:t>
            </a:r>
            <a:r>
              <a:rPr lang="en-GB" b="1" dirty="0" err="1">
                <a:solidFill>
                  <a:srgbClr val="000000"/>
                </a:solidFill>
                <a:effectLst/>
                <a:ea typeface="Times New Roman" panose="02020603050405020304" pitchFamily="18" charset="0"/>
              </a:rPr>
              <a:t>Cydnabyddiaeth</a:t>
            </a:r>
            <a:r>
              <a:rPr lang="en-GB" b="1" dirty="0">
                <a:solidFill>
                  <a:srgbClr val="000000"/>
                </a:solidFill>
                <a:effectLst/>
                <a:ea typeface="Times New Roman" panose="02020603050405020304" pitchFamily="18" charset="0"/>
              </a:rPr>
              <a:t> Sylfaenol o </a:t>
            </a:r>
            <a:r>
              <a:rPr lang="en-GB" b="1" dirty="0" err="1">
                <a:solidFill>
                  <a:srgbClr val="000000"/>
                </a:solidFill>
                <a:effectLst/>
                <a:ea typeface="Times New Roman" panose="02020603050405020304" pitchFamily="18" charset="0"/>
              </a:rPr>
              <a:t>ddefnydd</a:t>
            </a:r>
            <a:r>
              <a:rPr lang="en-GB" b="1" dirty="0">
                <a:solidFill>
                  <a:srgbClr val="000000"/>
                </a:solidFill>
                <a:effectLst/>
                <a:ea typeface="Times New Roman" panose="02020603050405020304" pitchFamily="18" charset="0"/>
              </a:rPr>
              <a:t> </a:t>
            </a:r>
            <a:r>
              <a:rPr lang="en-GB" b="1" dirty="0" err="1">
                <a:solidFill>
                  <a:srgbClr val="000000"/>
                </a:solidFill>
                <a:effectLst/>
                <a:ea typeface="Times New Roman" panose="02020603050405020304" pitchFamily="18" charset="0"/>
              </a:rPr>
              <a:t>offeryn</a:t>
            </a:r>
            <a:r>
              <a:rPr lang="en-GB" b="1" dirty="0">
                <a:solidFill>
                  <a:srgbClr val="000000"/>
                </a:solidFill>
                <a:effectLst/>
                <a:ea typeface="Times New Roman" panose="02020603050405020304" pitchFamily="18" charset="0"/>
              </a:rPr>
              <a:t> deallusrwydd </a:t>
            </a:r>
            <a:r>
              <a:rPr lang="en-GB" b="1" dirty="0" err="1">
                <a:solidFill>
                  <a:srgbClr val="000000"/>
                </a:solidFill>
                <a:effectLst/>
                <a:ea typeface="Times New Roman" panose="02020603050405020304" pitchFamily="18" charset="0"/>
              </a:rPr>
              <a:t>artiffisial</a:t>
            </a:r>
            <a:r>
              <a:rPr lang="en-GB" b="1"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cydnabod</a:t>
            </a:r>
            <a:r>
              <a:rPr lang="en-GB" dirty="0">
                <a:solidFill>
                  <a:srgbClr val="000000"/>
                </a:solidFill>
                <a:effectLst/>
                <a:ea typeface="Times New Roman" panose="02020603050405020304" pitchFamily="18" charset="0"/>
              </a:rPr>
              <a:t> y </a:t>
            </a:r>
            <a:r>
              <a:rPr lang="en-GB" dirty="0" err="1">
                <a:solidFill>
                  <a:srgbClr val="000000"/>
                </a:solidFill>
                <a:effectLst/>
                <a:ea typeface="Times New Roman" panose="02020603050405020304" pitchFamily="18" charset="0"/>
              </a:rPr>
              <a:t>defnydd</a:t>
            </a:r>
            <a:r>
              <a:rPr lang="en-GB" dirty="0">
                <a:solidFill>
                  <a:srgbClr val="000000"/>
                </a:solidFill>
                <a:effectLst/>
                <a:ea typeface="Times New Roman" panose="02020603050405020304" pitchFamily="18" charset="0"/>
              </a:rPr>
              <a:t> o [</a:t>
            </a:r>
            <a:r>
              <a:rPr lang="en-GB" dirty="0" err="1">
                <a:solidFill>
                  <a:srgbClr val="000000"/>
                </a:solidFill>
                <a:effectLst/>
                <a:ea typeface="Times New Roman" panose="02020603050405020304" pitchFamily="18" charset="0"/>
              </a:rPr>
              <a:t>Offeryn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url</a:t>
            </a:r>
            <a:r>
              <a:rPr lang="en-GB" dirty="0">
                <a:solidFill>
                  <a:srgbClr val="000000"/>
                </a:solidFill>
                <a:effectLst/>
                <a:ea typeface="Times New Roman" panose="02020603050405020304" pitchFamily="18" charset="0"/>
              </a:rPr>
              <a:t> yr </a:t>
            </a:r>
            <a:r>
              <a:rPr lang="en-GB" dirty="0" err="1">
                <a:solidFill>
                  <a:srgbClr val="000000"/>
                </a:solidFill>
                <a:effectLst/>
                <a:ea typeface="Times New Roman" panose="02020603050405020304" pitchFamily="18" charset="0"/>
              </a:rPr>
              <a:t>offeryn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ar [Dyddiad] i [</a:t>
            </a:r>
            <a:r>
              <a:rPr lang="en-GB" dirty="0" err="1">
                <a:solidFill>
                  <a:srgbClr val="000000"/>
                </a:solidFill>
                <a:effectLst/>
                <a:ea typeface="Times New Roman" panose="02020603050405020304" pitchFamily="18" charset="0"/>
              </a:rPr>
              <a:t>Diben</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ngwaith</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err="1">
                <a:solidFill>
                  <a:srgbClr val="000000"/>
                </a:solidFill>
                <a:effectLst/>
                <a:ea typeface="Times New Roman" panose="02020603050405020304" pitchFamily="18" charset="0"/>
              </a:rPr>
              <a:t>Defnyddiais</a:t>
            </a:r>
            <a:r>
              <a:rPr lang="en-GB" dirty="0">
                <a:solidFill>
                  <a:srgbClr val="000000"/>
                </a:solidFill>
                <a:effectLst/>
                <a:ea typeface="Times New Roman" panose="02020603050405020304" pitchFamily="18" charset="0"/>
              </a:rPr>
              <a:t> yr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a:t>
            </a:r>
            <a:r>
              <a:rPr lang="en-GB" dirty="0" err="1">
                <a:solidFill>
                  <a:srgbClr val="000000"/>
                </a:solidFill>
                <a:effectLst/>
                <a:ea typeface="Times New Roman" panose="02020603050405020304" pitchFamily="18" charset="0"/>
              </a:rPr>
              <a:t>wyr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 1.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2.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3.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cadarnhau</a:t>
            </a:r>
            <a:r>
              <a:rPr lang="en-GB" dirty="0">
                <a:solidFill>
                  <a:srgbClr val="000000"/>
                </a:solidFill>
                <a:effectLst/>
                <a:ea typeface="Times New Roman" panose="02020603050405020304" pitchFamily="18" charset="0"/>
              </a:rPr>
              <a:t> nad </a:t>
            </a:r>
            <a:r>
              <a:rPr lang="en-GB" dirty="0" err="1">
                <a:solidFill>
                  <a:srgbClr val="000000"/>
                </a:solidFill>
                <a:effectLst/>
                <a:ea typeface="Times New Roman" panose="02020603050405020304" pitchFamily="18" charset="0"/>
              </a:rPr>
              <a:t>ydw</a:t>
            </a:r>
            <a:r>
              <a:rPr lang="en-GB" dirty="0">
                <a:solidFill>
                  <a:srgbClr val="000000"/>
                </a:solidFill>
                <a:effectLst/>
                <a:ea typeface="Times New Roman" panose="02020603050405020304" pitchFamily="18" charset="0"/>
              </a:rPr>
              <a:t> i wedi </a:t>
            </a:r>
            <a:r>
              <a:rPr lang="en-GB" dirty="0" err="1">
                <a:solidFill>
                  <a:srgbClr val="000000"/>
                </a:solidFill>
                <a:effectLst/>
                <a:ea typeface="Times New Roman" panose="02020603050405020304" pitchFamily="18" charset="0"/>
              </a:rPr>
              <a:t>cyflwyno</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unrhyw</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destun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cynhyrchiol</a:t>
            </a:r>
            <a:r>
              <a:rPr lang="en-GB" dirty="0">
                <a:solidFill>
                  <a:srgbClr val="000000"/>
                </a:solidFill>
                <a:effectLst/>
                <a:ea typeface="Times New Roman" panose="02020603050405020304" pitchFamily="18" charset="0"/>
              </a:rPr>
              <a:t> fel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ngwaith</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hun.</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cadarnhau</a:t>
            </a:r>
            <a:r>
              <a:rPr lang="en-GB" dirty="0">
                <a:solidFill>
                  <a:srgbClr val="000000"/>
                </a:solidFill>
                <a:effectLst/>
                <a:ea typeface="Times New Roman" panose="02020603050405020304" pitchFamily="18" charset="0"/>
              </a:rPr>
              <a:t> bod </a:t>
            </a:r>
            <a:r>
              <a:rPr lang="en-GB" dirty="0" err="1">
                <a:solidFill>
                  <a:srgbClr val="000000"/>
                </a:solidFill>
                <a:effectLst/>
                <a:ea typeface="Times New Roman" panose="02020603050405020304" pitchFamily="18" charset="0"/>
              </a:rPr>
              <a:t>gennyf</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gopïau</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o’m</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drafftiau</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nodiadau</a:t>
            </a:r>
            <a:r>
              <a:rPr lang="en-GB" dirty="0">
                <a:solidFill>
                  <a:srgbClr val="000000"/>
                </a:solidFill>
                <a:effectLst/>
                <a:ea typeface="Times New Roman" panose="02020603050405020304" pitchFamily="18" charset="0"/>
              </a:rPr>
              <a:t>, ac </a:t>
            </a:r>
            <a:r>
              <a:rPr lang="en-GB" dirty="0" err="1">
                <a:solidFill>
                  <a:srgbClr val="000000"/>
                </a:solidFill>
                <a:effectLst/>
                <a:ea typeface="Times New Roman" panose="02020603050405020304" pitchFamily="18" charset="0"/>
              </a:rPr>
              <a:t>unrhyw</a:t>
            </a:r>
            <a:r>
              <a:rPr lang="en-GB" dirty="0">
                <a:solidFill>
                  <a:srgbClr val="000000"/>
                </a:solidFill>
                <a:effectLst/>
                <a:ea typeface="Times New Roman" panose="02020603050405020304" pitchFamily="18" charset="0"/>
              </a:rPr>
              <a:t> adnoddau eraill y </a:t>
            </a:r>
            <a:r>
              <a:rPr lang="en-GB" dirty="0" err="1">
                <a:solidFill>
                  <a:srgbClr val="000000"/>
                </a:solidFill>
                <a:effectLst/>
                <a:ea typeface="Times New Roman" panose="02020603050405020304" pitchFamily="18" charset="0"/>
              </a:rPr>
              <a:t>defnyddiais</a:t>
            </a:r>
            <a:r>
              <a:rPr lang="en-GB" dirty="0">
                <a:solidFill>
                  <a:srgbClr val="000000"/>
                </a:solidFill>
                <a:effectLst/>
                <a:ea typeface="Times New Roman" panose="02020603050405020304" pitchFamily="18" charset="0"/>
              </a:rPr>
              <a:t> cyn ac ar ôl </a:t>
            </a:r>
            <a:r>
              <a:rPr lang="en-GB" dirty="0" err="1">
                <a:solidFill>
                  <a:srgbClr val="000000"/>
                </a:solidFill>
                <a:effectLst/>
                <a:ea typeface="Times New Roman" panose="02020603050405020304" pitchFamily="18" charset="0"/>
              </a:rPr>
              <a:t>defnyddio</a:t>
            </a:r>
            <a:r>
              <a:rPr lang="en-GB" dirty="0">
                <a:solidFill>
                  <a:srgbClr val="000000"/>
                </a:solidFill>
                <a:effectLst/>
                <a:ea typeface="Times New Roman" panose="02020603050405020304" pitchFamily="18" charset="0"/>
              </a:rPr>
              <a:t> offer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y gellir </a:t>
            </a:r>
            <a:r>
              <a:rPr lang="en-GB" dirty="0" err="1">
                <a:solidFill>
                  <a:srgbClr val="000000"/>
                </a:solidFill>
                <a:effectLst/>
                <a:ea typeface="Times New Roman" panose="02020603050405020304" pitchFamily="18" charset="0"/>
              </a:rPr>
              <a:t>gofyn</a:t>
            </a:r>
            <a:r>
              <a:rPr lang="en-GB" dirty="0">
                <a:solidFill>
                  <a:srgbClr val="000000"/>
                </a:solidFill>
                <a:effectLst/>
                <a:ea typeface="Times New Roman" panose="02020603050405020304" pitchFamily="18" charset="0"/>
              </a:rPr>
              <a:t> i mi eu </a:t>
            </a:r>
            <a:r>
              <a:rPr lang="en-GB" dirty="0" err="1">
                <a:solidFill>
                  <a:srgbClr val="000000"/>
                </a:solidFill>
                <a:effectLst/>
                <a:ea typeface="Times New Roman" panose="02020603050405020304" pitchFamily="18" charset="0"/>
              </a:rPr>
              <a:t>darparu</a:t>
            </a:r>
            <a:r>
              <a:rPr lang="en-GB" dirty="0">
                <a:solidFill>
                  <a:srgbClr val="000000"/>
                </a:solidFill>
                <a:effectLst/>
                <a:ea typeface="Times New Roman" panose="02020603050405020304" pitchFamily="18" charset="0"/>
              </a:rPr>
              <a:t> </a:t>
            </a:r>
            <a:r>
              <a:rPr lang="en-GB" sz="1800" dirty="0">
                <a:solidFill>
                  <a:srgbClr val="000000"/>
                </a:solidFill>
                <a:effectLst/>
                <a:ea typeface="Times New Roman" panose="02020603050405020304" pitchFamily="18" charset="0"/>
              </a:rPr>
              <a:t>fel </a:t>
            </a:r>
            <a:r>
              <a:rPr lang="en-GB" sz="1800" dirty="0" err="1">
                <a:solidFill>
                  <a:srgbClr val="000000"/>
                </a:solidFill>
                <a:effectLst/>
                <a:ea typeface="Times New Roman" panose="02020603050405020304" pitchFamily="18" charset="0"/>
              </a:rPr>
              <a:t>tystiolaeth</a:t>
            </a:r>
            <a:r>
              <a:rPr lang="en-GB" sz="1800" dirty="0">
                <a:solidFill>
                  <a:srgbClr val="000000"/>
                </a:solidFill>
                <a:effectLst/>
                <a:ea typeface="Times New Roman" panose="02020603050405020304" pitchFamily="18" charset="0"/>
              </a:rPr>
              <a:t>.</a:t>
            </a:r>
            <a:endParaRPr lang="en-GB" sz="1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122463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FB523-356C-927A-A711-B522CC20ED5E}"/>
              </a:ext>
            </a:extLst>
          </p:cNvPr>
          <p:cNvSpPr>
            <a:spLocks noGrp="1"/>
          </p:cNvSpPr>
          <p:nvPr>
            <p:ph type="title"/>
          </p:nvPr>
        </p:nvSpPr>
        <p:spPr>
          <a:xfrm>
            <a:off x="770021" y="230521"/>
            <a:ext cx="7886700" cy="1325563"/>
          </a:xfrm>
        </p:spPr>
        <p:txBody>
          <a:bodyPr>
            <a:normAutofit/>
          </a:bodyPr>
          <a:lstStyle/>
          <a:p>
            <a:r>
              <a:rPr lang="en-GB" sz="2800" dirty="0"/>
              <a:t>Yr </a:t>
            </a:r>
            <a:r>
              <a:rPr lang="en-GB" sz="2800" dirty="0" err="1"/>
              <a:t>asesiad</a:t>
            </a:r>
            <a:r>
              <a:rPr lang="en-GB" sz="2800" dirty="0"/>
              <a:t> 4000 </a:t>
            </a:r>
            <a:r>
              <a:rPr lang="en-GB" sz="2800" dirty="0" err="1"/>
              <a:t>eiriau</a:t>
            </a:r>
            <a:r>
              <a:rPr lang="en-GB" sz="2800" dirty="0"/>
              <a:t> – </a:t>
            </a:r>
            <a:br>
              <a:rPr lang="en-GB" sz="2800" dirty="0"/>
            </a:br>
            <a:br>
              <a:rPr lang="en-GB" sz="2800" dirty="0"/>
            </a:br>
            <a:r>
              <a:rPr lang="en-GB" sz="2800" b="1" dirty="0"/>
              <a:t>Rhan 1: 2500 </a:t>
            </a:r>
            <a:r>
              <a:rPr lang="en-GB" sz="2800" b="1" dirty="0" err="1"/>
              <a:t>eiriau</a:t>
            </a:r>
            <a:endParaRPr lang="en-GB" sz="2800" b="1" dirty="0"/>
          </a:p>
        </p:txBody>
      </p:sp>
      <p:sp>
        <p:nvSpPr>
          <p:cNvPr id="3" name="Content Placeholder 2">
            <a:extLst>
              <a:ext uri="{FF2B5EF4-FFF2-40B4-BE49-F238E27FC236}">
                <a16:creationId xmlns:a16="http://schemas.microsoft.com/office/drawing/2014/main" id="{E88CC81D-2350-F457-2BBB-7F5A8997BEEC}"/>
              </a:ext>
            </a:extLst>
          </p:cNvPr>
          <p:cNvSpPr>
            <a:spLocks noGrp="1"/>
          </p:cNvSpPr>
          <p:nvPr>
            <p:ph sz="half" idx="1"/>
          </p:nvPr>
        </p:nvSpPr>
        <p:spPr>
          <a:xfrm>
            <a:off x="770021" y="1556084"/>
            <a:ext cx="7603958" cy="5037221"/>
          </a:xfrm>
        </p:spPr>
        <p:txBody>
          <a:bodyPr>
            <a:normAutofit/>
          </a:bodyPr>
          <a:lstStyle/>
          <a:p>
            <a:pPr marL="0" indent="0">
              <a:lnSpc>
                <a:spcPct val="12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a:t>
            </a:r>
            <a:r>
              <a:rPr lang="cy-GB" sz="2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styriwch</a:t>
            </a:r>
            <a:r>
              <a:rPr lang="cy-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sefyllfa o’ch arfer eich hun neu senario ffug y byddech chi’n ei phrofi mewn lleoliad Blynyddoedd Cynnar a fyddai’n amlygu rôl bod yn arweinydd cynhwysol. Mae angen i hyn gynnwys sefyllfa neu senario sy'n amlygu gweithio gyda phlant, teuluoedd, gweithwyr proffesiynol, a chymunedau. </a:t>
            </a: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30172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8D5A-73EC-94F5-99A2-C9F8B05CC37B}"/>
              </a:ext>
            </a:extLst>
          </p:cNvPr>
          <p:cNvSpPr>
            <a:spLocks noGrp="1"/>
          </p:cNvSpPr>
          <p:nvPr>
            <p:ph type="title"/>
          </p:nvPr>
        </p:nvSpPr>
        <p:spPr/>
        <p:txBody>
          <a:bodyPr/>
          <a:lstStyle/>
          <a:p>
            <a:r>
              <a:rPr lang="en-GB" dirty="0">
                <a:solidFill>
                  <a:srgbClr val="0070C0"/>
                </a:solidFill>
              </a:rPr>
              <a:t>The assignment 4000 in total</a:t>
            </a:r>
            <a:br>
              <a:rPr lang="en-GB" dirty="0">
                <a:solidFill>
                  <a:srgbClr val="0070C0"/>
                </a:solidFill>
              </a:rPr>
            </a:br>
            <a:r>
              <a:rPr lang="en-GB" dirty="0">
                <a:solidFill>
                  <a:srgbClr val="0070C0"/>
                </a:solidFill>
              </a:rPr>
              <a:t>Part 1: 2,500</a:t>
            </a:r>
          </a:p>
        </p:txBody>
      </p:sp>
      <p:sp>
        <p:nvSpPr>
          <p:cNvPr id="3" name="Content Placeholder 2">
            <a:extLst>
              <a:ext uri="{FF2B5EF4-FFF2-40B4-BE49-F238E27FC236}">
                <a16:creationId xmlns:a16="http://schemas.microsoft.com/office/drawing/2014/main" id="{8DE326B9-8E2B-FA3F-0ED2-9A7C14B1C3D1}"/>
              </a:ext>
            </a:extLst>
          </p:cNvPr>
          <p:cNvSpPr>
            <a:spLocks noGrp="1"/>
          </p:cNvSpPr>
          <p:nvPr>
            <p:ph sz="half" idx="1"/>
          </p:nvPr>
        </p:nvSpPr>
        <p:spPr>
          <a:xfrm>
            <a:off x="628649" y="1825625"/>
            <a:ext cx="7697203" cy="4351338"/>
          </a:xfrm>
        </p:spPr>
        <p:txBody>
          <a:bodyPr>
            <a:normAutofit/>
          </a:bodyPr>
          <a:lstStyle/>
          <a:p>
            <a:pPr algn="just"/>
            <a:r>
              <a:rPr lang="en-GB" sz="2400" b="1" dirty="0">
                <a:solidFill>
                  <a:srgbClr val="0070C0"/>
                </a:solidFill>
                <a:effectLst/>
                <a:latin typeface="Arial" panose="020B0604020202020204" pitchFamily="34" charset="0"/>
                <a:ea typeface="Times New Roman" panose="02020603050405020304" pitchFamily="18" charset="0"/>
              </a:rPr>
              <a:t>Part 1:</a:t>
            </a:r>
            <a:r>
              <a:rPr lang="en-GB" sz="2400" dirty="0">
                <a:solidFill>
                  <a:srgbClr val="0070C0"/>
                </a:solidFill>
                <a:effectLst/>
                <a:latin typeface="Arial" panose="020B0604020202020204" pitchFamily="34" charset="0"/>
                <a:ea typeface="Times New Roman" panose="02020603050405020304" pitchFamily="18" charset="0"/>
              </a:rPr>
              <a:t> 2,500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Consider a situation from your own practice or a fictional scenario that you would experience in an Early Years setting that would highlight the role of being an inclusive leader. This needs to include a situation or a scenario that highlights working with children, families, professionals, and communities.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96452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A59C3A3-0100-05C7-7643-5065AC0187C6}"/>
              </a:ext>
            </a:extLst>
          </p:cNvPr>
          <p:cNvSpPr>
            <a:spLocks noGrp="1"/>
          </p:cNvSpPr>
          <p:nvPr>
            <p:ph idx="1"/>
          </p:nvPr>
        </p:nvSpPr>
        <p:spPr>
          <a:xfrm>
            <a:off x="256674" y="510172"/>
            <a:ext cx="8534399" cy="4960186"/>
          </a:xfrm>
        </p:spPr>
        <p:txBody>
          <a:bodyPr>
            <a:normAutofit fontScale="62500" lnSpcReduction="20000"/>
          </a:bodyPr>
          <a:lstStyle/>
          <a:p>
            <a:pPr marL="0" indent="0">
              <a:lnSpc>
                <a:spcPct val="120000"/>
              </a:lnSpc>
              <a:buNone/>
            </a:pP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Gan ddefnyddio eich sgiliau fel ymarferydd adfyfyriol, gwerthuswch yn feirniadol y profiad o rôl yr arweinydd cynhwysol yn y senario a ddewiswyd gennych. Ystyriwch hefyd y materion a allai fod wedi darparu cyfleoedd neu rwystrau i arweinyddiaeth gynhwysol i bob maes (30 marc).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buNone/>
            </a:pP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Rhaid i hyn gynnwys gweithio gyda: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phlant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theuluoedd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gweithwyr proffesiynol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chymuned/</a:t>
            </a:r>
            <a:r>
              <a:rPr lang="cy-GB" sz="3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au</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0" indent="0">
              <a:buNone/>
            </a:pPr>
            <a:endParaRPr lang="cy-GB" sz="3400" dirty="0">
              <a:solidFill>
                <a:srgbClr val="000000"/>
              </a:solidFill>
              <a:latin typeface="Arial" panose="020B0604020202020204" pitchFamily="34" charset="0"/>
              <a:ea typeface="Times New Roman" panose="02020603050405020304" pitchFamily="18" charset="0"/>
            </a:endParaRPr>
          </a:p>
          <a:p>
            <a:r>
              <a:rPr lang="cy-GB" sz="3400" dirty="0">
                <a:solidFill>
                  <a:srgbClr val="000000"/>
                </a:solidFill>
                <a:effectLst/>
                <a:latin typeface="Arial" panose="020B0604020202020204" pitchFamily="34" charset="0"/>
                <a:ea typeface="Times New Roman" panose="02020603050405020304" pitchFamily="18" charset="0"/>
              </a:rPr>
              <a:t>Yn yr adran hon rhaid i chi hefyd ystyried datrysiad/rhai datrysiadau i gefnogi newid sy’n gysylltiedig â’ch senario (10 marc)</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62392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2622D2-51DC-6C65-608F-5BB0C4117AFB}"/>
              </a:ext>
            </a:extLst>
          </p:cNvPr>
          <p:cNvSpPr>
            <a:spLocks noGrp="1"/>
          </p:cNvSpPr>
          <p:nvPr>
            <p:ph idx="1"/>
          </p:nvPr>
        </p:nvSpPr>
        <p:spPr>
          <a:xfrm>
            <a:off x="0" y="189329"/>
            <a:ext cx="8964529" cy="5409365"/>
          </a:xfrm>
        </p:spPr>
        <p:txBody>
          <a:bodyPr>
            <a:normAutofit/>
          </a:bodyPr>
          <a:lstStyle/>
          <a:p>
            <a:pPr marL="342900" lvl="0" indent="-342900" algn="just">
              <a:buFont typeface="+mj-lt"/>
              <a:buAutoNum type="alphaLcPeriod"/>
              <a:tabLst>
                <a:tab pos="457200" algn="l"/>
              </a:tabLst>
            </a:pPr>
            <a:r>
              <a:rPr lang="en-GB" sz="1800" dirty="0">
                <a:effectLst/>
                <a:latin typeface="Arial" panose="020B0604020202020204" pitchFamily="34" charset="0"/>
                <a:ea typeface="Times New Roman" panose="02020603050405020304" pitchFamily="18" charset="0"/>
              </a:rPr>
              <a:t>Using your skills as a reflective practitioner, critically evaluate the experience of the role of the inclusive leader in your chosen scenario. Also consider the issues that may have provided opportunities or barriers to inclusive leadership to each area (30 marks).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This must include working with: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children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families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professionals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communities.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eriod" startAt="2"/>
              <a:tabLst>
                <a:tab pos="457200" algn="l"/>
              </a:tabLst>
            </a:pPr>
            <a:r>
              <a:rPr lang="en-GB" sz="1800" dirty="0">
                <a:effectLst/>
                <a:latin typeface="Arial" panose="020B0604020202020204" pitchFamily="34" charset="0"/>
                <a:ea typeface="Times New Roman" panose="02020603050405020304" pitchFamily="18" charset="0"/>
              </a:rPr>
              <a:t>In this section you must also consider a solution/some solutions to support change related to your scenario (10 marks)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02768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22ACB1-BAD5-4367-8334-A73761259EFF}"/>
              </a:ext>
            </a:extLst>
          </p:cNvPr>
          <p:cNvSpPr>
            <a:spLocks noGrp="1"/>
          </p:cNvSpPr>
          <p:nvPr>
            <p:ph sz="half" idx="1"/>
          </p:nvPr>
        </p:nvSpPr>
        <p:spPr>
          <a:xfrm>
            <a:off x="470807" y="894897"/>
            <a:ext cx="3886200" cy="4351338"/>
          </a:xfrm>
        </p:spPr>
        <p:txBody>
          <a:bodyPr>
            <a:normAutofit/>
          </a:bodyPr>
          <a:lstStyle/>
          <a:p>
            <a:r>
              <a:rPr lang="cy-GB" sz="2000" dirty="0">
                <a:solidFill>
                  <a:srgbClr val="000000"/>
                </a:solidFill>
                <a:latin typeface="Arial" panose="020B0604020202020204" pitchFamily="34" charset="0"/>
                <a:ea typeface="Times New Roman" panose="02020603050405020304" pitchFamily="18" charset="0"/>
              </a:rPr>
              <a:t>Beth yw portffolio adfyrfyriol?</a:t>
            </a: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r>
              <a:rPr lang="cy-GB" sz="2000" dirty="0">
                <a:solidFill>
                  <a:srgbClr val="000000"/>
                </a:solidFill>
                <a:latin typeface="Arial" panose="020B0604020202020204" pitchFamily="34" charset="0"/>
                <a:ea typeface="Times New Roman" panose="02020603050405020304" pitchFamily="18" charset="0"/>
              </a:rPr>
              <a:t>Sut i ddewis</a:t>
            </a:r>
            <a:r>
              <a:rPr lang="cy-GB" sz="2000" dirty="0">
                <a:solidFill>
                  <a:srgbClr val="000000"/>
                </a:solidFill>
                <a:effectLst/>
                <a:latin typeface="Arial" panose="020B0604020202020204" pitchFamily="34" charset="0"/>
                <a:ea typeface="Times New Roman" panose="02020603050405020304" pitchFamily="18" charset="0"/>
              </a:rPr>
              <a:t> sefyllfa o’ch ymarfer eich hun, neu senario ffug</a:t>
            </a:r>
            <a:endParaRPr lang="en-GB" sz="2000" dirty="0"/>
          </a:p>
        </p:txBody>
      </p:sp>
      <p:sp>
        <p:nvSpPr>
          <p:cNvPr id="5" name="Content Placeholder 4">
            <a:extLst>
              <a:ext uri="{FF2B5EF4-FFF2-40B4-BE49-F238E27FC236}">
                <a16:creationId xmlns:a16="http://schemas.microsoft.com/office/drawing/2014/main" id="{2CCE46F3-35FB-45C0-8B3E-3E9A0F28DFC9}"/>
              </a:ext>
            </a:extLst>
          </p:cNvPr>
          <p:cNvSpPr>
            <a:spLocks noGrp="1"/>
          </p:cNvSpPr>
          <p:nvPr>
            <p:ph sz="half" idx="2"/>
          </p:nvPr>
        </p:nvSpPr>
        <p:spPr>
          <a:xfrm>
            <a:off x="5187043" y="753949"/>
            <a:ext cx="3886200" cy="4351338"/>
          </a:xfrm>
        </p:spPr>
        <p:txBody>
          <a:bodyPr/>
          <a:lstStyle/>
          <a:p>
            <a:r>
              <a:rPr lang="en-GB" i="1" dirty="0">
                <a:solidFill>
                  <a:srgbClr val="0070C0"/>
                </a:solidFill>
                <a:latin typeface="Arial" panose="020B0604020202020204" pitchFamily="34" charset="0"/>
                <a:cs typeface="Arial" panose="020B0604020202020204" pitchFamily="34" charset="0"/>
              </a:rPr>
              <a:t>What is meant by a reflective portfolio?</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to chose a situation from your own practice, or a fictional scenario</a:t>
            </a:r>
          </a:p>
          <a:p>
            <a:endParaRPr lang="en-GB" dirty="0"/>
          </a:p>
          <a:p>
            <a:pPr marL="0" indent="0">
              <a:buNone/>
            </a:pPr>
            <a:endParaRPr lang="en-GB" dirty="0"/>
          </a:p>
        </p:txBody>
      </p:sp>
      <p:pic>
        <p:nvPicPr>
          <p:cNvPr id="1026" name="Picture 2" descr="Logical Critical Thinking Skills | Online Course">
            <a:extLst>
              <a:ext uri="{FF2B5EF4-FFF2-40B4-BE49-F238E27FC236}">
                <a16:creationId xmlns:a16="http://schemas.microsoft.com/office/drawing/2014/main" id="{1949CB83-CF1D-4062-A242-C1BEC659C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882" y="3928382"/>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276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1A95-FE16-83B7-3619-7C54692133D9}"/>
              </a:ext>
            </a:extLst>
          </p:cNvPr>
          <p:cNvSpPr>
            <a:spLocks noGrp="1"/>
          </p:cNvSpPr>
          <p:nvPr>
            <p:ph type="title"/>
          </p:nvPr>
        </p:nvSpPr>
        <p:spPr/>
        <p:txBody>
          <a:bodyPr/>
          <a:lstStyle/>
          <a:p>
            <a:r>
              <a:rPr lang="en-GB" dirty="0"/>
              <a:t>Rhan 2 – 1500 </a:t>
            </a:r>
            <a:r>
              <a:rPr lang="en-GB" dirty="0" err="1"/>
              <a:t>eiriau</a:t>
            </a:r>
            <a:endParaRPr lang="en-GB" dirty="0"/>
          </a:p>
        </p:txBody>
      </p:sp>
      <p:sp>
        <p:nvSpPr>
          <p:cNvPr id="3" name="Content Placeholder 2">
            <a:extLst>
              <a:ext uri="{FF2B5EF4-FFF2-40B4-BE49-F238E27FC236}">
                <a16:creationId xmlns:a16="http://schemas.microsoft.com/office/drawing/2014/main" id="{DD20781B-D8CE-4FB3-5422-16ACC1831322}"/>
              </a:ext>
            </a:extLst>
          </p:cNvPr>
          <p:cNvSpPr>
            <a:spLocks noGrp="1"/>
          </p:cNvSpPr>
          <p:nvPr>
            <p:ph idx="1"/>
          </p:nvPr>
        </p:nvSpPr>
        <p:spPr/>
        <p:txBody>
          <a:bodyPr/>
          <a:lstStyle/>
          <a:p>
            <a:pPr marL="0" indent="0">
              <a:buNone/>
            </a:pPr>
            <a:r>
              <a:rPr lang="cy-GB" sz="2400" dirty="0">
                <a:solidFill>
                  <a:srgbClr val="000000"/>
                </a:solidFill>
                <a:effectLst/>
                <a:latin typeface="Arial" panose="020B0604020202020204" pitchFamily="34" charset="0"/>
                <a:ea typeface="Times New Roman" panose="02020603050405020304" pitchFamily="18" charset="0"/>
              </a:rPr>
              <a:t>Gwerthuso’n feirniadol bolisi neu arweiniad proffesiynol a allai honni ei fod yn galluogi arweinyddiaeth gynhwysol mewn darpariaeth blynyddoedd cynnar (20 marc) </a:t>
            </a:r>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0" indent="0">
              <a:buNone/>
            </a:pPr>
            <a:r>
              <a:rPr lang="cy-GB" sz="2400" dirty="0">
                <a:solidFill>
                  <a:srgbClr val="000000"/>
                </a:solidFill>
                <a:effectLst/>
                <a:latin typeface="Arial" panose="020B0604020202020204" pitchFamily="34" charset="0"/>
                <a:ea typeface="Times New Roman" panose="02020603050405020304" pitchFamily="18" charset="0"/>
              </a:rPr>
              <a:t>Ystyried rhai o’r materion a allai atal y polisi rhag cael ei weithredu’n dda (10 marc) </a:t>
            </a:r>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61364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E7DC7-08D8-B2B1-351D-E9ADE03EEF09}"/>
              </a:ext>
            </a:extLst>
          </p:cNvPr>
          <p:cNvSpPr>
            <a:spLocks noGrp="1"/>
          </p:cNvSpPr>
          <p:nvPr>
            <p:ph idx="1"/>
          </p:nvPr>
        </p:nvSpPr>
        <p:spPr>
          <a:xfrm>
            <a:off x="339891" y="991435"/>
            <a:ext cx="7886700" cy="4351338"/>
          </a:xfrm>
        </p:spPr>
        <p:txBody>
          <a:bodyPr/>
          <a:lstStyle/>
          <a:p>
            <a:pPr algn="just"/>
            <a:r>
              <a:rPr lang="en-GB" sz="2400" dirty="0">
                <a:solidFill>
                  <a:srgbClr val="0070C0"/>
                </a:solidFill>
                <a:effectLst/>
                <a:latin typeface="Arial" panose="020B0604020202020204" pitchFamily="34" charset="0"/>
                <a:ea typeface="Times New Roman" panose="02020603050405020304" pitchFamily="18" charset="0"/>
              </a:rPr>
              <a:t>Part 2  - 1,500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Critically evaluate a policy or professional guidance that may claim to enable inclusive leadership in early years provision   20 marks</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sz="2400" dirty="0">
              <a:solidFill>
                <a:srgbClr val="0070C0"/>
              </a:solidFill>
            </a:endParaRPr>
          </a:p>
          <a:p>
            <a:r>
              <a:rPr lang="en-GB" sz="2400" dirty="0">
                <a:solidFill>
                  <a:srgbClr val="0070C0"/>
                </a:solidFill>
                <a:effectLst/>
                <a:latin typeface="Arial" panose="020B0604020202020204" pitchFamily="34" charset="0"/>
                <a:ea typeface="Times New Roman" panose="02020603050405020304" pitchFamily="18" charset="0"/>
              </a:rPr>
              <a:t>Part 2: consider some of the issues that may prevent the policy from being implemented well (10 marks)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7830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F9E5F-F112-322C-AD01-292345CC05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A1166C-B55D-E723-AB22-011E92EB9642}"/>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5360A147-C172-D650-824C-CD7A948766BE}"/>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7FD6FBC4-A291-41CA-3766-03837D1D55BA}"/>
              </a:ext>
            </a:extLst>
          </p:cNvPr>
          <p:cNvPicPr>
            <a:picLocks noChangeAspect="1"/>
          </p:cNvPicPr>
          <p:nvPr/>
        </p:nvPicPr>
        <p:blipFill>
          <a:blip r:embed="rId2"/>
          <a:stretch>
            <a:fillRect/>
          </a:stretch>
        </p:blipFill>
        <p:spPr>
          <a:xfrm>
            <a:off x="0" y="-83261"/>
            <a:ext cx="9144000" cy="5730082"/>
          </a:xfrm>
          <a:prstGeom prst="rect">
            <a:avLst/>
          </a:prstGeom>
        </p:spPr>
      </p:pic>
    </p:spTree>
    <p:extLst>
      <p:ext uri="{BB962C8B-B14F-4D97-AF65-F5344CB8AC3E}">
        <p14:creationId xmlns:p14="http://schemas.microsoft.com/office/powerpoint/2010/main" val="3683089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AD3D6-8231-2591-39FD-B9DFEFA125A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6C41F26-A934-623C-0BA6-0DB82C5B9BA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91D3A3DF-52C7-1061-4EFD-015529C5D702}"/>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4DF43CE7-899C-F283-3F6A-319708A70DF5}"/>
              </a:ext>
            </a:extLst>
          </p:cNvPr>
          <p:cNvPicPr>
            <a:picLocks noChangeAspect="1"/>
          </p:cNvPicPr>
          <p:nvPr/>
        </p:nvPicPr>
        <p:blipFill>
          <a:blip r:embed="rId2"/>
          <a:stretch>
            <a:fillRect/>
          </a:stretch>
        </p:blipFill>
        <p:spPr>
          <a:xfrm>
            <a:off x="0" y="2808"/>
            <a:ext cx="9144000" cy="6852383"/>
          </a:xfrm>
          <a:prstGeom prst="rect">
            <a:avLst/>
          </a:prstGeom>
        </p:spPr>
      </p:pic>
    </p:spTree>
    <p:extLst>
      <p:ext uri="{BB962C8B-B14F-4D97-AF65-F5344CB8AC3E}">
        <p14:creationId xmlns:p14="http://schemas.microsoft.com/office/powerpoint/2010/main" val="4227452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12E8D-D2AD-5C0A-66F3-B02C024598F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1693EA6-5815-4278-6D5E-EDBBEF071D1E}"/>
              </a:ext>
            </a:extLst>
          </p:cNvPr>
          <p:cNvPicPr>
            <a:picLocks noGrp="1" noChangeAspect="1"/>
          </p:cNvPicPr>
          <p:nvPr>
            <p:ph idx="1"/>
          </p:nvPr>
        </p:nvPicPr>
        <p:blipFill>
          <a:blip r:embed="rId2"/>
          <a:stretch>
            <a:fillRect/>
          </a:stretch>
        </p:blipFill>
        <p:spPr>
          <a:xfrm>
            <a:off x="-1" y="0"/>
            <a:ext cx="9144001" cy="5755740"/>
          </a:xfrm>
        </p:spPr>
      </p:pic>
    </p:spTree>
    <p:extLst>
      <p:ext uri="{BB962C8B-B14F-4D97-AF65-F5344CB8AC3E}">
        <p14:creationId xmlns:p14="http://schemas.microsoft.com/office/powerpoint/2010/main" val="784062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3515-20A5-D5FC-C182-684FA79AA846}"/>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3F477FC-558B-721F-2926-9D0594EF35FA}"/>
              </a:ext>
            </a:extLst>
          </p:cNvPr>
          <p:cNvPicPr>
            <a:picLocks noChangeAspect="1"/>
          </p:cNvPicPr>
          <p:nvPr/>
        </p:nvPicPr>
        <p:blipFill>
          <a:blip r:embed="rId2"/>
          <a:stretch>
            <a:fillRect/>
          </a:stretch>
        </p:blipFill>
        <p:spPr>
          <a:xfrm>
            <a:off x="-1" y="0"/>
            <a:ext cx="9263645" cy="5727032"/>
          </a:xfrm>
          <a:prstGeom prst="rect">
            <a:avLst/>
          </a:prstGeom>
        </p:spPr>
      </p:pic>
    </p:spTree>
    <p:extLst>
      <p:ext uri="{BB962C8B-B14F-4D97-AF65-F5344CB8AC3E}">
        <p14:creationId xmlns:p14="http://schemas.microsoft.com/office/powerpoint/2010/main" val="3588343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4269649-883B-2534-E5C6-D426E079A810}"/>
              </a:ext>
            </a:extLst>
          </p:cNvPr>
          <p:cNvPicPr>
            <a:picLocks noChangeAspect="1"/>
          </p:cNvPicPr>
          <p:nvPr/>
        </p:nvPicPr>
        <p:blipFill>
          <a:blip r:embed="rId2"/>
          <a:stretch>
            <a:fillRect/>
          </a:stretch>
        </p:blipFill>
        <p:spPr>
          <a:xfrm>
            <a:off x="97277" y="971180"/>
            <a:ext cx="9046723" cy="2542088"/>
          </a:xfrm>
          <a:prstGeom prst="rect">
            <a:avLst/>
          </a:prstGeom>
        </p:spPr>
      </p:pic>
    </p:spTree>
    <p:extLst>
      <p:ext uri="{BB962C8B-B14F-4D97-AF65-F5344CB8AC3E}">
        <p14:creationId xmlns:p14="http://schemas.microsoft.com/office/powerpoint/2010/main" val="2413718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5817972-980D-A56C-89F9-FDFA42D2BAA8}"/>
              </a:ext>
            </a:extLst>
          </p:cNvPr>
          <p:cNvPicPr>
            <a:picLocks noGrp="1" noChangeAspect="1"/>
          </p:cNvPicPr>
          <p:nvPr>
            <p:ph sz="half" idx="1"/>
          </p:nvPr>
        </p:nvPicPr>
        <p:blipFill>
          <a:blip r:embed="rId2"/>
          <a:stretch>
            <a:fillRect/>
          </a:stretch>
        </p:blipFill>
        <p:spPr>
          <a:xfrm>
            <a:off x="102140" y="1521271"/>
            <a:ext cx="8939719" cy="2340610"/>
          </a:xfrm>
        </p:spPr>
      </p:pic>
    </p:spTree>
    <p:extLst>
      <p:ext uri="{BB962C8B-B14F-4D97-AF65-F5344CB8AC3E}">
        <p14:creationId xmlns:p14="http://schemas.microsoft.com/office/powerpoint/2010/main" val="1057854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Ystyriaethau olaf...</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Final considerations…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fontScale="92500"/>
          </a:bodyPr>
          <a:lstStyle/>
          <a:p>
            <a:r>
              <a:rPr lang="en-GB" dirty="0">
                <a:latin typeface="Lucida Sans" panose="020B0602030504020204" pitchFamily="34" charset="0"/>
              </a:rPr>
              <a:t>Manylion cyflwyno – llawlyfr modwl/Panopto/Teams</a:t>
            </a:r>
          </a:p>
          <a:p>
            <a:r>
              <a:rPr lang="en-GB" dirty="0">
                <a:latin typeface="Lucida Sans" panose="020B0602030504020204" pitchFamily="34" charset="0"/>
              </a:rPr>
              <a:t>Ymchwiliwch o ffynonellau academaidd; llai/dim gwefannau</a:t>
            </a:r>
          </a:p>
          <a:p>
            <a:r>
              <a:rPr lang="en-GB" dirty="0">
                <a:latin typeface="Lucida Sans" panose="020B0602030504020204" pitchFamily="34" charset="0"/>
              </a:rPr>
              <a:t>Anelwch am y 10% dros y nifer o eiriau/amser</a:t>
            </a:r>
          </a:p>
          <a:p>
            <a:r>
              <a:rPr lang="en-GB" dirty="0">
                <a:latin typeface="Lucida Sans" panose="020B0602030504020204" pitchFamily="34" charset="0"/>
              </a:rPr>
              <a:t>Gwiriwch y tebygrwydd ar Turnitin</a:t>
            </a:r>
          </a:p>
          <a:p>
            <a:r>
              <a:rPr lang="en-GB" dirty="0">
                <a:latin typeface="Lucida Sans" panose="020B0602030504020204" pitchFamily="34" charset="0"/>
              </a:rPr>
              <a:t>Oes yna dadansoddi/gwerthuso beirniadol a chysylltiadau gyda damcaniaethau yn eich gwaith?</a:t>
            </a:r>
          </a:p>
          <a:p>
            <a:r>
              <a:rPr lang="en-GB" dirty="0">
                <a:latin typeface="Lucida Sans" panose="020B0602030504020204" pitchFamily="34" charset="0"/>
              </a:rPr>
              <a:t>Amodau esgusodol</a:t>
            </a: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4629150" y="1199213"/>
            <a:ext cx="4127470" cy="4224125"/>
          </a:xfrm>
        </p:spPr>
        <p:txBody>
          <a:bodyPr>
            <a:normAutofit fontScale="92500"/>
          </a:bodyPr>
          <a:lstStyle/>
          <a:p>
            <a:r>
              <a:rPr lang="en-GB" dirty="0">
                <a:solidFill>
                  <a:srgbClr val="002060"/>
                </a:solidFill>
                <a:latin typeface="Lucida Sans" panose="020B0602030504020204" pitchFamily="34" charset="0"/>
              </a:rPr>
              <a:t>Submission details – module handbook/Panopto/Teams</a:t>
            </a:r>
          </a:p>
          <a:p>
            <a:r>
              <a:rPr lang="en-GB" dirty="0">
                <a:solidFill>
                  <a:srgbClr val="002060"/>
                </a:solidFill>
                <a:latin typeface="Lucida Sans" panose="020B0602030504020204" pitchFamily="34" charset="0"/>
              </a:rPr>
              <a:t>Research from academic sources; less/no websites</a:t>
            </a:r>
          </a:p>
          <a:p>
            <a:r>
              <a:rPr lang="en-GB" dirty="0">
                <a:solidFill>
                  <a:srgbClr val="002060"/>
                </a:solidFill>
                <a:latin typeface="Lucida Sans" panose="020B0602030504020204" pitchFamily="34" charset="0"/>
              </a:rPr>
              <a:t>Aim for the 10% over the word count/timing</a:t>
            </a:r>
          </a:p>
          <a:p>
            <a:r>
              <a:rPr lang="en-GB" dirty="0">
                <a:solidFill>
                  <a:srgbClr val="002060"/>
                </a:solidFill>
                <a:latin typeface="Lucida Sans" panose="020B0602030504020204" pitchFamily="34" charset="0"/>
              </a:rPr>
              <a:t>Check your similarity on Turnitin</a:t>
            </a:r>
          </a:p>
          <a:p>
            <a:r>
              <a:rPr lang="en-GB" dirty="0">
                <a:solidFill>
                  <a:srgbClr val="002060"/>
                </a:solidFill>
                <a:latin typeface="Lucida Sans" panose="020B0602030504020204" pitchFamily="34" charset="0"/>
              </a:rPr>
              <a:t>Have you critically analysed/evaluated and made links with theory?</a:t>
            </a:r>
          </a:p>
          <a:p>
            <a:r>
              <a:rPr lang="en-GB" dirty="0">
                <a:solidFill>
                  <a:srgbClr val="002060"/>
                </a:solidFill>
                <a:latin typeface="Lucida Sans" panose="020B0602030504020204" pitchFamily="34" charset="0"/>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46952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Cyflwyniadau Hwyr</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 Late Submissions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a:bodyPr>
          <a:lstStyle/>
          <a:p>
            <a:r>
              <a:rPr lang="en-GB" dirty="0">
                <a:latin typeface="Lucida Sans" panose="020B0602030504020204" pitchFamily="34" charset="0"/>
              </a:rPr>
              <a:t>Cyflwyno o fewn 7 diwrnod gwaith – dim EC – wedi'i gapio ar 40%</a:t>
            </a:r>
          </a:p>
          <a:p>
            <a:endParaRPr lang="en-GB" dirty="0">
              <a:latin typeface="Lucida Sans" panose="020B0602030504020204" pitchFamily="34" charset="0"/>
            </a:endParaRPr>
          </a:p>
          <a:p>
            <a:r>
              <a:rPr lang="en-GB" dirty="0">
                <a:latin typeface="Lucida Sans" panose="020B0602030504020204" pitchFamily="34" charset="0"/>
              </a:rPr>
              <a:t>Cyflwyno ar ôl 7 diwrnod gwaith – dim EC – ni chaniateir i staff eich asesu</a:t>
            </a:r>
          </a:p>
        </p:txBody>
      </p:sp>
      <p:sp>
        <p:nvSpPr>
          <p:cNvPr id="4" name="Content Placeholder 3"/>
          <p:cNvSpPr>
            <a:spLocks noGrp="1"/>
          </p:cNvSpPr>
          <p:nvPr>
            <p:ph sz="half" idx="2"/>
          </p:nvPr>
        </p:nvSpPr>
        <p:spPr>
          <a:xfrm>
            <a:off x="4629150" y="1199213"/>
            <a:ext cx="4127470" cy="4224125"/>
          </a:xfrm>
        </p:spPr>
        <p:txBody>
          <a:bodyPr>
            <a:normAutofit/>
          </a:bodyPr>
          <a:lstStyle/>
          <a:p>
            <a:r>
              <a:rPr lang="en-GB" dirty="0">
                <a:solidFill>
                  <a:srgbClr val="002060"/>
                </a:solidFill>
                <a:latin typeface="Lucida Sans" panose="020B0602030504020204" pitchFamily="34" charset="0"/>
              </a:rPr>
              <a:t>Present within 7 working days – no EC – capped at 40%</a:t>
            </a:r>
          </a:p>
          <a:p>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6935661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326</TotalTime>
  <Words>1292</Words>
  <Application>Microsoft Office PowerPoint</Application>
  <PresentationFormat>On-screen Show (4:3)</PresentationFormat>
  <Paragraphs>159</Paragraphs>
  <Slides>26</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DengXian Light</vt:lpstr>
      <vt:lpstr>ＭＳ Ｐゴシック</vt:lpstr>
      <vt:lpstr>Arial</vt:lpstr>
      <vt:lpstr>Calibri</vt:lpstr>
      <vt:lpstr>Calibri Light</vt:lpstr>
      <vt:lpstr>Lucida Sans</vt:lpstr>
      <vt:lpstr>Times New Roman</vt:lpstr>
      <vt:lpstr>UWTSD PP Template (Cream background)</vt:lpstr>
      <vt:lpstr>PowerPoint Presentation</vt:lpstr>
      <vt:lpstr> ECEY6004C</vt:lpstr>
      <vt:lpstr>Cynnwys Content</vt:lpstr>
      <vt:lpstr>Adnoddau  Resources</vt:lpstr>
      <vt:lpstr>Gofynion lefel 6 Level 6 requirements</vt:lpstr>
      <vt:lpstr>Sgiliau Cyflogadwyedd/Trosglwyddadwy Employability/Transferable Skills</vt:lpstr>
      <vt:lpstr>Tasg cyn dechrau/ Task before starting</vt:lpstr>
      <vt:lpstr>DA (AI) – Prawf darllen</vt:lpstr>
      <vt:lpstr>AI – Proofreading only</vt:lpstr>
      <vt:lpstr>PowerPoint Presentation</vt:lpstr>
      <vt:lpstr>PowerPoint Presentation</vt:lpstr>
      <vt:lpstr>Yr asesiad 4000 eiriau –   Rhan 1: 2500 eiriau</vt:lpstr>
      <vt:lpstr>The assignment 4000 in total Part 1: 2,500</vt:lpstr>
      <vt:lpstr>PowerPoint Presentation</vt:lpstr>
      <vt:lpstr>PowerPoint Presentation</vt:lpstr>
      <vt:lpstr>PowerPoint Presentation</vt:lpstr>
      <vt:lpstr>Rhan 2 – 1500 eiriau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Ystyriaethau olaf... Final considerations…</vt:lpstr>
      <vt:lpstr>Cyflwyniadau Hwyr  Late Submissions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6</cp:revision>
  <dcterms:created xsi:type="dcterms:W3CDTF">2021-10-21T12:22:44Z</dcterms:created>
  <dcterms:modified xsi:type="dcterms:W3CDTF">2024-10-30T15:27:33Z</dcterms:modified>
</cp:coreProperties>
</file>