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2"/>
    <p:sldId id="257" r:id="rId3"/>
    <p:sldId id="256" r:id="rId4"/>
  </p:sldIdLst>
  <p:sldSz cx="12192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868" y="36"/>
      </p:cViewPr>
      <p:guideLst>
        <p:guide orient="horz" pos="288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834640"/>
            <a:ext cx="103632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512064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210312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210312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36576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2103120"/>
            <a:ext cx="10972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850392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850392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850392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812810">
        <a:defRPr>
          <a:latin typeface="+mn-lt"/>
          <a:ea typeface="+mn-ea"/>
          <a:cs typeface="+mn-cs"/>
        </a:defRPr>
      </a:lvl2pPr>
      <a:lvl3pPr marL="1625620">
        <a:defRPr>
          <a:latin typeface="+mn-lt"/>
          <a:ea typeface="+mn-ea"/>
          <a:cs typeface="+mn-cs"/>
        </a:defRPr>
      </a:lvl3pPr>
      <a:lvl4pPr marL="2438430">
        <a:defRPr>
          <a:latin typeface="+mn-lt"/>
          <a:ea typeface="+mn-ea"/>
          <a:cs typeface="+mn-cs"/>
        </a:defRPr>
      </a:lvl4pPr>
      <a:lvl5pPr marL="3251241">
        <a:defRPr>
          <a:latin typeface="+mn-lt"/>
          <a:ea typeface="+mn-ea"/>
          <a:cs typeface="+mn-cs"/>
        </a:defRPr>
      </a:lvl5pPr>
      <a:lvl6pPr marL="4064051">
        <a:defRPr>
          <a:latin typeface="+mn-lt"/>
          <a:ea typeface="+mn-ea"/>
          <a:cs typeface="+mn-cs"/>
        </a:defRPr>
      </a:lvl6pPr>
      <a:lvl7pPr marL="4876861">
        <a:defRPr>
          <a:latin typeface="+mn-lt"/>
          <a:ea typeface="+mn-ea"/>
          <a:cs typeface="+mn-cs"/>
        </a:defRPr>
      </a:lvl7pPr>
      <a:lvl8pPr marL="5689671">
        <a:defRPr>
          <a:latin typeface="+mn-lt"/>
          <a:ea typeface="+mn-ea"/>
          <a:cs typeface="+mn-cs"/>
        </a:defRPr>
      </a:lvl8pPr>
      <a:lvl9pPr marL="6502481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812810">
        <a:defRPr>
          <a:latin typeface="+mn-lt"/>
          <a:ea typeface="+mn-ea"/>
          <a:cs typeface="+mn-cs"/>
        </a:defRPr>
      </a:lvl2pPr>
      <a:lvl3pPr marL="1625620">
        <a:defRPr>
          <a:latin typeface="+mn-lt"/>
          <a:ea typeface="+mn-ea"/>
          <a:cs typeface="+mn-cs"/>
        </a:defRPr>
      </a:lvl3pPr>
      <a:lvl4pPr marL="2438430">
        <a:defRPr>
          <a:latin typeface="+mn-lt"/>
          <a:ea typeface="+mn-ea"/>
          <a:cs typeface="+mn-cs"/>
        </a:defRPr>
      </a:lvl4pPr>
      <a:lvl5pPr marL="3251241">
        <a:defRPr>
          <a:latin typeface="+mn-lt"/>
          <a:ea typeface="+mn-ea"/>
          <a:cs typeface="+mn-cs"/>
        </a:defRPr>
      </a:lvl5pPr>
      <a:lvl6pPr marL="4064051">
        <a:defRPr>
          <a:latin typeface="+mn-lt"/>
          <a:ea typeface="+mn-ea"/>
          <a:cs typeface="+mn-cs"/>
        </a:defRPr>
      </a:lvl6pPr>
      <a:lvl7pPr marL="4876861">
        <a:defRPr>
          <a:latin typeface="+mn-lt"/>
          <a:ea typeface="+mn-ea"/>
          <a:cs typeface="+mn-cs"/>
        </a:defRPr>
      </a:lvl7pPr>
      <a:lvl8pPr marL="5689671">
        <a:defRPr>
          <a:latin typeface="+mn-lt"/>
          <a:ea typeface="+mn-ea"/>
          <a:cs typeface="+mn-cs"/>
        </a:defRPr>
      </a:lvl8pPr>
      <a:lvl9pPr marL="6502481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4">
            <a:extLst>
              <a:ext uri="{FF2B5EF4-FFF2-40B4-BE49-F238E27FC236}">
                <a16:creationId xmlns:a16="http://schemas.microsoft.com/office/drawing/2014/main" id="{DF0B0AAA-B169-B7F3-8798-64C666CC7012}"/>
              </a:ext>
            </a:extLst>
          </p:cNvPr>
          <p:cNvSpPr/>
          <p:nvPr/>
        </p:nvSpPr>
        <p:spPr>
          <a:xfrm>
            <a:off x="838200" y="152400"/>
            <a:ext cx="10637293" cy="86589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3200"/>
          </a:p>
        </p:txBody>
      </p:sp>
      <p:sp>
        <p:nvSpPr>
          <p:cNvPr id="20" name="object 5">
            <a:extLst>
              <a:ext uri="{FF2B5EF4-FFF2-40B4-BE49-F238E27FC236}">
                <a16:creationId xmlns:a16="http://schemas.microsoft.com/office/drawing/2014/main" id="{909EA102-5F94-6367-9E73-59CA3AB0A91B}"/>
              </a:ext>
            </a:extLst>
          </p:cNvPr>
          <p:cNvSpPr txBox="1"/>
          <p:nvPr/>
        </p:nvSpPr>
        <p:spPr>
          <a:xfrm>
            <a:off x="1869258" y="393298"/>
            <a:ext cx="8780288" cy="1874017"/>
          </a:xfrm>
          <a:prstGeom prst="rect">
            <a:avLst/>
          </a:prstGeom>
        </p:spPr>
        <p:txBody>
          <a:bodyPr vert="horz" wrap="square" lIns="0" tIns="27093" rIns="0" bIns="0" rtlCol="0">
            <a:spAutoFit/>
          </a:bodyPr>
          <a:lstStyle/>
          <a:p>
            <a:pPr algn="ctr">
              <a:spcBef>
                <a:spcPts val="213"/>
              </a:spcBef>
            </a:pPr>
            <a:r>
              <a:rPr sz="4000" b="1" spc="-62" dirty="0">
                <a:latin typeface="Arial"/>
                <a:cs typeface="Arial"/>
              </a:rPr>
              <a:t>INTRODUCTION</a:t>
            </a:r>
            <a:r>
              <a:rPr sz="4000" b="1" spc="-267" dirty="0">
                <a:latin typeface="Arial"/>
                <a:cs typeface="Arial"/>
              </a:rPr>
              <a:t> </a:t>
            </a:r>
            <a:r>
              <a:rPr sz="4000" b="1" spc="-44" dirty="0">
                <a:latin typeface="Arial"/>
                <a:cs typeface="Arial"/>
              </a:rPr>
              <a:t>TO</a:t>
            </a:r>
            <a:r>
              <a:rPr sz="4000" b="1" spc="-231" dirty="0">
                <a:latin typeface="Arial"/>
                <a:cs typeface="Arial"/>
              </a:rPr>
              <a:t> </a:t>
            </a:r>
            <a:r>
              <a:rPr sz="4000" b="1" spc="-62" dirty="0">
                <a:latin typeface="Arial"/>
                <a:cs typeface="Arial"/>
              </a:rPr>
              <a:t>ELECTROTHERAPY</a:t>
            </a:r>
            <a:endParaRPr sz="4000" dirty="0">
              <a:latin typeface="Arial"/>
              <a:cs typeface="Arial"/>
            </a:endParaRPr>
          </a:p>
          <a:p>
            <a:pPr algn="ctr">
              <a:spcBef>
                <a:spcPts val="18"/>
              </a:spcBef>
            </a:pPr>
            <a:r>
              <a:rPr sz="4000" b="1" spc="-53" dirty="0">
                <a:latin typeface="Arial"/>
                <a:cs typeface="Arial"/>
              </a:rPr>
              <a:t>Pain Pathway</a:t>
            </a:r>
            <a:r>
              <a:rPr sz="4000" b="1" spc="-373" dirty="0">
                <a:latin typeface="Arial"/>
                <a:cs typeface="Arial"/>
              </a:rPr>
              <a:t> </a:t>
            </a:r>
            <a:r>
              <a:rPr sz="4000" b="1" spc="-62" dirty="0">
                <a:latin typeface="Arial"/>
                <a:cs typeface="Arial"/>
              </a:rPr>
              <a:t>Recap</a:t>
            </a:r>
            <a:endParaRPr sz="4000" dirty="0">
              <a:latin typeface="Arial"/>
              <a:cs typeface="Arial"/>
            </a:endParaRPr>
          </a:p>
        </p:txBody>
      </p:sp>
      <p:sp>
        <p:nvSpPr>
          <p:cNvPr id="21" name="object 6">
            <a:extLst>
              <a:ext uri="{FF2B5EF4-FFF2-40B4-BE49-F238E27FC236}">
                <a16:creationId xmlns:a16="http://schemas.microsoft.com/office/drawing/2014/main" id="{12180AD3-C351-FDA1-3042-4C28CC9A43B5}"/>
              </a:ext>
            </a:extLst>
          </p:cNvPr>
          <p:cNvSpPr txBox="1"/>
          <p:nvPr/>
        </p:nvSpPr>
        <p:spPr>
          <a:xfrm>
            <a:off x="2933700" y="2267315"/>
            <a:ext cx="6324600" cy="686226"/>
          </a:xfrm>
          <a:prstGeom prst="rect">
            <a:avLst/>
          </a:prstGeom>
        </p:spPr>
        <p:txBody>
          <a:bodyPr vert="horz" wrap="square" lIns="0" tIns="69989" rIns="0" bIns="0" rtlCol="0">
            <a:spAutoFit/>
          </a:bodyPr>
          <a:lstStyle/>
          <a:p>
            <a:pPr marL="1129" algn="ctr">
              <a:spcBef>
                <a:spcPts val="549"/>
              </a:spcBef>
            </a:pPr>
            <a:r>
              <a:rPr lang="en-GB" sz="2000" b="1" spc="27" dirty="0">
                <a:solidFill>
                  <a:srgbClr val="888888"/>
                </a:solidFill>
                <a:latin typeface="Arial"/>
                <a:cs typeface="Arial"/>
              </a:rPr>
              <a:t>BMST6002</a:t>
            </a:r>
            <a:br>
              <a:rPr lang="en-GB" sz="2000" b="1" spc="27" dirty="0">
                <a:solidFill>
                  <a:srgbClr val="888888"/>
                </a:solidFill>
                <a:latin typeface="Arial"/>
                <a:cs typeface="Arial"/>
              </a:rPr>
            </a:br>
            <a:r>
              <a:rPr lang="en-GB" sz="2000" b="1" spc="27" dirty="0">
                <a:solidFill>
                  <a:srgbClr val="888888"/>
                </a:solidFill>
                <a:latin typeface="Arial"/>
                <a:cs typeface="Arial"/>
              </a:rPr>
              <a:t>Professional Practice in SET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8664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object 7">
            <a:extLst>
              <a:ext uri="{FF2B5EF4-FFF2-40B4-BE49-F238E27FC236}">
                <a16:creationId xmlns:a16="http://schemas.microsoft.com/office/drawing/2014/main" id="{E101437A-6F8E-214E-D06C-411C459F29B4}"/>
              </a:ext>
            </a:extLst>
          </p:cNvPr>
          <p:cNvGrpSpPr/>
          <p:nvPr/>
        </p:nvGrpSpPr>
        <p:grpSpPr>
          <a:xfrm>
            <a:off x="1016787" y="895776"/>
            <a:ext cx="9829800" cy="7391400"/>
            <a:chOff x="3566159" y="1528572"/>
            <a:chExt cx="2810510" cy="2107565"/>
          </a:xfrm>
        </p:grpSpPr>
        <p:sp>
          <p:nvSpPr>
            <p:cNvPr id="5" name="object 8">
              <a:extLst>
                <a:ext uri="{FF2B5EF4-FFF2-40B4-BE49-F238E27FC236}">
                  <a16:creationId xmlns:a16="http://schemas.microsoft.com/office/drawing/2014/main" id="{874D9E6E-BE40-81E0-9DFE-58C274385403}"/>
                </a:ext>
              </a:extLst>
            </p:cNvPr>
            <p:cNvSpPr/>
            <p:nvPr/>
          </p:nvSpPr>
          <p:spPr>
            <a:xfrm>
              <a:off x="3566159" y="1528572"/>
              <a:ext cx="2810256" cy="210705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6" name="object 9">
              <a:extLst>
                <a:ext uri="{FF2B5EF4-FFF2-40B4-BE49-F238E27FC236}">
                  <a16:creationId xmlns:a16="http://schemas.microsoft.com/office/drawing/2014/main" id="{1AA60309-8590-C724-977D-576AA8173BB2}"/>
                </a:ext>
              </a:extLst>
            </p:cNvPr>
            <p:cNvSpPr/>
            <p:nvPr/>
          </p:nvSpPr>
          <p:spPr>
            <a:xfrm>
              <a:off x="4773167" y="1700784"/>
              <a:ext cx="1496567" cy="142189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7" name="object 10">
            <a:extLst>
              <a:ext uri="{FF2B5EF4-FFF2-40B4-BE49-F238E27FC236}">
                <a16:creationId xmlns:a16="http://schemas.microsoft.com/office/drawing/2014/main" id="{AF48F41A-F92E-A8A9-0F6E-EB368E3F6A28}"/>
              </a:ext>
            </a:extLst>
          </p:cNvPr>
          <p:cNvSpPr txBox="1"/>
          <p:nvPr/>
        </p:nvSpPr>
        <p:spPr>
          <a:xfrm>
            <a:off x="1295400" y="1123585"/>
            <a:ext cx="4876800" cy="4570333"/>
          </a:xfrm>
          <a:prstGeom prst="rect">
            <a:avLst/>
          </a:prstGeom>
        </p:spPr>
        <p:txBody>
          <a:bodyPr vert="horz" wrap="square" lIns="0" tIns="27093" rIns="0" bIns="0" rtlCol="0">
            <a:spAutoFit/>
          </a:bodyPr>
          <a:lstStyle/>
          <a:p>
            <a:pPr marL="22578">
              <a:spcBef>
                <a:spcPts val="213"/>
              </a:spcBef>
            </a:pPr>
            <a:r>
              <a:rPr sz="1778" b="1" spc="9" dirty="0">
                <a:latin typeface="Arial"/>
                <a:cs typeface="Arial"/>
              </a:rPr>
              <a:t>Pain </a:t>
            </a:r>
            <a:r>
              <a:rPr sz="1778" b="1" spc="18" dirty="0">
                <a:latin typeface="Arial"/>
                <a:cs typeface="Arial"/>
              </a:rPr>
              <a:t>Pathway</a:t>
            </a:r>
            <a:r>
              <a:rPr sz="1778" b="1" spc="-196" dirty="0">
                <a:latin typeface="Arial"/>
                <a:cs typeface="Arial"/>
              </a:rPr>
              <a:t> </a:t>
            </a:r>
            <a:r>
              <a:rPr sz="1778" b="1" spc="9" dirty="0">
                <a:latin typeface="Arial"/>
                <a:cs typeface="Arial"/>
              </a:rPr>
              <a:t>Recap</a:t>
            </a:r>
            <a:endParaRPr sz="1778" dirty="0">
              <a:latin typeface="Arial"/>
              <a:cs typeface="Arial"/>
            </a:endParaRPr>
          </a:p>
          <a:p>
            <a:pPr marL="22578" marR="146757">
              <a:spcBef>
                <a:spcPts val="924"/>
              </a:spcBef>
            </a:pPr>
            <a:r>
              <a:rPr sz="2000" spc="-9" dirty="0">
                <a:latin typeface="Arial"/>
                <a:cs typeface="Arial"/>
              </a:rPr>
              <a:t>Noxious stimuli </a:t>
            </a:r>
            <a:r>
              <a:rPr sz="2000" dirty="0">
                <a:latin typeface="Arial"/>
                <a:cs typeface="Arial"/>
              </a:rPr>
              <a:t>detected by </a:t>
            </a:r>
            <a:r>
              <a:rPr sz="2000" b="1" spc="-27" dirty="0">
                <a:latin typeface="Arial"/>
                <a:cs typeface="Arial"/>
              </a:rPr>
              <a:t>Aδ </a:t>
            </a:r>
            <a:r>
              <a:rPr sz="2000" dirty="0">
                <a:latin typeface="Arial"/>
                <a:cs typeface="Arial"/>
              </a:rPr>
              <a:t>and </a:t>
            </a:r>
            <a:r>
              <a:rPr sz="2000" b="1" dirty="0">
                <a:latin typeface="Arial"/>
                <a:cs typeface="Arial"/>
              </a:rPr>
              <a:t>C  </a:t>
            </a:r>
            <a:r>
              <a:rPr sz="2000" b="1" spc="-9" dirty="0">
                <a:latin typeface="Arial"/>
                <a:cs typeface="Arial"/>
              </a:rPr>
              <a:t>fibres</a:t>
            </a:r>
            <a:endParaRPr sz="2000" dirty="0">
              <a:latin typeface="Arial"/>
              <a:cs typeface="Arial"/>
            </a:endParaRPr>
          </a:p>
          <a:p>
            <a:pPr marL="22578" marR="491073">
              <a:spcBef>
                <a:spcPts val="373"/>
              </a:spcBef>
            </a:pPr>
            <a:r>
              <a:rPr sz="2000" spc="-9" dirty="0">
                <a:latin typeface="Arial"/>
                <a:cs typeface="Arial"/>
              </a:rPr>
              <a:t>Transmitted </a:t>
            </a:r>
            <a:r>
              <a:rPr sz="2000" dirty="0">
                <a:latin typeface="Arial"/>
                <a:cs typeface="Arial"/>
              </a:rPr>
              <a:t>to the </a:t>
            </a:r>
            <a:r>
              <a:rPr sz="2000" b="1" spc="-9" dirty="0">
                <a:latin typeface="Arial"/>
                <a:cs typeface="Arial"/>
              </a:rPr>
              <a:t>Dorsal Root  Ganglia</a:t>
            </a:r>
            <a:endParaRPr sz="2000" dirty="0">
              <a:latin typeface="Arial"/>
              <a:cs typeface="Arial"/>
            </a:endParaRPr>
          </a:p>
          <a:p>
            <a:pPr marL="22578" marR="111761">
              <a:spcBef>
                <a:spcPts val="116"/>
              </a:spcBef>
            </a:pPr>
            <a:r>
              <a:rPr sz="2000" dirty="0">
                <a:latin typeface="Arial"/>
                <a:cs typeface="Arial"/>
              </a:rPr>
              <a:t>Synapses </a:t>
            </a:r>
            <a:r>
              <a:rPr sz="2000" spc="-9" dirty="0">
                <a:latin typeface="Arial"/>
                <a:cs typeface="Arial"/>
              </a:rPr>
              <a:t>with </a:t>
            </a:r>
            <a:r>
              <a:rPr sz="2000" b="1" spc="-9" dirty="0">
                <a:latin typeface="Arial"/>
                <a:cs typeface="Arial"/>
              </a:rPr>
              <a:t>Dorsal Horn </a:t>
            </a:r>
            <a:r>
              <a:rPr sz="2000" spc="-9" dirty="0">
                <a:latin typeface="Arial"/>
                <a:cs typeface="Arial"/>
              </a:rPr>
              <a:t>in  S</a:t>
            </a:r>
            <a:r>
              <a:rPr sz="2000" b="1" spc="-9" dirty="0">
                <a:latin typeface="Arial"/>
                <a:cs typeface="Arial"/>
              </a:rPr>
              <a:t>ubstantia Gelatinosa </a:t>
            </a:r>
            <a:r>
              <a:rPr sz="2000" dirty="0">
                <a:latin typeface="Arial"/>
                <a:cs typeface="Arial"/>
              </a:rPr>
              <a:t>of spinal </a:t>
            </a:r>
            <a:r>
              <a:rPr sz="2000" spc="-9" dirty="0">
                <a:latin typeface="Arial"/>
                <a:cs typeface="Arial"/>
              </a:rPr>
              <a:t>cord.</a:t>
            </a:r>
            <a:endParaRPr sz="2000" dirty="0">
              <a:latin typeface="Arial"/>
              <a:cs typeface="Arial"/>
            </a:endParaRPr>
          </a:p>
          <a:p>
            <a:pPr marL="22578">
              <a:spcBef>
                <a:spcPts val="516"/>
              </a:spcBef>
            </a:pPr>
            <a:r>
              <a:rPr sz="2000" dirty="0">
                <a:latin typeface="Arial"/>
                <a:cs typeface="Arial"/>
              </a:rPr>
              <a:t>Signal crosses the spinal </a:t>
            </a:r>
            <a:r>
              <a:rPr sz="2000" spc="-9" dirty="0">
                <a:latin typeface="Arial"/>
                <a:cs typeface="Arial"/>
              </a:rPr>
              <a:t>cord</a:t>
            </a:r>
            <a:r>
              <a:rPr sz="2000" spc="-133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</a:p>
          <a:p>
            <a:pPr marL="22578"/>
            <a:r>
              <a:rPr sz="2000" b="1" spc="-9" dirty="0">
                <a:latin typeface="Arial"/>
                <a:cs typeface="Arial"/>
              </a:rPr>
              <a:t>Spinothalamic Tract </a:t>
            </a:r>
            <a:r>
              <a:rPr sz="2000" spc="-9" dirty="0">
                <a:latin typeface="Arial"/>
                <a:cs typeface="Arial"/>
              </a:rPr>
              <a:t>in white</a:t>
            </a:r>
            <a:r>
              <a:rPr sz="2000" spc="9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matter</a:t>
            </a:r>
          </a:p>
          <a:p>
            <a:pPr marL="22578" marR="568967">
              <a:lnSpc>
                <a:spcPct val="135500"/>
              </a:lnSpc>
              <a:spcBef>
                <a:spcPts val="18"/>
              </a:spcBef>
            </a:pPr>
            <a:r>
              <a:rPr sz="2000" dirty="0">
                <a:latin typeface="Arial"/>
                <a:cs typeface="Arial"/>
              </a:rPr>
              <a:t>Super </a:t>
            </a:r>
            <a:r>
              <a:rPr sz="2000" spc="-9" dirty="0">
                <a:latin typeface="Arial"/>
                <a:cs typeface="Arial"/>
              </a:rPr>
              <a:t>highway </a:t>
            </a:r>
            <a:r>
              <a:rPr sz="2000" dirty="0">
                <a:latin typeface="Arial"/>
                <a:cs typeface="Arial"/>
              </a:rPr>
              <a:t>to the </a:t>
            </a:r>
            <a:r>
              <a:rPr sz="2000" b="1" spc="-18" dirty="0">
                <a:latin typeface="Arial"/>
                <a:cs typeface="Arial"/>
              </a:rPr>
              <a:t>Medulla  </a:t>
            </a:r>
            <a:r>
              <a:rPr sz="2000" dirty="0">
                <a:latin typeface="Arial"/>
                <a:cs typeface="Arial"/>
              </a:rPr>
              <a:t>Synapse </a:t>
            </a:r>
            <a:r>
              <a:rPr sz="2000" spc="-9" dirty="0">
                <a:latin typeface="Arial"/>
                <a:cs typeface="Arial"/>
              </a:rPr>
              <a:t>with </a:t>
            </a:r>
            <a:r>
              <a:rPr sz="2000" dirty="0">
                <a:latin typeface="Arial"/>
                <a:cs typeface="Arial"/>
              </a:rPr>
              <a:t>the </a:t>
            </a:r>
            <a:r>
              <a:rPr sz="2000" b="1" spc="-9" dirty="0">
                <a:latin typeface="Arial"/>
                <a:cs typeface="Arial"/>
              </a:rPr>
              <a:t>Thalamus  </a:t>
            </a:r>
            <a:r>
              <a:rPr sz="2000" spc="-9" dirty="0">
                <a:latin typeface="Arial"/>
                <a:cs typeface="Arial"/>
              </a:rPr>
              <a:t>Relay </a:t>
            </a:r>
            <a:r>
              <a:rPr sz="2000" dirty="0">
                <a:latin typeface="Arial"/>
                <a:cs typeface="Arial"/>
              </a:rPr>
              <a:t>signal</a:t>
            </a:r>
            <a:r>
              <a:rPr sz="2000" spc="-53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</a:p>
          <a:p>
            <a:pPr marL="22578"/>
            <a:r>
              <a:rPr sz="2000" b="1" spc="-9" dirty="0">
                <a:latin typeface="Arial"/>
                <a:cs typeface="Arial"/>
              </a:rPr>
              <a:t>Somatosensory</a:t>
            </a:r>
            <a:r>
              <a:rPr sz="2000" b="1" spc="18" dirty="0">
                <a:latin typeface="Arial"/>
                <a:cs typeface="Arial"/>
              </a:rPr>
              <a:t> </a:t>
            </a:r>
            <a:r>
              <a:rPr sz="2000" b="1" spc="-9" dirty="0">
                <a:latin typeface="Arial"/>
                <a:cs typeface="Arial"/>
              </a:rPr>
              <a:t>Cortex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8" name="object 11">
            <a:extLst>
              <a:ext uri="{FF2B5EF4-FFF2-40B4-BE49-F238E27FC236}">
                <a16:creationId xmlns:a16="http://schemas.microsoft.com/office/drawing/2014/main" id="{CBE4829B-5AF5-44C8-60B6-5E3D417D76A5}"/>
              </a:ext>
            </a:extLst>
          </p:cNvPr>
          <p:cNvSpPr txBox="1"/>
          <p:nvPr/>
        </p:nvSpPr>
        <p:spPr>
          <a:xfrm>
            <a:off x="1278467" y="6003528"/>
            <a:ext cx="4244183" cy="173289"/>
          </a:xfrm>
          <a:prstGeom prst="rect">
            <a:avLst/>
          </a:prstGeom>
        </p:spPr>
        <p:txBody>
          <a:bodyPr vert="horz" wrap="square" lIns="0" tIns="22578" rIns="0" bIns="0" rtlCol="0">
            <a:spAutoFit/>
          </a:bodyPr>
          <a:lstStyle/>
          <a:p>
            <a:pPr marL="22578">
              <a:spcBef>
                <a:spcPts val="178"/>
              </a:spcBef>
            </a:pPr>
            <a:r>
              <a:rPr sz="978" b="1" spc="-9" dirty="0">
                <a:solidFill>
                  <a:srgbClr val="FF0000"/>
                </a:solidFill>
                <a:latin typeface="Tahoma"/>
                <a:cs typeface="Tahoma"/>
              </a:rPr>
              <a:t>PAIN </a:t>
            </a:r>
            <a:r>
              <a:rPr sz="978" b="1" spc="-18" dirty="0">
                <a:solidFill>
                  <a:srgbClr val="FF0000"/>
                </a:solidFill>
                <a:latin typeface="Tahoma"/>
                <a:cs typeface="Tahoma"/>
              </a:rPr>
              <a:t>AND </a:t>
            </a:r>
            <a:r>
              <a:rPr sz="978" b="1" spc="-9" dirty="0">
                <a:solidFill>
                  <a:srgbClr val="FF0000"/>
                </a:solidFill>
                <a:latin typeface="Tahoma"/>
                <a:cs typeface="Tahoma"/>
              </a:rPr>
              <a:t>RESULTANT</a:t>
            </a:r>
            <a:r>
              <a:rPr sz="978" b="1" spc="9" dirty="0">
                <a:solidFill>
                  <a:srgbClr val="FF0000"/>
                </a:solidFill>
                <a:latin typeface="Tahoma"/>
                <a:cs typeface="Tahoma"/>
              </a:rPr>
              <a:t> </a:t>
            </a:r>
            <a:r>
              <a:rPr sz="978" b="1" spc="-9" dirty="0">
                <a:solidFill>
                  <a:srgbClr val="FF0000"/>
                </a:solidFill>
                <a:latin typeface="Tahoma"/>
                <a:cs typeface="Tahoma"/>
              </a:rPr>
              <a:t>REACTION</a:t>
            </a:r>
            <a:endParaRPr sz="978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2729835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1855140" y="12271023"/>
            <a:ext cx="194169" cy="351030"/>
          </a:xfrm>
          <a:prstGeom prst="rect">
            <a:avLst/>
          </a:prstGeom>
        </p:spPr>
        <p:txBody>
          <a:bodyPr vert="horz" wrap="square" lIns="0" tIns="22578" rIns="0" bIns="0" rtlCol="0">
            <a:spAutoFit/>
          </a:bodyPr>
          <a:lstStyle/>
          <a:p>
            <a:pPr marL="22578">
              <a:spcBef>
                <a:spcPts val="178"/>
              </a:spcBef>
            </a:pPr>
            <a:r>
              <a:rPr sz="2133" dirty="0">
                <a:latin typeface="Tahoma"/>
                <a:cs typeface="Tahoma"/>
              </a:rPr>
              <a:t>1</a:t>
            </a:r>
            <a:endParaRPr sz="2133">
              <a:latin typeface="Tahoma"/>
              <a:cs typeface="Tahoma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360761" y="141624"/>
            <a:ext cx="9470478" cy="8836603"/>
            <a:chOff x="480059" y="5506211"/>
            <a:chExt cx="2810510" cy="2107565"/>
          </a:xfrm>
        </p:grpSpPr>
        <p:sp>
          <p:nvSpPr>
            <p:cNvPr id="13" name="object 13"/>
            <p:cNvSpPr/>
            <p:nvPr/>
          </p:nvSpPr>
          <p:spPr>
            <a:xfrm>
              <a:off x="480059" y="5506211"/>
              <a:ext cx="2810255" cy="210705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14" name="object 14"/>
            <p:cNvSpPr/>
            <p:nvPr/>
          </p:nvSpPr>
          <p:spPr>
            <a:xfrm>
              <a:off x="1085959" y="5603115"/>
              <a:ext cx="1600200" cy="1600200"/>
            </a:xfrm>
            <a:custGeom>
              <a:avLst/>
              <a:gdLst/>
              <a:ahLst/>
              <a:cxnLst/>
              <a:rect l="l" t="t" r="r" b="b"/>
              <a:pathLst>
                <a:path w="1600200" h="1600200">
                  <a:moveTo>
                    <a:pt x="801654" y="0"/>
                  </a:moveTo>
                  <a:lnTo>
                    <a:pt x="754044" y="1365"/>
                  </a:lnTo>
                  <a:lnTo>
                    <a:pt x="706086" y="5617"/>
                  </a:lnTo>
                  <a:lnTo>
                    <a:pt x="657877" y="12824"/>
                  </a:lnTo>
                  <a:lnTo>
                    <a:pt x="674641" y="105661"/>
                  </a:lnTo>
                  <a:lnTo>
                    <a:pt x="724421" y="98508"/>
                  </a:lnTo>
                  <a:lnTo>
                    <a:pt x="774265" y="94924"/>
                  </a:lnTo>
                  <a:lnTo>
                    <a:pt x="823993" y="94868"/>
                  </a:lnTo>
                  <a:lnTo>
                    <a:pt x="873424" y="98295"/>
                  </a:lnTo>
                  <a:lnTo>
                    <a:pt x="922379" y="105162"/>
                  </a:lnTo>
                  <a:lnTo>
                    <a:pt x="970678" y="115424"/>
                  </a:lnTo>
                  <a:lnTo>
                    <a:pt x="1018140" y="129039"/>
                  </a:lnTo>
                  <a:lnTo>
                    <a:pt x="1064587" y="145963"/>
                  </a:lnTo>
                  <a:lnTo>
                    <a:pt x="1109838" y="166151"/>
                  </a:lnTo>
                  <a:lnTo>
                    <a:pt x="1153713" y="189561"/>
                  </a:lnTo>
                  <a:lnTo>
                    <a:pt x="1196032" y="216148"/>
                  </a:lnTo>
                  <a:lnTo>
                    <a:pt x="1236616" y="245869"/>
                  </a:lnTo>
                  <a:lnTo>
                    <a:pt x="1273536" y="277030"/>
                  </a:lnTo>
                  <a:lnTo>
                    <a:pt x="1307799" y="310154"/>
                  </a:lnTo>
                  <a:lnTo>
                    <a:pt x="1339389" y="345092"/>
                  </a:lnTo>
                  <a:lnTo>
                    <a:pt x="1368286" y="381697"/>
                  </a:lnTo>
                  <a:lnTo>
                    <a:pt x="1394474" y="419822"/>
                  </a:lnTo>
                  <a:lnTo>
                    <a:pt x="1417936" y="459319"/>
                  </a:lnTo>
                  <a:lnTo>
                    <a:pt x="1438653" y="500039"/>
                  </a:lnTo>
                  <a:lnTo>
                    <a:pt x="1456608" y="541836"/>
                  </a:lnTo>
                  <a:lnTo>
                    <a:pt x="1471783" y="584561"/>
                  </a:lnTo>
                  <a:lnTo>
                    <a:pt x="1484162" y="628068"/>
                  </a:lnTo>
                  <a:lnTo>
                    <a:pt x="1493726" y="672207"/>
                  </a:lnTo>
                  <a:lnTo>
                    <a:pt x="1500458" y="716833"/>
                  </a:lnTo>
                  <a:lnTo>
                    <a:pt x="1504341" y="761796"/>
                  </a:lnTo>
                  <a:lnTo>
                    <a:pt x="1505356" y="806950"/>
                  </a:lnTo>
                  <a:lnTo>
                    <a:pt x="1503487" y="852147"/>
                  </a:lnTo>
                  <a:lnTo>
                    <a:pt x="1498715" y="897238"/>
                  </a:lnTo>
                  <a:lnTo>
                    <a:pt x="1491024" y="942077"/>
                  </a:lnTo>
                  <a:lnTo>
                    <a:pt x="1480396" y="986515"/>
                  </a:lnTo>
                  <a:lnTo>
                    <a:pt x="1466813" y="1030406"/>
                  </a:lnTo>
                  <a:lnTo>
                    <a:pt x="1450258" y="1073601"/>
                  </a:lnTo>
                  <a:lnTo>
                    <a:pt x="1430713" y="1115952"/>
                  </a:lnTo>
                  <a:lnTo>
                    <a:pt x="1408160" y="1157312"/>
                  </a:lnTo>
                  <a:lnTo>
                    <a:pt x="1382583" y="1197534"/>
                  </a:lnTo>
                  <a:lnTo>
                    <a:pt x="1353964" y="1236469"/>
                  </a:lnTo>
                  <a:lnTo>
                    <a:pt x="1322787" y="1273390"/>
                  </a:lnTo>
                  <a:lnTo>
                    <a:pt x="1289650" y="1307653"/>
                  </a:lnTo>
                  <a:lnTo>
                    <a:pt x="1254698" y="1339242"/>
                  </a:lnTo>
                  <a:lnTo>
                    <a:pt x="1218081" y="1368140"/>
                  </a:lnTo>
                  <a:lnTo>
                    <a:pt x="1179945" y="1394328"/>
                  </a:lnTo>
                  <a:lnTo>
                    <a:pt x="1140439" y="1417790"/>
                  </a:lnTo>
                  <a:lnTo>
                    <a:pt x="1099709" y="1438506"/>
                  </a:lnTo>
                  <a:lnTo>
                    <a:pt x="1057903" y="1456461"/>
                  </a:lnTo>
                  <a:lnTo>
                    <a:pt x="1015169" y="1471637"/>
                  </a:lnTo>
                  <a:lnTo>
                    <a:pt x="971654" y="1484016"/>
                  </a:lnTo>
                  <a:lnTo>
                    <a:pt x="927506" y="1493580"/>
                  </a:lnTo>
                  <a:lnTo>
                    <a:pt x="882873" y="1500312"/>
                  </a:lnTo>
                  <a:lnTo>
                    <a:pt x="837901" y="1504194"/>
                  </a:lnTo>
                  <a:lnTo>
                    <a:pt x="792740" y="1505210"/>
                  </a:lnTo>
                  <a:lnTo>
                    <a:pt x="747535" y="1503340"/>
                  </a:lnTo>
                  <a:lnTo>
                    <a:pt x="702435" y="1498569"/>
                  </a:lnTo>
                  <a:lnTo>
                    <a:pt x="657587" y="1490878"/>
                  </a:lnTo>
                  <a:lnTo>
                    <a:pt x="613139" y="1480250"/>
                  </a:lnTo>
                  <a:lnTo>
                    <a:pt x="569238" y="1466667"/>
                  </a:lnTo>
                  <a:lnTo>
                    <a:pt x="526032" y="1450111"/>
                  </a:lnTo>
                  <a:lnTo>
                    <a:pt x="483669" y="1430566"/>
                  </a:lnTo>
                  <a:lnTo>
                    <a:pt x="442296" y="1408014"/>
                  </a:lnTo>
                  <a:lnTo>
                    <a:pt x="402060" y="1382437"/>
                  </a:lnTo>
                  <a:lnTo>
                    <a:pt x="363110" y="1353817"/>
                  </a:lnTo>
                  <a:lnTo>
                    <a:pt x="326179" y="1322641"/>
                  </a:lnTo>
                  <a:lnTo>
                    <a:pt x="291906" y="1289506"/>
                  </a:lnTo>
                  <a:lnTo>
                    <a:pt x="260308" y="1254558"/>
                  </a:lnTo>
                  <a:lnTo>
                    <a:pt x="231403" y="1217945"/>
                  </a:lnTo>
                  <a:lnTo>
                    <a:pt x="205209" y="1179815"/>
                  </a:lnTo>
                  <a:lnTo>
                    <a:pt x="181743" y="1140314"/>
                  </a:lnTo>
                  <a:lnTo>
                    <a:pt x="161022" y="1099592"/>
                  </a:lnTo>
                  <a:lnTo>
                    <a:pt x="143064" y="1057794"/>
                  </a:lnTo>
                  <a:lnTo>
                    <a:pt x="127886" y="1015070"/>
                  </a:lnTo>
                  <a:lnTo>
                    <a:pt x="115506" y="971565"/>
                  </a:lnTo>
                  <a:lnTo>
                    <a:pt x="105942" y="927428"/>
                  </a:lnTo>
                  <a:lnTo>
                    <a:pt x="99210" y="882806"/>
                  </a:lnTo>
                  <a:lnTo>
                    <a:pt x="95329" y="837847"/>
                  </a:lnTo>
                  <a:lnTo>
                    <a:pt x="94315" y="792698"/>
                  </a:lnTo>
                  <a:lnTo>
                    <a:pt x="96187" y="747506"/>
                  </a:lnTo>
                  <a:lnTo>
                    <a:pt x="100962" y="702420"/>
                  </a:lnTo>
                  <a:lnTo>
                    <a:pt x="108657" y="657587"/>
                  </a:lnTo>
                  <a:lnTo>
                    <a:pt x="119290" y="613153"/>
                  </a:lnTo>
                  <a:lnTo>
                    <a:pt x="132878" y="569268"/>
                  </a:lnTo>
                  <a:lnTo>
                    <a:pt x="149439" y="526077"/>
                  </a:lnTo>
                  <a:lnTo>
                    <a:pt x="168990" y="483729"/>
                  </a:lnTo>
                  <a:lnTo>
                    <a:pt x="191550" y="442372"/>
                  </a:lnTo>
                  <a:lnTo>
                    <a:pt x="217134" y="402152"/>
                  </a:lnTo>
                  <a:lnTo>
                    <a:pt x="245762" y="363217"/>
                  </a:lnTo>
                  <a:lnTo>
                    <a:pt x="281957" y="398396"/>
                  </a:lnTo>
                  <a:lnTo>
                    <a:pt x="259478" y="275841"/>
                  </a:lnTo>
                  <a:lnTo>
                    <a:pt x="141393" y="261998"/>
                  </a:lnTo>
                  <a:lnTo>
                    <a:pt x="177702" y="297177"/>
                  </a:lnTo>
                  <a:lnTo>
                    <a:pt x="147733" y="336715"/>
                  </a:lnTo>
                  <a:lnTo>
                    <a:pt x="120423" y="377787"/>
                  </a:lnTo>
                  <a:lnTo>
                    <a:pt x="95808" y="420259"/>
                  </a:lnTo>
                  <a:lnTo>
                    <a:pt x="73921" y="463999"/>
                  </a:lnTo>
                  <a:lnTo>
                    <a:pt x="54798" y="508872"/>
                  </a:lnTo>
                  <a:lnTo>
                    <a:pt x="38471" y="554745"/>
                  </a:lnTo>
                  <a:lnTo>
                    <a:pt x="24977" y="601485"/>
                  </a:lnTo>
                  <a:lnTo>
                    <a:pt x="14348" y="648958"/>
                  </a:lnTo>
                  <a:lnTo>
                    <a:pt x="6619" y="697029"/>
                  </a:lnTo>
                  <a:lnTo>
                    <a:pt x="1825" y="745567"/>
                  </a:lnTo>
                  <a:lnTo>
                    <a:pt x="0" y="794436"/>
                  </a:lnTo>
                  <a:lnTo>
                    <a:pt x="1177" y="843505"/>
                  </a:lnTo>
                  <a:lnTo>
                    <a:pt x="5392" y="892638"/>
                  </a:lnTo>
                  <a:lnTo>
                    <a:pt x="12678" y="941702"/>
                  </a:lnTo>
                  <a:lnTo>
                    <a:pt x="22759" y="989393"/>
                  </a:lnTo>
                  <a:lnTo>
                    <a:pt x="35522" y="1035815"/>
                  </a:lnTo>
                  <a:lnTo>
                    <a:pt x="50868" y="1080901"/>
                  </a:lnTo>
                  <a:lnTo>
                    <a:pt x="68701" y="1124584"/>
                  </a:lnTo>
                  <a:lnTo>
                    <a:pt x="88924" y="1166796"/>
                  </a:lnTo>
                  <a:lnTo>
                    <a:pt x="111439" y="1207470"/>
                  </a:lnTo>
                  <a:lnTo>
                    <a:pt x="136150" y="1246538"/>
                  </a:lnTo>
                  <a:lnTo>
                    <a:pt x="162959" y="1283934"/>
                  </a:lnTo>
                  <a:lnTo>
                    <a:pt x="191769" y="1319588"/>
                  </a:lnTo>
                  <a:lnTo>
                    <a:pt x="222482" y="1353435"/>
                  </a:lnTo>
                  <a:lnTo>
                    <a:pt x="255002" y="1385406"/>
                  </a:lnTo>
                  <a:lnTo>
                    <a:pt x="289232" y="1415435"/>
                  </a:lnTo>
                  <a:lnTo>
                    <a:pt x="325074" y="1443453"/>
                  </a:lnTo>
                  <a:lnTo>
                    <a:pt x="362431" y="1469394"/>
                  </a:lnTo>
                  <a:lnTo>
                    <a:pt x="401205" y="1493189"/>
                  </a:lnTo>
                  <a:lnTo>
                    <a:pt x="441301" y="1514772"/>
                  </a:lnTo>
                  <a:lnTo>
                    <a:pt x="482620" y="1534074"/>
                  </a:lnTo>
                  <a:lnTo>
                    <a:pt x="525065" y="1551029"/>
                  </a:lnTo>
                  <a:lnTo>
                    <a:pt x="568539" y="1565570"/>
                  </a:lnTo>
                  <a:lnTo>
                    <a:pt x="612946" y="1577628"/>
                  </a:lnTo>
                  <a:lnTo>
                    <a:pt x="658187" y="1587136"/>
                  </a:lnTo>
                  <a:lnTo>
                    <a:pt x="704166" y="1594027"/>
                  </a:lnTo>
                  <a:lnTo>
                    <a:pt x="750785" y="1598233"/>
                  </a:lnTo>
                  <a:lnTo>
                    <a:pt x="797947" y="1599687"/>
                  </a:lnTo>
                  <a:lnTo>
                    <a:pt x="845555" y="1598322"/>
                  </a:lnTo>
                  <a:lnTo>
                    <a:pt x="893513" y="1594069"/>
                  </a:lnTo>
                  <a:lnTo>
                    <a:pt x="941722" y="1586862"/>
                  </a:lnTo>
                  <a:lnTo>
                    <a:pt x="989413" y="1576783"/>
                  </a:lnTo>
                  <a:lnTo>
                    <a:pt x="1035836" y="1564022"/>
                  </a:lnTo>
                  <a:lnTo>
                    <a:pt x="1080925" y="1548678"/>
                  </a:lnTo>
                  <a:lnTo>
                    <a:pt x="1124611" y="1530846"/>
                  </a:lnTo>
                  <a:lnTo>
                    <a:pt x="1166827" y="1510626"/>
                  </a:lnTo>
                  <a:lnTo>
                    <a:pt x="1207506" y="1488113"/>
                  </a:lnTo>
                  <a:lnTo>
                    <a:pt x="1246579" y="1463405"/>
                  </a:lnTo>
                  <a:lnTo>
                    <a:pt x="1283980" y="1436599"/>
                  </a:lnTo>
                  <a:lnTo>
                    <a:pt x="1319641" y="1407792"/>
                  </a:lnTo>
                  <a:lnTo>
                    <a:pt x="1353494" y="1377082"/>
                  </a:lnTo>
                  <a:lnTo>
                    <a:pt x="1385472" y="1344566"/>
                  </a:lnTo>
                  <a:lnTo>
                    <a:pt x="1415507" y="1310341"/>
                  </a:lnTo>
                  <a:lnTo>
                    <a:pt x="1443532" y="1274504"/>
                  </a:lnTo>
                  <a:lnTo>
                    <a:pt x="1469480" y="1237152"/>
                  </a:lnTo>
                  <a:lnTo>
                    <a:pt x="1493282" y="1198383"/>
                  </a:lnTo>
                  <a:lnTo>
                    <a:pt x="1514872" y="1158294"/>
                  </a:lnTo>
                  <a:lnTo>
                    <a:pt x="1534181" y="1116982"/>
                  </a:lnTo>
                  <a:lnTo>
                    <a:pt x="1551143" y="1074544"/>
                  </a:lnTo>
                  <a:lnTo>
                    <a:pt x="1565689" y="1031078"/>
                  </a:lnTo>
                  <a:lnTo>
                    <a:pt x="1577753" y="986680"/>
                  </a:lnTo>
                  <a:lnTo>
                    <a:pt x="1587266" y="941448"/>
                  </a:lnTo>
                  <a:lnTo>
                    <a:pt x="1594161" y="895479"/>
                  </a:lnTo>
                  <a:lnTo>
                    <a:pt x="1598372" y="848871"/>
                  </a:lnTo>
                  <a:lnTo>
                    <a:pt x="1599829" y="801720"/>
                  </a:lnTo>
                  <a:lnTo>
                    <a:pt x="1598466" y="754124"/>
                  </a:lnTo>
                  <a:lnTo>
                    <a:pt x="1594215" y="706179"/>
                  </a:lnTo>
                  <a:lnTo>
                    <a:pt x="1587009" y="657984"/>
                  </a:lnTo>
                  <a:lnTo>
                    <a:pt x="1576928" y="610294"/>
                  </a:lnTo>
                  <a:lnTo>
                    <a:pt x="1564166" y="563872"/>
                  </a:lnTo>
                  <a:lnTo>
                    <a:pt x="1548819" y="518785"/>
                  </a:lnTo>
                  <a:lnTo>
                    <a:pt x="1530985" y="475102"/>
                  </a:lnTo>
                  <a:lnTo>
                    <a:pt x="1510760" y="432890"/>
                  </a:lnTo>
                  <a:lnTo>
                    <a:pt x="1488242" y="392216"/>
                  </a:lnTo>
                  <a:lnTo>
                    <a:pt x="1463528" y="353148"/>
                  </a:lnTo>
                  <a:lnTo>
                    <a:pt x="1436715" y="315753"/>
                  </a:lnTo>
                  <a:lnTo>
                    <a:pt x="1407901" y="280098"/>
                  </a:lnTo>
                  <a:lnTo>
                    <a:pt x="1377183" y="246251"/>
                  </a:lnTo>
                  <a:lnTo>
                    <a:pt x="1344658" y="214280"/>
                  </a:lnTo>
                  <a:lnTo>
                    <a:pt x="1310423" y="184252"/>
                  </a:lnTo>
                  <a:lnTo>
                    <a:pt x="1274576" y="156233"/>
                  </a:lnTo>
                  <a:lnTo>
                    <a:pt x="1237214" y="130293"/>
                  </a:lnTo>
                  <a:lnTo>
                    <a:pt x="1198434" y="106498"/>
                  </a:lnTo>
                  <a:lnTo>
                    <a:pt x="1158333" y="84915"/>
                  </a:lnTo>
                  <a:lnTo>
                    <a:pt x="1117009" y="65612"/>
                  </a:lnTo>
                  <a:lnTo>
                    <a:pt x="1074559" y="48657"/>
                  </a:lnTo>
                  <a:lnTo>
                    <a:pt x="1031080" y="34117"/>
                  </a:lnTo>
                  <a:lnTo>
                    <a:pt x="986669" y="22059"/>
                  </a:lnTo>
                  <a:lnTo>
                    <a:pt x="941424" y="12551"/>
                  </a:lnTo>
                  <a:lnTo>
                    <a:pt x="895442" y="5660"/>
                  </a:lnTo>
                  <a:lnTo>
                    <a:pt x="848819" y="1454"/>
                  </a:lnTo>
                  <a:lnTo>
                    <a:pt x="801654" y="0"/>
                  </a:lnTo>
                  <a:close/>
                </a:path>
              </a:pathLst>
            </a:custGeom>
            <a:solidFill>
              <a:srgbClr val="CCCFD6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15" name="object 15"/>
            <p:cNvSpPr/>
            <p:nvPr/>
          </p:nvSpPr>
          <p:spPr>
            <a:xfrm>
              <a:off x="1617726" y="5564885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493268" y="0"/>
                  </a:moveTo>
                  <a:lnTo>
                    <a:pt x="44704" y="0"/>
                  </a:lnTo>
                  <a:lnTo>
                    <a:pt x="27324" y="3520"/>
                  </a:lnTo>
                  <a:lnTo>
                    <a:pt x="13112" y="13112"/>
                  </a:lnTo>
                  <a:lnTo>
                    <a:pt x="3520" y="27324"/>
                  </a:lnTo>
                  <a:lnTo>
                    <a:pt x="0" y="44703"/>
                  </a:lnTo>
                  <a:lnTo>
                    <a:pt x="0" y="223519"/>
                  </a:lnTo>
                  <a:lnTo>
                    <a:pt x="3520" y="240899"/>
                  </a:lnTo>
                  <a:lnTo>
                    <a:pt x="13112" y="255111"/>
                  </a:lnTo>
                  <a:lnTo>
                    <a:pt x="27324" y="264703"/>
                  </a:lnTo>
                  <a:lnTo>
                    <a:pt x="44704" y="268224"/>
                  </a:lnTo>
                  <a:lnTo>
                    <a:pt x="493268" y="268224"/>
                  </a:lnTo>
                  <a:lnTo>
                    <a:pt x="510647" y="264703"/>
                  </a:lnTo>
                  <a:lnTo>
                    <a:pt x="524859" y="255111"/>
                  </a:lnTo>
                  <a:lnTo>
                    <a:pt x="534451" y="240899"/>
                  </a:lnTo>
                  <a:lnTo>
                    <a:pt x="537972" y="223519"/>
                  </a:lnTo>
                  <a:lnTo>
                    <a:pt x="537972" y="44703"/>
                  </a:lnTo>
                  <a:lnTo>
                    <a:pt x="534451" y="27324"/>
                  </a:lnTo>
                  <a:lnTo>
                    <a:pt x="524859" y="13112"/>
                  </a:lnTo>
                  <a:lnTo>
                    <a:pt x="510647" y="3520"/>
                  </a:lnTo>
                  <a:lnTo>
                    <a:pt x="49326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16" name="object 16"/>
            <p:cNvSpPr/>
            <p:nvPr/>
          </p:nvSpPr>
          <p:spPr>
            <a:xfrm>
              <a:off x="1617726" y="5564885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0" y="44703"/>
                  </a:moveTo>
                  <a:lnTo>
                    <a:pt x="3520" y="27324"/>
                  </a:lnTo>
                  <a:lnTo>
                    <a:pt x="13112" y="13112"/>
                  </a:lnTo>
                  <a:lnTo>
                    <a:pt x="27324" y="3520"/>
                  </a:lnTo>
                  <a:lnTo>
                    <a:pt x="44704" y="0"/>
                  </a:lnTo>
                  <a:lnTo>
                    <a:pt x="493268" y="0"/>
                  </a:lnTo>
                  <a:lnTo>
                    <a:pt x="510647" y="3520"/>
                  </a:lnTo>
                  <a:lnTo>
                    <a:pt x="524859" y="13112"/>
                  </a:lnTo>
                  <a:lnTo>
                    <a:pt x="534451" y="27324"/>
                  </a:lnTo>
                  <a:lnTo>
                    <a:pt x="537972" y="44703"/>
                  </a:lnTo>
                  <a:lnTo>
                    <a:pt x="537972" y="223519"/>
                  </a:lnTo>
                  <a:lnTo>
                    <a:pt x="534451" y="240899"/>
                  </a:lnTo>
                  <a:lnTo>
                    <a:pt x="524859" y="255111"/>
                  </a:lnTo>
                  <a:lnTo>
                    <a:pt x="510647" y="264703"/>
                  </a:lnTo>
                  <a:lnTo>
                    <a:pt x="493268" y="268224"/>
                  </a:lnTo>
                  <a:lnTo>
                    <a:pt x="44704" y="268224"/>
                  </a:lnTo>
                  <a:lnTo>
                    <a:pt x="27324" y="264703"/>
                  </a:lnTo>
                  <a:lnTo>
                    <a:pt x="13112" y="255111"/>
                  </a:lnTo>
                  <a:lnTo>
                    <a:pt x="3520" y="240899"/>
                  </a:lnTo>
                  <a:lnTo>
                    <a:pt x="0" y="223519"/>
                  </a:lnTo>
                  <a:lnTo>
                    <a:pt x="0" y="44703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562600" y="547923"/>
            <a:ext cx="1283381" cy="143629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79496" marR="9031" indent="-158046">
              <a:lnSpc>
                <a:spcPts val="836"/>
              </a:lnSpc>
              <a:spcBef>
                <a:spcPts val="320"/>
              </a:spcBef>
            </a:pP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Noxious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Stimuli 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Detected</a:t>
            </a:r>
            <a:endParaRPr sz="800" dirty="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206484" y="1748746"/>
            <a:ext cx="1936579" cy="1126208"/>
            <a:chOff x="2180844" y="5833871"/>
            <a:chExt cx="546100" cy="276225"/>
          </a:xfrm>
        </p:grpSpPr>
        <p:sp>
          <p:nvSpPr>
            <p:cNvPr id="19" name="object 19"/>
            <p:cNvSpPr/>
            <p:nvPr/>
          </p:nvSpPr>
          <p:spPr>
            <a:xfrm>
              <a:off x="2184654" y="5837681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493268" y="0"/>
                  </a:moveTo>
                  <a:lnTo>
                    <a:pt x="44703" y="0"/>
                  </a:lnTo>
                  <a:lnTo>
                    <a:pt x="27324" y="3520"/>
                  </a:lnTo>
                  <a:lnTo>
                    <a:pt x="13112" y="13112"/>
                  </a:lnTo>
                  <a:lnTo>
                    <a:pt x="3520" y="27324"/>
                  </a:lnTo>
                  <a:lnTo>
                    <a:pt x="0" y="44703"/>
                  </a:lnTo>
                  <a:lnTo>
                    <a:pt x="0" y="223519"/>
                  </a:lnTo>
                  <a:lnTo>
                    <a:pt x="3520" y="240899"/>
                  </a:lnTo>
                  <a:lnTo>
                    <a:pt x="13112" y="255111"/>
                  </a:lnTo>
                  <a:lnTo>
                    <a:pt x="27324" y="264703"/>
                  </a:lnTo>
                  <a:lnTo>
                    <a:pt x="44703" y="268223"/>
                  </a:lnTo>
                  <a:lnTo>
                    <a:pt x="493268" y="268223"/>
                  </a:lnTo>
                  <a:lnTo>
                    <a:pt x="510647" y="264703"/>
                  </a:lnTo>
                  <a:lnTo>
                    <a:pt x="524859" y="255111"/>
                  </a:lnTo>
                  <a:lnTo>
                    <a:pt x="534451" y="240899"/>
                  </a:lnTo>
                  <a:lnTo>
                    <a:pt x="537971" y="223519"/>
                  </a:lnTo>
                  <a:lnTo>
                    <a:pt x="537971" y="44703"/>
                  </a:lnTo>
                  <a:lnTo>
                    <a:pt x="534451" y="27324"/>
                  </a:lnTo>
                  <a:lnTo>
                    <a:pt x="524859" y="13112"/>
                  </a:lnTo>
                  <a:lnTo>
                    <a:pt x="510647" y="3520"/>
                  </a:lnTo>
                  <a:lnTo>
                    <a:pt x="49326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20" name="object 20"/>
            <p:cNvSpPr/>
            <p:nvPr/>
          </p:nvSpPr>
          <p:spPr>
            <a:xfrm>
              <a:off x="2184654" y="5837681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0" y="44703"/>
                  </a:moveTo>
                  <a:lnTo>
                    <a:pt x="3520" y="27324"/>
                  </a:lnTo>
                  <a:lnTo>
                    <a:pt x="13112" y="13112"/>
                  </a:lnTo>
                  <a:lnTo>
                    <a:pt x="27324" y="3520"/>
                  </a:lnTo>
                  <a:lnTo>
                    <a:pt x="44703" y="0"/>
                  </a:lnTo>
                  <a:lnTo>
                    <a:pt x="493268" y="0"/>
                  </a:lnTo>
                  <a:lnTo>
                    <a:pt x="510647" y="3520"/>
                  </a:lnTo>
                  <a:lnTo>
                    <a:pt x="524859" y="13112"/>
                  </a:lnTo>
                  <a:lnTo>
                    <a:pt x="534451" y="27324"/>
                  </a:lnTo>
                  <a:lnTo>
                    <a:pt x="537971" y="44703"/>
                  </a:lnTo>
                  <a:lnTo>
                    <a:pt x="537971" y="223519"/>
                  </a:lnTo>
                  <a:lnTo>
                    <a:pt x="534451" y="240899"/>
                  </a:lnTo>
                  <a:lnTo>
                    <a:pt x="524859" y="255111"/>
                  </a:lnTo>
                  <a:lnTo>
                    <a:pt x="510647" y="264703"/>
                  </a:lnTo>
                  <a:lnTo>
                    <a:pt x="493268" y="268223"/>
                  </a:lnTo>
                  <a:lnTo>
                    <a:pt x="44703" y="268223"/>
                  </a:lnTo>
                  <a:lnTo>
                    <a:pt x="27324" y="264703"/>
                  </a:lnTo>
                  <a:lnTo>
                    <a:pt x="13112" y="255111"/>
                  </a:lnTo>
                  <a:lnTo>
                    <a:pt x="3520" y="240899"/>
                  </a:lnTo>
                  <a:lnTo>
                    <a:pt x="0" y="223519"/>
                  </a:lnTo>
                  <a:lnTo>
                    <a:pt x="0" y="44703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7470478" y="1871870"/>
            <a:ext cx="1498343" cy="770111"/>
          </a:xfrm>
          <a:prstGeom prst="rect">
            <a:avLst/>
          </a:prstGeom>
        </p:spPr>
        <p:txBody>
          <a:bodyPr vert="horz" wrap="square" lIns="0" tIns="38382" rIns="0" bIns="0" rtlCol="0">
            <a:spAutoFit/>
          </a:bodyPr>
          <a:lstStyle/>
          <a:p>
            <a:pPr marL="22578" marR="9031" algn="ctr">
              <a:lnSpc>
                <a:spcPct val="87800"/>
              </a:lnSpc>
              <a:spcBef>
                <a:spcPts val="302"/>
              </a:spcBef>
            </a:pPr>
            <a:r>
              <a:rPr dirty="0">
                <a:solidFill>
                  <a:srgbClr val="FFFFFF"/>
                </a:solidFill>
                <a:latin typeface="Arial"/>
                <a:cs typeface="Arial"/>
              </a:rPr>
              <a:t>Transmitted</a:t>
            </a:r>
            <a:r>
              <a:rPr spc="-13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>
                <a:solidFill>
                  <a:srgbClr val="FFFFFF"/>
                </a:solidFill>
                <a:latin typeface="Arial"/>
                <a:cs typeface="Arial"/>
              </a:rPr>
              <a:t>to  Dorsal </a:t>
            </a:r>
            <a:r>
              <a:rPr spc="-9" dirty="0">
                <a:solidFill>
                  <a:srgbClr val="FFFFFF"/>
                </a:solidFill>
                <a:latin typeface="Arial"/>
                <a:cs typeface="Arial"/>
              </a:rPr>
              <a:t>Root  </a:t>
            </a:r>
            <a:r>
              <a:rPr dirty="0">
                <a:solidFill>
                  <a:srgbClr val="FFFFFF"/>
                </a:solidFill>
                <a:latin typeface="Arial"/>
                <a:cs typeface="Arial"/>
              </a:rPr>
              <a:t>Ganglia</a:t>
            </a:r>
            <a:endParaRPr dirty="0">
              <a:latin typeface="Arial"/>
              <a:cs typeface="Arial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7620001" y="3540200"/>
            <a:ext cx="1781226" cy="1031800"/>
            <a:chOff x="2321051" y="6448044"/>
            <a:chExt cx="546100" cy="276225"/>
          </a:xfrm>
        </p:grpSpPr>
        <p:sp>
          <p:nvSpPr>
            <p:cNvPr id="23" name="object 23"/>
            <p:cNvSpPr/>
            <p:nvPr/>
          </p:nvSpPr>
          <p:spPr>
            <a:xfrm>
              <a:off x="2324861" y="6451854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493268" y="0"/>
                  </a:moveTo>
                  <a:lnTo>
                    <a:pt x="44704" y="0"/>
                  </a:lnTo>
                  <a:lnTo>
                    <a:pt x="27324" y="3520"/>
                  </a:lnTo>
                  <a:lnTo>
                    <a:pt x="13112" y="13112"/>
                  </a:lnTo>
                  <a:lnTo>
                    <a:pt x="3520" y="27324"/>
                  </a:lnTo>
                  <a:lnTo>
                    <a:pt x="0" y="44704"/>
                  </a:lnTo>
                  <a:lnTo>
                    <a:pt x="0" y="223520"/>
                  </a:lnTo>
                  <a:lnTo>
                    <a:pt x="3520" y="240899"/>
                  </a:lnTo>
                  <a:lnTo>
                    <a:pt x="13112" y="255111"/>
                  </a:lnTo>
                  <a:lnTo>
                    <a:pt x="27324" y="264703"/>
                  </a:lnTo>
                  <a:lnTo>
                    <a:pt x="44704" y="268224"/>
                  </a:lnTo>
                  <a:lnTo>
                    <a:pt x="493268" y="268224"/>
                  </a:lnTo>
                  <a:lnTo>
                    <a:pt x="510647" y="264703"/>
                  </a:lnTo>
                  <a:lnTo>
                    <a:pt x="524859" y="255111"/>
                  </a:lnTo>
                  <a:lnTo>
                    <a:pt x="534451" y="240899"/>
                  </a:lnTo>
                  <a:lnTo>
                    <a:pt x="537971" y="223520"/>
                  </a:lnTo>
                  <a:lnTo>
                    <a:pt x="537971" y="44704"/>
                  </a:lnTo>
                  <a:lnTo>
                    <a:pt x="534451" y="27324"/>
                  </a:lnTo>
                  <a:lnTo>
                    <a:pt x="524859" y="13112"/>
                  </a:lnTo>
                  <a:lnTo>
                    <a:pt x="510647" y="3520"/>
                  </a:lnTo>
                  <a:lnTo>
                    <a:pt x="49326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24" name="object 24"/>
            <p:cNvSpPr/>
            <p:nvPr/>
          </p:nvSpPr>
          <p:spPr>
            <a:xfrm>
              <a:off x="2324861" y="6451854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0" y="44704"/>
                  </a:moveTo>
                  <a:lnTo>
                    <a:pt x="3520" y="27324"/>
                  </a:lnTo>
                  <a:lnTo>
                    <a:pt x="13112" y="13112"/>
                  </a:lnTo>
                  <a:lnTo>
                    <a:pt x="27324" y="3520"/>
                  </a:lnTo>
                  <a:lnTo>
                    <a:pt x="44704" y="0"/>
                  </a:lnTo>
                  <a:lnTo>
                    <a:pt x="493268" y="0"/>
                  </a:lnTo>
                  <a:lnTo>
                    <a:pt x="510647" y="3520"/>
                  </a:lnTo>
                  <a:lnTo>
                    <a:pt x="524859" y="13112"/>
                  </a:lnTo>
                  <a:lnTo>
                    <a:pt x="534451" y="27324"/>
                  </a:lnTo>
                  <a:lnTo>
                    <a:pt x="537971" y="44704"/>
                  </a:lnTo>
                  <a:lnTo>
                    <a:pt x="537971" y="223520"/>
                  </a:lnTo>
                  <a:lnTo>
                    <a:pt x="534451" y="240899"/>
                  </a:lnTo>
                  <a:lnTo>
                    <a:pt x="524859" y="255111"/>
                  </a:lnTo>
                  <a:lnTo>
                    <a:pt x="510647" y="264703"/>
                  </a:lnTo>
                  <a:lnTo>
                    <a:pt x="493268" y="268224"/>
                  </a:lnTo>
                  <a:lnTo>
                    <a:pt x="44704" y="268224"/>
                  </a:lnTo>
                  <a:lnTo>
                    <a:pt x="27324" y="264703"/>
                  </a:lnTo>
                  <a:lnTo>
                    <a:pt x="13112" y="255111"/>
                  </a:lnTo>
                  <a:lnTo>
                    <a:pt x="3520" y="240899"/>
                  </a:lnTo>
                  <a:lnTo>
                    <a:pt x="0" y="223520"/>
                  </a:lnTo>
                  <a:lnTo>
                    <a:pt x="0" y="44704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7848601" y="3593542"/>
            <a:ext cx="1169836" cy="246221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81281" marR="9031" indent="-59832">
              <a:lnSpc>
                <a:spcPts val="836"/>
              </a:lnSpc>
              <a:spcBef>
                <a:spcPts val="320"/>
              </a:spcBef>
            </a:pP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Synapses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with  Dorsal</a:t>
            </a:r>
            <a:r>
              <a:rPr sz="800" spc="-36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Horn</a:t>
            </a:r>
            <a:endParaRPr sz="800" dirty="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7801496" y="5410025"/>
            <a:ext cx="970844" cy="493324"/>
            <a:chOff x="1927860" y="6938771"/>
            <a:chExt cx="546100" cy="277495"/>
          </a:xfrm>
        </p:grpSpPr>
        <p:sp>
          <p:nvSpPr>
            <p:cNvPr id="27" name="object 27"/>
            <p:cNvSpPr/>
            <p:nvPr/>
          </p:nvSpPr>
          <p:spPr>
            <a:xfrm>
              <a:off x="1931670" y="6942581"/>
              <a:ext cx="538480" cy="269875"/>
            </a:xfrm>
            <a:custGeom>
              <a:avLst/>
              <a:gdLst/>
              <a:ahLst/>
              <a:cxnLst/>
              <a:rect l="l" t="t" r="r" b="b"/>
              <a:pathLst>
                <a:path w="538480" h="269875">
                  <a:moveTo>
                    <a:pt x="493013" y="0"/>
                  </a:moveTo>
                  <a:lnTo>
                    <a:pt x="44957" y="0"/>
                  </a:lnTo>
                  <a:lnTo>
                    <a:pt x="27485" y="3524"/>
                  </a:lnTo>
                  <a:lnTo>
                    <a:pt x="13192" y="13144"/>
                  </a:lnTo>
                  <a:lnTo>
                    <a:pt x="3542" y="27432"/>
                  </a:lnTo>
                  <a:lnTo>
                    <a:pt x="0" y="44958"/>
                  </a:lnTo>
                  <a:lnTo>
                    <a:pt x="0" y="224790"/>
                  </a:lnTo>
                  <a:lnTo>
                    <a:pt x="3542" y="242262"/>
                  </a:lnTo>
                  <a:lnTo>
                    <a:pt x="13192" y="256555"/>
                  </a:lnTo>
                  <a:lnTo>
                    <a:pt x="27485" y="266205"/>
                  </a:lnTo>
                  <a:lnTo>
                    <a:pt x="44957" y="269748"/>
                  </a:lnTo>
                  <a:lnTo>
                    <a:pt x="493013" y="269748"/>
                  </a:lnTo>
                  <a:lnTo>
                    <a:pt x="510486" y="266205"/>
                  </a:lnTo>
                  <a:lnTo>
                    <a:pt x="524779" y="256555"/>
                  </a:lnTo>
                  <a:lnTo>
                    <a:pt x="534429" y="242262"/>
                  </a:lnTo>
                  <a:lnTo>
                    <a:pt x="537972" y="224790"/>
                  </a:lnTo>
                  <a:lnTo>
                    <a:pt x="537972" y="44958"/>
                  </a:lnTo>
                  <a:lnTo>
                    <a:pt x="534429" y="27432"/>
                  </a:lnTo>
                  <a:lnTo>
                    <a:pt x="524779" y="13144"/>
                  </a:lnTo>
                  <a:lnTo>
                    <a:pt x="510486" y="3524"/>
                  </a:lnTo>
                  <a:lnTo>
                    <a:pt x="493013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28" name="object 28"/>
            <p:cNvSpPr/>
            <p:nvPr/>
          </p:nvSpPr>
          <p:spPr>
            <a:xfrm>
              <a:off x="1931670" y="6942581"/>
              <a:ext cx="538480" cy="269875"/>
            </a:xfrm>
            <a:custGeom>
              <a:avLst/>
              <a:gdLst/>
              <a:ahLst/>
              <a:cxnLst/>
              <a:rect l="l" t="t" r="r" b="b"/>
              <a:pathLst>
                <a:path w="538480" h="269875">
                  <a:moveTo>
                    <a:pt x="0" y="44958"/>
                  </a:moveTo>
                  <a:lnTo>
                    <a:pt x="3542" y="27432"/>
                  </a:lnTo>
                  <a:lnTo>
                    <a:pt x="13192" y="13144"/>
                  </a:lnTo>
                  <a:lnTo>
                    <a:pt x="27485" y="3524"/>
                  </a:lnTo>
                  <a:lnTo>
                    <a:pt x="44957" y="0"/>
                  </a:lnTo>
                  <a:lnTo>
                    <a:pt x="493013" y="0"/>
                  </a:lnTo>
                  <a:lnTo>
                    <a:pt x="510486" y="3524"/>
                  </a:lnTo>
                  <a:lnTo>
                    <a:pt x="524779" y="13144"/>
                  </a:lnTo>
                  <a:lnTo>
                    <a:pt x="534429" y="27432"/>
                  </a:lnTo>
                  <a:lnTo>
                    <a:pt x="537972" y="44958"/>
                  </a:lnTo>
                  <a:lnTo>
                    <a:pt x="537972" y="224790"/>
                  </a:lnTo>
                  <a:lnTo>
                    <a:pt x="534429" y="242262"/>
                  </a:lnTo>
                  <a:lnTo>
                    <a:pt x="524779" y="256555"/>
                  </a:lnTo>
                  <a:lnTo>
                    <a:pt x="510486" y="266205"/>
                  </a:lnTo>
                  <a:lnTo>
                    <a:pt x="493013" y="269748"/>
                  </a:lnTo>
                  <a:lnTo>
                    <a:pt x="44957" y="269748"/>
                  </a:lnTo>
                  <a:lnTo>
                    <a:pt x="27485" y="266205"/>
                  </a:lnTo>
                  <a:lnTo>
                    <a:pt x="13192" y="256555"/>
                  </a:lnTo>
                  <a:lnTo>
                    <a:pt x="3542" y="242262"/>
                  </a:lnTo>
                  <a:lnTo>
                    <a:pt x="0" y="224790"/>
                  </a:lnTo>
                  <a:lnTo>
                    <a:pt x="0" y="44958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7937526" y="5474763"/>
            <a:ext cx="698782" cy="363846"/>
          </a:xfrm>
          <a:prstGeom prst="rect">
            <a:avLst/>
          </a:prstGeom>
        </p:spPr>
        <p:txBody>
          <a:bodyPr vert="horz" wrap="square" lIns="0" tIns="38382" rIns="0" bIns="0" rtlCol="0">
            <a:spAutoFit/>
          </a:bodyPr>
          <a:lstStyle/>
          <a:p>
            <a:pPr marL="22578" marR="9031" algn="ctr">
              <a:lnSpc>
                <a:spcPct val="87800"/>
              </a:lnSpc>
              <a:spcBef>
                <a:spcPts val="302"/>
              </a:spcBef>
            </a:pP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Crosses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Sp</a:t>
            </a:r>
            <a:r>
              <a:rPr sz="800" spc="9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ha</a:t>
            </a:r>
            <a:r>
              <a:rPr sz="800" spc="9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36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800" spc="9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 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Tract</a:t>
            </a:r>
            <a:endParaRPr sz="800" dirty="0">
              <a:latin typeface="Arial"/>
              <a:cs typeface="Arial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4381639" y="6477000"/>
            <a:ext cx="970844" cy="493324"/>
            <a:chOff x="1298447" y="6938771"/>
            <a:chExt cx="546100" cy="277495"/>
          </a:xfrm>
        </p:grpSpPr>
        <p:sp>
          <p:nvSpPr>
            <p:cNvPr id="31" name="object 31"/>
            <p:cNvSpPr/>
            <p:nvPr/>
          </p:nvSpPr>
          <p:spPr>
            <a:xfrm>
              <a:off x="1302257" y="6942581"/>
              <a:ext cx="538480" cy="269875"/>
            </a:xfrm>
            <a:custGeom>
              <a:avLst/>
              <a:gdLst/>
              <a:ahLst/>
              <a:cxnLst/>
              <a:rect l="l" t="t" r="r" b="b"/>
              <a:pathLst>
                <a:path w="538480" h="269875">
                  <a:moveTo>
                    <a:pt x="493014" y="0"/>
                  </a:moveTo>
                  <a:lnTo>
                    <a:pt x="44957" y="0"/>
                  </a:lnTo>
                  <a:lnTo>
                    <a:pt x="27485" y="3524"/>
                  </a:lnTo>
                  <a:lnTo>
                    <a:pt x="13192" y="13144"/>
                  </a:lnTo>
                  <a:lnTo>
                    <a:pt x="3542" y="27432"/>
                  </a:lnTo>
                  <a:lnTo>
                    <a:pt x="0" y="44958"/>
                  </a:lnTo>
                  <a:lnTo>
                    <a:pt x="0" y="224790"/>
                  </a:lnTo>
                  <a:lnTo>
                    <a:pt x="3542" y="242262"/>
                  </a:lnTo>
                  <a:lnTo>
                    <a:pt x="13192" y="256555"/>
                  </a:lnTo>
                  <a:lnTo>
                    <a:pt x="27485" y="266205"/>
                  </a:lnTo>
                  <a:lnTo>
                    <a:pt x="44957" y="269748"/>
                  </a:lnTo>
                  <a:lnTo>
                    <a:pt x="493014" y="269748"/>
                  </a:lnTo>
                  <a:lnTo>
                    <a:pt x="510486" y="266205"/>
                  </a:lnTo>
                  <a:lnTo>
                    <a:pt x="524779" y="256555"/>
                  </a:lnTo>
                  <a:lnTo>
                    <a:pt x="534429" y="242262"/>
                  </a:lnTo>
                  <a:lnTo>
                    <a:pt x="537972" y="224790"/>
                  </a:lnTo>
                  <a:lnTo>
                    <a:pt x="537972" y="44958"/>
                  </a:lnTo>
                  <a:lnTo>
                    <a:pt x="534429" y="27432"/>
                  </a:lnTo>
                  <a:lnTo>
                    <a:pt x="524779" y="13144"/>
                  </a:lnTo>
                  <a:lnTo>
                    <a:pt x="510486" y="3524"/>
                  </a:lnTo>
                  <a:lnTo>
                    <a:pt x="493014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32" name="object 32"/>
            <p:cNvSpPr/>
            <p:nvPr/>
          </p:nvSpPr>
          <p:spPr>
            <a:xfrm>
              <a:off x="1302257" y="6942581"/>
              <a:ext cx="538480" cy="269875"/>
            </a:xfrm>
            <a:custGeom>
              <a:avLst/>
              <a:gdLst/>
              <a:ahLst/>
              <a:cxnLst/>
              <a:rect l="l" t="t" r="r" b="b"/>
              <a:pathLst>
                <a:path w="538480" h="269875">
                  <a:moveTo>
                    <a:pt x="0" y="44958"/>
                  </a:moveTo>
                  <a:lnTo>
                    <a:pt x="3542" y="27432"/>
                  </a:lnTo>
                  <a:lnTo>
                    <a:pt x="13192" y="13144"/>
                  </a:lnTo>
                  <a:lnTo>
                    <a:pt x="27485" y="3524"/>
                  </a:lnTo>
                  <a:lnTo>
                    <a:pt x="44957" y="0"/>
                  </a:lnTo>
                  <a:lnTo>
                    <a:pt x="493014" y="0"/>
                  </a:lnTo>
                  <a:lnTo>
                    <a:pt x="510486" y="3524"/>
                  </a:lnTo>
                  <a:lnTo>
                    <a:pt x="524779" y="13144"/>
                  </a:lnTo>
                  <a:lnTo>
                    <a:pt x="534429" y="27432"/>
                  </a:lnTo>
                  <a:lnTo>
                    <a:pt x="537972" y="44958"/>
                  </a:lnTo>
                  <a:lnTo>
                    <a:pt x="537972" y="224790"/>
                  </a:lnTo>
                  <a:lnTo>
                    <a:pt x="534429" y="242262"/>
                  </a:lnTo>
                  <a:lnTo>
                    <a:pt x="524779" y="256555"/>
                  </a:lnTo>
                  <a:lnTo>
                    <a:pt x="510486" y="266205"/>
                  </a:lnTo>
                  <a:lnTo>
                    <a:pt x="493014" y="269748"/>
                  </a:lnTo>
                  <a:lnTo>
                    <a:pt x="44957" y="269748"/>
                  </a:lnTo>
                  <a:lnTo>
                    <a:pt x="27485" y="266205"/>
                  </a:lnTo>
                  <a:lnTo>
                    <a:pt x="13192" y="256555"/>
                  </a:lnTo>
                  <a:lnTo>
                    <a:pt x="3542" y="242262"/>
                  </a:lnTo>
                  <a:lnTo>
                    <a:pt x="0" y="224790"/>
                  </a:lnTo>
                  <a:lnTo>
                    <a:pt x="0" y="44958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509766" y="6575881"/>
            <a:ext cx="714587" cy="246221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9824" marR="9031" indent="-108375">
              <a:lnSpc>
                <a:spcPts val="836"/>
              </a:lnSpc>
              <a:spcBef>
                <a:spcPts val="320"/>
              </a:spcBef>
            </a:pP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Synapses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with  Thalamus</a:t>
            </a:r>
            <a:endParaRPr sz="800" dirty="0">
              <a:latin typeface="Arial"/>
              <a:cs typeface="Arial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3150925" y="4605867"/>
            <a:ext cx="970844" cy="491067"/>
            <a:chOff x="906780" y="6448044"/>
            <a:chExt cx="546100" cy="276225"/>
          </a:xfrm>
        </p:grpSpPr>
        <p:sp>
          <p:nvSpPr>
            <p:cNvPr id="35" name="object 35"/>
            <p:cNvSpPr/>
            <p:nvPr/>
          </p:nvSpPr>
          <p:spPr>
            <a:xfrm>
              <a:off x="910590" y="6451854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493268" y="0"/>
                  </a:moveTo>
                  <a:lnTo>
                    <a:pt x="44716" y="0"/>
                  </a:lnTo>
                  <a:lnTo>
                    <a:pt x="27308" y="3520"/>
                  </a:lnTo>
                  <a:lnTo>
                    <a:pt x="13095" y="13112"/>
                  </a:lnTo>
                  <a:lnTo>
                    <a:pt x="3513" y="27324"/>
                  </a:lnTo>
                  <a:lnTo>
                    <a:pt x="0" y="44704"/>
                  </a:lnTo>
                  <a:lnTo>
                    <a:pt x="0" y="223520"/>
                  </a:lnTo>
                  <a:lnTo>
                    <a:pt x="3513" y="240899"/>
                  </a:lnTo>
                  <a:lnTo>
                    <a:pt x="13095" y="255111"/>
                  </a:lnTo>
                  <a:lnTo>
                    <a:pt x="27308" y="264703"/>
                  </a:lnTo>
                  <a:lnTo>
                    <a:pt x="44716" y="268224"/>
                  </a:lnTo>
                  <a:lnTo>
                    <a:pt x="493268" y="268224"/>
                  </a:lnTo>
                  <a:lnTo>
                    <a:pt x="510647" y="264703"/>
                  </a:lnTo>
                  <a:lnTo>
                    <a:pt x="524859" y="255111"/>
                  </a:lnTo>
                  <a:lnTo>
                    <a:pt x="534451" y="240899"/>
                  </a:lnTo>
                  <a:lnTo>
                    <a:pt x="537972" y="223520"/>
                  </a:lnTo>
                  <a:lnTo>
                    <a:pt x="537972" y="44704"/>
                  </a:lnTo>
                  <a:lnTo>
                    <a:pt x="534451" y="27324"/>
                  </a:lnTo>
                  <a:lnTo>
                    <a:pt x="524859" y="13112"/>
                  </a:lnTo>
                  <a:lnTo>
                    <a:pt x="510647" y="3520"/>
                  </a:lnTo>
                  <a:lnTo>
                    <a:pt x="49326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36" name="object 36"/>
            <p:cNvSpPr/>
            <p:nvPr/>
          </p:nvSpPr>
          <p:spPr>
            <a:xfrm>
              <a:off x="910590" y="6451854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0" y="44704"/>
                  </a:moveTo>
                  <a:lnTo>
                    <a:pt x="3513" y="27324"/>
                  </a:lnTo>
                  <a:lnTo>
                    <a:pt x="13095" y="13112"/>
                  </a:lnTo>
                  <a:lnTo>
                    <a:pt x="27308" y="3520"/>
                  </a:lnTo>
                  <a:lnTo>
                    <a:pt x="44716" y="0"/>
                  </a:lnTo>
                  <a:lnTo>
                    <a:pt x="493268" y="0"/>
                  </a:lnTo>
                  <a:lnTo>
                    <a:pt x="510647" y="3520"/>
                  </a:lnTo>
                  <a:lnTo>
                    <a:pt x="524859" y="13112"/>
                  </a:lnTo>
                  <a:lnTo>
                    <a:pt x="534451" y="27324"/>
                  </a:lnTo>
                  <a:lnTo>
                    <a:pt x="537972" y="44704"/>
                  </a:lnTo>
                  <a:lnTo>
                    <a:pt x="537972" y="223520"/>
                  </a:lnTo>
                  <a:lnTo>
                    <a:pt x="534451" y="240899"/>
                  </a:lnTo>
                  <a:lnTo>
                    <a:pt x="524859" y="255111"/>
                  </a:lnTo>
                  <a:lnTo>
                    <a:pt x="510647" y="264703"/>
                  </a:lnTo>
                  <a:lnTo>
                    <a:pt x="493268" y="268224"/>
                  </a:lnTo>
                  <a:lnTo>
                    <a:pt x="44716" y="268224"/>
                  </a:lnTo>
                  <a:lnTo>
                    <a:pt x="27308" y="264703"/>
                  </a:lnTo>
                  <a:lnTo>
                    <a:pt x="13095" y="255111"/>
                  </a:lnTo>
                  <a:lnTo>
                    <a:pt x="3513" y="240899"/>
                  </a:lnTo>
                  <a:lnTo>
                    <a:pt x="0" y="223520"/>
                  </a:lnTo>
                  <a:lnTo>
                    <a:pt x="0" y="44704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3204208" y="4650570"/>
            <a:ext cx="857956" cy="363846"/>
          </a:xfrm>
          <a:prstGeom prst="rect">
            <a:avLst/>
          </a:prstGeom>
        </p:spPr>
        <p:txBody>
          <a:bodyPr vert="horz" wrap="square" lIns="0" tIns="38382" rIns="0" bIns="0" rtlCol="0">
            <a:spAutoFit/>
          </a:bodyPr>
          <a:lstStyle/>
          <a:p>
            <a:pPr marL="21449" marR="9031" algn="ctr">
              <a:lnSpc>
                <a:spcPct val="87800"/>
              </a:lnSpc>
              <a:spcBef>
                <a:spcPts val="302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Signal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Relayed</a:t>
            </a:r>
            <a:r>
              <a:rPr sz="800" spc="-36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 Somatosensory 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Cortex</a:t>
            </a:r>
            <a:endParaRPr sz="800" dirty="0">
              <a:latin typeface="Arial"/>
              <a:cs typeface="Arial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3402441" y="2371048"/>
            <a:ext cx="970844" cy="491067"/>
            <a:chOff x="1046988" y="5833872"/>
            <a:chExt cx="546100" cy="276225"/>
          </a:xfrm>
        </p:grpSpPr>
        <p:sp>
          <p:nvSpPr>
            <p:cNvPr id="39" name="object 39"/>
            <p:cNvSpPr/>
            <p:nvPr/>
          </p:nvSpPr>
          <p:spPr>
            <a:xfrm>
              <a:off x="1050797" y="5837682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493268" y="0"/>
                  </a:moveTo>
                  <a:lnTo>
                    <a:pt x="44716" y="0"/>
                  </a:lnTo>
                  <a:lnTo>
                    <a:pt x="27308" y="3520"/>
                  </a:lnTo>
                  <a:lnTo>
                    <a:pt x="13095" y="13112"/>
                  </a:lnTo>
                  <a:lnTo>
                    <a:pt x="3513" y="27324"/>
                  </a:lnTo>
                  <a:lnTo>
                    <a:pt x="0" y="44703"/>
                  </a:lnTo>
                  <a:lnTo>
                    <a:pt x="0" y="223519"/>
                  </a:lnTo>
                  <a:lnTo>
                    <a:pt x="3513" y="240899"/>
                  </a:lnTo>
                  <a:lnTo>
                    <a:pt x="13095" y="255111"/>
                  </a:lnTo>
                  <a:lnTo>
                    <a:pt x="27308" y="264703"/>
                  </a:lnTo>
                  <a:lnTo>
                    <a:pt x="44716" y="268223"/>
                  </a:lnTo>
                  <a:lnTo>
                    <a:pt x="493268" y="268223"/>
                  </a:lnTo>
                  <a:lnTo>
                    <a:pt x="510647" y="264703"/>
                  </a:lnTo>
                  <a:lnTo>
                    <a:pt x="524859" y="255111"/>
                  </a:lnTo>
                  <a:lnTo>
                    <a:pt x="534451" y="240899"/>
                  </a:lnTo>
                  <a:lnTo>
                    <a:pt x="537972" y="223519"/>
                  </a:lnTo>
                  <a:lnTo>
                    <a:pt x="537972" y="44703"/>
                  </a:lnTo>
                  <a:lnTo>
                    <a:pt x="534451" y="27324"/>
                  </a:lnTo>
                  <a:lnTo>
                    <a:pt x="524859" y="13112"/>
                  </a:lnTo>
                  <a:lnTo>
                    <a:pt x="510647" y="3520"/>
                  </a:lnTo>
                  <a:lnTo>
                    <a:pt x="49326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 sz="3200"/>
            </a:p>
          </p:txBody>
        </p:sp>
        <p:sp>
          <p:nvSpPr>
            <p:cNvPr id="40" name="object 40"/>
            <p:cNvSpPr/>
            <p:nvPr/>
          </p:nvSpPr>
          <p:spPr>
            <a:xfrm>
              <a:off x="1050797" y="5837682"/>
              <a:ext cx="538480" cy="268605"/>
            </a:xfrm>
            <a:custGeom>
              <a:avLst/>
              <a:gdLst/>
              <a:ahLst/>
              <a:cxnLst/>
              <a:rect l="l" t="t" r="r" b="b"/>
              <a:pathLst>
                <a:path w="538480" h="268604">
                  <a:moveTo>
                    <a:pt x="0" y="44703"/>
                  </a:moveTo>
                  <a:lnTo>
                    <a:pt x="3513" y="27324"/>
                  </a:lnTo>
                  <a:lnTo>
                    <a:pt x="13095" y="13112"/>
                  </a:lnTo>
                  <a:lnTo>
                    <a:pt x="27308" y="3520"/>
                  </a:lnTo>
                  <a:lnTo>
                    <a:pt x="44716" y="0"/>
                  </a:lnTo>
                  <a:lnTo>
                    <a:pt x="493268" y="0"/>
                  </a:lnTo>
                  <a:lnTo>
                    <a:pt x="510647" y="3520"/>
                  </a:lnTo>
                  <a:lnTo>
                    <a:pt x="524859" y="13112"/>
                  </a:lnTo>
                  <a:lnTo>
                    <a:pt x="534451" y="27324"/>
                  </a:lnTo>
                  <a:lnTo>
                    <a:pt x="537972" y="44703"/>
                  </a:lnTo>
                  <a:lnTo>
                    <a:pt x="537972" y="223519"/>
                  </a:lnTo>
                  <a:lnTo>
                    <a:pt x="534451" y="240899"/>
                  </a:lnTo>
                  <a:lnTo>
                    <a:pt x="524859" y="255111"/>
                  </a:lnTo>
                  <a:lnTo>
                    <a:pt x="510647" y="264703"/>
                  </a:lnTo>
                  <a:lnTo>
                    <a:pt x="493268" y="268223"/>
                  </a:lnTo>
                  <a:lnTo>
                    <a:pt x="44716" y="268223"/>
                  </a:lnTo>
                  <a:lnTo>
                    <a:pt x="27308" y="264703"/>
                  </a:lnTo>
                  <a:lnTo>
                    <a:pt x="13095" y="255111"/>
                  </a:lnTo>
                  <a:lnTo>
                    <a:pt x="3513" y="240899"/>
                  </a:lnTo>
                  <a:lnTo>
                    <a:pt x="0" y="223519"/>
                  </a:lnTo>
                  <a:lnTo>
                    <a:pt x="0" y="44703"/>
                  </a:lnTo>
                  <a:close/>
                </a:path>
              </a:pathLst>
            </a:custGeom>
            <a:ln w="761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 sz="3200"/>
            </a:p>
          </p:txBody>
        </p:sp>
      </p:grpSp>
      <p:sp>
        <p:nvSpPr>
          <p:cNvPr id="41" name="object 41"/>
          <p:cNvSpPr txBox="1"/>
          <p:nvPr/>
        </p:nvSpPr>
        <p:spPr>
          <a:xfrm>
            <a:off x="3645377" y="2416655"/>
            <a:ext cx="477520" cy="363846"/>
          </a:xfrm>
          <a:prstGeom prst="rect">
            <a:avLst/>
          </a:prstGeom>
        </p:spPr>
        <p:txBody>
          <a:bodyPr vert="horz" wrap="square" lIns="0" tIns="38382" rIns="0" bIns="0" rtlCol="0">
            <a:spAutoFit/>
          </a:bodyPr>
          <a:lstStyle/>
          <a:p>
            <a:pPr marL="22578" marR="9031" indent="13547" algn="just">
              <a:lnSpc>
                <a:spcPct val="87800"/>
              </a:lnSpc>
              <a:spcBef>
                <a:spcPts val="302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r>
              <a:rPr sz="800" spc="-8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and  R</a:t>
            </a:r>
            <a:r>
              <a:rPr sz="800" spc="-27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spc="9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  </a:t>
            </a:r>
            <a:r>
              <a:rPr sz="800" spc="-9" dirty="0">
                <a:solidFill>
                  <a:srgbClr val="FFFFFF"/>
                </a:solidFill>
                <a:latin typeface="Arial"/>
                <a:cs typeface="Arial"/>
              </a:rPr>
              <a:t>Reaction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410200" y="4005022"/>
            <a:ext cx="1258711" cy="173289"/>
          </a:xfrm>
          <a:prstGeom prst="rect">
            <a:avLst/>
          </a:prstGeom>
        </p:spPr>
        <p:txBody>
          <a:bodyPr vert="horz" wrap="square" lIns="0" tIns="22578" rIns="0" bIns="0" rtlCol="0">
            <a:spAutoFit/>
          </a:bodyPr>
          <a:lstStyle/>
          <a:p>
            <a:pPr marL="22578">
              <a:spcBef>
                <a:spcPts val="178"/>
              </a:spcBef>
            </a:pPr>
            <a:r>
              <a:rPr sz="978" b="1" spc="-9" dirty="0">
                <a:latin typeface="Arial"/>
                <a:cs typeface="Arial"/>
              </a:rPr>
              <a:t>Pain Pathway</a:t>
            </a:r>
            <a:r>
              <a:rPr sz="978" b="1" spc="-80" dirty="0">
                <a:latin typeface="Arial"/>
                <a:cs typeface="Arial"/>
              </a:rPr>
              <a:t> </a:t>
            </a:r>
            <a:r>
              <a:rPr sz="978" b="1" dirty="0">
                <a:latin typeface="Arial"/>
                <a:cs typeface="Arial"/>
              </a:rPr>
              <a:t>Recap</a:t>
            </a:r>
            <a:endParaRPr sz="978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101</Words>
  <Application>Microsoft Office PowerPoint</Application>
  <PresentationFormat>Custom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Tahoma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2023-09-12T11:41:33Z</dcterms:created>
  <dcterms:modified xsi:type="dcterms:W3CDTF">2023-09-12T11:51:11Z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2019-10-21T00:00:00Z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2023-09-12T00:00:00Z</vt:filetime>
  </property>
</Properties>
</file>