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1"/>
  </p:sldMasterIdLst>
  <p:notesMasterIdLst>
    <p:notesMasterId r:id="rId10"/>
  </p:notesMasterIdLst>
  <p:sldIdLst>
    <p:sldId id="264" r:id="rId2"/>
    <p:sldId id="265" r:id="rId3"/>
    <p:sldId id="263" r:id="rId4"/>
    <p:sldId id="259" r:id="rId5"/>
    <p:sldId id="260" r:id="rId6"/>
    <p:sldId id="266" r:id="rId7"/>
    <p:sldId id="268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9940DC-9E3B-2D81-0A53-EE7694C343E1}" v="447" dt="2025-05-12T20:08:03.360"/>
    <p1510:client id="{BD07BFC4-4A6A-2093-A0C3-4388D72E0E46}" v="472" dt="2025-05-12T17:12:03.650"/>
    <p1510:client id="{DC1B6FDC-D8D0-1A4B-AEA5-ACF0CC2A42F9}" v="297" dt="2025-05-12T19:54:40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09"/>
    <p:restoredTop sz="94682"/>
  </p:normalViewPr>
  <p:slideViewPr>
    <p:cSldViewPr snapToGrid="0">
      <p:cViewPr varScale="1">
        <p:scale>
          <a:sx n="118" d="100"/>
          <a:sy n="118" d="100"/>
        </p:scale>
        <p:origin x="2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555CF-90F2-B041-B530-839A6F790FDC}" type="datetimeFigureOut">
              <a:rPr lang="en-AU" smtClean="0"/>
              <a:t>27/5/2025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28988-A3EB-364A-962B-F0FAA98E358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42942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795020" lvl="1" indent="-344170">
              <a:lnSpc>
                <a:spcPct val="100000"/>
              </a:lnSpc>
            </a:pPr>
            <a:r>
              <a:rPr lang="en-AU" sz="2000" dirty="0">
                <a:latin typeface="Calibri" panose="020F0502020204030204" pitchFamily="34" charset="0"/>
                <a:cs typeface="Calibri" panose="020F0502020204030204" pitchFamily="34" charset="0"/>
              </a:rPr>
              <a:t>Ajzen’s Theory of Planned Behaviour</a:t>
            </a:r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795020" lvl="1" indent="-344170">
              <a:lnSpc>
                <a:spcPct val="100000"/>
              </a:lnSpc>
            </a:pPr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Perceived behavioural control 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28988-A3EB-364A-962B-F0FAA98E3585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25340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cap="all" spc="300" dirty="0"/>
              <a:t>How the teaching applications is more important 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28988-A3EB-364A-962B-F0FAA98E3585}" type="slidenum">
              <a:rPr lang="en-AU" smtClean="0"/>
              <a:t>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72785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850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823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579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84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5/27/25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55397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5/27/25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614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5/27/25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9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867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51608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723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152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7DA38F49-B3E2-4BF0-BEC7-C30D34ABBB8D}" type="datetime1">
              <a:rPr lang="en-US" smtClean="0"/>
              <a:t>5/27/25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18528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hlste.2021.100343" TargetMode="External"/><Relationship Id="rId2" Type="http://schemas.openxmlformats.org/officeDocument/2006/relationships/hyperlink" Target="https://doi.org/10.3389/fpsyg.2021.64845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C74F7-6791-AFC9-16DC-1E9F8753A1D3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070769" y="731877"/>
            <a:ext cx="10050462" cy="3835266"/>
          </a:xfrm>
        </p:spPr>
        <p:txBody>
          <a:bodyPr>
            <a:normAutofit/>
          </a:bodyPr>
          <a:lstStyle/>
          <a:p>
            <a:pPr algn="l"/>
            <a:r>
              <a:rPr lang="en-AU" sz="4400" b="1" dirty="0">
                <a:latin typeface="Calibri" panose="020F0502020204030204" pitchFamily="34" charset="0"/>
                <a:cs typeface="Calibri" panose="020F0502020204030204" pitchFamily="34" charset="0"/>
              </a:rPr>
              <a:t>A narrative literature review exploring the extent outdoor adventure education (</a:t>
            </a:r>
            <a:r>
              <a:rPr lang="en-AU" sz="4400" b="1" dirty="0" err="1">
                <a:latin typeface="Calibri" panose="020F0502020204030204" pitchFamily="34" charset="0"/>
                <a:cs typeface="Calibri" panose="020F0502020204030204" pitchFamily="34" charset="0"/>
              </a:rPr>
              <a:t>OAE</a:t>
            </a:r>
            <a:r>
              <a:rPr lang="en-AU" sz="4400" b="1" dirty="0">
                <a:latin typeface="Calibri" panose="020F0502020204030204" pitchFamily="34" charset="0"/>
                <a:cs typeface="Calibri" panose="020F0502020204030204" pitchFamily="34" charset="0"/>
              </a:rPr>
              <a:t>) programmes can influence </a:t>
            </a:r>
            <a:br>
              <a:rPr lang="en-AU" sz="4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AU" sz="4400" b="1" dirty="0">
                <a:latin typeface="Calibri" panose="020F0502020204030204" pitchFamily="34" charset="0"/>
                <a:cs typeface="Calibri" panose="020F0502020204030204" pitchFamily="34" charset="0"/>
              </a:rPr>
              <a:t>pro-environmental behaviour.</a:t>
            </a:r>
            <a:b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AU" sz="12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</a:br>
            <a:endParaRPr lang="en-AU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B1CDE-466A-AA61-1159-FF932F63FBD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5928546" y="5408077"/>
            <a:ext cx="5309174" cy="15873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AU" sz="2800"/>
              <a:t>Patrick Shapland (2235710)</a:t>
            </a:r>
          </a:p>
          <a:p>
            <a:pPr marL="344170" indent="-344170"/>
            <a:endParaRPr lang="en-AU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032349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D041E-A2E8-C37A-823C-0EAACF7F5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992" y="620358"/>
            <a:ext cx="5737859" cy="109728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AU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B67F0-540E-A261-8669-94966060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9747" y="1859629"/>
            <a:ext cx="5737860" cy="3666980"/>
          </a:xfrm>
        </p:spPr>
        <p:txBody>
          <a:bodyPr>
            <a:normAutofit/>
          </a:bodyPr>
          <a:lstStyle/>
          <a:p>
            <a:r>
              <a:rPr lang="en-AU" sz="2800" dirty="0">
                <a:latin typeface="Calibri" panose="020F0502020204030204" pitchFamily="34" charset="0"/>
                <a:cs typeface="Calibri" panose="020F0502020204030204" pitchFamily="34" charset="0"/>
              </a:rPr>
              <a:t>The place of outdoor adventure education in developing pro-environmental behaviour?</a:t>
            </a:r>
          </a:p>
          <a:p>
            <a:endParaRPr lang="en-AU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0B1144-D3D6-F4DA-8B7D-EB73A3FD40C2}"/>
              </a:ext>
            </a:extLst>
          </p:cNvPr>
          <p:cNvSpPr txBox="1"/>
          <p:nvPr/>
        </p:nvSpPr>
        <p:spPr>
          <a:xfrm>
            <a:off x="7867954" y="5049700"/>
            <a:ext cx="3401179" cy="3077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AU" sz="1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AU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THE OUTDOOR EDUCATION GROUP</a:t>
            </a:r>
            <a:r>
              <a:rPr lang="en-AU" sz="1400" dirty="0">
                <a:latin typeface="Calibri" panose="020F0502020204030204" pitchFamily="34" charset="0"/>
                <a:cs typeface="Calibri" panose="020F0502020204030204" pitchFamily="34" charset="0"/>
              </a:rPr>
              <a:t>, 2025)</a:t>
            </a:r>
          </a:p>
        </p:txBody>
      </p:sp>
      <p:pic>
        <p:nvPicPr>
          <p:cNvPr id="1026" name="Picture 2" descr="Home page - The Outdoor Education Group">
            <a:extLst>
              <a:ext uri="{FF2B5EF4-FFF2-40B4-BE49-F238E27FC236}">
                <a16:creationId xmlns:a16="http://schemas.microsoft.com/office/drawing/2014/main" id="{8E22184D-F475-EB0E-1B0A-7B98F77D7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032" y="2432390"/>
            <a:ext cx="3778101" cy="252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936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17A24-F555-8E8E-9127-044801C2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397" y="613487"/>
            <a:ext cx="9229520" cy="109728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Aim</a:t>
            </a:r>
            <a:r>
              <a:rPr lang="en-US" sz="4400" kern="12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Method</a:t>
            </a:r>
            <a:endParaRPr lang="en-AU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D543B-0F97-6710-14F9-B4FEE63BC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752" y="1809013"/>
            <a:ext cx="10391256" cy="439061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AU" sz="2400" dirty="0">
                <a:latin typeface="Calibri" panose="020F0502020204030204" pitchFamily="34" charset="0"/>
                <a:cs typeface="Calibri" panose="020F0502020204030204" pitchFamily="34" charset="0"/>
              </a:rPr>
              <a:t>The aim is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assess whether structured and experiential learning in outdoor adventure education programmes within such environments </a:t>
            </a:r>
            <a:r>
              <a:rPr lang="en-AU" sz="2400" dirty="0">
                <a:latin typeface="Calibri" panose="020F0502020204030204" pitchFamily="34" charset="0"/>
                <a:cs typeface="Calibri" panose="020F0502020204030204" pitchFamily="34" charset="0"/>
              </a:rPr>
              <a:t>influence pro-environmental behaviour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that consciously protect and sustain protected landscapes withing the natural world.</a:t>
            </a:r>
            <a:endParaRPr lang="en-AU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AU" sz="2400" dirty="0">
                <a:latin typeface="Calibri"/>
                <a:ea typeface="Calibri"/>
                <a:cs typeface="Calibri"/>
              </a:rPr>
              <a:t>The method used was a narrative review utilising a mixed methodology that allowed for Interpretivism where individual actions were observed to allow for a deductive approach drawing the general theories explored and narrowing it down to some conclusions to move the thinking forwards.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3175216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A8380-4845-18CA-8801-EA9724BFB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035" y="631851"/>
            <a:ext cx="2959536" cy="1077229"/>
          </a:xfrm>
        </p:spPr>
        <p:txBody>
          <a:bodyPr>
            <a:normAutofit/>
          </a:bodyPr>
          <a:lstStyle/>
          <a:p>
            <a:pPr algn="l"/>
            <a:r>
              <a:rPr lang="en-AU" sz="4400" dirty="0">
                <a:latin typeface="Calibri" panose="020F0502020204030204" pitchFamily="34" charset="0"/>
                <a:cs typeface="Calibri" panose="020F0502020204030204" pitchFamily="34" charset="0"/>
              </a:rPr>
              <a:t>Results</a:t>
            </a:r>
            <a:r>
              <a:rPr lang="en-AU" sz="4400" dirty="0"/>
              <a:t> </a:t>
            </a:r>
            <a:endParaRPr lang="en-AU" sz="4400" dirty="0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23FC3-4BA3-D188-1F24-1ABB09213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227" y="1352363"/>
            <a:ext cx="10166404" cy="41532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4170" indent="-344170"/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There are various types of outdoor education, and each can have an influence on pro-environmental behaviour   </a:t>
            </a:r>
            <a:endParaRPr lang="en-US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4170" indent="-344170"/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Studies found a correlation between outdoor education and the development of pro-environmental behaviours within participants </a:t>
            </a:r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(Esfandiar </a:t>
            </a:r>
            <a:r>
              <a:rPr lang="en-AU" sz="3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, 2020, Pirchio </a:t>
            </a:r>
            <a:r>
              <a:rPr lang="en-AU" sz="3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, 2021)</a:t>
            </a:r>
            <a:endParaRPr lang="en-AU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4170" indent="-344170"/>
            <a:r>
              <a:rPr lang="en-GB" sz="30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Carrying out nature based outdoor education also develops interpersonal relationships between the participant and the natural environment (Yildiz, 2022)</a:t>
            </a:r>
            <a:r>
              <a:rPr lang="en-AU" sz="3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4018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64E04-BEAB-3210-444B-5D880BD81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781" y="631362"/>
            <a:ext cx="6509991" cy="1077229"/>
          </a:xfrm>
        </p:spPr>
        <p:txBody>
          <a:bodyPr>
            <a:normAutofit/>
          </a:bodyPr>
          <a:lstStyle/>
          <a:p>
            <a:pPr algn="l"/>
            <a:r>
              <a:rPr lang="en-AU" sz="4400" dirty="0">
                <a:latin typeface="Calibri" panose="020F0502020204030204" pitchFamily="34" charset="0"/>
                <a:cs typeface="Calibri" panose="020F050202020403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46428-C0F1-3DA5-5EB5-EA28AC227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306" y="1807684"/>
            <a:ext cx="10006880" cy="42476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4170" indent="-344170"/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How to use outdoor adventure education effectively to promote pro-environmental behaviour </a:t>
            </a:r>
          </a:p>
          <a:p>
            <a:pPr marL="344170" indent="-344170"/>
            <a:r>
              <a:rPr lang="en-AU" sz="3200" dirty="0">
                <a:latin typeface="Calibri" panose="020F0502020204030204" pitchFamily="34" charset="0"/>
                <a:cs typeface="Calibri" panose="020F0502020204030204" pitchFamily="34" charset="0"/>
              </a:rPr>
              <a:t>Need to have specific learning strategies within outdoor adventure education to actively promote pro-environmental behaviour.</a:t>
            </a:r>
          </a:p>
        </p:txBody>
      </p:sp>
    </p:spTree>
    <p:extLst>
      <p:ext uri="{BB962C8B-B14F-4D97-AF65-F5344CB8AC3E}">
        <p14:creationId xmlns:p14="http://schemas.microsoft.com/office/powerpoint/2010/main" val="95280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5DC97-4AFB-399E-8D3C-DC3BD3A84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742" y="632615"/>
            <a:ext cx="6521774" cy="1077229"/>
          </a:xfrm>
        </p:spPr>
        <p:txBody>
          <a:bodyPr/>
          <a:lstStyle/>
          <a:p>
            <a:pPr algn="l"/>
            <a:r>
              <a:rPr lang="en-US" sz="4400" b="1" kern="1200" dirty="0">
                <a:latin typeface="Calibri" panose="020F0502020204030204" pitchFamily="34" charset="0"/>
                <a:cs typeface="Calibri" panose="020F0502020204030204" pitchFamily="34" charset="0"/>
              </a:rPr>
              <a:t>Reflection</a:t>
            </a:r>
            <a:r>
              <a:rPr lang="en-US" sz="4000" b="1" kern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AU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B3AA4-51D6-D452-DE8F-2625DFB19E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433" y="1436896"/>
            <a:ext cx="10553650" cy="51963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61925" indent="-457200">
              <a:buFont typeface="Arial" panose="05000000000000000000" pitchFamily="2" charset="2"/>
              <a:buChar char="•"/>
            </a:pPr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Promote governing bodies to include pro-</a:t>
            </a:r>
            <a:r>
              <a:rPr lang="en-AU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enviromental</a:t>
            </a:r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 behaviour within their courses</a:t>
            </a:r>
          </a:p>
          <a:p>
            <a:pPr marL="344170" indent="-344170">
              <a:buFont typeface="Arial" panose="05000000000000000000" pitchFamily="2" charset="2"/>
              <a:buChar char="•"/>
            </a:pPr>
            <a:r>
              <a:rPr lang="en-AU" sz="3000" dirty="0">
                <a:latin typeface="Calibri" panose="020F0502020204030204" pitchFamily="34" charset="0"/>
                <a:cs typeface="Calibri" panose="020F0502020204030204" pitchFamily="34" charset="0"/>
              </a:rPr>
              <a:t>The importance of the facilitator or educator to make the outdoor education engaging and prompting pro-environmental behaviour particularly when operating within protected land scapes such as national parks</a:t>
            </a:r>
          </a:p>
        </p:txBody>
      </p:sp>
    </p:spTree>
    <p:extLst>
      <p:ext uri="{BB962C8B-B14F-4D97-AF65-F5344CB8AC3E}">
        <p14:creationId xmlns:p14="http://schemas.microsoft.com/office/powerpoint/2010/main" val="2418619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6DDDF-9112-7FAD-B2C5-E8E7B6751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071" y="1482613"/>
            <a:ext cx="9120068" cy="3563098"/>
          </a:xfrm>
        </p:spPr>
        <p:txBody>
          <a:bodyPr>
            <a:normAutofit/>
          </a:bodyPr>
          <a:lstStyle/>
          <a:p>
            <a:pPr algn="ctr"/>
            <a:r>
              <a:rPr lang="en-AU" sz="4800" dirty="0">
                <a:latin typeface="Calibri" panose="020F0502020204030204" pitchFamily="34" charset="0"/>
                <a:cs typeface="Calibri" panose="020F0502020204030204" pitchFamily="34" charset="0"/>
              </a:rPr>
              <a:t>Thank you for listening </a:t>
            </a:r>
            <a:br>
              <a:rPr lang="en-AU" sz="4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AU" sz="4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AU" sz="4800" dirty="0">
                <a:latin typeface="Calibri" panose="020F0502020204030204" pitchFamily="34" charset="0"/>
                <a:cs typeface="Calibri" panose="020F0502020204030204" pitchFamily="34" charset="0"/>
              </a:rPr>
              <a:t> Questions?</a:t>
            </a:r>
          </a:p>
        </p:txBody>
      </p:sp>
    </p:spTree>
    <p:extLst>
      <p:ext uri="{BB962C8B-B14F-4D97-AF65-F5344CB8AC3E}">
        <p14:creationId xmlns:p14="http://schemas.microsoft.com/office/powerpoint/2010/main" val="95038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C5213-895F-7187-E2DB-1E92AE81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196" y="632615"/>
            <a:ext cx="6896528" cy="1077229"/>
          </a:xfrm>
        </p:spPr>
        <p:txBody>
          <a:bodyPr/>
          <a:lstStyle/>
          <a:p>
            <a:pPr algn="l"/>
            <a:r>
              <a:rPr 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AU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E8235-E321-5F33-5911-B331EA3CF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7848" y="1452089"/>
            <a:ext cx="9432966" cy="4866006"/>
          </a:xfrm>
        </p:spPr>
        <p:txBody>
          <a:bodyPr>
            <a:normAutofit fontScale="92500" lnSpcReduction="20000"/>
          </a:bodyPr>
          <a:lstStyle/>
          <a:p>
            <a:pPr marL="344170" indent="-344170"/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Esfandiar, K., Dowling, R., Pearce, J. and Goh, E. (2020) ‘Personal norms and the adoption of pro-environmental binning behaviour in national parks: an integrated structural model approach’, </a:t>
            </a:r>
            <a:r>
              <a:rPr lang="en-AU" i="1" dirty="0">
                <a:latin typeface="Calibri" panose="020F0502020204030204" pitchFamily="34" charset="0"/>
                <a:cs typeface="Calibri" panose="020F0502020204030204" pitchFamily="34" charset="0"/>
              </a:rPr>
              <a:t>Journal of Sustainable Tourism</a:t>
            </a:r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, 28(1), pp. 10–32. Available at: https://</a:t>
            </a:r>
            <a:r>
              <a:rPr lang="en-AU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/10.1080/09669582.2019.1663203.</a:t>
            </a:r>
          </a:p>
          <a:p>
            <a:pPr marL="344170" indent="-344170"/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Pirchio, S., Passiatore, Y., Panno, A., Cipparone, M. and Carrus, G. (2021) ‘The effects of contact with nature during outdoor environmental education on students’ wellbeing, connectedness to nature and pro-sociality’, </a:t>
            </a:r>
            <a:r>
              <a:rPr lang="en-AU" i="1" dirty="0">
                <a:latin typeface="Calibri" panose="020F0502020204030204" pitchFamily="34" charset="0"/>
                <a:cs typeface="Calibri" panose="020F0502020204030204" pitchFamily="34" charset="0"/>
              </a:rPr>
              <a:t>Frontiers in Psychology</a:t>
            </a:r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, 12, p. 648458. Available at: </a:t>
            </a:r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https://doi.org/10.3389/fpsyg.2021.648458</a:t>
            </a:r>
            <a:r>
              <a:rPr lang="en-AU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344170" indent="-344170"/>
            <a:r>
              <a:rPr lang="en-AU" dirty="0"/>
              <a:t>THE OUTDOOR EDUCATION GROUP (2025) </a:t>
            </a:r>
            <a:r>
              <a:rPr lang="en-AU" i="1" dirty="0"/>
              <a:t>Hiking </a:t>
            </a:r>
            <a:r>
              <a:rPr lang="en-AU" dirty="0"/>
              <a:t>. Available at: https://</a:t>
            </a:r>
            <a:r>
              <a:rPr lang="en-AU" dirty="0" err="1"/>
              <a:t>www.oeg.edu.au</a:t>
            </a:r>
            <a:r>
              <a:rPr lang="en-AU" dirty="0"/>
              <a:t>/ (Accessed: 18 May 2025).</a:t>
            </a:r>
            <a:endParaRPr lang="en-AU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4170" indent="-344170"/>
            <a:r>
              <a:rPr lang="en-AU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Yildiz, K. (2022) ‘Experiential learning from the perspective of outdoor education leaders’, </a:t>
            </a:r>
            <a:r>
              <a:rPr lang="en-AU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Hospitality, Leisure, Sport &amp; Tourism Education</a:t>
            </a:r>
            <a:r>
              <a:rPr lang="en-AU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30, p. 100343. Available at: </a:t>
            </a:r>
            <a:r>
              <a:rPr lang="en-AU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https://doi.org/10.1016/j.jhlste.2021.100343</a:t>
            </a:r>
            <a:r>
              <a:rPr lang="en-AU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344170" indent="-344170"/>
            <a:endParaRPr lang="en-AU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1530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304</TotalTime>
  <Words>503</Words>
  <Application>Microsoft Macintosh PowerPoint</Application>
  <PresentationFormat>Widescreen</PresentationFormat>
  <Paragraphs>29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</vt:lpstr>
      <vt:lpstr>MS Shell Dlg 2</vt:lpstr>
      <vt:lpstr>Wingdings</vt:lpstr>
      <vt:lpstr>Wingdings 3</vt:lpstr>
      <vt:lpstr>Madison</vt:lpstr>
      <vt:lpstr>A narrative literature review exploring the extent outdoor adventure education (OAE) programmes can influence  pro-environmental behaviour.  </vt:lpstr>
      <vt:lpstr>Introduction</vt:lpstr>
      <vt:lpstr>Aim and Method</vt:lpstr>
      <vt:lpstr>Results </vt:lpstr>
      <vt:lpstr>Discussion</vt:lpstr>
      <vt:lpstr>Reflection </vt:lpstr>
      <vt:lpstr>Thank you for listening    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Patrick Shapland (2235710)</dc:creator>
  <cp:lastModifiedBy>Patrick Shapland (2235710)</cp:lastModifiedBy>
  <cp:revision>3</cp:revision>
  <dcterms:created xsi:type="dcterms:W3CDTF">2025-05-12T13:55:15Z</dcterms:created>
  <dcterms:modified xsi:type="dcterms:W3CDTF">2025-05-27T08:58:27Z</dcterms:modified>
</cp:coreProperties>
</file>