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1"/>
  </p:notesMasterIdLst>
  <p:sldIdLst>
    <p:sldId id="364" r:id="rId3"/>
    <p:sldId id="403" r:id="rId4"/>
    <p:sldId id="404" r:id="rId5"/>
    <p:sldId id="367" r:id="rId6"/>
    <p:sldId id="370" r:id="rId7"/>
    <p:sldId id="405" r:id="rId8"/>
    <p:sldId id="265" r:id="rId9"/>
    <p:sldId id="289" r:id="rId10"/>
    <p:sldId id="261" r:id="rId11"/>
    <p:sldId id="291" r:id="rId12"/>
    <p:sldId id="300" r:id="rId13"/>
    <p:sldId id="279" r:id="rId14"/>
    <p:sldId id="400" r:id="rId15"/>
    <p:sldId id="399" r:id="rId16"/>
    <p:sldId id="278" r:id="rId17"/>
    <p:sldId id="401" r:id="rId18"/>
    <p:sldId id="368" r:id="rId19"/>
    <p:sldId id="40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03"/>
            <p14:sldId id="404"/>
            <p14:sldId id="367"/>
            <p14:sldId id="370"/>
            <p14:sldId id="405"/>
            <p14:sldId id="265"/>
            <p14:sldId id="289"/>
            <p14:sldId id="261"/>
            <p14:sldId id="291"/>
            <p14:sldId id="300"/>
            <p14:sldId id="279"/>
            <p14:sldId id="400"/>
            <p14:sldId id="399"/>
            <p14:sldId id="278"/>
            <p14:sldId id="401"/>
            <p14:sldId id="368"/>
            <p14:sldId id="40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838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tANUcRlqk0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tANUcRlqk0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cy-GB" sz="2400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ECIE5012 </a:t>
            </a:r>
            <a:r>
              <a:rPr lang="en-GB" sz="800" dirty="0">
                <a:solidFill>
                  <a:schemeClr val="bg1"/>
                </a:solidFill>
              </a:rPr>
              <a:t>Mae </a:t>
            </a:r>
            <a:r>
              <a:rPr lang="en-GB" sz="800" dirty="0" err="1">
                <a:solidFill>
                  <a:schemeClr val="bg1"/>
                </a:solidFill>
              </a:rPr>
              <a:t>rhai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sleidiau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wedi'u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cyfieithu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gan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ddefnyddio</a:t>
            </a:r>
            <a:r>
              <a:rPr lang="en-GB" sz="800" dirty="0">
                <a:solidFill>
                  <a:schemeClr val="bg1"/>
                </a:solidFill>
              </a:rPr>
              <a:t> Microsoft Translate/ Some slides have been translated using </a:t>
            </a:r>
            <a:r>
              <a:rPr lang="en-GB" sz="800" dirty="0" err="1">
                <a:solidFill>
                  <a:schemeClr val="bg1"/>
                </a:solidFill>
              </a:rPr>
              <a:t>Microsfoft</a:t>
            </a:r>
            <a:r>
              <a:rPr lang="en-GB" sz="800" dirty="0">
                <a:solidFill>
                  <a:schemeClr val="bg1"/>
                </a:solidFill>
              </a:rPr>
              <a:t> Translate</a:t>
            </a:r>
            <a:endParaRPr lang="en-US" sz="8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Language, Literacy, Theory &amp; Practice: A School </a:t>
            </a:r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Perspecive</a:t>
            </a:r>
            <a:endParaRPr lang="en-GB" i="1" dirty="0">
              <a:solidFill>
                <a:srgbClr val="00206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Darlith</a:t>
            </a:r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4/ Lecture 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783772" y="1095062"/>
            <a:ext cx="461950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600" dirty="0">
                <a:effectLst/>
              </a:rPr>
              <a:t>Amcan y modwl:  </a:t>
            </a:r>
          </a:p>
          <a:p>
            <a:pPr algn="just"/>
            <a:endParaRPr lang="cy-GB" sz="3600" dirty="0"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</a:t>
            </a:r>
            <a:r>
              <a:rPr lang="en-GB" sz="2400" dirty="0" err="1"/>
              <a:t>gynhwysfawr</a:t>
            </a:r>
            <a:r>
              <a:rPr lang="en-GB" sz="2400" dirty="0"/>
              <a:t> o </a:t>
            </a:r>
            <a:r>
              <a:rPr lang="en-GB" sz="2400" dirty="0" err="1"/>
              <a:t>ddatblygiad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a </a:t>
            </a:r>
            <a:r>
              <a:rPr lang="en-GB" sz="2400" dirty="0" err="1"/>
              <a:t>llythrennedd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archwilio'r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linynnau</a:t>
            </a:r>
            <a:r>
              <a:rPr lang="en-GB" sz="2400" dirty="0"/>
              <a:t> </a:t>
            </a:r>
            <a:r>
              <a:rPr lang="en-GB" sz="2400" dirty="0" err="1"/>
              <a:t>llythrennedd</a:t>
            </a:r>
            <a:r>
              <a:rPr lang="en-GB" sz="2400" dirty="0"/>
              <a:t> </a:t>
            </a:r>
            <a:r>
              <a:rPr lang="en-GB" sz="2400" dirty="0" err="1"/>
              <a:t>a'u</a:t>
            </a:r>
            <a:r>
              <a:rPr lang="en-GB" sz="2400" dirty="0"/>
              <a:t> </a:t>
            </a:r>
            <a:r>
              <a:rPr lang="en-GB" sz="2400" dirty="0" err="1"/>
              <a:t>heffaith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.</a:t>
            </a:r>
          </a:p>
          <a:p>
            <a:br>
              <a:rPr lang="cy-GB" sz="3600" dirty="0"/>
            </a:br>
            <a:endParaRPr lang="cy-GB" sz="3600" dirty="0"/>
          </a:p>
        </p:txBody>
      </p:sp>
      <p:sp>
        <p:nvSpPr>
          <p:cNvPr id="2" name="Rectangle 5">
            <a:extLst>
              <a:ext uri="{FF2B5EF4-FFF2-40B4-BE49-F238E27FC236}">
                <a16:creationId xmlns:a16="http://schemas.microsoft.com/office/drawing/2014/main" id="{68945E77-DCAA-2A0F-AD2C-5895FE5D9A0D}"/>
              </a:ext>
            </a:extLst>
          </p:cNvPr>
          <p:cNvSpPr/>
          <p:nvPr/>
        </p:nvSpPr>
        <p:spPr>
          <a:xfrm>
            <a:off x="6225309" y="1090997"/>
            <a:ext cx="5589320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i="1" dirty="0">
                <a:solidFill>
                  <a:schemeClr val="accent1">
                    <a:lumMod val="75000"/>
                  </a:schemeClr>
                </a:solidFill>
                <a:effectLst/>
              </a:rPr>
              <a:t>The module aim:  </a:t>
            </a:r>
          </a:p>
          <a:p>
            <a:pPr algn="just"/>
            <a:endParaRPr lang="en-GB" sz="360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To develop a comprehensive understanding of language and literacy development, exploring the various strands of literacy and their impact on learning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lvl="0"/>
            <a:endParaRPr lang="en-GB" dirty="0"/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endParaRPr lang="en-GB" sz="3600" i="1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30639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cy-GB" sz="4800" b="1" dirty="0"/>
            </a:br>
            <a:r>
              <a:rPr lang="cy-GB" sz="4800" b="1" dirty="0"/>
              <a:t>Deilliannau Dysgu</a:t>
            </a:r>
            <a:br>
              <a:rPr lang="cy-GB" sz="4800" b="1" dirty="0"/>
            </a:b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Learning</a:t>
            </a:r>
            <a:r>
              <a:rPr lang="cy-GB" sz="48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Outcomes</a:t>
            </a:r>
            <a:br>
              <a:rPr lang="cy-GB" sz="4800" b="1" u="sng" dirty="0"/>
            </a:br>
            <a:endParaRPr lang="en-GB" sz="4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 err="1"/>
              <a:t>gwerthuso'n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;</a:t>
            </a:r>
          </a:p>
          <a:p>
            <a:pPr lvl="0"/>
            <a:r>
              <a:rPr lang="en-GB" dirty="0" err="1"/>
              <a:t>nodi'r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llafaredd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, </a:t>
            </a:r>
            <a:r>
              <a:rPr lang="en-GB" dirty="0" err="1"/>
              <a:t>ysgrifennu</a:t>
            </a:r>
            <a:r>
              <a:rPr lang="en-GB" dirty="0"/>
              <a:t> a </a:t>
            </a:r>
            <a:r>
              <a:rPr lang="en-GB" dirty="0" err="1"/>
              <a:t>gwybyddiaeth</a:t>
            </a:r>
            <a:r>
              <a:rPr lang="en-GB" dirty="0"/>
              <a:t>;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a </a:t>
            </a: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evaluate key theories that underpin language development;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the links between oracy skills and the development of reading, writing and cognition;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 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reflect on strategies and approaches to support literacy skills</a:t>
            </a: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395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DAF2-257A-A753-D8CC-45F39C83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Aseiniad</a:t>
            </a:r>
            <a:r>
              <a:rPr lang="en-GB" b="1" dirty="0"/>
              <a:t>: 2 </a:t>
            </a:r>
            <a:r>
              <a:rPr lang="en-GB" b="1" dirty="0" err="1"/>
              <a:t>cyfansoddiad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Assignment: 2 components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7401-115F-EB1C-9A3E-2BB65EF909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342900" indent="-342900"/>
            <a:endParaRPr lang="cy-GB" dirty="0"/>
          </a:p>
          <a:p>
            <a:r>
              <a:rPr lang="en-GB" b="1" i="1" dirty="0"/>
              <a:t>Cydran 1 (50%): </a:t>
            </a:r>
            <a:endParaRPr lang="en-GB" dirty="0"/>
          </a:p>
          <a:p>
            <a:pPr marL="0" indent="0">
              <a:buNone/>
            </a:pPr>
            <a:r>
              <a:rPr lang="en-GB" b="1" i="1" dirty="0" err="1"/>
              <a:t>Cyflwyniad</a:t>
            </a:r>
            <a:r>
              <a:rPr lang="en-GB" b="1" i="1" dirty="0"/>
              <a:t> Fideo </a:t>
            </a:r>
            <a:r>
              <a:rPr lang="en-GB" b="1" i="1" dirty="0" err="1"/>
              <a:t>Unigol</a:t>
            </a:r>
            <a:r>
              <a:rPr lang="en-GB" b="1" i="1" dirty="0"/>
              <a:t> 5 </a:t>
            </a:r>
            <a:r>
              <a:rPr lang="en-GB" b="1" i="1" dirty="0" err="1"/>
              <a:t>munud</a:t>
            </a:r>
            <a:r>
              <a:rPr lang="en-GB" b="1" i="1" dirty="0"/>
              <a:t> (+/-10%)</a:t>
            </a:r>
            <a:endParaRPr lang="en-GB" dirty="0"/>
          </a:p>
          <a:p>
            <a:pPr lvl="0"/>
            <a:r>
              <a:rPr lang="en-GB" b="1" i="1" dirty="0"/>
              <a:t> Cydran 2 (50%):</a:t>
            </a:r>
            <a:endParaRPr lang="en-GB" dirty="0"/>
          </a:p>
          <a:p>
            <a:pPr marL="0" indent="0">
              <a:buNone/>
            </a:pPr>
            <a:r>
              <a:rPr lang="en-GB" b="1" i="1" dirty="0" err="1"/>
              <a:t>Sylwebaeth</a:t>
            </a:r>
            <a:r>
              <a:rPr lang="en-GB" b="1" i="1" dirty="0"/>
              <a:t> </a:t>
            </a:r>
            <a:r>
              <a:rPr lang="en-GB" b="1" i="1" dirty="0" err="1"/>
              <a:t>fyfyriol</a:t>
            </a:r>
            <a:r>
              <a:rPr lang="en-GB" b="1" i="1" dirty="0"/>
              <a:t> 2000 o </a:t>
            </a:r>
            <a:r>
              <a:rPr lang="en-GB" b="1" i="1" dirty="0" err="1"/>
              <a:t>eiriau</a:t>
            </a:r>
            <a:r>
              <a:rPr lang="en-GB" b="1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i="1" dirty="0"/>
              <a:t>(+/-10%)</a:t>
            </a:r>
            <a:endParaRPr lang="cy-GB" dirty="0"/>
          </a:p>
          <a:p>
            <a:pPr marL="342900" indent="-342900"/>
            <a:endParaRPr lang="cy-GB" dirty="0"/>
          </a:p>
          <a:p>
            <a:pPr marL="342900" indent="-342900"/>
            <a:r>
              <a:rPr lang="cy-GB" dirty="0"/>
              <a:t>Dyddiad cyflwyno 25/04/2027   23.59 drwy </a:t>
            </a:r>
            <a:r>
              <a:rPr lang="cy-GB" dirty="0" err="1"/>
              <a:t>Turnitin</a:t>
            </a:r>
            <a:r>
              <a:rPr lang="cy-GB" dirty="0"/>
              <a:t>.</a:t>
            </a:r>
          </a:p>
          <a:p>
            <a:endParaRPr lang="cy-GB" dirty="0"/>
          </a:p>
          <a:p>
            <a:pPr marL="342900" indent="-342900"/>
            <a:r>
              <a:rPr lang="cy-GB" dirty="0"/>
              <a:t>Rhoddir Arweiniad ar Aseiniadau bob wythnos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8B29-9046-2278-FE9D-F5D99FE8CA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1 (50%):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Individual Video Presentation 5 mins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(+/-10%)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Component 2 (50%):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Reflective commentary 2000 words 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(+/-10%)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Submission date  25/04/2027   23.59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Submit Reflective Commentary and link to your presentation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Assignment Guidance will be given each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56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1B682-D033-93A9-BA30-F1E6E3C83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4000" b="1" dirty="0">
                <a:latin typeface="+mn-lt"/>
              </a:rPr>
              <a:t>Cydran 1: </a:t>
            </a:r>
            <a:r>
              <a:rPr lang="en-GB" sz="4000" b="1" dirty="0" err="1">
                <a:latin typeface="+mn-lt"/>
              </a:rPr>
              <a:t>Cyflwyniad</a:t>
            </a:r>
            <a:r>
              <a:rPr lang="en-GB" sz="4000" b="1" dirty="0">
                <a:latin typeface="+mn-lt"/>
              </a:rPr>
              <a:t> Fideo (5 </a:t>
            </a:r>
            <a:r>
              <a:rPr lang="en-GB" sz="4000" b="1" dirty="0" err="1">
                <a:latin typeface="+mn-lt"/>
              </a:rPr>
              <a:t>munud</a:t>
            </a:r>
            <a:r>
              <a:rPr lang="en-GB" sz="4000" b="1" dirty="0">
                <a:latin typeface="+mn-lt"/>
              </a:rPr>
              <a:t>) 50%   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Component 1: Video Presentation (5 minutes)  50%</a:t>
            </a:r>
            <a:br>
              <a:rPr lang="en-GB" sz="4000" b="1" dirty="0">
                <a:solidFill>
                  <a:srgbClr val="0070C0"/>
                </a:solidFill>
                <a:latin typeface="+mn-lt"/>
              </a:rPr>
            </a:br>
            <a:endParaRPr lang="en-GB" sz="40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6BBD4-AC8D-9CBA-F578-6E5FBA699D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Cydran 1:</a:t>
            </a:r>
            <a:endParaRPr lang="en-GB" dirty="0"/>
          </a:p>
          <a:p>
            <a:pPr lvl="0"/>
            <a:r>
              <a:rPr lang="es-ES" dirty="0" err="1"/>
              <a:t>Recordiwch</a:t>
            </a:r>
            <a:r>
              <a:rPr lang="es-ES" dirty="0"/>
              <a:t> </a:t>
            </a:r>
            <a:r>
              <a:rPr lang="es-ES" dirty="0" err="1"/>
              <a:t>eich</a:t>
            </a:r>
            <a:r>
              <a:rPr lang="es-ES" dirty="0"/>
              <a:t> </a:t>
            </a:r>
            <a:r>
              <a:rPr lang="es-ES" dirty="0" err="1"/>
              <a:t>hun</a:t>
            </a:r>
            <a:r>
              <a:rPr lang="es-ES" dirty="0"/>
              <a:t> </a:t>
            </a:r>
            <a:r>
              <a:rPr lang="es-ES" dirty="0" err="1"/>
              <a:t>yn</a:t>
            </a:r>
            <a:r>
              <a:rPr lang="es-ES" dirty="0"/>
              <a:t> </a:t>
            </a:r>
            <a:r>
              <a:rPr lang="es-ES" dirty="0" err="1"/>
              <a:t>cyflwyno</a:t>
            </a:r>
            <a:r>
              <a:rPr lang="es-ES" dirty="0"/>
              <a:t> </a:t>
            </a:r>
            <a:r>
              <a:rPr lang="es-ES" dirty="0" err="1"/>
              <a:t>stori</a:t>
            </a:r>
            <a:r>
              <a:rPr lang="es-ES" dirty="0"/>
              <a:t> i </a:t>
            </a:r>
            <a:r>
              <a:rPr lang="es-ES" dirty="0" err="1"/>
              <a:t>grŵp</a:t>
            </a:r>
            <a:r>
              <a:rPr lang="es-ES" dirty="0"/>
              <a:t> o </a:t>
            </a:r>
            <a:r>
              <a:rPr lang="es-ES" dirty="0" err="1"/>
              <a:t>blant</a:t>
            </a:r>
            <a:r>
              <a:rPr lang="es-ES" dirty="0"/>
              <a:t> </a:t>
            </a:r>
            <a:r>
              <a:rPr lang="es-ES" dirty="0" err="1"/>
              <a:t>neu</a:t>
            </a:r>
            <a:r>
              <a:rPr lang="es-ES" dirty="0"/>
              <a:t> </a:t>
            </a:r>
            <a:r>
              <a:rPr lang="es-ES" dirty="0" err="1"/>
              <a:t>bobl</a:t>
            </a:r>
            <a:r>
              <a:rPr lang="es-ES" dirty="0"/>
              <a:t> </a:t>
            </a:r>
            <a:r>
              <a:rPr lang="es-ES" dirty="0" err="1"/>
              <a:t>ifanc</a:t>
            </a:r>
            <a:r>
              <a:rPr lang="es-ES" dirty="0"/>
              <a:t> o </a:t>
            </a:r>
            <a:r>
              <a:rPr lang="es-ES" dirty="0" err="1"/>
              <a:t>ystod</a:t>
            </a:r>
            <a:r>
              <a:rPr lang="es-ES" dirty="0"/>
              <a:t> </a:t>
            </a:r>
            <a:r>
              <a:rPr lang="es-ES" dirty="0" err="1"/>
              <a:t>oedran</a:t>
            </a:r>
            <a:r>
              <a:rPr lang="es-ES" dirty="0"/>
              <a:t> a / </a:t>
            </a:r>
            <a:r>
              <a:rPr lang="es-ES" dirty="0" err="1"/>
              <a:t>neu</a:t>
            </a:r>
            <a:r>
              <a:rPr lang="es-ES" dirty="0"/>
              <a:t> </a:t>
            </a:r>
            <a:r>
              <a:rPr lang="es-ES" dirty="0" err="1"/>
              <a:t>allu</a:t>
            </a:r>
            <a:r>
              <a:rPr lang="es-ES" dirty="0"/>
              <a:t> </a:t>
            </a:r>
            <a:r>
              <a:rPr lang="es-ES" dirty="0" err="1"/>
              <a:t>penodol</a:t>
            </a:r>
            <a:r>
              <a:rPr lang="es-ES" dirty="0"/>
              <a:t>. Dylai </a:t>
            </a:r>
            <a:r>
              <a:rPr lang="es-ES" dirty="0" err="1"/>
              <a:t>eich</a:t>
            </a:r>
            <a:r>
              <a:rPr lang="es-ES" dirty="0"/>
              <a:t> </a:t>
            </a:r>
            <a:r>
              <a:rPr lang="es-ES" dirty="0" err="1"/>
              <a:t>recordiad</a:t>
            </a:r>
            <a:r>
              <a:rPr lang="es-ES" dirty="0"/>
              <a:t> </a:t>
            </a:r>
            <a:r>
              <a:rPr lang="es-ES" dirty="0" err="1"/>
              <a:t>ddangos</a:t>
            </a:r>
            <a:r>
              <a:rPr lang="es-ES" dirty="0"/>
              <a:t> sut y </a:t>
            </a:r>
            <a:r>
              <a:rPr lang="es-ES" dirty="0" err="1"/>
              <a:t>byddech</a:t>
            </a:r>
            <a:r>
              <a:rPr lang="es-ES" dirty="0"/>
              <a:t> </a:t>
            </a:r>
            <a:r>
              <a:rPr lang="es-ES" dirty="0" err="1"/>
              <a:t>chi'n</a:t>
            </a:r>
            <a:r>
              <a:rPr lang="es-ES" dirty="0"/>
              <a:t> </a:t>
            </a:r>
            <a:r>
              <a:rPr lang="es-ES" dirty="0" err="1"/>
              <a:t>ymgysylltu</a:t>
            </a:r>
            <a:r>
              <a:rPr lang="es-ES" dirty="0"/>
              <a:t> </a:t>
            </a:r>
            <a:r>
              <a:rPr lang="es-ES" dirty="0" err="1"/>
              <a:t>â'r</a:t>
            </a:r>
            <a:r>
              <a:rPr lang="es-ES" dirty="0"/>
              <a:t> </a:t>
            </a:r>
            <a:r>
              <a:rPr lang="es-ES" dirty="0" err="1"/>
              <a:t>gynulleidfa</a:t>
            </a:r>
            <a:r>
              <a:rPr lang="es-ES" dirty="0"/>
              <a:t>, </a:t>
            </a:r>
            <a:r>
              <a:rPr lang="es-ES" dirty="0" err="1"/>
              <a:t>gan</a:t>
            </a:r>
            <a:r>
              <a:rPr lang="es-ES" dirty="0"/>
              <a:t> </a:t>
            </a:r>
            <a:r>
              <a:rPr lang="es-ES" dirty="0" err="1"/>
              <a:t>ddefnyddio</a:t>
            </a:r>
            <a:r>
              <a:rPr lang="es-ES" dirty="0"/>
              <a:t> </a:t>
            </a:r>
            <a:r>
              <a:rPr lang="es-ES" dirty="0" err="1"/>
              <a:t>technegau</a:t>
            </a:r>
            <a:r>
              <a:rPr lang="es-ES" dirty="0"/>
              <a:t> </a:t>
            </a:r>
            <a:r>
              <a:rPr lang="es-ES" dirty="0" err="1"/>
              <a:t>adrodd</a:t>
            </a:r>
            <a:r>
              <a:rPr lang="es-ES" dirty="0"/>
              <a:t> </a:t>
            </a:r>
            <a:r>
              <a:rPr lang="es-ES" dirty="0" err="1"/>
              <a:t>straeon</a:t>
            </a:r>
            <a:r>
              <a:rPr lang="es-ES" dirty="0"/>
              <a:t> a </a:t>
            </a:r>
            <a:r>
              <a:rPr lang="es-ES" dirty="0" err="1"/>
              <a:t>dulliau</a:t>
            </a:r>
            <a:r>
              <a:rPr lang="es-ES" dirty="0"/>
              <a:t> </a:t>
            </a:r>
            <a:r>
              <a:rPr lang="es-ES" dirty="0" err="1"/>
              <a:t>cyfathrebu</a:t>
            </a:r>
            <a:r>
              <a:rPr lang="es-ES" dirty="0"/>
              <a:t> </a:t>
            </a:r>
            <a:r>
              <a:rPr lang="es-ES" dirty="0" err="1"/>
              <a:t>priodol</a:t>
            </a:r>
            <a:r>
              <a:rPr lang="es-ES" dirty="0"/>
              <a:t> ar </a:t>
            </a:r>
            <a:r>
              <a:rPr lang="es-ES" dirty="0" err="1"/>
              <a:t>gyfer</a:t>
            </a:r>
            <a:r>
              <a:rPr lang="es-ES" dirty="0"/>
              <a:t> y </a:t>
            </a:r>
            <a:r>
              <a:rPr lang="es-ES" dirty="0" err="1"/>
              <a:t>grŵp</a:t>
            </a:r>
            <a:r>
              <a:rPr lang="es-ES" dirty="0"/>
              <a:t> </a:t>
            </a:r>
            <a:r>
              <a:rPr lang="es-ES" dirty="0" err="1"/>
              <a:t>oedran</a:t>
            </a:r>
            <a:r>
              <a:rPr lang="es-ES" dirty="0"/>
              <a:t> a </a:t>
            </a:r>
            <a:r>
              <a:rPr lang="es-ES" dirty="0" err="1"/>
              <a:t>ddewiswyd</a:t>
            </a:r>
            <a:r>
              <a:rPr lang="es-ES" dirty="0"/>
              <a:t>.</a:t>
            </a:r>
            <a:endParaRPr lang="en-GB" dirty="0"/>
          </a:p>
          <a:p>
            <a:pPr lvl="0"/>
            <a:r>
              <a:rPr lang="es-ES" b="1" dirty="0" err="1"/>
              <a:t>Sylwer</a:t>
            </a:r>
            <a:r>
              <a:rPr lang="es-ES" b="1" dirty="0"/>
              <a:t>:</a:t>
            </a:r>
            <a:r>
              <a:rPr lang="es-ES" dirty="0"/>
              <a:t> </a:t>
            </a:r>
            <a:r>
              <a:rPr lang="es-ES" dirty="0" err="1"/>
              <a:t>Gallwch</a:t>
            </a:r>
            <a:r>
              <a:rPr lang="es-ES" dirty="0"/>
              <a:t> </a:t>
            </a:r>
            <a:r>
              <a:rPr lang="es-ES" dirty="0" err="1"/>
              <a:t>ddefnyddio</a:t>
            </a:r>
            <a:r>
              <a:rPr lang="es-ES" dirty="0"/>
              <a:t> </a:t>
            </a:r>
            <a:r>
              <a:rPr lang="es-ES" dirty="0" err="1"/>
              <a:t>propiau</a:t>
            </a:r>
            <a:r>
              <a:rPr lang="es-ES" dirty="0"/>
              <a:t> ac </a:t>
            </a:r>
            <a:r>
              <a:rPr lang="es-ES" dirty="0" err="1"/>
              <a:t>adnoddau</a:t>
            </a:r>
            <a:r>
              <a:rPr lang="es-ES" dirty="0"/>
              <a:t> i </a:t>
            </a:r>
            <a:r>
              <a:rPr lang="es-ES" dirty="0" err="1"/>
              <a:t>gefnogi</a:t>
            </a:r>
            <a:r>
              <a:rPr lang="es-ES" dirty="0"/>
              <a:t> </a:t>
            </a:r>
            <a:r>
              <a:rPr lang="es-ES" dirty="0" err="1"/>
              <a:t>eich</a:t>
            </a:r>
            <a:r>
              <a:rPr lang="es-ES" dirty="0"/>
              <a:t> </a:t>
            </a:r>
            <a:r>
              <a:rPr lang="es-ES" dirty="0" err="1"/>
              <a:t>adrodd</a:t>
            </a:r>
            <a:r>
              <a:rPr lang="es-ES" dirty="0"/>
              <a:t> </a:t>
            </a:r>
            <a:r>
              <a:rPr lang="es-ES" dirty="0" err="1"/>
              <a:t>straeon</a:t>
            </a:r>
            <a:r>
              <a:rPr lang="es-ES" dirty="0"/>
              <a:t>. </a:t>
            </a:r>
            <a:r>
              <a:rPr lang="es-ES" dirty="0" err="1"/>
              <a:t>Fodd</a:t>
            </a:r>
            <a:r>
              <a:rPr lang="es-ES" dirty="0"/>
              <a:t> </a:t>
            </a:r>
            <a:r>
              <a:rPr lang="es-ES" dirty="0" err="1"/>
              <a:t>bynnag</a:t>
            </a:r>
            <a:r>
              <a:rPr lang="es-ES" dirty="0"/>
              <a:t>, </a:t>
            </a:r>
            <a:r>
              <a:rPr lang="es-ES" b="1" dirty="0"/>
              <a:t>ni </a:t>
            </a:r>
            <a:r>
              <a:rPr lang="es-ES" b="1" dirty="0" err="1"/>
              <a:t>ddylai</a:t>
            </a:r>
            <a:r>
              <a:rPr lang="es-ES" b="1" dirty="0"/>
              <a:t> </a:t>
            </a:r>
            <a:r>
              <a:rPr lang="es-ES" b="1" dirty="0" err="1"/>
              <a:t>unrhyw</a:t>
            </a:r>
            <a:r>
              <a:rPr lang="es-ES" b="1" dirty="0"/>
              <a:t> </a:t>
            </a:r>
            <a:r>
              <a:rPr lang="es-ES" b="1" dirty="0" err="1"/>
              <a:t>blant</a:t>
            </a:r>
            <a:r>
              <a:rPr lang="es-ES" b="1" dirty="0"/>
              <a:t> </a:t>
            </a:r>
            <a:r>
              <a:rPr lang="es-ES" b="1" dirty="0" err="1"/>
              <a:t>neu</a:t>
            </a:r>
            <a:r>
              <a:rPr lang="es-ES" b="1" dirty="0"/>
              <a:t> </a:t>
            </a:r>
            <a:r>
              <a:rPr lang="es-ES" b="1" dirty="0" err="1"/>
              <a:t>bobl</a:t>
            </a:r>
            <a:r>
              <a:rPr lang="es-ES" b="1" dirty="0"/>
              <a:t> </a:t>
            </a:r>
            <a:r>
              <a:rPr lang="es-ES" b="1" dirty="0" err="1"/>
              <a:t>ifanc</a:t>
            </a:r>
            <a:r>
              <a:rPr lang="es-ES" b="1" dirty="0"/>
              <a:t> </a:t>
            </a:r>
            <a:r>
              <a:rPr lang="es-ES" b="1" dirty="0" err="1"/>
              <a:t>ymddangos</a:t>
            </a:r>
            <a:r>
              <a:rPr lang="es-ES" b="1" dirty="0"/>
              <a:t> </a:t>
            </a:r>
            <a:r>
              <a:rPr lang="es-ES" b="1" dirty="0" err="1"/>
              <a:t>yn</a:t>
            </a:r>
            <a:r>
              <a:rPr lang="es-ES" b="1" dirty="0"/>
              <a:t> y </a:t>
            </a:r>
            <a:r>
              <a:rPr lang="es-ES" b="1" dirty="0" err="1"/>
              <a:t>recordiad</a:t>
            </a:r>
            <a:r>
              <a:rPr lang="es-ES" dirty="0"/>
              <a:t> am </a:t>
            </a:r>
            <a:r>
              <a:rPr lang="es-ES" dirty="0" err="1"/>
              <a:t>resymau</a:t>
            </a:r>
            <a:r>
              <a:rPr lang="es-ES" dirty="0"/>
              <a:t> </a:t>
            </a:r>
            <a:r>
              <a:rPr lang="es-ES" dirty="0" err="1"/>
              <a:t>moesegol</a:t>
            </a:r>
            <a:r>
              <a:rPr lang="es-ES" dirty="0"/>
              <a:t> a </a:t>
            </a:r>
            <a:r>
              <a:rPr lang="es-ES" dirty="0" err="1"/>
              <a:t>diogelwch</a:t>
            </a:r>
            <a:r>
              <a:rPr lang="es-ES" dirty="0"/>
              <a:t>.</a:t>
            </a:r>
            <a:endParaRPr lang="en-GB" dirty="0"/>
          </a:p>
          <a:p>
            <a:pPr lvl="0"/>
            <a:r>
              <a:rPr lang="en-GB" b="1" dirty="0" err="1"/>
              <a:t>Dyddiad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b="1" dirty="0"/>
              <a:t>: 25/04/2027</a:t>
            </a:r>
            <a:endParaRPr lang="en-GB" dirty="0"/>
          </a:p>
          <a:p>
            <a:pPr lvl="0"/>
            <a:r>
              <a:rPr lang="en-GB" b="1" dirty="0"/>
              <a:t>Dolen </a:t>
            </a:r>
            <a:r>
              <a:rPr lang="en-GB" b="1" dirty="0" err="1"/>
              <a:t>i'ch</a:t>
            </a:r>
            <a:r>
              <a:rPr lang="en-GB" b="1" dirty="0"/>
              <a:t> </a:t>
            </a:r>
            <a:r>
              <a:rPr lang="en-GB" b="1" dirty="0" err="1"/>
              <a:t>recordiad</a:t>
            </a:r>
            <a:r>
              <a:rPr lang="en-GB" b="1" dirty="0"/>
              <a:t> </a:t>
            </a:r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chyflwyno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Turnitin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C56190-C7F1-8AC6-FEA3-AE2F7E1A8E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 hangingPunct="0">
              <a:buNone/>
            </a:pPr>
            <a:r>
              <a:rPr lang="en-US" sz="1800" b="1" i="1" dirty="0">
                <a:solidFill>
                  <a:schemeClr val="accent1">
                    <a:lumMod val="75000"/>
                  </a:schemeClr>
                </a:solidFill>
              </a:rPr>
              <a:t>Component 1: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Record yourself presenting a story to a group of children or young people from a specific age and/or ability range. Your recording should demonstrate how you would engage the audience, using appropriate storytelling techniques and communication methods for the chosen age group.</a:t>
            </a:r>
          </a:p>
          <a:p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Please note: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 You may use props and resources to support your storytelling. However,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no children or young people should appear in the recording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 for ethical and safeguarding reasons.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hangingPunct="0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Submission date 25/04/2027</a:t>
            </a:r>
          </a:p>
          <a:p>
            <a:pPr hangingPunct="0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Link to your recording to be submitted via Turnitin</a:t>
            </a: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442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0895E-1991-9386-A191-1381F418D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+mn-lt"/>
              </a:rPr>
              <a:t>Cydran 2: </a:t>
            </a:r>
            <a:r>
              <a:rPr lang="en-GB" sz="3200" b="1" dirty="0" err="1">
                <a:latin typeface="+mn-lt"/>
              </a:rPr>
              <a:t>Sylwebaeth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fyfyriol</a:t>
            </a:r>
            <a:r>
              <a:rPr lang="en-GB" sz="3200" b="1" dirty="0">
                <a:latin typeface="+mn-lt"/>
              </a:rPr>
              <a:t> (2000 words) 50%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Component 2: Reflective Commentary (2000 words) 50%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7577A-04E0-3E3F-5EEC-C5EDE7F866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/>
              <a:t>Cydran 2: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sylwebaeth</a:t>
            </a:r>
            <a:r>
              <a:rPr lang="en-GB" dirty="0"/>
              <a:t> </a:t>
            </a:r>
            <a:r>
              <a:rPr lang="en-GB" dirty="0" err="1"/>
              <a:t>fyfyriol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plant neu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Dylai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myfyrdod</a:t>
            </a:r>
            <a:r>
              <a:rPr lang="en-GB" dirty="0"/>
              <a:t>:</a:t>
            </a:r>
          </a:p>
          <a:p>
            <a:pPr lvl="0"/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effeithiolrwydd</a:t>
            </a:r>
            <a:r>
              <a:rPr lang="en-GB" dirty="0"/>
              <a:t> y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technegau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dull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Myfyriwch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Tynnwch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, </a:t>
            </a:r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gefnogi'ch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a </a:t>
            </a:r>
            <a:r>
              <a:rPr lang="en-GB" dirty="0" err="1"/>
              <a:t>ddangosir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Dylai'r</a:t>
            </a:r>
            <a:r>
              <a:rPr lang="en-GB" dirty="0"/>
              <a:t> </a:t>
            </a:r>
            <a:r>
              <a:rPr lang="en-GB" dirty="0" err="1"/>
              <a:t>sylwebaeth</a:t>
            </a:r>
            <a:r>
              <a:rPr lang="en-GB" dirty="0"/>
              <a:t> hon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a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cysylltiedig</a:t>
            </a:r>
            <a:r>
              <a:rPr lang="en-GB" dirty="0"/>
              <a:t>.</a:t>
            </a:r>
          </a:p>
          <a:p>
            <a:pPr lvl="0"/>
            <a:r>
              <a:rPr lang="en-GB" b="1" dirty="0" err="1"/>
              <a:t>Dyddiad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b="1" dirty="0"/>
              <a:t> – 25/04/2027</a:t>
            </a:r>
            <a:endParaRPr lang="en-GB" dirty="0"/>
          </a:p>
          <a:p>
            <a:pPr lvl="0"/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gyflwyno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Turnitin 23:59.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7D067C-60F2-7C46-E364-C1A8E197D2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Component 2:</a:t>
            </a:r>
          </a:p>
          <a:p>
            <a:pPr marL="0" indent="0">
              <a:buNone/>
            </a:pPr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Write an accompanying reflective commentary that evaluates your storytelling presentation and your role in supporting the literacy development of children or young people.</a:t>
            </a:r>
          </a:p>
          <a:p>
            <a:pPr marL="0" indent="0">
              <a:buNone/>
            </a:pPr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Your reflection should: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Evaluate the effectiveness of the strategies and techniques used in your video presentation.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Explain how your storytelling approach supports the development of literacy skills.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Reflect on your strengths and areas for improvement.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Draw on relevant theory, research and policy to support your practice demonstrated in the video.</a:t>
            </a:r>
          </a:p>
          <a:p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This commentary should demonstrate your understanding of how practitioners can promote literacy development through storytelling and related activities.</a:t>
            </a:r>
          </a:p>
          <a:p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Submission date – 25/04/2027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To be submitted via Turnitin  23:59.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511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Beth </a:t>
            </a:r>
            <a:r>
              <a:rPr lang="en-US" b="1" dirty="0" err="1"/>
              <a:t>ydyn</a:t>
            </a:r>
            <a:r>
              <a:rPr lang="en-US" b="1" dirty="0"/>
              <a:t> </a:t>
            </a:r>
            <a:r>
              <a:rPr lang="en-US" b="1" dirty="0" err="1"/>
              <a:t>ni'n</a:t>
            </a:r>
            <a:r>
              <a:rPr lang="en-US" b="1" dirty="0"/>
              <a:t> </a:t>
            </a:r>
            <a:r>
              <a:rPr lang="en-US" b="1" dirty="0" err="1"/>
              <a:t>ei</a:t>
            </a:r>
            <a:r>
              <a:rPr lang="en-US" b="1" dirty="0"/>
              <a:t> </a:t>
            </a:r>
            <a:r>
              <a:rPr lang="en-US" b="1" dirty="0" err="1"/>
              <a:t>olygu</a:t>
            </a:r>
            <a:r>
              <a:rPr lang="en-US" b="1" dirty="0"/>
              <a:t> </a:t>
            </a:r>
            <a:r>
              <a:rPr lang="en-US" b="1" dirty="0" err="1"/>
              <a:t>wrth</a:t>
            </a:r>
            <a:r>
              <a:rPr lang="en-US" b="1" dirty="0"/>
              <a:t> </a:t>
            </a:r>
            <a:r>
              <a:rPr lang="en-US" b="1" dirty="0" err="1"/>
              <a:t>fyfyrio</a:t>
            </a:r>
            <a:r>
              <a:rPr lang="en-US" b="1" dirty="0"/>
              <a:t>?</a:t>
            </a:r>
            <a:br>
              <a:rPr lang="en-US" b="1" dirty="0"/>
            </a:br>
            <a:r>
              <a:rPr lang="en-US" b="1" i="1" dirty="0">
                <a:solidFill>
                  <a:schemeClr val="accent1"/>
                </a:solidFill>
              </a:rPr>
              <a:t>What do we mean by reflection?</a:t>
            </a:r>
            <a:endParaRPr lang="en-US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96044" y="1865926"/>
            <a:ext cx="3314007" cy="33437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err="1"/>
              <a:t>Nid</a:t>
            </a:r>
            <a:r>
              <a:rPr lang="en-US" sz="2400" b="1" dirty="0"/>
              <a:t>:-</a:t>
            </a:r>
          </a:p>
          <a:p>
            <a:r>
              <a:rPr lang="en-US" dirty="0" err="1"/>
              <a:t>Disgrifiad</a:t>
            </a:r>
            <a:r>
              <a:rPr lang="en-US" dirty="0"/>
              <a:t> </a:t>
            </a:r>
            <a:r>
              <a:rPr lang="en-US" dirty="0" err="1"/>
              <a:t>syml</a:t>
            </a:r>
            <a:endParaRPr lang="en-US" dirty="0"/>
          </a:p>
          <a:p>
            <a:r>
              <a:rPr lang="en-US" dirty="0" err="1"/>
              <a:t>Penderfyniad</a:t>
            </a:r>
            <a:r>
              <a:rPr lang="en-US" dirty="0"/>
              <a:t> </a:t>
            </a:r>
            <a:r>
              <a:rPr lang="en-US" dirty="0" err="1"/>
              <a:t>syml</a:t>
            </a:r>
            <a:endParaRPr lang="en-US" dirty="0"/>
          </a:p>
          <a:p>
            <a:r>
              <a:rPr lang="en-US" dirty="0" err="1"/>
              <a:t>Datrys</a:t>
            </a:r>
            <a:r>
              <a:rPr lang="en-US" dirty="0"/>
              <a:t> </a:t>
            </a:r>
            <a:r>
              <a:rPr lang="en-US" dirty="0" err="1"/>
              <a:t>problemau</a:t>
            </a:r>
            <a:r>
              <a:rPr lang="en-US" dirty="0"/>
              <a:t> </a:t>
            </a:r>
            <a:r>
              <a:rPr lang="en-US" dirty="0" err="1"/>
              <a:t>syml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5684" y="1842447"/>
            <a:ext cx="3252716" cy="3671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i="1" dirty="0">
                <a:solidFill>
                  <a:schemeClr val="accent1"/>
                </a:solidFill>
              </a:rPr>
              <a:t>It is not:-</a:t>
            </a:r>
          </a:p>
          <a:p>
            <a:r>
              <a:rPr lang="en-US" i="1" dirty="0">
                <a:solidFill>
                  <a:schemeClr val="accent1"/>
                </a:solidFill>
              </a:rPr>
              <a:t>A straightforward description</a:t>
            </a:r>
          </a:p>
          <a:p>
            <a:r>
              <a:rPr lang="en-US" i="1" dirty="0">
                <a:solidFill>
                  <a:schemeClr val="accent1"/>
                </a:solidFill>
              </a:rPr>
              <a:t>A straightforward decision</a:t>
            </a:r>
          </a:p>
          <a:p>
            <a:r>
              <a:rPr lang="en-US" i="1" dirty="0">
                <a:solidFill>
                  <a:schemeClr val="accent1"/>
                </a:solidFill>
              </a:rPr>
              <a:t>Simple problem solving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46451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/>
              <a:t>Adlewyrchiad</a:t>
            </a:r>
            <a:br>
              <a:rPr lang="en-GB" b="1" dirty="0"/>
            </a:br>
            <a:r>
              <a:rPr lang="en-GB" b="1" i="1" dirty="0">
                <a:solidFill>
                  <a:schemeClr val="accent1"/>
                </a:solidFill>
              </a:rPr>
              <a:t>Reflection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5085" y="2136707"/>
            <a:ext cx="3757351" cy="37673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Mae e </a:t>
            </a:r>
            <a:r>
              <a:rPr lang="en-GB" sz="2400" b="1" dirty="0" err="1"/>
              <a:t>ynglyn</a:t>
            </a:r>
            <a:r>
              <a:rPr lang="en-GB" sz="2400" b="1" dirty="0"/>
              <a:t> â:-</a:t>
            </a:r>
          </a:p>
          <a:p>
            <a:r>
              <a:rPr lang="en-GB" sz="2400" dirty="0" err="1"/>
              <a:t>Didoli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, </a:t>
            </a:r>
            <a:r>
              <a:rPr lang="en-GB" sz="2400" dirty="0" err="1"/>
              <a:t>teimladau</a:t>
            </a:r>
            <a:endParaRPr lang="en-GB" sz="2400" dirty="0"/>
          </a:p>
          <a:p>
            <a:r>
              <a:rPr lang="en-GB" sz="2400" dirty="0"/>
              <a:t>Dull o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gliriach</a:t>
            </a:r>
            <a:r>
              <a:rPr lang="en-GB" sz="2400" dirty="0"/>
              <a:t> am </a:t>
            </a:r>
            <a:r>
              <a:rPr lang="en-GB" sz="2400" dirty="0" err="1"/>
              <a:t>rhywbeth</a:t>
            </a:r>
            <a:endParaRPr lang="en-GB" sz="2400" dirty="0"/>
          </a:p>
          <a:p>
            <a:r>
              <a:rPr lang="en-GB" sz="2400" dirty="0" err="1"/>
              <a:t>Arfarnu</a:t>
            </a:r>
            <a:endParaRPr lang="en-GB" sz="2400" dirty="0"/>
          </a:p>
          <a:p>
            <a:r>
              <a:rPr lang="en-GB" sz="2400" dirty="0"/>
              <a:t>Proses </a:t>
            </a:r>
            <a:r>
              <a:rPr lang="en-GB" sz="2400" dirty="0" err="1"/>
              <a:t>weithredol</a:t>
            </a:r>
            <a:endParaRPr lang="en-GB" sz="2400" dirty="0"/>
          </a:p>
          <a:p>
            <a:r>
              <a:rPr lang="en-GB" sz="2400" dirty="0"/>
              <a:t> </a:t>
            </a:r>
            <a:r>
              <a:rPr lang="en-GB" sz="2400" dirty="0" err="1"/>
              <a:t>Barhaus</a:t>
            </a:r>
            <a:r>
              <a:rPr lang="en-GB" sz="2400" dirty="0"/>
              <a:t>…            </a:t>
            </a:r>
            <a:r>
              <a:rPr lang="en-GB" sz="800" dirty="0"/>
              <a:t>(Pollard, 2008)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5485" y="2048037"/>
            <a:ext cx="3848668" cy="37673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/>
                </a:solidFill>
              </a:rPr>
              <a:t>It is:- 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sorting information, ideas, feelings 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A means of becoming clearer about something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Evaluating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An active process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Ongoing                 </a:t>
            </a:r>
            <a:r>
              <a:rPr lang="en-US" sz="800" dirty="0">
                <a:solidFill>
                  <a:schemeClr val="accent1"/>
                </a:solidFill>
              </a:rPr>
              <a:t>(Pollard, 2008)</a:t>
            </a:r>
            <a:endParaRPr lang="en-US" sz="2400" dirty="0">
              <a:solidFill>
                <a:schemeClr val="accent1"/>
              </a:solidFill>
            </a:endParaRP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4495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4000499" cy="4076411"/>
          </a:xfrm>
        </p:spPr>
        <p:txBody>
          <a:bodyPr>
            <a:normAutofit fontScale="62500" lnSpcReduction="20000"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Cysylltiad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Waldorf Steiner,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disgwylir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hunanfyfyrio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Hunain: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ydym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ardaloedd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fedrwn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US" sz="1000" dirty="0"/>
              <a:t>(Steiner Waldorf, 1996)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471663"/>
            <a:ext cx="3886200" cy="4351338"/>
          </a:xfrm>
        </p:spPr>
        <p:txBody>
          <a:bodyPr>
            <a:noAutofit/>
          </a:bodyPr>
          <a:lstStyle/>
          <a:p>
            <a:endParaRPr lang="en-US" sz="1200" dirty="0"/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connection between education and reflective practice</a:t>
            </a:r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Educators need to be involved in continuous personal development, observation and learning from experience.</a:t>
            </a:r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Steiner Waldorf schools, educators are expected to engage in ongoing self-reflection, e.g. to ask themselves:</a:t>
            </a:r>
          </a:p>
          <a:p>
            <a:r>
              <a:rPr lang="en-US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areas we are good at?</a:t>
            </a:r>
          </a:p>
          <a:p>
            <a:r>
              <a:rPr lang="en-US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might we need to develop?</a:t>
            </a:r>
          </a:p>
          <a:p>
            <a:r>
              <a:rPr lang="en-US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we identify these?</a:t>
            </a:r>
          </a:p>
          <a:p>
            <a:r>
              <a:rPr lang="en-US" sz="16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is the key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(Steiner Waldorf, 1996)</a:t>
            </a:r>
            <a:endParaRPr lang="en-US" sz="1000" i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Materion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Key points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43099" y="2265529"/>
            <a:ext cx="4239490" cy="35201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o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pPr marL="0" indent="0" algn="r">
              <a:buNone/>
            </a:pPr>
            <a:r>
              <a:rPr lang="en-GB" sz="1000" dirty="0"/>
              <a:t>(Driscoll, 2007)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628263" y="2647666"/>
            <a:ext cx="3496639" cy="4210333"/>
          </a:xfrm>
        </p:spPr>
        <p:txBody>
          <a:bodyPr>
            <a:noAutofit/>
          </a:bodyPr>
          <a:lstStyle/>
          <a:p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The purpose of reflection is to improve and enhance your performance. </a:t>
            </a:r>
          </a:p>
          <a:p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 It is a means of evaluating an experience leading to a positive change in behaviour in future.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(Driscoll, 2007)</a:t>
            </a:r>
            <a:endParaRPr lang="en-GB" sz="24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982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err="1">
                <a:latin typeface="+mn-lt"/>
              </a:rPr>
              <a:t>Roedd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eich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dysgu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blaenorol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yn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cwmpasu</a:t>
            </a:r>
            <a:r>
              <a:rPr lang="en-GB" sz="2800" b="1" dirty="0">
                <a:latin typeface="+mn-lt"/>
              </a:rPr>
              <a:t>.... </a:t>
            </a:r>
            <a:r>
              <a:rPr lang="en-GB" sz="2800" b="1" dirty="0">
                <a:latin typeface="+mn-lt"/>
                <a:cs typeface="Arial" panose="020B0604020202020204" pitchFamily="34" charset="0"/>
              </a:rPr>
              <a:t>Model Gibbs (1988)</a:t>
            </a:r>
            <a:br>
              <a:rPr lang="en-GB" sz="2800" b="1" dirty="0">
                <a:latin typeface="+mn-lt"/>
              </a:rPr>
            </a:b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Your previous learning covered…. </a:t>
            </a: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cs typeface="Arial" panose="020B0604020202020204" pitchFamily="34" charset="0"/>
              </a:rPr>
              <a:t>Gibbs’ Reflective Cycle Model (1988)</a:t>
            </a:r>
            <a:endParaRPr lang="en-US" sz="2800" b="1" i="1" dirty="0">
              <a:solidFill>
                <a:schemeClr val="accent1">
                  <a:lumMod val="75000"/>
                </a:schemeClr>
              </a:solidFill>
              <a:latin typeface="+mn-lt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270" y="1980407"/>
            <a:ext cx="4086225" cy="3267075"/>
          </a:xfrm>
        </p:spPr>
      </p:pic>
      <p:sp>
        <p:nvSpPr>
          <p:cNvPr id="7" name="TextBox 6"/>
          <p:cNvSpPr txBox="1"/>
          <p:nvPr/>
        </p:nvSpPr>
        <p:spPr>
          <a:xfrm>
            <a:off x="7924801" y="6359858"/>
            <a:ext cx="24678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>
                <a:hlinkClick r:id="rId3"/>
              </a:rPr>
              <a:t>lilypeters.files.wordpress</a:t>
            </a:r>
            <a:r>
              <a:rPr lang="en-GB" sz="1400" dirty="0"/>
              <a:t>(2014)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37606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3100" b="1" dirty="0">
                <a:latin typeface="+mn-lt"/>
              </a:rPr>
              <a:t>Model Newydd #1: Model Sch</a:t>
            </a:r>
            <a:r>
              <a:rPr lang="en-US" sz="3100" b="1" dirty="0">
                <a:latin typeface="+mn-lt"/>
              </a:rPr>
              <a:t>ő</a:t>
            </a:r>
            <a:r>
              <a:rPr lang="en-GB" sz="3100" b="1" dirty="0">
                <a:latin typeface="+mn-lt"/>
              </a:rPr>
              <a:t>n o </a:t>
            </a:r>
            <a:r>
              <a:rPr lang="en-GB" sz="3100" b="1" dirty="0" err="1">
                <a:latin typeface="+mn-lt"/>
              </a:rPr>
              <a:t>Ymarfer</a:t>
            </a:r>
            <a:r>
              <a:rPr lang="en-GB" sz="3100" b="1" dirty="0">
                <a:latin typeface="+mn-lt"/>
              </a:rPr>
              <a:t> </a:t>
            </a:r>
            <a:r>
              <a:rPr lang="en-GB" sz="3100" b="1" dirty="0" err="1">
                <a:latin typeface="+mn-lt"/>
              </a:rPr>
              <a:t>Myfyriol</a:t>
            </a:r>
            <a:r>
              <a:rPr lang="en-GB" sz="3100" b="1" dirty="0">
                <a:latin typeface="+mn-lt"/>
              </a:rPr>
              <a:t> (1983)</a:t>
            </a:r>
            <a:br>
              <a:rPr lang="en-US" sz="3100" b="1" dirty="0">
                <a:solidFill>
                  <a:schemeClr val="accent1"/>
                </a:solidFill>
                <a:latin typeface="+mn-lt"/>
              </a:rPr>
            </a:br>
            <a:r>
              <a:rPr lang="en-US" sz="31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New model #1: Schőn’s model of Reflective Practice (1983)</a:t>
            </a:r>
            <a:br>
              <a:rPr lang="en-US" sz="3100" dirty="0">
                <a:solidFill>
                  <a:schemeClr val="accent1"/>
                </a:solidFill>
              </a:rPr>
            </a:br>
            <a:endParaRPr lang="en-US" sz="31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97775" y="2136707"/>
            <a:ext cx="4682835" cy="3767397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b="1" dirty="0"/>
              <a:t>Fel </a:t>
            </a:r>
            <a:r>
              <a:rPr lang="en-GB" b="1" dirty="0" err="1"/>
              <a:t>addysgwyr</a:t>
            </a:r>
            <a:r>
              <a:rPr lang="en-GB" b="1" dirty="0"/>
              <a:t> </a:t>
            </a:r>
            <a:r>
              <a:rPr lang="en-GB" b="1" dirty="0" err="1"/>
              <a:t>rydym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gwneud</a:t>
            </a:r>
            <a:r>
              <a:rPr lang="en-GB" b="1" dirty="0"/>
              <a:t> </a:t>
            </a:r>
            <a:r>
              <a:rPr lang="en-GB" b="1" dirty="0" err="1"/>
              <a:t>hyn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aml</a:t>
            </a:r>
            <a:r>
              <a:rPr lang="en-GB" b="1" dirty="0"/>
              <a:t>: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u="sng" dirty="0" err="1"/>
              <a:t>Myfyrio</a:t>
            </a:r>
            <a:r>
              <a:rPr lang="en-GB" b="1" u="sng" dirty="0"/>
              <a:t> </a:t>
            </a:r>
            <a:r>
              <a:rPr lang="en-GB" b="1" u="sng" dirty="0" err="1"/>
              <a:t>ar</a:t>
            </a:r>
            <a:r>
              <a:rPr lang="en-GB" b="1" u="sng" dirty="0"/>
              <a:t> </a:t>
            </a:r>
            <a:r>
              <a:rPr lang="en-GB" b="1" u="sng" dirty="0" err="1"/>
              <a:t>waith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‘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traed</a:t>
            </a:r>
            <a:r>
              <a:rPr lang="en-GB" dirty="0"/>
              <a:t>’</a:t>
            </a:r>
          </a:p>
          <a:p>
            <a:pPr marL="0" indent="0">
              <a:buNone/>
            </a:pPr>
            <a:r>
              <a:rPr lang="en-GB" dirty="0" err="1"/>
              <a:t>Meddylgarwch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Gwneud</a:t>
            </a:r>
            <a:r>
              <a:rPr lang="en-GB" dirty="0"/>
              <a:t> y </a:t>
            </a:r>
            <a:r>
              <a:rPr lang="en-GB" dirty="0" err="1"/>
              <a:t>penderfyniad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pryd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663947" y="2083725"/>
            <a:ext cx="4347646" cy="3230880"/>
          </a:xfrm>
        </p:spPr>
        <p:txBody>
          <a:bodyPr>
            <a:normAutofit fontScale="85000" lnSpcReduction="20000"/>
          </a:bodyPr>
          <a:lstStyle/>
          <a:p>
            <a:pPr lvl="0" algn="ctr">
              <a:buClr>
                <a:srgbClr val="D34817"/>
              </a:buClr>
              <a:buNone/>
            </a:pPr>
            <a:r>
              <a:rPr lang="en-US" sz="3300" b="1" i="1" dirty="0">
                <a:solidFill>
                  <a:schemeClr val="accent1">
                    <a:lumMod val="75000"/>
                  </a:schemeClr>
                </a:solidFill>
              </a:rPr>
              <a:t>As educators we do this frequently:</a:t>
            </a:r>
          </a:p>
          <a:p>
            <a:pPr lvl="0" algn="ctr">
              <a:buClr>
                <a:srgbClr val="D34817"/>
              </a:buClr>
              <a:buNone/>
            </a:pPr>
            <a:endParaRPr lang="en-US" sz="33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 algn="ctr">
              <a:buClr>
                <a:srgbClr val="D34817"/>
              </a:buClr>
              <a:buNone/>
            </a:pPr>
            <a:r>
              <a:rPr lang="en-US" sz="3300" b="1" i="1" u="sng" dirty="0">
                <a:solidFill>
                  <a:schemeClr val="accent1">
                    <a:lumMod val="75000"/>
                  </a:schemeClr>
                </a:solidFill>
              </a:rPr>
              <a:t>Reflection in action</a:t>
            </a:r>
          </a:p>
          <a:p>
            <a:pPr marL="0" indent="0">
              <a:buClr>
                <a:srgbClr val="D34817"/>
              </a:buClr>
              <a:buNone/>
            </a:pPr>
            <a:r>
              <a:rPr lang="en-US" sz="3300" i="1" dirty="0">
                <a:solidFill>
                  <a:schemeClr val="accent1">
                    <a:lumMod val="75000"/>
                  </a:schemeClr>
                </a:solidFill>
              </a:rPr>
              <a:t>‘Thinking on our feet’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sz="3300" i="1" dirty="0">
                <a:solidFill>
                  <a:schemeClr val="accent1">
                    <a:lumMod val="75000"/>
                  </a:schemeClr>
                </a:solidFill>
              </a:rPr>
              <a:t>Professional thoughtfulness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sz="3300" i="1" dirty="0">
                <a:solidFill>
                  <a:schemeClr val="accent1">
                    <a:lumMod val="75000"/>
                  </a:schemeClr>
                </a:solidFill>
              </a:rPr>
              <a:t>Making the best decision in the moment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62E81E-4DBA-FB2B-1BCE-9C38C3661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EEF28-E585-180E-C57E-4085E2C2C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>
                <a:latin typeface="+mn-lt"/>
              </a:rPr>
              <a:t>Model Sch</a:t>
            </a:r>
            <a:r>
              <a:rPr lang="en-US" b="1" dirty="0">
                <a:latin typeface="+mn-lt"/>
              </a:rPr>
              <a:t>ő</a:t>
            </a:r>
            <a:r>
              <a:rPr lang="en-GB" b="1" dirty="0">
                <a:latin typeface="+mn-lt"/>
              </a:rPr>
              <a:t>n o </a:t>
            </a:r>
            <a:r>
              <a:rPr lang="en-GB" b="1" dirty="0" err="1">
                <a:latin typeface="+mn-lt"/>
              </a:rPr>
              <a:t>Ymarfer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Myfyriol</a:t>
            </a:r>
            <a:r>
              <a:rPr lang="en-GB" b="1" dirty="0">
                <a:latin typeface="+mn-lt"/>
              </a:rPr>
              <a:t> (1983)</a:t>
            </a:r>
            <a:br>
              <a:rPr lang="en-US" b="1" dirty="0">
                <a:solidFill>
                  <a:schemeClr val="accent1"/>
                </a:solidFill>
                <a:latin typeface="+mn-lt"/>
              </a:rPr>
            </a:br>
            <a:r>
              <a:rPr lang="en-US" b="1" i="1" dirty="0">
                <a:solidFill>
                  <a:schemeClr val="accent1"/>
                </a:solidFill>
                <a:latin typeface="+mn-lt"/>
              </a:rPr>
              <a:t>Schőn’s model of  Reflective Practice (1983)</a:t>
            </a:r>
            <a:br>
              <a:rPr lang="en-US" sz="3100" dirty="0">
                <a:solidFill>
                  <a:schemeClr val="accent1"/>
                </a:solidFill>
              </a:rPr>
            </a:br>
            <a:endParaRPr lang="en-US" sz="31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08F36-FF29-D32F-E377-4217E5B49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7775" y="2136707"/>
            <a:ext cx="4682835" cy="3767397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b="1" i="1" dirty="0" err="1"/>
              <a:t>Ond</a:t>
            </a:r>
            <a:r>
              <a:rPr lang="en-GB" b="1" i="1" dirty="0"/>
              <a:t> </a:t>
            </a:r>
            <a:r>
              <a:rPr lang="en-GB" b="1" i="1" dirty="0" err="1"/>
              <a:t>mae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ni</a:t>
            </a:r>
            <a:r>
              <a:rPr lang="en-GB" b="1" i="1" dirty="0"/>
              <a:t> </a:t>
            </a:r>
            <a:r>
              <a:rPr lang="en-GB" b="1" i="1" dirty="0" err="1"/>
              <a:t>wneud</a:t>
            </a:r>
            <a:r>
              <a:rPr lang="en-GB" b="1" i="1" dirty="0"/>
              <a:t> </a:t>
            </a:r>
            <a:r>
              <a:rPr lang="en-GB" b="1" i="1" dirty="0" err="1"/>
              <a:t>hyn</a:t>
            </a:r>
            <a:r>
              <a:rPr lang="en-GB" b="1" i="1" dirty="0"/>
              <a:t> </a:t>
            </a:r>
            <a:r>
              <a:rPr lang="en-GB" b="1" i="1" dirty="0" err="1"/>
              <a:t>hefyd</a:t>
            </a:r>
            <a:r>
              <a:rPr lang="en-GB" b="1" i="1" dirty="0"/>
              <a:t>:</a:t>
            </a:r>
            <a:endParaRPr lang="en-GB" dirty="0"/>
          </a:p>
          <a:p>
            <a:pPr marL="0" indent="0" algn="ctr">
              <a:buNone/>
            </a:pPr>
            <a:r>
              <a:rPr lang="en-GB" b="1" i="1" u="sng" dirty="0" err="1"/>
              <a:t>Myfyrio</a:t>
            </a:r>
            <a:r>
              <a:rPr lang="en-GB" b="1" i="1" u="sng" dirty="0"/>
              <a:t> </a:t>
            </a:r>
            <a:r>
              <a:rPr lang="en-GB" b="1" i="1" u="sng" dirty="0" err="1"/>
              <a:t>ar</a:t>
            </a:r>
            <a:r>
              <a:rPr lang="en-GB" b="1" i="1" u="sng" dirty="0"/>
              <a:t> </a:t>
            </a:r>
            <a:r>
              <a:rPr lang="en-GB" b="1" i="1" u="sng" dirty="0" err="1"/>
              <a:t>weithredu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Fel </a:t>
            </a:r>
            <a:r>
              <a:rPr lang="en-GB" i="1" dirty="0" err="1"/>
              <a:t>arfer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cael</a:t>
            </a:r>
            <a:r>
              <a:rPr lang="en-GB" i="1" dirty="0"/>
              <a:t>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gymhwyso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ddigwyddiadau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y </a:t>
            </a:r>
            <a:r>
              <a:rPr lang="en-GB" i="1" dirty="0" err="1"/>
              <a:t>gorffennol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Proses </a:t>
            </a:r>
            <a:r>
              <a:rPr lang="en-GB" i="1" dirty="0" err="1"/>
              <a:t>barhaus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Beth </a:t>
            </a:r>
            <a:r>
              <a:rPr lang="en-GB" i="1" dirty="0" err="1"/>
              <a:t>sydd</a:t>
            </a:r>
            <a:r>
              <a:rPr lang="en-GB" i="1" dirty="0"/>
              <a:t> </a:t>
            </a:r>
            <a:r>
              <a:rPr lang="en-GB" i="1" dirty="0" err="1"/>
              <a:t>wedi</a:t>
            </a:r>
            <a:r>
              <a:rPr lang="en-GB" i="1" dirty="0"/>
              <a:t> </a:t>
            </a:r>
            <a:r>
              <a:rPr lang="en-GB" i="1" dirty="0" err="1"/>
              <a:t>digwydd</a:t>
            </a:r>
            <a:r>
              <a:rPr lang="en-GB" i="1" dirty="0"/>
              <a:t>?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Beth </a:t>
            </a:r>
            <a:r>
              <a:rPr lang="en-GB" i="1" dirty="0" err="1"/>
              <a:t>aeth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dda</a:t>
            </a:r>
            <a:r>
              <a:rPr lang="en-GB" i="1" dirty="0"/>
              <a:t>?</a:t>
            </a:r>
            <a:endParaRPr lang="en-GB" dirty="0"/>
          </a:p>
          <a:p>
            <a:pPr marL="0" indent="0">
              <a:buNone/>
            </a:pPr>
            <a:r>
              <a:rPr lang="es-ES" i="1" dirty="0"/>
              <a:t>Beth y </a:t>
            </a:r>
            <a:r>
              <a:rPr lang="es-ES" i="1" dirty="0" err="1"/>
              <a:t>gellid</a:t>
            </a:r>
            <a:r>
              <a:rPr lang="es-ES" i="1" dirty="0"/>
              <a:t> </a:t>
            </a:r>
            <a:r>
              <a:rPr lang="es-ES" i="1" dirty="0" err="1"/>
              <a:t>ei</a:t>
            </a:r>
            <a:r>
              <a:rPr lang="es-ES" i="1" dirty="0"/>
              <a:t> </a:t>
            </a:r>
            <a:r>
              <a:rPr lang="es-ES" i="1" dirty="0" err="1"/>
              <a:t>wella</a:t>
            </a:r>
            <a:r>
              <a:rPr lang="es-ES" i="1" dirty="0"/>
              <a:t>?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6D9A5D-9AA5-92D8-98F6-9217E0B2A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63947" y="2083725"/>
            <a:ext cx="4347646" cy="3230880"/>
          </a:xfrm>
        </p:spPr>
        <p:txBody>
          <a:bodyPr>
            <a:normAutofit fontScale="85000" lnSpcReduction="20000"/>
          </a:bodyPr>
          <a:lstStyle/>
          <a:p>
            <a:pPr lvl="0" algn="ctr">
              <a:buClr>
                <a:srgbClr val="D34817"/>
              </a:buClr>
              <a:buNone/>
            </a:pPr>
            <a:r>
              <a:rPr lang="en-US" sz="3300" b="1" i="1" dirty="0">
                <a:solidFill>
                  <a:schemeClr val="accent1">
                    <a:lumMod val="75000"/>
                  </a:schemeClr>
                </a:solidFill>
              </a:rPr>
              <a:t>But we also need to do this :</a:t>
            </a:r>
          </a:p>
          <a:p>
            <a:pPr lvl="0" algn="ctr">
              <a:buClr>
                <a:srgbClr val="D34817"/>
              </a:buClr>
              <a:buNone/>
            </a:pPr>
            <a:endParaRPr lang="en-US" sz="33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 algn="ctr">
              <a:buClr>
                <a:srgbClr val="D34817"/>
              </a:buClr>
              <a:buNone/>
            </a:pPr>
            <a:r>
              <a:rPr lang="en-US" sz="3300" b="1" i="1" u="sng" dirty="0">
                <a:solidFill>
                  <a:schemeClr val="accent1">
                    <a:lumMod val="75000"/>
                  </a:schemeClr>
                </a:solidFill>
              </a:rPr>
              <a:t>Reflection on action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Usually applied to past events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On-going process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What has happened?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What went well?</a:t>
            </a:r>
          </a:p>
          <a:p>
            <a:pPr marL="0" lvl="0" indent="0">
              <a:buClr>
                <a:srgbClr val="D34817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What could be improved?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325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5C818-8892-9D9F-75BD-57A46140B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+mn-lt"/>
              </a:rPr>
              <a:t>Model </a:t>
            </a:r>
            <a:r>
              <a:rPr lang="en-GB" sz="2400" b="1" dirty="0" err="1">
                <a:latin typeface="+mn-lt"/>
              </a:rPr>
              <a:t>newydd</a:t>
            </a:r>
            <a:r>
              <a:rPr lang="en-GB" sz="2400" b="1" dirty="0">
                <a:latin typeface="+mn-lt"/>
              </a:rPr>
              <a:t> #2: </a:t>
            </a:r>
            <a:r>
              <a:rPr lang="en-GB" sz="2400" b="1" dirty="0" err="1">
                <a:latin typeface="+mn-lt"/>
              </a:rPr>
              <a:t>Fframwaith</a:t>
            </a:r>
            <a:r>
              <a:rPr lang="en-GB" sz="2400" b="1" dirty="0">
                <a:latin typeface="+mn-lt"/>
              </a:rPr>
              <a:t>: Beth, felly </a:t>
            </a:r>
            <a:r>
              <a:rPr lang="en-GB" sz="2400" b="1" dirty="0" err="1">
                <a:latin typeface="+mn-lt"/>
              </a:rPr>
              <a:t>beth</a:t>
            </a:r>
            <a:r>
              <a:rPr lang="en-GB" sz="2400" b="1" dirty="0">
                <a:latin typeface="+mn-lt"/>
              </a:rPr>
              <a:t>, </a:t>
            </a:r>
            <a:r>
              <a:rPr lang="en-GB" sz="2400" b="1" dirty="0" err="1">
                <a:latin typeface="+mn-lt"/>
              </a:rPr>
              <a:t>nawr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beth</a:t>
            </a:r>
            <a:r>
              <a:rPr lang="en-GB" sz="2400" b="1" dirty="0">
                <a:latin typeface="+mn-lt"/>
              </a:rPr>
              <a:t>? (Driscoll, 2007)</a:t>
            </a:r>
            <a:br>
              <a:rPr lang="en-GB" sz="2400" b="1" dirty="0">
                <a:latin typeface="+mn-lt"/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New model #2: What, So What, Now What? Framework (Driscoll,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67B23-8C20-29F7-5B3B-66DAE35637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3 </a:t>
            </a:r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meddwl</a:t>
            </a:r>
            <a:r>
              <a:rPr lang="en-GB" b="1" dirty="0"/>
              <a:t> </a:t>
            </a:r>
            <a:r>
              <a:rPr lang="en-GB" b="1" dirty="0" err="1"/>
              <a:t>myfyriol</a:t>
            </a:r>
            <a:r>
              <a:rPr lang="en-GB" b="1" dirty="0"/>
              <a:t>:</a:t>
            </a:r>
            <a:endParaRPr lang="en-GB" dirty="0"/>
          </a:p>
          <a:p>
            <a:pPr lvl="0"/>
            <a:r>
              <a:rPr lang="en-GB" b="1" dirty="0"/>
              <a:t>Beth? </a:t>
            </a:r>
            <a:r>
              <a:rPr lang="en-GB" dirty="0"/>
              <a:t> –Beth </a:t>
            </a:r>
            <a:r>
              <a:rPr lang="en-GB" dirty="0" err="1"/>
              <a:t>ddigwyddodd</a:t>
            </a:r>
            <a:r>
              <a:rPr lang="en-GB" dirty="0"/>
              <a:t>? </a:t>
            </a:r>
          </a:p>
          <a:p>
            <a:pPr lvl="0"/>
            <a:r>
              <a:rPr lang="en-GB" b="1" dirty="0"/>
              <a:t>Felly </a:t>
            </a:r>
            <a:r>
              <a:rPr lang="en-GB" b="1" dirty="0" err="1"/>
              <a:t>beth</a:t>
            </a:r>
            <a:r>
              <a:rPr lang="en-GB" b="1" dirty="0"/>
              <a:t>?</a:t>
            </a:r>
            <a:r>
              <a:rPr lang="en-GB" dirty="0"/>
              <a:t>  – Pam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 Beth </a:t>
            </a:r>
            <a:r>
              <a:rPr lang="en-GB" dirty="0" err="1"/>
              <a:t>gafodd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 </a:t>
            </a:r>
          </a:p>
          <a:p>
            <a:pPr lvl="0"/>
            <a:r>
              <a:rPr lang="en-GB" b="1" dirty="0"/>
              <a:t>Nawr </a:t>
            </a:r>
            <a:r>
              <a:rPr lang="en-GB" b="1" dirty="0" err="1"/>
              <a:t>beth</a:t>
            </a:r>
            <a:r>
              <a:rPr lang="en-GB" b="1" dirty="0"/>
              <a:t>? </a:t>
            </a:r>
            <a:r>
              <a:rPr lang="en-GB" dirty="0"/>
              <a:t> – Beth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78724C-0F00-D4B1-CEC0-DC1FDE1927C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3 questions for reflective thinking:</a:t>
            </a:r>
          </a:p>
          <a:p>
            <a:pPr marL="0" indent="0">
              <a:buNone/>
            </a:pP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What?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What happened?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So what?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Why is it important? What was learned?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Now what?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What will you do differently in the future?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(Driscoll, 2007)</a:t>
            </a:r>
          </a:p>
        </p:txBody>
      </p:sp>
    </p:spTree>
    <p:extLst>
      <p:ext uri="{BB962C8B-B14F-4D97-AF65-F5344CB8AC3E}">
        <p14:creationId xmlns:p14="http://schemas.microsoft.com/office/powerpoint/2010/main" val="37440466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3447" y="257079"/>
            <a:ext cx="6347714" cy="845743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 err="1">
                <a:latin typeface="+mn-lt"/>
              </a:rPr>
              <a:t>Cydrannau</a:t>
            </a:r>
            <a:r>
              <a:rPr lang="en-GB" b="1" dirty="0">
                <a:latin typeface="+mn-lt"/>
              </a:rPr>
              <a:t> 1 a 2</a:t>
            </a:r>
            <a:br>
              <a:rPr lang="en-GB" b="1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Components 1 and 2</a:t>
            </a:r>
            <a:br>
              <a:rPr lang="en-GB" dirty="0"/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993" y="1673629"/>
            <a:ext cx="4599709" cy="4134196"/>
          </a:xfrm>
        </p:spPr>
        <p:txBody>
          <a:bodyPr>
            <a:noAutofit/>
          </a:bodyPr>
          <a:lstStyle/>
          <a:p>
            <a:pPr lvl="0"/>
            <a:r>
              <a:rPr lang="en-GB" sz="2400" dirty="0" err="1"/>
              <a:t>Dewiswch</a:t>
            </a:r>
            <a:r>
              <a:rPr lang="en-GB" sz="2400" dirty="0"/>
              <a:t> </a:t>
            </a:r>
            <a:r>
              <a:rPr lang="en-GB" sz="2400" dirty="0" err="1"/>
              <a:t>lyfr</a:t>
            </a:r>
            <a:r>
              <a:rPr lang="en-GB" sz="2400" dirty="0"/>
              <a:t> </a:t>
            </a:r>
            <a:r>
              <a:rPr lang="en-GB" sz="2400" dirty="0" err="1"/>
              <a:t>lluniau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blant</a:t>
            </a:r>
            <a:r>
              <a:rPr lang="en-GB" sz="2400" dirty="0"/>
              <a:t>.</a:t>
            </a:r>
          </a:p>
          <a:p>
            <a:pPr lvl="0"/>
            <a:r>
              <a:rPr lang="en-GB" sz="2400" dirty="0" err="1"/>
              <a:t>Ymarferwch</a:t>
            </a:r>
            <a:r>
              <a:rPr lang="en-GB" sz="2400" dirty="0"/>
              <a:t> </a:t>
            </a:r>
            <a:r>
              <a:rPr lang="en-GB" sz="2400" dirty="0" err="1"/>
              <a:t>adrodd</a:t>
            </a:r>
            <a:r>
              <a:rPr lang="en-GB" sz="2400" dirty="0"/>
              <a:t> y </a:t>
            </a:r>
            <a:r>
              <a:rPr lang="en-GB" sz="2400" dirty="0" err="1"/>
              <a:t>stori</a:t>
            </a:r>
            <a:r>
              <a:rPr lang="en-GB" sz="2400" dirty="0"/>
              <a:t>.</a:t>
            </a:r>
          </a:p>
          <a:p>
            <a:pPr lvl="0"/>
            <a:r>
              <a:rPr lang="en-GB" sz="2400" dirty="0" err="1"/>
              <a:t>Gwnewch</a:t>
            </a:r>
            <a:r>
              <a:rPr lang="en-GB" sz="2400" dirty="0"/>
              <a:t> </a:t>
            </a:r>
            <a:r>
              <a:rPr lang="en-GB" sz="2400" dirty="0" err="1"/>
              <a:t>fideo</a:t>
            </a:r>
            <a:r>
              <a:rPr lang="en-GB" sz="2400" dirty="0"/>
              <a:t> </a:t>
            </a:r>
            <a:r>
              <a:rPr lang="en-GB" sz="2400" dirty="0" err="1"/>
              <a:t>ohonoch</a:t>
            </a:r>
            <a:r>
              <a:rPr lang="en-GB" sz="2400" dirty="0"/>
              <a:t> </a:t>
            </a:r>
            <a:r>
              <a:rPr lang="en-GB" sz="2400" dirty="0" err="1"/>
              <a:t>chi'ch</a:t>
            </a:r>
            <a:r>
              <a:rPr lang="en-GB" sz="2400" dirty="0"/>
              <a:t> </a:t>
            </a:r>
            <a:r>
              <a:rPr lang="en-GB" sz="2400" dirty="0" err="1"/>
              <a:t>hun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adrodd</a:t>
            </a:r>
            <a:r>
              <a:rPr lang="en-GB" sz="2400" dirty="0"/>
              <a:t> y </a:t>
            </a:r>
            <a:r>
              <a:rPr lang="en-GB" sz="2400" dirty="0" err="1"/>
              <a:t>stori</a:t>
            </a:r>
            <a:r>
              <a:rPr lang="en-GB" sz="2400" dirty="0"/>
              <a:t>.</a:t>
            </a:r>
          </a:p>
          <a:p>
            <a:pPr lvl="0"/>
            <a:r>
              <a:rPr lang="en-GB" sz="2400" dirty="0" err="1"/>
              <a:t>Myfyrio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model </a:t>
            </a:r>
            <a:r>
              <a:rPr lang="en-GB" sz="2400" dirty="0" err="1"/>
              <a:t>adlewyrchol</a:t>
            </a:r>
            <a:endParaRPr lang="en-GB" sz="2400" dirty="0"/>
          </a:p>
          <a:p>
            <a:pPr marL="0" lvl="0" indent="0">
              <a:buNone/>
            </a:pPr>
            <a:endParaRPr lang="en-GB" sz="2400" dirty="0"/>
          </a:p>
          <a:p>
            <a:r>
              <a:rPr lang="en-GB" sz="2400" dirty="0">
                <a:hlinkClick r:id="rId2"/>
              </a:rPr>
              <a:t>Storytelling Confidence Boosters: 3 Tips You Need</a:t>
            </a:r>
            <a:endParaRPr lang="en-GB" sz="2400" dirty="0"/>
          </a:p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0842" y="1673628"/>
            <a:ext cx="3985146" cy="4367735"/>
          </a:xfrm>
        </p:spPr>
        <p:txBody>
          <a:bodyPr>
            <a:normAutofit/>
          </a:bodyPr>
          <a:lstStyle/>
          <a:p>
            <a:r>
              <a:rPr lang="en-US" sz="2400" i="1" dirty="0">
                <a:solidFill>
                  <a:schemeClr val="accent1">
                    <a:lumMod val="75000"/>
                  </a:schemeClr>
                </a:solidFill>
              </a:rPr>
              <a:t>Select a children’s picture book.</a:t>
            </a:r>
          </a:p>
          <a:p>
            <a:r>
              <a:rPr lang="en-US" sz="2400" i="1" dirty="0">
                <a:solidFill>
                  <a:schemeClr val="accent1">
                    <a:lumMod val="75000"/>
                  </a:schemeClr>
                </a:solidFill>
              </a:rPr>
              <a:t>Practice telling the story.</a:t>
            </a:r>
          </a:p>
          <a:p>
            <a:r>
              <a:rPr lang="en-US" sz="2400" i="1" dirty="0">
                <a:solidFill>
                  <a:schemeClr val="accent1">
                    <a:lumMod val="75000"/>
                  </a:schemeClr>
                </a:solidFill>
              </a:rPr>
              <a:t>Make a video of yourself telling the story.</a:t>
            </a:r>
          </a:p>
          <a:p>
            <a:r>
              <a:rPr lang="en-US" sz="2400" i="1" dirty="0">
                <a:solidFill>
                  <a:schemeClr val="accent1">
                    <a:lumMod val="75000"/>
                  </a:schemeClr>
                </a:solidFill>
              </a:rPr>
              <a:t>Reflect using a reflective model</a:t>
            </a:r>
          </a:p>
          <a:p>
            <a:pPr marL="0" indent="0">
              <a:buNone/>
            </a:pPr>
            <a:endParaRPr lang="en-US" sz="24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dirty="0">
                <a:hlinkClick r:id="rId2"/>
              </a:rPr>
              <a:t>Storytelling Confidence Boosters: 3 Tips You Need</a:t>
            </a:r>
            <a:endParaRPr lang="en-GB" sz="2400" dirty="0"/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97A6E-3C58-D3F0-FB5F-02E5A28A4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+mn-lt"/>
              </a:rPr>
              <a:t>Strwythur</a:t>
            </a:r>
            <a:r>
              <a:rPr lang="en-GB" b="1" dirty="0">
                <a:latin typeface="+mn-lt"/>
              </a:rPr>
              <a:t> a </a:t>
            </a:r>
            <a:r>
              <a:rPr lang="en-GB" b="1" dirty="0" err="1">
                <a:latin typeface="+mn-lt"/>
              </a:rPr>
              <a:t>awgrymir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ar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gyfer</a:t>
            </a:r>
            <a:r>
              <a:rPr lang="en-GB" b="1" dirty="0">
                <a:latin typeface="+mn-lt"/>
              </a:rPr>
              <a:t> yr </a:t>
            </a:r>
            <a:r>
              <a:rPr lang="en-GB" b="1" dirty="0" err="1">
                <a:latin typeface="+mn-lt"/>
              </a:rPr>
              <a:t>adlewyrchiad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Suggested structure for the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8E842-408C-4C46-9564-154FE82FD0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awgrymedig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 a Teams (O dan </a:t>
            </a:r>
            <a:r>
              <a:rPr lang="en-GB" dirty="0" err="1"/>
              <a:t>deilsen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4)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FFA9A-F757-7DBF-E429-D35DF9B077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Discuss the suggested framework available on Moodle and Teams (Under tile for week 4)</a:t>
            </a:r>
          </a:p>
        </p:txBody>
      </p:sp>
    </p:spTree>
    <p:extLst>
      <p:ext uri="{BB962C8B-B14F-4D97-AF65-F5344CB8AC3E}">
        <p14:creationId xmlns:p14="http://schemas.microsoft.com/office/powerpoint/2010/main" val="169175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C3EEF-4F59-8A9B-5947-CDF7409F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F8A3-F8BE-A7D3-4FD1-5DAD68EF8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36408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Driscoll, J. (2007) </a:t>
            </a:r>
            <a:r>
              <a:rPr lang="en-GB" sz="1400" i="1" dirty="0"/>
              <a:t>Practising Clinical Supervision: A Reflective Approach for Healthcare Professionals</a:t>
            </a:r>
            <a:r>
              <a:rPr lang="en-GB" sz="1400" dirty="0"/>
              <a:t>. 2nd </a:t>
            </a:r>
            <a:r>
              <a:rPr lang="en-GB" sz="1400" dirty="0" err="1"/>
              <a:t>edn</a:t>
            </a:r>
            <a:r>
              <a:rPr lang="en-GB" sz="1400" dirty="0"/>
              <a:t>. Edinburgh: Elsevier</a:t>
            </a:r>
          </a:p>
          <a:p>
            <a:pPr marL="0" indent="0">
              <a:buNone/>
            </a:pPr>
            <a:r>
              <a:rPr lang="en-GB" sz="1400" dirty="0"/>
              <a:t>Gibbs, G. (1988) </a:t>
            </a:r>
            <a:r>
              <a:rPr lang="en-GB" sz="1400" i="1" dirty="0"/>
              <a:t>Learning by Doing: A Guide to Teaching and Learning Methods</a:t>
            </a:r>
            <a:r>
              <a:rPr lang="en-GB" sz="1400" dirty="0"/>
              <a:t>. Oxford: Oxford Polytechnic</a:t>
            </a:r>
          </a:p>
          <a:p>
            <a:pPr marL="0" indent="0">
              <a:buNone/>
            </a:pPr>
            <a:r>
              <a:rPr lang="en-GB" sz="1400" dirty="0"/>
              <a:t>Kids’ English Theatre (2023) </a:t>
            </a:r>
            <a:r>
              <a:rPr lang="en-GB" sz="1400" i="1" dirty="0"/>
              <a:t>Storytelling Confidence Boosters.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2"/>
              </a:rPr>
              <a:t>Storytelling Confidence Boosters: 3 Tips You Need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30.07.2026)</a:t>
            </a:r>
          </a:p>
          <a:p>
            <a:pPr marL="0" indent="0">
              <a:buNone/>
            </a:pPr>
            <a:r>
              <a:rPr lang="en-GB" sz="1400" dirty="0"/>
              <a:t>Kolb, D.A.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. Englewood Cliffs, NJ: Prentice-Hall.</a:t>
            </a:r>
            <a:endParaRPr lang="en-US" sz="1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cs typeface="Arial" panose="020B0604020202020204" pitchFamily="34" charset="0"/>
              </a:rPr>
              <a:t>Pollard, A.  (2008) </a:t>
            </a:r>
            <a:r>
              <a:rPr lang="en-US" sz="1400" i="1" dirty="0">
                <a:cs typeface="Arial" panose="020B0604020202020204" pitchFamily="34" charset="0"/>
              </a:rPr>
              <a:t>Reflective Teaching in Schools</a:t>
            </a:r>
            <a:r>
              <a:rPr lang="en-US" sz="1400" dirty="0">
                <a:cs typeface="Arial" panose="020B0604020202020204" pitchFamily="34" charset="0"/>
              </a:rPr>
              <a:t>. London: Bloomsbury</a:t>
            </a:r>
          </a:p>
          <a:p>
            <a:pPr marL="0" indent="0">
              <a:buNone/>
            </a:pPr>
            <a:r>
              <a:rPr lang="en-GB" sz="1400" dirty="0"/>
              <a:t>Schön, D.A. (1983) </a:t>
            </a:r>
            <a:r>
              <a:rPr lang="en-GB" sz="1400" i="1" dirty="0"/>
              <a:t>The Reflective Practitioner: How Professionals Think in Action</a:t>
            </a:r>
            <a:r>
              <a:rPr lang="en-GB" sz="1400" dirty="0"/>
              <a:t>. New York: Basic Books.</a:t>
            </a:r>
          </a:p>
          <a:p>
            <a:pPr marL="0" indent="0">
              <a:buNone/>
            </a:pPr>
            <a:r>
              <a:rPr lang="en-GB" sz="1400" dirty="0"/>
              <a:t>Steiner, R. (1996) </a:t>
            </a:r>
            <a:r>
              <a:rPr lang="en-GB" sz="1400" i="1" dirty="0"/>
              <a:t>The Education of the Child and Early Lectures on Education</a:t>
            </a:r>
            <a:r>
              <a:rPr lang="en-GB" sz="1400" dirty="0"/>
              <a:t>. Hudson, NY: </a:t>
            </a:r>
            <a:r>
              <a:rPr lang="en-GB" sz="1400" dirty="0" err="1"/>
              <a:t>Anthroposophic</a:t>
            </a:r>
            <a:r>
              <a:rPr lang="en-GB" sz="1400" dirty="0"/>
              <a:t> Press.</a:t>
            </a:r>
          </a:p>
        </p:txBody>
      </p:sp>
    </p:spTree>
    <p:extLst>
      <p:ext uri="{BB962C8B-B14F-4D97-AF65-F5344CB8AC3E}">
        <p14:creationId xmlns:p14="http://schemas.microsoft.com/office/powerpoint/2010/main" val="2957419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FCDA8-9267-3CD5-615D-ED6B186BF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Unrhyw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gwestiynau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800FD-8482-6FB8-5D51-D91DFFBE2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400" dirty="0"/>
              <a:t>Diolch </a:t>
            </a:r>
            <a:r>
              <a:rPr lang="en-GB" sz="4400" dirty="0" err="1"/>
              <a:t>yn</a:t>
            </a:r>
            <a:r>
              <a:rPr lang="en-GB" sz="4400" dirty="0"/>
              <a:t> </a:t>
            </a:r>
            <a:r>
              <a:rPr lang="en-GB" sz="4400" dirty="0" err="1"/>
              <a:t>fawr</a:t>
            </a:r>
            <a:r>
              <a:rPr lang="en-GB" sz="4400" dirty="0"/>
              <a:t> </a:t>
            </a:r>
            <a:r>
              <a:rPr lang="en-GB" sz="4400" dirty="0" err="1"/>
              <a:t>iawn</a:t>
            </a:r>
            <a:r>
              <a:rPr lang="en-GB" sz="4400" dirty="0"/>
              <a:t>!</a:t>
            </a:r>
          </a:p>
          <a:p>
            <a:pPr marL="0" indent="0" algn="ctr">
              <a:buNone/>
            </a:pPr>
            <a:r>
              <a:rPr lang="en-GB" sz="4400" i="1" dirty="0">
                <a:solidFill>
                  <a:schemeClr val="accent1">
                    <a:lumMod val="75000"/>
                  </a:schemeClr>
                </a:solidFill>
              </a:rPr>
              <a:t>Thank you so muc</a:t>
            </a:r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h!</a:t>
            </a:r>
          </a:p>
        </p:txBody>
      </p:sp>
    </p:spTree>
    <p:extLst>
      <p:ext uri="{BB962C8B-B14F-4D97-AF65-F5344CB8AC3E}">
        <p14:creationId xmlns:p14="http://schemas.microsoft.com/office/powerpoint/2010/main" val="248832821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1714</Words>
  <Application>Microsoft Office PowerPoint</Application>
  <PresentationFormat>Widescreen</PresentationFormat>
  <Paragraphs>198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UWTSD Holding Page</vt:lpstr>
      <vt:lpstr>Accessible 2</vt:lpstr>
      <vt:lpstr>ECIE5012 Mae rhai sleidiau wedi'u cyfieithu gan ddefnyddio Microsoft Translate/ Some slides have been translated using Microsfoft Translate</vt:lpstr>
      <vt:lpstr>PowerPoint Presentation</vt:lpstr>
      <vt:lpstr> Deilliannau Dysgu Learning Outcomes </vt:lpstr>
      <vt:lpstr>Aseiniad: 2 cyfansoddiad Assignment: 2 components</vt:lpstr>
      <vt:lpstr> Cydran 1: Cyflwyniad Fideo (5 munud) 50%    Component 1: Video Presentation (5 minutes)  50% </vt:lpstr>
      <vt:lpstr>Cydran 2: Sylwebaeth fyfyriol (2000 words) 50% Component 2: Reflective Commentary (2000 words) 50%</vt:lpstr>
      <vt:lpstr>Beth ydyn ni'n ei olygu wrth fyfyrio? What do we mean by reflection?</vt:lpstr>
      <vt:lpstr>Adlewyrchiad Reflection</vt:lpstr>
      <vt:lpstr>  Ymarfer myfyriol Reflective Practice </vt:lpstr>
      <vt:lpstr>Materion allweddol Key points</vt:lpstr>
      <vt:lpstr>Roedd eich dysgu blaenorol yn cwmpasu.... Model Gibbs (1988) Your previous learning covered…. Gibbs’ Reflective Cycle Model (1988)</vt:lpstr>
      <vt:lpstr> Model Newydd #1: Model Schőn o Ymarfer Myfyriol (1983) New model #1: Schőn’s model of Reflective Practice (1983) </vt:lpstr>
      <vt:lpstr> Model Schőn o Ymarfer Myfyriol (1983) Schőn’s model of  Reflective Practice (1983) </vt:lpstr>
      <vt:lpstr>Model newydd #2: Fframwaith: Beth, felly beth, nawr beth? (Driscoll, 2007) New model #2: What, So What, Now What? Framework (Driscoll, 2007)</vt:lpstr>
      <vt:lpstr> Cydrannau 1 a 2 Components 1 and 2 </vt:lpstr>
      <vt:lpstr>Strwythur a awgrymir ar gyfer yr adlewyrchiad Suggested structure for the reflection</vt:lpstr>
      <vt:lpstr>Cyfeiriadau  Reference List </vt:lpstr>
      <vt:lpstr> Unrhyw gwestiynau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22</cp:revision>
  <dcterms:created xsi:type="dcterms:W3CDTF">2022-06-22T10:03:12Z</dcterms:created>
  <dcterms:modified xsi:type="dcterms:W3CDTF">2026-10-05T17:19:31Z</dcterms:modified>
</cp:coreProperties>
</file>