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3"/>
  </p:notesMasterIdLst>
  <p:handoutMasterIdLst>
    <p:handoutMasterId r:id="rId34"/>
  </p:handoutMasterIdLst>
  <p:sldIdLst>
    <p:sldId id="256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64" r:id="rId12"/>
    <p:sldId id="270" r:id="rId13"/>
    <p:sldId id="271" r:id="rId14"/>
    <p:sldId id="272" r:id="rId15"/>
    <p:sldId id="275" r:id="rId16"/>
    <p:sldId id="276" r:id="rId17"/>
    <p:sldId id="277" r:id="rId18"/>
    <p:sldId id="278" r:id="rId19"/>
    <p:sldId id="286" r:id="rId20"/>
    <p:sldId id="274" r:id="rId21"/>
    <p:sldId id="282" r:id="rId22"/>
    <p:sldId id="283" r:id="rId23"/>
    <p:sldId id="284" r:id="rId24"/>
    <p:sldId id="285" r:id="rId25"/>
    <p:sldId id="281" r:id="rId26"/>
    <p:sldId id="287" r:id="rId27"/>
    <p:sldId id="288" r:id="rId28"/>
    <p:sldId id="289" r:id="rId29"/>
    <p:sldId id="290" r:id="rId30"/>
    <p:sldId id="279" r:id="rId31"/>
    <p:sldId id="291" r:id="rId3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https://developer.android.com/guide/platform/index.html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7768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Android</a:t>
            </a:r>
            <a:r>
              <a:rPr lang="en-GB" baseline="0" dirty="0"/>
              <a:t> programs are compiled into .</a:t>
            </a:r>
            <a:r>
              <a:rPr lang="en-GB" baseline="0" dirty="0" err="1"/>
              <a:t>dex</a:t>
            </a:r>
            <a:r>
              <a:rPr lang="en-GB" baseline="0" dirty="0"/>
              <a:t> files (</a:t>
            </a:r>
            <a:r>
              <a:rPr lang="en-GB" baseline="0" dirty="0" err="1"/>
              <a:t>Dalvik</a:t>
            </a:r>
            <a:r>
              <a:rPr lang="en-GB" baseline="0" dirty="0"/>
              <a:t> Executable) files, which are then zipped into a single .</a:t>
            </a:r>
            <a:r>
              <a:rPr lang="en-GB" baseline="0" dirty="0" err="1"/>
              <a:t>apk</a:t>
            </a:r>
            <a:r>
              <a:rPr lang="en-GB" baseline="0" dirty="0"/>
              <a:t> file on the device.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0606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https://en.wikipedia.org/wiki/Android_version_history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5856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 about</a:t>
            </a:r>
            <a:r>
              <a:rPr lang="en-GB" baseline="0" dirty="0"/>
              <a:t> the Android Studio layout here: https://developer.android.com/studio/intro/index.html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5675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https://developer.android.com/guide/components/fundamentals.html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491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reference/packages.html" TargetMode="External"/><Relationship Id="rId2" Type="http://schemas.openxmlformats.org/officeDocument/2006/relationships/hyperlink" Target="https://developer.android.com/guide/index.htm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racle.com/technetwork/java/javase/downloads/index.html" TargetMode="External"/><Relationship Id="rId2" Type="http://schemas.openxmlformats.org/officeDocument/2006/relationships/hyperlink" Target="https://developer.android.com/studio/index.html#Requirements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developer.android.com/studio/index.html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studio/run/managing-avds.html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techpctricks.com/bluestacks-alternatives/" TargetMode="External"/><Relationship Id="rId2" Type="http://schemas.openxmlformats.org/officeDocument/2006/relationships/hyperlink" Target="https://www.google.co.uk/search?q=alternative+android+emulator&amp;oq=alternative+Android+em&amp;aqs=chrome.0.0j69i57j0l4.5959j0j4&amp;sourceid=chrome&amp;ie=UTF-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beebom.com/bluestacks-alternatives/" TargetMode="External"/><Relationship Id="rId4" Type="http://schemas.openxmlformats.org/officeDocument/2006/relationships/hyperlink" Target="https://www.infogeekers.com/top-7-emulators-to-run-android-apps-on-pc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ebopedia.com/TERM/O/object_oriented_programming_OOP.html" TargetMode="External"/><Relationship Id="rId2" Type="http://schemas.openxmlformats.org/officeDocument/2006/relationships/hyperlink" Target="https://docs.oracle.com/javase/tutorial/java/concepts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xml/default.asp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guide/components/activities.html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android.com/guide/topics/manifest/manifest-intro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oc.gov/standards/iso639-2/php/code_list.php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guide/topics/resources/string-resource.html#Strin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guide/topics/resources/string-resource.html#StringArray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er.android.com/guide/topics/resources/string-resource.html#Plurals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gradle.org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Mobile Application Development II (MAD II)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10-Oct-2016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Android Development</a:t>
            </a:r>
          </a:p>
        </p:txBody>
      </p:sp>
    </p:spTree>
    <p:extLst>
      <p:ext uri="{BB962C8B-B14F-4D97-AF65-F5344CB8AC3E}">
        <p14:creationId xmlns:p14="http://schemas.microsoft.com/office/powerpoint/2010/main" val="2754092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aim of this module is to provide you with an understanding of essential concepts, methods and techniques for mobile application development.</a:t>
            </a:r>
          </a:p>
          <a:p>
            <a:r>
              <a:rPr lang="en-GB" dirty="0"/>
              <a:t>In this module, we will be developing apps for the </a:t>
            </a:r>
            <a:r>
              <a:rPr lang="en-GB" b="1" dirty="0"/>
              <a:t>Android</a:t>
            </a:r>
            <a:r>
              <a:rPr lang="en-GB" dirty="0"/>
              <a:t> Platform.</a:t>
            </a:r>
          </a:p>
        </p:txBody>
      </p:sp>
    </p:spTree>
    <p:extLst>
      <p:ext uri="{BB962C8B-B14F-4D97-AF65-F5344CB8AC3E}">
        <p14:creationId xmlns:p14="http://schemas.microsoft.com/office/powerpoint/2010/main" val="37009779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 	October 2016</a:t>
            </a:r>
          </a:p>
          <a:p>
            <a:pPr lvl="2"/>
            <a:r>
              <a:rPr lang="en-GB" dirty="0"/>
              <a:t>Hand in:	January 2017</a:t>
            </a:r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 	February 2017</a:t>
            </a:r>
          </a:p>
          <a:p>
            <a:pPr lvl="2"/>
            <a:r>
              <a:rPr lang="en-GB" dirty="0"/>
              <a:t>Hand in:	April/May 2017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0375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 -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Head First Android Development: A Brain-Friendly Guide, O’Reilly (2015), By Dawn Griffiths &amp; David Griffiths</a:t>
            </a:r>
          </a:p>
          <a:p>
            <a:r>
              <a:rPr lang="en-GB" dirty="0"/>
              <a:t>Android Programming for Beginners, </a:t>
            </a:r>
            <a:r>
              <a:rPr lang="en-GB" dirty="0" err="1"/>
              <a:t>Packt</a:t>
            </a:r>
            <a:r>
              <a:rPr lang="en-GB" dirty="0"/>
              <a:t> (2015), By John Horton</a:t>
            </a:r>
          </a:p>
          <a:p>
            <a:r>
              <a:rPr lang="en-GB" dirty="0"/>
              <a:t>Android Programming: The Big Nerd Ranch Guide, 2</a:t>
            </a:r>
            <a:r>
              <a:rPr lang="en-GB" baseline="30000" dirty="0"/>
              <a:t>nd</a:t>
            </a:r>
            <a:r>
              <a:rPr lang="en-GB" dirty="0"/>
              <a:t> Edition, Big Nerd Ranch (2015), By Bill Phillips, Chris Stewart, Brian Hardy &amp; Kristin </a:t>
            </a:r>
            <a:r>
              <a:rPr lang="en-GB" dirty="0" err="1"/>
              <a:t>Marsicano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3922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Materials –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The Android API Guide</a:t>
            </a:r>
            <a:endParaRPr lang="en-GB" dirty="0"/>
          </a:p>
          <a:p>
            <a:r>
              <a:rPr lang="en-GB" dirty="0">
                <a:hlinkClick r:id="rId3"/>
              </a:rPr>
              <a:t>Android API Reference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6216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Android Development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Mobile Application Development</a:t>
            </a:r>
          </a:p>
        </p:txBody>
      </p:sp>
    </p:spTree>
    <p:extLst>
      <p:ext uri="{BB962C8B-B14F-4D97-AF65-F5344CB8AC3E}">
        <p14:creationId xmlns:p14="http://schemas.microsoft.com/office/powerpoint/2010/main" val="18099918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Apps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Android is an open source platform based on Linux.</a:t>
            </a:r>
          </a:p>
          <a:p>
            <a:r>
              <a:rPr lang="en-GB" dirty="0"/>
              <a:t>Android Apps are written in Java.</a:t>
            </a:r>
          </a:p>
          <a:p>
            <a:r>
              <a:rPr lang="en-GB" dirty="0"/>
              <a:t>It is also useful to understand XML too (</a:t>
            </a:r>
            <a:r>
              <a:rPr lang="en-GB" dirty="0" err="1"/>
              <a:t>E</a:t>
            </a:r>
            <a:r>
              <a:rPr lang="en-GB" b="1" dirty="0" err="1"/>
              <a:t>X</a:t>
            </a:r>
            <a:r>
              <a:rPr lang="en-GB" dirty="0" err="1"/>
              <a:t>tensible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anguage), but don’t worry this is similar to HTML.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14107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Android Platform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12648" y="1603793"/>
            <a:ext cx="8153400" cy="104375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System Applications</a:t>
            </a:r>
          </a:p>
          <a:p>
            <a:pPr algn="ctr"/>
            <a:r>
              <a:rPr lang="en-GB" dirty="0"/>
              <a:t>Android comes with a set of Core Applications e.g.</a:t>
            </a:r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12648" y="2708920"/>
            <a:ext cx="8153400" cy="115143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Java API Framework</a:t>
            </a:r>
          </a:p>
          <a:p>
            <a:pPr algn="ctr"/>
            <a:r>
              <a:rPr lang="en-GB" dirty="0"/>
              <a:t>APIs providing access to the core applications – use these to build your app(s)</a:t>
            </a:r>
          </a:p>
        </p:txBody>
      </p:sp>
      <p:sp>
        <p:nvSpPr>
          <p:cNvPr id="7" name="Rectangle 6"/>
          <p:cNvSpPr/>
          <p:nvPr/>
        </p:nvSpPr>
        <p:spPr>
          <a:xfrm>
            <a:off x="612648" y="3938599"/>
            <a:ext cx="4535416" cy="11072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Native Libraries</a:t>
            </a:r>
          </a:p>
          <a:p>
            <a:pPr algn="ctr"/>
            <a:r>
              <a:rPr lang="en-GB" dirty="0"/>
              <a:t>C &amp; C++ libraries exposed via the APIs</a:t>
            </a:r>
          </a:p>
          <a:p>
            <a:pPr algn="ctr"/>
            <a:r>
              <a:rPr lang="en-GB" sz="1400" dirty="0"/>
              <a:t>Surface Manager, Media Framework, SQLite</a:t>
            </a:r>
          </a:p>
          <a:p>
            <a:pPr algn="ctr"/>
            <a:r>
              <a:rPr lang="en-GB" sz="1400" dirty="0"/>
              <a:t>OpenGL/ES, </a:t>
            </a:r>
            <a:r>
              <a:rPr lang="en-GB" sz="1400" dirty="0" err="1"/>
              <a:t>FreeType</a:t>
            </a:r>
            <a:r>
              <a:rPr lang="en-GB" sz="1400" dirty="0"/>
              <a:t>, </a:t>
            </a:r>
            <a:r>
              <a:rPr lang="en-GB" sz="1400" dirty="0" err="1"/>
              <a:t>WebKitSGL</a:t>
            </a:r>
            <a:r>
              <a:rPr lang="en-GB" sz="1400" dirty="0"/>
              <a:t>, SSL, </a:t>
            </a:r>
            <a:r>
              <a:rPr lang="en-GB" sz="1400" dirty="0" err="1"/>
              <a:t>libc</a:t>
            </a:r>
            <a:r>
              <a:rPr lang="en-GB" sz="1400" dirty="0"/>
              <a:t>, etc.</a:t>
            </a:r>
          </a:p>
        </p:txBody>
      </p:sp>
      <p:sp>
        <p:nvSpPr>
          <p:cNvPr id="8" name="Rectangle 7"/>
          <p:cNvSpPr/>
          <p:nvPr/>
        </p:nvSpPr>
        <p:spPr>
          <a:xfrm>
            <a:off x="5229831" y="3933056"/>
            <a:ext cx="3536215" cy="110720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Android Runtime</a:t>
            </a:r>
          </a:p>
          <a:p>
            <a:pPr algn="ctr"/>
            <a:r>
              <a:rPr lang="en-GB" sz="1600" dirty="0"/>
              <a:t>Set of core libraries that implement most of the Java programming language</a:t>
            </a:r>
          </a:p>
        </p:txBody>
      </p:sp>
      <p:sp>
        <p:nvSpPr>
          <p:cNvPr id="9" name="Rectangle 8"/>
          <p:cNvSpPr/>
          <p:nvPr/>
        </p:nvSpPr>
        <p:spPr>
          <a:xfrm>
            <a:off x="620998" y="5757641"/>
            <a:ext cx="8153400" cy="105573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Linux Kernel</a:t>
            </a:r>
          </a:p>
          <a:p>
            <a:pPr algn="ctr"/>
            <a:r>
              <a:rPr lang="en-GB" dirty="0"/>
              <a:t>Android relies on the kernel for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Drivers</a:t>
            </a:r>
            <a:r>
              <a:rPr lang="en-GB" sz="1400" dirty="0"/>
              <a:t> - display, camera, flash memory, Wi-Fi, keypad, audio, power management, etc.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/>
              <a:t>Core services </a:t>
            </a:r>
            <a:r>
              <a:rPr lang="en-GB" sz="1400" dirty="0"/>
              <a:t>– e.g. security and memory management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99592" y="2298358"/>
            <a:ext cx="99418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Home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900187" y="2298358"/>
            <a:ext cx="122822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Contacts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3137602" y="2298358"/>
            <a:ext cx="1026243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Phone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173463" y="2298358"/>
            <a:ext cx="121764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Browser</a:t>
            </a:r>
          </a:p>
        </p:txBody>
      </p:sp>
      <p:sp>
        <p:nvSpPr>
          <p:cNvPr id="16" name="Rectangle 15"/>
          <p:cNvSpPr/>
          <p:nvPr/>
        </p:nvSpPr>
        <p:spPr>
          <a:xfrm>
            <a:off x="5425076" y="2298358"/>
            <a:ext cx="85472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Map</a:t>
            </a:r>
          </a:p>
        </p:txBody>
      </p:sp>
      <p:sp>
        <p:nvSpPr>
          <p:cNvPr id="17" name="Rectangle 16"/>
          <p:cNvSpPr/>
          <p:nvPr/>
        </p:nvSpPr>
        <p:spPr>
          <a:xfrm>
            <a:off x="6268577" y="2298358"/>
            <a:ext cx="1258678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Calendar</a:t>
            </a:r>
          </a:p>
        </p:txBody>
      </p:sp>
      <p:sp>
        <p:nvSpPr>
          <p:cNvPr id="18" name="Rectangle 17"/>
          <p:cNvSpPr/>
          <p:nvPr/>
        </p:nvSpPr>
        <p:spPr>
          <a:xfrm>
            <a:off x="7511333" y="2298358"/>
            <a:ext cx="108895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more…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11560" y="3293373"/>
            <a:ext cx="1532343" cy="5001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18000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Activity Manager</a:t>
            </a:r>
          </a:p>
          <a:p>
            <a:pPr marL="57150" lvl="2" indent="-180000">
              <a:spcBef>
                <a:spcPts val="3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Window Manager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143903" y="3291815"/>
            <a:ext cx="1557734" cy="5001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18000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Content Providers</a:t>
            </a:r>
          </a:p>
          <a:p>
            <a:pPr marL="57150" lvl="2" indent="-180000">
              <a:spcBef>
                <a:spcPts val="3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View System</a:t>
            </a:r>
          </a:p>
        </p:txBody>
      </p:sp>
      <p:sp>
        <p:nvSpPr>
          <p:cNvPr id="21" name="Rectangle 20"/>
          <p:cNvSpPr/>
          <p:nvPr/>
        </p:nvSpPr>
        <p:spPr>
          <a:xfrm>
            <a:off x="3675158" y="3291815"/>
            <a:ext cx="1660263" cy="5001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18000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Package Manager</a:t>
            </a:r>
          </a:p>
          <a:p>
            <a:pPr marL="57150" lvl="2" indent="-180000">
              <a:spcBef>
                <a:spcPts val="3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Telephony Manager</a:t>
            </a:r>
          </a:p>
        </p:txBody>
      </p:sp>
      <p:sp>
        <p:nvSpPr>
          <p:cNvPr id="22" name="Rectangle 21"/>
          <p:cNvSpPr/>
          <p:nvPr/>
        </p:nvSpPr>
        <p:spPr>
          <a:xfrm>
            <a:off x="5425076" y="3291815"/>
            <a:ext cx="1752724" cy="5001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18000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Location Manager</a:t>
            </a:r>
          </a:p>
          <a:p>
            <a:pPr marL="57150" lvl="2" indent="-180000">
              <a:spcBef>
                <a:spcPts val="3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Notification Manager</a:t>
            </a:r>
          </a:p>
        </p:txBody>
      </p:sp>
      <p:sp>
        <p:nvSpPr>
          <p:cNvPr id="23" name="Rectangle 22"/>
          <p:cNvSpPr/>
          <p:nvPr/>
        </p:nvSpPr>
        <p:spPr>
          <a:xfrm>
            <a:off x="7045471" y="3291814"/>
            <a:ext cx="1582613" cy="50013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18000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Resource Manager</a:t>
            </a:r>
          </a:p>
          <a:p>
            <a:pPr marL="57150" lvl="2" indent="-180000">
              <a:spcBef>
                <a:spcPts val="3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200" dirty="0">
                <a:solidFill>
                  <a:prstClr val="black"/>
                </a:solidFill>
              </a:rPr>
              <a:t>And more 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611560" y="5089062"/>
            <a:ext cx="8154488" cy="64419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Hardware Abstraction Layer (HAL</a:t>
            </a:r>
            <a:r>
              <a:rPr lang="en-GB" b="1" dirty="0" smtClean="0"/>
              <a:t>)</a:t>
            </a:r>
            <a:endParaRPr lang="en-GB" b="1" dirty="0"/>
          </a:p>
        </p:txBody>
      </p:sp>
      <p:sp>
        <p:nvSpPr>
          <p:cNvPr id="24" name="Rectangle 23"/>
          <p:cNvSpPr/>
          <p:nvPr/>
        </p:nvSpPr>
        <p:spPr>
          <a:xfrm>
            <a:off x="2104030" y="5389159"/>
            <a:ext cx="99290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Audio</a:t>
            </a:r>
          </a:p>
        </p:txBody>
      </p:sp>
      <p:sp>
        <p:nvSpPr>
          <p:cNvPr id="25" name="Rectangle 24"/>
          <p:cNvSpPr/>
          <p:nvPr/>
        </p:nvSpPr>
        <p:spPr>
          <a:xfrm>
            <a:off x="3104625" y="5389159"/>
            <a:ext cx="1335430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Bluetooth</a:t>
            </a:r>
          </a:p>
        </p:txBody>
      </p:sp>
      <p:sp>
        <p:nvSpPr>
          <p:cNvPr id="26" name="Rectangle 25"/>
          <p:cNvSpPr/>
          <p:nvPr/>
        </p:nvSpPr>
        <p:spPr>
          <a:xfrm>
            <a:off x="4342040" y="5389159"/>
            <a:ext cx="114294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Camera</a:t>
            </a:r>
          </a:p>
        </p:txBody>
      </p:sp>
      <p:sp>
        <p:nvSpPr>
          <p:cNvPr id="27" name="Rectangle 26"/>
          <p:cNvSpPr/>
          <p:nvPr/>
        </p:nvSpPr>
        <p:spPr>
          <a:xfrm>
            <a:off x="5377901" y="5389159"/>
            <a:ext cx="11592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Sensors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537193" y="5389159"/>
            <a:ext cx="627095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57150" lvl="2" indent="-285750">
              <a:spcBef>
                <a:spcPts val="500"/>
              </a:spcBef>
              <a:buClr>
                <a:srgbClr val="DA1F28"/>
              </a:buClr>
              <a:buSzPct val="75000"/>
              <a:buFont typeface="Wingdings" panose="05000000000000000000" pitchFamily="2" charset="2"/>
              <a:buChar char="q"/>
            </a:pPr>
            <a:r>
              <a:rPr lang="en-GB" sz="16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7866143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 typical Android App is made up of:</a:t>
            </a:r>
          </a:p>
          <a:p>
            <a:endParaRPr lang="en-GB" dirty="0"/>
          </a:p>
        </p:txBody>
      </p:sp>
      <p:sp>
        <p:nvSpPr>
          <p:cNvPr id="6" name="Straight Connector 5"/>
          <p:cNvSpPr/>
          <p:nvPr/>
        </p:nvSpPr>
        <p:spPr>
          <a:xfrm>
            <a:off x="612648" y="6167876"/>
            <a:ext cx="7578551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Straight Connector 6"/>
          <p:cNvSpPr/>
          <p:nvPr/>
        </p:nvSpPr>
        <p:spPr>
          <a:xfrm>
            <a:off x="612648" y="4850000"/>
            <a:ext cx="7578551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Straight Connector 7"/>
          <p:cNvSpPr/>
          <p:nvPr/>
        </p:nvSpPr>
        <p:spPr>
          <a:xfrm>
            <a:off x="612648" y="3532123"/>
            <a:ext cx="7578551" cy="0"/>
          </a:xfrm>
          <a:prstGeom prst="line">
            <a:avLst/>
          </a:pr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0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Freeform 8"/>
          <p:cNvSpPr/>
          <p:nvPr/>
        </p:nvSpPr>
        <p:spPr>
          <a:xfrm>
            <a:off x="2583071" y="2277003"/>
            <a:ext cx="5608127" cy="1255120"/>
          </a:xfrm>
          <a:custGeom>
            <a:avLst/>
            <a:gdLst>
              <a:gd name="connsiteX0" fmla="*/ 0 w 5608127"/>
              <a:gd name="connsiteY0" fmla="*/ 0 h 1255120"/>
              <a:gd name="connsiteX1" fmla="*/ 5608127 w 5608127"/>
              <a:gd name="connsiteY1" fmla="*/ 0 h 1255120"/>
              <a:gd name="connsiteX2" fmla="*/ 5608127 w 5608127"/>
              <a:gd name="connsiteY2" fmla="*/ 1255120 h 1255120"/>
              <a:gd name="connsiteX3" fmla="*/ 0 w 5608127"/>
              <a:gd name="connsiteY3" fmla="*/ 1255120 h 1255120"/>
              <a:gd name="connsiteX4" fmla="*/ 0 w 5608127"/>
              <a:gd name="connsiteY4" fmla="*/ 0 h 1255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08127" h="1255120">
                <a:moveTo>
                  <a:pt x="0" y="0"/>
                </a:moveTo>
                <a:lnTo>
                  <a:pt x="5608127" y="0"/>
                </a:lnTo>
                <a:lnTo>
                  <a:pt x="5608127" y="1255120"/>
                </a:lnTo>
                <a:lnTo>
                  <a:pt x="0" y="12551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0480" tIns="30480" rIns="30480" bIns="30480" numCol="1" spcCol="1270" anchor="b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700" b="1" kern="1200" dirty="0"/>
              <a:t>Defines what each screen looks like – its </a:t>
            </a:r>
            <a:r>
              <a:rPr lang="en-GB" sz="1700" b="1" u="sng" kern="1200" dirty="0"/>
              <a:t>appearance</a:t>
            </a:r>
            <a:r>
              <a:rPr lang="en-GB" sz="1700" kern="1200" dirty="0"/>
              <a:t>!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Usually defined using </a:t>
            </a:r>
            <a:r>
              <a:rPr lang="en-GB" sz="1600" b="1" kern="1200" dirty="0"/>
              <a:t>XML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Can include GUI components – buttons, text fields, labels, etc.</a:t>
            </a:r>
          </a:p>
        </p:txBody>
      </p:sp>
      <p:sp>
        <p:nvSpPr>
          <p:cNvPr id="10" name="Freeform 9"/>
          <p:cNvSpPr/>
          <p:nvPr/>
        </p:nvSpPr>
        <p:spPr>
          <a:xfrm>
            <a:off x="612648" y="2277003"/>
            <a:ext cx="1970423" cy="1255120"/>
          </a:xfrm>
          <a:custGeom>
            <a:avLst/>
            <a:gdLst>
              <a:gd name="connsiteX0" fmla="*/ 209229 w 1970423"/>
              <a:gd name="connsiteY0" fmla="*/ 0 h 1255120"/>
              <a:gd name="connsiteX1" fmla="*/ 1761194 w 1970423"/>
              <a:gd name="connsiteY1" fmla="*/ 0 h 1255120"/>
              <a:gd name="connsiteX2" fmla="*/ 1970423 w 1970423"/>
              <a:gd name="connsiteY2" fmla="*/ 209229 h 1255120"/>
              <a:gd name="connsiteX3" fmla="*/ 1970423 w 1970423"/>
              <a:gd name="connsiteY3" fmla="*/ 1255120 h 1255120"/>
              <a:gd name="connsiteX4" fmla="*/ 1970423 w 1970423"/>
              <a:gd name="connsiteY4" fmla="*/ 1255120 h 1255120"/>
              <a:gd name="connsiteX5" fmla="*/ 0 w 1970423"/>
              <a:gd name="connsiteY5" fmla="*/ 1255120 h 1255120"/>
              <a:gd name="connsiteX6" fmla="*/ 0 w 1970423"/>
              <a:gd name="connsiteY6" fmla="*/ 1255120 h 1255120"/>
              <a:gd name="connsiteX7" fmla="*/ 0 w 1970423"/>
              <a:gd name="connsiteY7" fmla="*/ 209229 h 1255120"/>
              <a:gd name="connsiteX8" fmla="*/ 209229 w 1970423"/>
              <a:gd name="connsiteY8" fmla="*/ 0 h 1255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70423" h="1255120">
                <a:moveTo>
                  <a:pt x="209229" y="0"/>
                </a:moveTo>
                <a:lnTo>
                  <a:pt x="1761194" y="0"/>
                </a:lnTo>
                <a:cubicBezTo>
                  <a:pt x="1876748" y="0"/>
                  <a:pt x="1970423" y="93675"/>
                  <a:pt x="1970423" y="209229"/>
                </a:cubicBezTo>
                <a:lnTo>
                  <a:pt x="1970423" y="1255120"/>
                </a:lnTo>
                <a:lnTo>
                  <a:pt x="1970423" y="1255120"/>
                </a:lnTo>
                <a:lnTo>
                  <a:pt x="0" y="1255120"/>
                </a:lnTo>
                <a:lnTo>
                  <a:pt x="0" y="1255120"/>
                </a:lnTo>
                <a:lnTo>
                  <a:pt x="0" y="209229"/>
                </a:lnTo>
                <a:cubicBezTo>
                  <a:pt x="0" y="93675"/>
                  <a:pt x="93675" y="0"/>
                  <a:pt x="209229" y="0"/>
                </a:cubicBezTo>
                <a:close/>
              </a:path>
            </a:pathLst>
          </a:custGeom>
        </p:spPr>
        <p:style>
          <a:lnRef idx="2">
            <a:schemeClr val="accent2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0336" tIns="120336" rIns="120336" bIns="59055" numCol="1" spcCol="1270" anchor="ctr" anchorCtr="0">
            <a:noAutofit/>
          </a:bodyPr>
          <a:lstStyle/>
          <a:p>
            <a:pPr lvl="0" algn="ctr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100" kern="1200" dirty="0"/>
              <a:t>Layouts</a:t>
            </a:r>
          </a:p>
        </p:txBody>
      </p:sp>
      <p:sp>
        <p:nvSpPr>
          <p:cNvPr id="11" name="Freeform 10"/>
          <p:cNvSpPr/>
          <p:nvPr/>
        </p:nvSpPr>
        <p:spPr>
          <a:xfrm>
            <a:off x="2583071" y="3594879"/>
            <a:ext cx="5608127" cy="1255120"/>
          </a:xfrm>
          <a:custGeom>
            <a:avLst/>
            <a:gdLst>
              <a:gd name="connsiteX0" fmla="*/ 0 w 5608127"/>
              <a:gd name="connsiteY0" fmla="*/ 0 h 1255120"/>
              <a:gd name="connsiteX1" fmla="*/ 5608127 w 5608127"/>
              <a:gd name="connsiteY1" fmla="*/ 0 h 1255120"/>
              <a:gd name="connsiteX2" fmla="*/ 5608127 w 5608127"/>
              <a:gd name="connsiteY2" fmla="*/ 1255120 h 1255120"/>
              <a:gd name="connsiteX3" fmla="*/ 0 w 5608127"/>
              <a:gd name="connsiteY3" fmla="*/ 1255120 h 1255120"/>
              <a:gd name="connsiteX4" fmla="*/ 0 w 5608127"/>
              <a:gd name="connsiteY4" fmla="*/ 0 h 1255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08127" h="1255120">
                <a:moveTo>
                  <a:pt x="0" y="0"/>
                </a:moveTo>
                <a:lnTo>
                  <a:pt x="5608127" y="0"/>
                </a:lnTo>
                <a:lnTo>
                  <a:pt x="5608127" y="1255120"/>
                </a:lnTo>
                <a:lnTo>
                  <a:pt x="0" y="12551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0480" tIns="30480" rIns="30480" bIns="30480" numCol="1" spcCol="1270" anchor="b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700" b="1" kern="1200" dirty="0"/>
              <a:t>Defines what the App should do – its </a:t>
            </a:r>
            <a:r>
              <a:rPr lang="en-GB" sz="1700" b="1" u="sng" kern="1200" dirty="0"/>
              <a:t>logic</a:t>
            </a:r>
            <a:r>
              <a:rPr lang="en-GB" sz="1700" kern="1200" dirty="0"/>
              <a:t>.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Written in </a:t>
            </a:r>
            <a:r>
              <a:rPr lang="en-GB" sz="1600" b="1" kern="1200" dirty="0"/>
              <a:t>Java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A special Java class called an </a:t>
            </a:r>
            <a:r>
              <a:rPr lang="en-GB" sz="1600" b="1" kern="1200" dirty="0"/>
              <a:t>Activity</a:t>
            </a:r>
            <a:r>
              <a:rPr lang="en-GB" sz="1600" kern="1200" dirty="0"/>
              <a:t> determines which layout to use and tells the app how to respond to the user.</a:t>
            </a:r>
          </a:p>
        </p:txBody>
      </p:sp>
      <p:sp>
        <p:nvSpPr>
          <p:cNvPr id="12" name="Freeform 11"/>
          <p:cNvSpPr/>
          <p:nvPr/>
        </p:nvSpPr>
        <p:spPr>
          <a:xfrm>
            <a:off x="612648" y="3594879"/>
            <a:ext cx="1970423" cy="1255120"/>
          </a:xfrm>
          <a:custGeom>
            <a:avLst/>
            <a:gdLst>
              <a:gd name="connsiteX0" fmla="*/ 209229 w 1970423"/>
              <a:gd name="connsiteY0" fmla="*/ 0 h 1255120"/>
              <a:gd name="connsiteX1" fmla="*/ 1761194 w 1970423"/>
              <a:gd name="connsiteY1" fmla="*/ 0 h 1255120"/>
              <a:gd name="connsiteX2" fmla="*/ 1970423 w 1970423"/>
              <a:gd name="connsiteY2" fmla="*/ 209229 h 1255120"/>
              <a:gd name="connsiteX3" fmla="*/ 1970423 w 1970423"/>
              <a:gd name="connsiteY3" fmla="*/ 1255120 h 1255120"/>
              <a:gd name="connsiteX4" fmla="*/ 1970423 w 1970423"/>
              <a:gd name="connsiteY4" fmla="*/ 1255120 h 1255120"/>
              <a:gd name="connsiteX5" fmla="*/ 0 w 1970423"/>
              <a:gd name="connsiteY5" fmla="*/ 1255120 h 1255120"/>
              <a:gd name="connsiteX6" fmla="*/ 0 w 1970423"/>
              <a:gd name="connsiteY6" fmla="*/ 1255120 h 1255120"/>
              <a:gd name="connsiteX7" fmla="*/ 0 w 1970423"/>
              <a:gd name="connsiteY7" fmla="*/ 209229 h 1255120"/>
              <a:gd name="connsiteX8" fmla="*/ 209229 w 1970423"/>
              <a:gd name="connsiteY8" fmla="*/ 0 h 1255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70423" h="1255120">
                <a:moveTo>
                  <a:pt x="209229" y="0"/>
                </a:moveTo>
                <a:lnTo>
                  <a:pt x="1761194" y="0"/>
                </a:lnTo>
                <a:cubicBezTo>
                  <a:pt x="1876748" y="0"/>
                  <a:pt x="1970423" y="93675"/>
                  <a:pt x="1970423" y="209229"/>
                </a:cubicBezTo>
                <a:lnTo>
                  <a:pt x="1970423" y="1255120"/>
                </a:lnTo>
                <a:lnTo>
                  <a:pt x="1970423" y="1255120"/>
                </a:lnTo>
                <a:lnTo>
                  <a:pt x="0" y="1255120"/>
                </a:lnTo>
                <a:lnTo>
                  <a:pt x="0" y="1255120"/>
                </a:lnTo>
                <a:lnTo>
                  <a:pt x="0" y="209229"/>
                </a:lnTo>
                <a:cubicBezTo>
                  <a:pt x="0" y="93675"/>
                  <a:pt x="93675" y="0"/>
                  <a:pt x="209229" y="0"/>
                </a:cubicBezTo>
                <a:close/>
              </a:path>
            </a:pathLst>
          </a:custGeom>
        </p:spPr>
        <p:style>
          <a:lnRef idx="2">
            <a:schemeClr val="accent2">
              <a:hueOff val="-10081593"/>
              <a:satOff val="4384"/>
              <a:lumOff val="1275"/>
              <a:alphaOff val="0"/>
            </a:schemeClr>
          </a:lnRef>
          <a:fillRef idx="1">
            <a:schemeClr val="accent2">
              <a:hueOff val="-10081593"/>
              <a:satOff val="4384"/>
              <a:lumOff val="1275"/>
              <a:alphaOff val="0"/>
            </a:schemeClr>
          </a:fillRef>
          <a:effectRef idx="0">
            <a:schemeClr val="accent2">
              <a:hueOff val="-10081593"/>
              <a:satOff val="4384"/>
              <a:lumOff val="1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0336" tIns="120336" rIns="120336" bIns="59055" numCol="1" spcCol="1270" anchor="ctr" anchorCtr="0">
            <a:noAutofit/>
          </a:bodyPr>
          <a:lstStyle/>
          <a:p>
            <a:pPr lvl="0" algn="ctr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100" kern="1200" dirty="0"/>
              <a:t>Java Code</a:t>
            </a:r>
          </a:p>
        </p:txBody>
      </p:sp>
      <p:sp>
        <p:nvSpPr>
          <p:cNvPr id="13" name="Freeform 12"/>
          <p:cNvSpPr/>
          <p:nvPr/>
        </p:nvSpPr>
        <p:spPr>
          <a:xfrm>
            <a:off x="2583071" y="4912756"/>
            <a:ext cx="5608127" cy="1255120"/>
          </a:xfrm>
          <a:custGeom>
            <a:avLst/>
            <a:gdLst>
              <a:gd name="connsiteX0" fmla="*/ 0 w 5608127"/>
              <a:gd name="connsiteY0" fmla="*/ 0 h 1255120"/>
              <a:gd name="connsiteX1" fmla="*/ 5608127 w 5608127"/>
              <a:gd name="connsiteY1" fmla="*/ 0 h 1255120"/>
              <a:gd name="connsiteX2" fmla="*/ 5608127 w 5608127"/>
              <a:gd name="connsiteY2" fmla="*/ 1255120 h 1255120"/>
              <a:gd name="connsiteX3" fmla="*/ 0 w 5608127"/>
              <a:gd name="connsiteY3" fmla="*/ 1255120 h 1255120"/>
              <a:gd name="connsiteX4" fmla="*/ 0 w 5608127"/>
              <a:gd name="connsiteY4" fmla="*/ 0 h 1255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608127" h="1255120">
                <a:moveTo>
                  <a:pt x="0" y="0"/>
                </a:moveTo>
                <a:lnTo>
                  <a:pt x="5608127" y="0"/>
                </a:lnTo>
                <a:lnTo>
                  <a:pt x="5608127" y="1255120"/>
                </a:lnTo>
                <a:lnTo>
                  <a:pt x="0" y="125512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30480" tIns="30480" rIns="30480" bIns="30480" numCol="1" spcCol="1270" anchor="b" anchorCtr="0">
            <a:noAutofit/>
          </a:bodyPr>
          <a:lstStyle/>
          <a:p>
            <a:pPr lvl="0" algn="l" defTabSz="7556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700" b="1" kern="1200" dirty="0"/>
              <a:t>In addition</a:t>
            </a:r>
            <a:r>
              <a:rPr lang="en-GB" sz="1700" kern="1200" dirty="0"/>
              <a:t>, </a:t>
            </a:r>
            <a:r>
              <a:rPr lang="en-GB" sz="1700" b="1" kern="1200" dirty="0"/>
              <a:t>Android apps may need</a:t>
            </a:r>
            <a:r>
              <a:rPr lang="en-GB" sz="1700" kern="1200" dirty="0"/>
              <a:t>: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Image and/or sound files, etc.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Application Data e.g. JSON, SQLite</a:t>
            </a:r>
          </a:p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Char char="••"/>
            </a:pPr>
            <a:r>
              <a:rPr lang="en-GB" sz="1600" kern="1200" dirty="0"/>
              <a:t>Etc.</a:t>
            </a:r>
          </a:p>
        </p:txBody>
      </p:sp>
      <p:sp>
        <p:nvSpPr>
          <p:cNvPr id="14" name="Freeform 13"/>
          <p:cNvSpPr/>
          <p:nvPr/>
        </p:nvSpPr>
        <p:spPr>
          <a:xfrm>
            <a:off x="612648" y="4912756"/>
            <a:ext cx="1970423" cy="1255120"/>
          </a:xfrm>
          <a:custGeom>
            <a:avLst/>
            <a:gdLst>
              <a:gd name="connsiteX0" fmla="*/ 209229 w 1970423"/>
              <a:gd name="connsiteY0" fmla="*/ 0 h 1255120"/>
              <a:gd name="connsiteX1" fmla="*/ 1761194 w 1970423"/>
              <a:gd name="connsiteY1" fmla="*/ 0 h 1255120"/>
              <a:gd name="connsiteX2" fmla="*/ 1970423 w 1970423"/>
              <a:gd name="connsiteY2" fmla="*/ 209229 h 1255120"/>
              <a:gd name="connsiteX3" fmla="*/ 1970423 w 1970423"/>
              <a:gd name="connsiteY3" fmla="*/ 1255120 h 1255120"/>
              <a:gd name="connsiteX4" fmla="*/ 1970423 w 1970423"/>
              <a:gd name="connsiteY4" fmla="*/ 1255120 h 1255120"/>
              <a:gd name="connsiteX5" fmla="*/ 0 w 1970423"/>
              <a:gd name="connsiteY5" fmla="*/ 1255120 h 1255120"/>
              <a:gd name="connsiteX6" fmla="*/ 0 w 1970423"/>
              <a:gd name="connsiteY6" fmla="*/ 1255120 h 1255120"/>
              <a:gd name="connsiteX7" fmla="*/ 0 w 1970423"/>
              <a:gd name="connsiteY7" fmla="*/ 209229 h 1255120"/>
              <a:gd name="connsiteX8" fmla="*/ 209229 w 1970423"/>
              <a:gd name="connsiteY8" fmla="*/ 0 h 1255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70423" h="1255120">
                <a:moveTo>
                  <a:pt x="209229" y="0"/>
                </a:moveTo>
                <a:lnTo>
                  <a:pt x="1761194" y="0"/>
                </a:lnTo>
                <a:cubicBezTo>
                  <a:pt x="1876748" y="0"/>
                  <a:pt x="1970423" y="93675"/>
                  <a:pt x="1970423" y="209229"/>
                </a:cubicBezTo>
                <a:lnTo>
                  <a:pt x="1970423" y="1255120"/>
                </a:lnTo>
                <a:lnTo>
                  <a:pt x="1970423" y="1255120"/>
                </a:lnTo>
                <a:lnTo>
                  <a:pt x="0" y="1255120"/>
                </a:lnTo>
                <a:lnTo>
                  <a:pt x="0" y="1255120"/>
                </a:lnTo>
                <a:lnTo>
                  <a:pt x="0" y="209229"/>
                </a:lnTo>
                <a:cubicBezTo>
                  <a:pt x="0" y="93675"/>
                  <a:pt x="93675" y="0"/>
                  <a:pt x="209229" y="0"/>
                </a:cubicBezTo>
                <a:close/>
              </a:path>
            </a:pathLst>
          </a:custGeom>
        </p:spPr>
        <p:style>
          <a:lnRef idx="2">
            <a:schemeClr val="accent2">
              <a:hueOff val="-20163186"/>
              <a:satOff val="8769"/>
              <a:lumOff val="2550"/>
              <a:alphaOff val="0"/>
            </a:schemeClr>
          </a:lnRef>
          <a:fillRef idx="1">
            <a:schemeClr val="accent2">
              <a:hueOff val="-20163186"/>
              <a:satOff val="8769"/>
              <a:lumOff val="2550"/>
              <a:alphaOff val="0"/>
            </a:schemeClr>
          </a:fillRef>
          <a:effectRef idx="0">
            <a:schemeClr val="accent2">
              <a:hueOff val="-20163186"/>
              <a:satOff val="8769"/>
              <a:lumOff val="255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0336" tIns="120336" rIns="120336" bIns="59055" numCol="1" spcCol="1270" anchor="ctr" anchorCtr="0">
            <a:noAutofit/>
          </a:bodyPr>
          <a:lstStyle/>
          <a:p>
            <a:pPr lvl="0" algn="ctr" defTabSz="13779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3100" kern="1200" dirty="0"/>
              <a:t>Extra Resources</a:t>
            </a:r>
          </a:p>
        </p:txBody>
      </p:sp>
    </p:spTree>
    <p:extLst>
      <p:ext uri="{BB962C8B-B14F-4D97-AF65-F5344CB8AC3E}">
        <p14:creationId xmlns:p14="http://schemas.microsoft.com/office/powerpoint/2010/main" val="225700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/>
      <p:bldP spid="12" grpId="0" animBg="1"/>
      <p:bldP spid="13" grpId="0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Android Apps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implement your App idea using Java Code and the Android APIs.</a:t>
            </a:r>
          </a:p>
          <a:p>
            <a:r>
              <a:rPr lang="en-GB" dirty="0"/>
              <a:t>The Android SDK compiles your code into an Android Package (APK) and is run by the DVM</a:t>
            </a:r>
          </a:p>
        </p:txBody>
      </p:sp>
      <p:sp>
        <p:nvSpPr>
          <p:cNvPr id="5" name="Rectangle 4"/>
          <p:cNvSpPr/>
          <p:nvPr/>
        </p:nvSpPr>
        <p:spPr>
          <a:xfrm>
            <a:off x="467544" y="3645024"/>
            <a:ext cx="1512168" cy="187220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b="1" dirty="0"/>
              <a:t>Your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Java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Graphics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Layouts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Other resources</a:t>
            </a:r>
          </a:p>
        </p:txBody>
      </p:sp>
      <p:sp>
        <p:nvSpPr>
          <p:cNvPr id="6" name="Rectangle 5"/>
          <p:cNvSpPr/>
          <p:nvPr/>
        </p:nvSpPr>
        <p:spPr>
          <a:xfrm>
            <a:off x="467544" y="6021288"/>
            <a:ext cx="1512168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APIs</a:t>
            </a:r>
          </a:p>
        </p:txBody>
      </p:sp>
      <p:sp>
        <p:nvSpPr>
          <p:cNvPr id="7" name="Rectangle 6"/>
          <p:cNvSpPr/>
          <p:nvPr/>
        </p:nvSpPr>
        <p:spPr>
          <a:xfrm>
            <a:off x="2555776" y="3933056"/>
            <a:ext cx="2232248" cy="129614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Android Application Package (</a:t>
            </a:r>
            <a:r>
              <a:rPr lang="en-GB" b="1" dirty="0"/>
              <a:t>APK</a:t>
            </a:r>
            <a:r>
              <a:rPr lang="en-GB" dirty="0"/>
              <a:t>)</a:t>
            </a:r>
          </a:p>
          <a:p>
            <a:pPr algn="ctr"/>
            <a:r>
              <a:rPr lang="en-GB" dirty="0"/>
              <a:t>DEX code + other resources</a:t>
            </a:r>
          </a:p>
        </p:txBody>
      </p:sp>
      <p:sp>
        <p:nvSpPr>
          <p:cNvPr id="9" name="Rectangle 8"/>
          <p:cNvSpPr/>
          <p:nvPr/>
        </p:nvSpPr>
        <p:spPr>
          <a:xfrm>
            <a:off x="5076056" y="3645024"/>
            <a:ext cx="3456384" cy="316835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en-GB" dirty="0"/>
              <a:t>Android</a:t>
            </a:r>
          </a:p>
        </p:txBody>
      </p:sp>
      <p:sp>
        <p:nvSpPr>
          <p:cNvPr id="10" name="Rectangle 9"/>
          <p:cNvSpPr/>
          <p:nvPr/>
        </p:nvSpPr>
        <p:spPr>
          <a:xfrm>
            <a:off x="5485911" y="4238813"/>
            <a:ext cx="1584176" cy="10801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err="1"/>
              <a:t>Dalvik</a:t>
            </a:r>
            <a:r>
              <a:rPr lang="en-GB" sz="1600" dirty="0"/>
              <a:t> Virtual Machine (DVM)</a:t>
            </a:r>
          </a:p>
        </p:txBody>
      </p:sp>
      <p:sp>
        <p:nvSpPr>
          <p:cNvPr id="11" name="Rectangle 10"/>
          <p:cNvSpPr/>
          <p:nvPr/>
        </p:nvSpPr>
        <p:spPr>
          <a:xfrm>
            <a:off x="5292080" y="5517232"/>
            <a:ext cx="2952328" cy="5760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Linux, specialist libraries and manufacturer’s drivers</a:t>
            </a:r>
          </a:p>
        </p:txBody>
      </p:sp>
      <p:sp>
        <p:nvSpPr>
          <p:cNvPr id="12" name="Rectangle 11"/>
          <p:cNvSpPr/>
          <p:nvPr/>
        </p:nvSpPr>
        <p:spPr>
          <a:xfrm>
            <a:off x="5292080" y="6091944"/>
            <a:ext cx="2952328" cy="57606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Hardware (CPU, Graphics Card, GPS, Camera, Sensors, etc…)</a:t>
            </a:r>
          </a:p>
        </p:txBody>
      </p:sp>
      <p:grpSp>
        <p:nvGrpSpPr>
          <p:cNvPr id="18" name="Group 17"/>
          <p:cNvGrpSpPr/>
          <p:nvPr/>
        </p:nvGrpSpPr>
        <p:grpSpPr>
          <a:xfrm>
            <a:off x="7443640" y="4221088"/>
            <a:ext cx="674615" cy="1115570"/>
            <a:chOff x="7443640" y="3395658"/>
            <a:chExt cx="674615" cy="1115570"/>
          </a:xfrm>
        </p:grpSpPr>
        <p:pic>
          <p:nvPicPr>
            <p:cNvPr id="17" name="Picture 16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463956" y="3395658"/>
              <a:ext cx="633985" cy="1115570"/>
            </a:xfrm>
            <a:prstGeom prst="rect">
              <a:avLst/>
            </a:prstGeom>
          </p:spPr>
        </p:pic>
        <p:sp>
          <p:nvSpPr>
            <p:cNvPr id="14" name="TextBox 13"/>
            <p:cNvSpPr txBox="1"/>
            <p:nvPr/>
          </p:nvSpPr>
          <p:spPr>
            <a:xfrm>
              <a:off x="7443640" y="3537944"/>
              <a:ext cx="67461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200" dirty="0"/>
                <a:t>What the user sees </a:t>
              </a:r>
            </a:p>
          </p:txBody>
        </p:sp>
      </p:grpSp>
      <p:cxnSp>
        <p:nvCxnSpPr>
          <p:cNvPr id="16" name="Straight Connector 15"/>
          <p:cNvCxnSpPr>
            <a:stCxn id="5" idx="2"/>
            <a:endCxn id="6" idx="0"/>
          </p:cNvCxnSpPr>
          <p:nvPr/>
        </p:nvCxnSpPr>
        <p:spPr>
          <a:xfrm>
            <a:off x="1223628" y="5517232"/>
            <a:ext cx="0" cy="5040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>
            <a:stCxn id="5" idx="3"/>
            <a:endCxn id="7" idx="1"/>
          </p:cNvCxnSpPr>
          <p:nvPr/>
        </p:nvCxnSpPr>
        <p:spPr>
          <a:xfrm>
            <a:off x="1979712" y="4581128"/>
            <a:ext cx="57606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4788024" y="4797152"/>
            <a:ext cx="697887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stCxn id="10" idx="3"/>
            <a:endCxn id="14" idx="1"/>
          </p:cNvCxnSpPr>
          <p:nvPr/>
        </p:nvCxnSpPr>
        <p:spPr>
          <a:xfrm>
            <a:off x="7070087" y="4778873"/>
            <a:ext cx="37355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5940152" y="5318933"/>
            <a:ext cx="0" cy="19829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Straight Connector 30"/>
          <p:cNvCxnSpPr/>
          <p:nvPr/>
        </p:nvCxnSpPr>
        <p:spPr>
          <a:xfrm>
            <a:off x="6516216" y="5318933"/>
            <a:ext cx="0" cy="198299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836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Development Environment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Java</a:t>
            </a:r>
            <a:endParaRPr lang="en-GB" dirty="0"/>
          </a:p>
          <a:p>
            <a:r>
              <a:rPr lang="en-GB" i="1" dirty="0"/>
              <a:t>First</a:t>
            </a:r>
            <a:r>
              <a:rPr lang="en-GB" dirty="0"/>
              <a:t>, you need the Java Development Kit (JDK)</a:t>
            </a:r>
          </a:p>
          <a:p>
            <a:r>
              <a:rPr lang="en-GB" dirty="0"/>
              <a:t>Check </a:t>
            </a:r>
            <a:r>
              <a:rPr lang="en-GB" dirty="0">
                <a:hlinkClick r:id="rId2"/>
              </a:rPr>
              <a:t>what version</a:t>
            </a:r>
            <a:r>
              <a:rPr lang="en-GB" dirty="0"/>
              <a:t> is required.</a:t>
            </a:r>
          </a:p>
          <a:p>
            <a:r>
              <a:rPr lang="en-GB" dirty="0"/>
              <a:t>Download </a:t>
            </a:r>
            <a:r>
              <a:rPr lang="en-GB" dirty="0">
                <a:hlinkClick r:id="rId3"/>
              </a:rPr>
              <a:t>here</a:t>
            </a:r>
            <a:endParaRPr lang="en-GB" dirty="0"/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Android Studio</a:t>
            </a:r>
            <a:endParaRPr lang="en-GB" dirty="0"/>
          </a:p>
          <a:p>
            <a:r>
              <a:rPr lang="en-GB" i="1" dirty="0"/>
              <a:t>Next</a:t>
            </a:r>
            <a:r>
              <a:rPr lang="en-GB" dirty="0"/>
              <a:t>, you need the Android Software Development Kit (SDK)</a:t>
            </a:r>
          </a:p>
          <a:p>
            <a:r>
              <a:rPr lang="en-GB" dirty="0"/>
              <a:t>Android Studio is an IDE containing all the development tools you need.</a:t>
            </a:r>
          </a:p>
          <a:p>
            <a:r>
              <a:rPr lang="en-GB" dirty="0"/>
              <a:t>Download </a:t>
            </a:r>
            <a:r>
              <a:rPr lang="en-GB" dirty="0">
                <a:hlinkClick r:id="rId4"/>
              </a:rPr>
              <a:t>here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856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Studio, a Comment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Android Studio is still under active development and is frequently updated.</a:t>
            </a:r>
          </a:p>
          <a:p>
            <a:r>
              <a:rPr lang="en-GB" dirty="0"/>
              <a:t>It can also take a while to install/update – be patient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147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Android Versions and API Levels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026866413"/>
              </p:ext>
            </p:extLst>
          </p:nvPr>
        </p:nvGraphicFramePr>
        <p:xfrm>
          <a:off x="612775" y="1600200"/>
          <a:ext cx="8153400" cy="5257798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3068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328545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  <a:gridCol w="1411367">
                  <a:extLst>
                    <a:ext uri="{9D8B030D-6E8A-4147-A177-3AD203B41FA5}">
                      <a16:colId xmlns:a16="http://schemas.microsoft.com/office/drawing/2014/main" xmlns="" val="20003"/>
                    </a:ext>
                  </a:extLst>
                </a:gridCol>
                <a:gridCol w="1630680">
                  <a:extLst>
                    <a:ext uri="{9D8B030D-6E8A-4147-A177-3AD203B41FA5}">
                      <a16:colId xmlns:a16="http://schemas.microsoft.com/office/drawing/2014/main" xmlns="" val="20004"/>
                    </a:ext>
                  </a:extLst>
                </a:gridCol>
              </a:tblGrid>
              <a:tr h="337869">
                <a:tc>
                  <a:txBody>
                    <a:bodyPr/>
                    <a:lstStyle/>
                    <a:p>
                      <a:r>
                        <a:rPr lang="en-GB" sz="1600" dirty="0"/>
                        <a:t>Version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Codename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API Level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Released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6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1.0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Sep 23, 2008</a:t>
                      </a:r>
                    </a:p>
                  </a:txBody>
                  <a:tcPr anchor="b"/>
                </a:tc>
                <a:tc rowSpan="7">
                  <a:txBody>
                    <a:bodyPr/>
                    <a:lstStyle/>
                    <a:p>
                      <a:r>
                        <a:rPr lang="en-GB" sz="1400" dirty="0"/>
                        <a:t>Hardly any one uses these versions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Feb 9, 2009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1.5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Cupcake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Apr 27, 2009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1.6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Donut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Sep 15, 2009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2.0-2.1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Eclair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5-7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Oct 26, 2009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2.2-2.2.3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Froyo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May 20, 2010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2.3-2.3.7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Gingerbread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9-10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Dec 6, 2010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3.0-3.2.6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Honeycomb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11-13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Feb 22, 2011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4.0-4.0.4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Ice</a:t>
                      </a:r>
                      <a:r>
                        <a:rPr lang="en-GB" sz="1400" baseline="0" dirty="0"/>
                        <a:t> Cream Sandwich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14-15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Oct 18, 2011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4.1-4.3.1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Jelly Bean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16-18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Jul 9, 2012</a:t>
                      </a:r>
                    </a:p>
                  </a:txBody>
                  <a:tcPr anchor="b"/>
                </a:tc>
                <a:tc rowSpan="4">
                  <a:txBody>
                    <a:bodyPr/>
                    <a:lstStyle/>
                    <a:p>
                      <a:r>
                        <a:rPr lang="en-GB" sz="1400" dirty="0"/>
                        <a:t>Most devices</a:t>
                      </a:r>
                      <a:r>
                        <a:rPr lang="en-GB" sz="1400" baseline="0" dirty="0"/>
                        <a:t> use one of these APIs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527632">
                <a:tc>
                  <a:txBody>
                    <a:bodyPr/>
                    <a:lstStyle/>
                    <a:p>
                      <a:r>
                        <a:rPr lang="en-GB" sz="1400" dirty="0"/>
                        <a:t>4.4-</a:t>
                      </a:r>
                      <a:r>
                        <a:rPr lang="en-GB" sz="1400" baseline="0" dirty="0"/>
                        <a:t>4.4.4</a:t>
                      </a:r>
                    </a:p>
                    <a:p>
                      <a:r>
                        <a:rPr lang="en-GB" sz="1400" baseline="0" dirty="0"/>
                        <a:t>4.4W</a:t>
                      </a:r>
                      <a:r>
                        <a:rPr lang="en-GB" sz="1400" dirty="0"/>
                        <a:t>-</a:t>
                      </a:r>
                      <a:r>
                        <a:rPr lang="en-GB" sz="1400" baseline="0" dirty="0"/>
                        <a:t>4.4W.2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 err="1"/>
                        <a:t>KitKat</a:t>
                      </a:r>
                      <a:endParaRPr lang="en-GB" sz="1400" dirty="0"/>
                    </a:p>
                    <a:p>
                      <a:r>
                        <a:rPr lang="en-GB" sz="1400" dirty="0"/>
                        <a:t>* W</a:t>
                      </a:r>
                      <a:r>
                        <a:rPr lang="en-GB" sz="1400" baseline="0" dirty="0"/>
                        <a:t> (wearable)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19-20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Oct 31, 2013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5.0-5.1.1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Lollipop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21-22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kumimoji="0" lang="en-GB" sz="140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Nov 12, 2014</a:t>
                      </a:r>
                    </a:p>
                  </a:txBody>
                  <a:tcPr anchor="b"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6.0-6.0.1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Marshmallow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Oct 5, 2015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3"/>
                  </a:ext>
                </a:extLst>
              </a:tr>
              <a:tr h="337869">
                <a:tc>
                  <a:txBody>
                    <a:bodyPr/>
                    <a:lstStyle/>
                    <a:p>
                      <a:r>
                        <a:rPr lang="en-GB" sz="1400" dirty="0"/>
                        <a:t>7.0-7.1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Nougat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Aug</a:t>
                      </a:r>
                      <a:r>
                        <a:rPr lang="en-GB" sz="1400" baseline="0" dirty="0"/>
                        <a:t> 22, 2016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808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Android Virtual Devices &amp; Emulators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Android Studio provides the SDK and the emulator system from the latest platform.</a:t>
            </a:r>
          </a:p>
          <a:p>
            <a:r>
              <a:rPr lang="en-GB" dirty="0"/>
              <a:t>You configure </a:t>
            </a:r>
            <a:r>
              <a:rPr lang="en-GB" dirty="0">
                <a:hlinkClick r:id="rId2"/>
              </a:rPr>
              <a:t>Android Virtual Devices</a:t>
            </a:r>
            <a:r>
              <a:rPr lang="en-GB" dirty="0"/>
              <a:t> (AVDs) to emulate the characteristics of an Android device.</a:t>
            </a:r>
          </a:p>
          <a:p>
            <a:r>
              <a:rPr lang="en-GB" dirty="0"/>
              <a:t>You can configure your virtual devices through the Android Virtual Device Manager tool.</a:t>
            </a:r>
          </a:p>
          <a:p>
            <a:r>
              <a:rPr lang="en-GB" dirty="0"/>
              <a:t>You may also want to test your apps on older Android versions.</a:t>
            </a:r>
          </a:p>
          <a:p>
            <a:pPr lvl="1"/>
            <a:r>
              <a:rPr lang="en-GB" dirty="0"/>
              <a:t>You need to use the Android SDK Manager to install these older SDK versions.</a:t>
            </a:r>
          </a:p>
        </p:txBody>
      </p:sp>
    </p:spTree>
    <p:extLst>
      <p:ext uri="{BB962C8B-B14F-4D97-AF65-F5344CB8AC3E}">
        <p14:creationId xmlns:p14="http://schemas.microsoft.com/office/powerpoint/2010/main" val="1559284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Android Virtual Devices &amp; Emulators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For alternative emulators, </a:t>
            </a:r>
            <a:r>
              <a:rPr lang="en-GB" dirty="0">
                <a:hlinkClick r:id="rId2"/>
              </a:rPr>
              <a:t>Google: alternative android emulator</a:t>
            </a:r>
            <a:endParaRPr lang="en-GB" dirty="0"/>
          </a:p>
          <a:p>
            <a:r>
              <a:rPr lang="en-GB" dirty="0"/>
              <a:t>See these articles:</a:t>
            </a:r>
          </a:p>
          <a:p>
            <a:pPr lvl="1"/>
            <a:r>
              <a:rPr lang="en-GB" dirty="0">
                <a:hlinkClick r:id="rId3"/>
              </a:rPr>
              <a:t>http://techpctricks.com/bluestacks-alternatives/</a:t>
            </a:r>
            <a:endParaRPr lang="en-GB" dirty="0"/>
          </a:p>
          <a:p>
            <a:pPr lvl="1"/>
            <a:r>
              <a:rPr lang="en-GB" dirty="0">
                <a:hlinkClick r:id="rId4"/>
              </a:rPr>
              <a:t>https://www.infogeekers.com/top-7-emulators-to-run-android-apps-on-pc/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http://beebom.com/bluestacks-alternatives/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31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Object Oriented Programming (OOP)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do you know about OOP?</a:t>
            </a:r>
          </a:p>
          <a:p>
            <a:pPr lvl="1"/>
            <a:r>
              <a:rPr lang="en-GB" dirty="0"/>
              <a:t>What is OOP?</a:t>
            </a:r>
          </a:p>
          <a:p>
            <a:pPr lvl="1"/>
            <a:r>
              <a:rPr lang="en-GB" dirty="0"/>
              <a:t>What is a class?</a:t>
            </a:r>
          </a:p>
          <a:p>
            <a:pPr lvl="1"/>
            <a:r>
              <a:rPr lang="en-GB" dirty="0"/>
              <a:t>What is an object?</a:t>
            </a:r>
          </a:p>
          <a:p>
            <a:pPr lvl="1"/>
            <a:r>
              <a:rPr lang="en-GB" dirty="0"/>
              <a:t>Do you know what inheritance is?</a:t>
            </a:r>
          </a:p>
          <a:p>
            <a:r>
              <a:rPr lang="en-GB" dirty="0"/>
              <a:t>Links</a:t>
            </a:r>
          </a:p>
          <a:p>
            <a:pPr lvl="1"/>
            <a:r>
              <a:rPr lang="en-GB" dirty="0">
                <a:hlinkClick r:id="rId2"/>
              </a:rPr>
              <a:t>https://docs.oracle.com/javase/tutorial/java/concepts/</a:t>
            </a:r>
            <a:endParaRPr lang="en-GB" dirty="0"/>
          </a:p>
          <a:p>
            <a:pPr lvl="1"/>
            <a:r>
              <a:rPr lang="en-GB" dirty="0">
                <a:hlinkClick r:id="rId3"/>
              </a:rPr>
              <a:t>http://www.webopedia.com/TERM/O/object_oriented_programming_OOP.html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90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Building our 1</a:t>
            </a:r>
            <a:r>
              <a:rPr lang="en-GB" baseline="30000" dirty="0"/>
              <a:t>st</a:t>
            </a:r>
            <a:r>
              <a:rPr lang="en-GB" dirty="0"/>
              <a:t> App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We will start with the traditional Hello World App, but also get it to say “Bore Da” or whatever language you prefer.</a:t>
            </a:r>
          </a:p>
          <a:p>
            <a:r>
              <a:rPr lang="en-GB" dirty="0"/>
              <a:t>Recall that a typical App is made up of:</a:t>
            </a:r>
          </a:p>
          <a:p>
            <a:pPr lvl="1"/>
            <a:r>
              <a:rPr lang="en-GB" dirty="0"/>
              <a:t>Layouts</a:t>
            </a:r>
          </a:p>
          <a:p>
            <a:pPr lvl="1"/>
            <a:r>
              <a:rPr lang="en-GB" dirty="0"/>
              <a:t>Activities</a:t>
            </a:r>
          </a:p>
          <a:p>
            <a:pPr lvl="1"/>
            <a:r>
              <a:rPr lang="en-GB" dirty="0"/>
              <a:t>Extra Resources: in this case our string resources representing the values “Hello World”, “Bore Da”,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298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layout describes the appearance of the screen.</a:t>
            </a:r>
          </a:p>
          <a:p>
            <a:r>
              <a:rPr lang="en-GB" dirty="0"/>
              <a:t>They are written in </a:t>
            </a:r>
            <a:r>
              <a:rPr lang="en-GB" dirty="0">
                <a:hlinkClick r:id="rId2"/>
              </a:rPr>
              <a:t>XML</a:t>
            </a:r>
            <a:r>
              <a:rPr lang="en-GB" dirty="0"/>
              <a:t> (</a:t>
            </a:r>
            <a:r>
              <a:rPr lang="en-GB" dirty="0" err="1"/>
              <a:t>E</a:t>
            </a:r>
            <a:r>
              <a:rPr lang="en-GB" b="1" dirty="0" err="1"/>
              <a:t>X</a:t>
            </a:r>
            <a:r>
              <a:rPr lang="en-GB" dirty="0" err="1"/>
              <a:t>tensible</a:t>
            </a:r>
            <a:r>
              <a:rPr lang="en-GB" dirty="0"/>
              <a:t> </a:t>
            </a:r>
            <a:r>
              <a:rPr lang="en-GB" b="1" dirty="0" err="1"/>
              <a:t>M</a:t>
            </a:r>
            <a:r>
              <a:rPr lang="en-GB" dirty="0" err="1"/>
              <a:t>arkup</a:t>
            </a:r>
            <a:r>
              <a:rPr lang="en-GB" dirty="0"/>
              <a:t> </a:t>
            </a:r>
            <a:r>
              <a:rPr lang="en-GB" b="1" dirty="0"/>
              <a:t>L</a:t>
            </a:r>
            <a:r>
              <a:rPr lang="en-GB" dirty="0"/>
              <a:t>anguage).</a:t>
            </a:r>
          </a:p>
          <a:p>
            <a:r>
              <a:rPr lang="en-GB" dirty="0"/>
              <a:t>Layouts tell Android:</a:t>
            </a:r>
          </a:p>
          <a:p>
            <a:pPr lvl="1"/>
            <a:r>
              <a:rPr lang="en-GB" dirty="0"/>
              <a:t>What User Interface (UI) elements to display, and </a:t>
            </a:r>
          </a:p>
          <a:p>
            <a:pPr lvl="1"/>
            <a:r>
              <a:rPr lang="en-GB" dirty="0"/>
              <a:t>How the different UI elements on the screen should be arranged.</a:t>
            </a:r>
          </a:p>
        </p:txBody>
      </p:sp>
    </p:spTree>
    <p:extLst>
      <p:ext uri="{BB962C8B-B14F-4D97-AF65-F5344CB8AC3E}">
        <p14:creationId xmlns:p14="http://schemas.microsoft.com/office/powerpoint/2010/main" val="2515119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An activity represents a single screen with a user interface.</a:t>
            </a:r>
          </a:p>
          <a:p>
            <a:pPr lvl="1"/>
            <a:r>
              <a:rPr lang="en-GB" dirty="0"/>
              <a:t>Simply put, a single thing a user can do.</a:t>
            </a:r>
          </a:p>
          <a:p>
            <a:r>
              <a:rPr lang="en-GB" dirty="0"/>
              <a:t>It manages the user interaction with a screen of information. E.g. An email app may have</a:t>
            </a:r>
          </a:p>
          <a:p>
            <a:pPr lvl="1"/>
            <a:r>
              <a:rPr lang="en-GB" dirty="0"/>
              <a:t>an activity to display a list of emails,</a:t>
            </a:r>
          </a:p>
          <a:p>
            <a:pPr lvl="1"/>
            <a:r>
              <a:rPr lang="en-GB" dirty="0"/>
              <a:t>another activity to read an email, and </a:t>
            </a:r>
          </a:p>
          <a:p>
            <a:pPr lvl="1"/>
            <a:r>
              <a:rPr lang="en-GB" dirty="0"/>
              <a:t>another one to compose an email.</a:t>
            </a:r>
          </a:p>
          <a:p>
            <a:r>
              <a:rPr lang="en-GB" dirty="0"/>
              <a:t>Thus, activities and layouts work together to create a UI.</a:t>
            </a:r>
          </a:p>
        </p:txBody>
      </p:sp>
    </p:spTree>
    <p:extLst>
      <p:ext uri="{BB962C8B-B14F-4D97-AF65-F5344CB8AC3E}">
        <p14:creationId xmlns:p14="http://schemas.microsoft.com/office/powerpoint/2010/main" val="3302764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Activities and Layouts</a:t>
            </a:r>
          </a:p>
        </p:txBody>
      </p:sp>
      <p:sp>
        <p:nvSpPr>
          <p:cNvPr id="4" name="Curved Left Arrow 3"/>
          <p:cNvSpPr/>
          <p:nvPr/>
        </p:nvSpPr>
        <p:spPr>
          <a:xfrm>
            <a:off x="8244408" y="3356992"/>
            <a:ext cx="864096" cy="2376264"/>
          </a:xfrm>
          <a:prstGeom prst="curvedLef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Curved Left Arrow 5"/>
          <p:cNvSpPr/>
          <p:nvPr/>
        </p:nvSpPr>
        <p:spPr>
          <a:xfrm flipH="1" flipV="1">
            <a:off x="107504" y="3356992"/>
            <a:ext cx="864096" cy="2376264"/>
          </a:xfrm>
          <a:prstGeom prst="curvedLef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device launches your app and creates an activity object.</a:t>
            </a:r>
          </a:p>
          <a:p>
            <a:r>
              <a:rPr lang="en-GB" dirty="0"/>
              <a:t>The activity object specifies a layout and tells Android to display the layout on the screen.</a:t>
            </a:r>
          </a:p>
          <a:p>
            <a:r>
              <a:rPr lang="en-GB" dirty="0"/>
              <a:t>The user interacts with the layout that is displayed on the screen.</a:t>
            </a:r>
          </a:p>
          <a:p>
            <a:r>
              <a:rPr lang="en-GB" dirty="0"/>
              <a:t>The activity responds to these interactions by running application code.</a:t>
            </a:r>
          </a:p>
          <a:p>
            <a:r>
              <a:rPr lang="en-GB" dirty="0"/>
              <a:t>The activity updates the display layout.</a:t>
            </a:r>
          </a:p>
          <a:p>
            <a:r>
              <a:rPr lang="en-GB" dirty="0"/>
              <a:t>And the cycle repeats…</a:t>
            </a:r>
          </a:p>
        </p:txBody>
      </p:sp>
    </p:spTree>
    <p:extLst>
      <p:ext uri="{BB962C8B-B14F-4D97-AF65-F5344CB8AC3E}">
        <p14:creationId xmlns:p14="http://schemas.microsoft.com/office/powerpoint/2010/main" val="207255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Implementing an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An activity is implemented as a </a:t>
            </a:r>
            <a:r>
              <a:rPr lang="en-GB" b="1" u="sng" dirty="0"/>
              <a:t>subclass</a:t>
            </a:r>
            <a:r>
              <a:rPr lang="en-GB" dirty="0"/>
              <a:t> of Android’s </a:t>
            </a:r>
            <a:r>
              <a:rPr lang="en-GB" dirty="0">
                <a:hlinkClick r:id="rId2"/>
              </a:rPr>
              <a:t>Activity </a:t>
            </a:r>
            <a:r>
              <a:rPr lang="en-GB" dirty="0"/>
              <a:t>class.</a:t>
            </a:r>
          </a:p>
          <a:p>
            <a:pPr lvl="1"/>
            <a:r>
              <a:rPr lang="en-GB" dirty="0"/>
              <a:t>Android Studio automatically does this for you when you add a new activity to your project.</a:t>
            </a:r>
          </a:p>
          <a:p>
            <a:r>
              <a:rPr lang="en-GB" dirty="0"/>
              <a:t>A simple application may need only one activity subclass, while a complex application may have many.</a:t>
            </a:r>
          </a:p>
          <a:p>
            <a:r>
              <a:rPr lang="en-GB" dirty="0"/>
              <a:t>Today’s application only needs one activity.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46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Android Project Folder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An Android app is made up of a bunch of files.</a:t>
            </a:r>
          </a:p>
          <a:p>
            <a:r>
              <a:rPr lang="en-GB" dirty="0"/>
              <a:t>The default view is organised </a:t>
            </a:r>
            <a:br>
              <a:rPr lang="en-GB" dirty="0"/>
            </a:br>
            <a:r>
              <a:rPr lang="en-GB" dirty="0"/>
              <a:t>as follows:</a:t>
            </a:r>
          </a:p>
          <a:p>
            <a:pPr lvl="1"/>
            <a:r>
              <a:rPr lang="en-GB" b="1" dirty="0"/>
              <a:t>manifests</a:t>
            </a:r>
            <a:r>
              <a:rPr lang="en-GB" dirty="0"/>
              <a:t>: contains the </a:t>
            </a:r>
            <a:br>
              <a:rPr lang="en-GB" dirty="0"/>
            </a:br>
            <a:r>
              <a:rPr lang="en-GB" dirty="0">
                <a:hlinkClick r:id="rId3"/>
              </a:rPr>
              <a:t>AndroidManifest.xml</a:t>
            </a:r>
            <a:r>
              <a:rPr lang="en-GB" dirty="0"/>
              <a:t> file.</a:t>
            </a:r>
          </a:p>
          <a:p>
            <a:pPr lvl="1"/>
            <a:r>
              <a:rPr lang="en-GB" b="1" dirty="0"/>
              <a:t>java</a:t>
            </a:r>
            <a:r>
              <a:rPr lang="en-GB" dirty="0"/>
              <a:t>: contains the Java code files,</a:t>
            </a:r>
            <a:br>
              <a:rPr lang="en-GB" dirty="0"/>
            </a:br>
            <a:r>
              <a:rPr lang="en-GB" dirty="0"/>
              <a:t>including </a:t>
            </a:r>
            <a:r>
              <a:rPr lang="en-GB" dirty="0" err="1"/>
              <a:t>JUnit</a:t>
            </a:r>
            <a:r>
              <a:rPr lang="en-GB" dirty="0"/>
              <a:t> test code.</a:t>
            </a:r>
          </a:p>
          <a:p>
            <a:pPr lvl="1"/>
            <a:r>
              <a:rPr lang="en-GB" b="1" dirty="0"/>
              <a:t>res</a:t>
            </a:r>
            <a:r>
              <a:rPr lang="en-GB" dirty="0"/>
              <a:t>: contains all non-code </a:t>
            </a:r>
            <a:br>
              <a:rPr lang="en-GB" dirty="0"/>
            </a:br>
            <a:r>
              <a:rPr lang="en-GB" dirty="0"/>
              <a:t>resources e.g. layouts, UI strings,</a:t>
            </a:r>
            <a:br>
              <a:rPr lang="en-GB" dirty="0"/>
            </a:br>
            <a:r>
              <a:rPr lang="en-GB" dirty="0"/>
              <a:t>images, etc.</a:t>
            </a:r>
          </a:p>
          <a:p>
            <a:pPr lvl="1"/>
            <a:r>
              <a:rPr lang="en-GB" b="1" dirty="0" err="1"/>
              <a:t>Gradle</a:t>
            </a:r>
            <a:r>
              <a:rPr lang="en-GB" b="1" dirty="0"/>
              <a:t> Scripts</a:t>
            </a:r>
            <a:r>
              <a:rPr lang="en-GB" dirty="0"/>
              <a:t> contains the build files.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72507" y="2047074"/>
            <a:ext cx="2891981" cy="4190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621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String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Provide text string values that can be </a:t>
            </a:r>
            <a:r>
              <a:rPr lang="en-GB" b="1" i="1" dirty="0"/>
              <a:t>reused</a:t>
            </a:r>
            <a:r>
              <a:rPr lang="en-GB" dirty="0"/>
              <a:t> throughout your app.</a:t>
            </a:r>
          </a:p>
          <a:p>
            <a:r>
              <a:rPr lang="en-GB" dirty="0"/>
              <a:t>Can have optional text styling and formatting.</a:t>
            </a:r>
          </a:p>
          <a:p>
            <a:r>
              <a:rPr lang="en-GB" dirty="0"/>
              <a:t>Store resources as an XML file in a subdirectory (specifying the resource type) in the res folder e.g.:</a:t>
            </a:r>
          </a:p>
          <a:p>
            <a:pPr lvl="1"/>
            <a:r>
              <a:rPr lang="en-GB" dirty="0"/>
              <a:t>res/values/strings.xml</a:t>
            </a:r>
          </a:p>
          <a:p>
            <a:r>
              <a:rPr lang="en-GB" dirty="0"/>
              <a:t>Useful for localisation – adapting to meet language, cultural, etc. requirements.</a:t>
            </a:r>
          </a:p>
          <a:p>
            <a:pPr lvl="1"/>
            <a:r>
              <a:rPr lang="en-GB" dirty="0"/>
              <a:t>Put default language strings in the values folder</a:t>
            </a:r>
          </a:p>
          <a:p>
            <a:pPr lvl="1"/>
            <a:r>
              <a:rPr lang="en-GB" dirty="0"/>
              <a:t>For language translations, you create another folder called values-&lt;</a:t>
            </a:r>
            <a:r>
              <a:rPr lang="en-GB" dirty="0">
                <a:hlinkClick r:id="rId2"/>
              </a:rPr>
              <a:t>language code</a:t>
            </a:r>
            <a:r>
              <a:rPr lang="en-GB" dirty="0"/>
              <a:t>&gt;. E.g. for Welsh, values-</a:t>
            </a:r>
            <a:r>
              <a:rPr lang="en-GB" b="1" dirty="0"/>
              <a:t>cy</a:t>
            </a:r>
            <a:r>
              <a:rPr lang="en-GB" dirty="0"/>
              <a:t>, and add another </a:t>
            </a:r>
            <a:r>
              <a:rPr lang="en-GB" i="1" dirty="0"/>
              <a:t>strings file </a:t>
            </a:r>
            <a:r>
              <a:rPr lang="en-GB" dirty="0"/>
              <a:t>to this folder with the translated strings.</a:t>
            </a:r>
          </a:p>
          <a:p>
            <a:r>
              <a:rPr lang="en-GB" dirty="0"/>
              <a:t>Three types: string, string array and quantity strings.</a:t>
            </a:r>
          </a:p>
        </p:txBody>
      </p:sp>
    </p:spTree>
    <p:extLst>
      <p:ext uri="{BB962C8B-B14F-4D97-AF65-F5344CB8AC3E}">
        <p14:creationId xmlns:p14="http://schemas.microsoft.com/office/powerpoint/2010/main" val="4277396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1403648" y="4221088"/>
            <a:ext cx="6336704" cy="43204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represent a single </a:t>
            </a:r>
            <a:r>
              <a:rPr lang="en-GB" dirty="0">
                <a:hlinkClick r:id="rId2"/>
              </a:rPr>
              <a:t>string value</a:t>
            </a:r>
            <a:r>
              <a:rPr lang="en-GB" dirty="0"/>
              <a:t>: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resources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STRING resource value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Syntax: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string_identifier_name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&gt;&lt;/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&lt;!--</a:t>
            </a:r>
            <a:r>
              <a:rPr lang="en-GB" sz="20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Example: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nn-NO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</a:t>
            </a: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nn-NO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nn-NO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hello_string</a:t>
            </a:r>
            <a:r>
              <a:rPr lang="nn-NO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nn-NO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Hello!</a:t>
            </a: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nn-NO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</a:t>
            </a:r>
            <a:r>
              <a:rPr lang="nn-NO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resources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0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4677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String Array</a:t>
            </a:r>
          </a:p>
        </p:txBody>
      </p:sp>
      <p:sp>
        <p:nvSpPr>
          <p:cNvPr id="4" name="Rectangle 3"/>
          <p:cNvSpPr/>
          <p:nvPr/>
        </p:nvSpPr>
        <p:spPr>
          <a:xfrm>
            <a:off x="899592" y="3933056"/>
            <a:ext cx="7866456" cy="216024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6000" dirty="0"/>
              <a:t>Used to represent an </a:t>
            </a:r>
            <a:r>
              <a:rPr lang="en-GB" sz="6000" dirty="0">
                <a:hlinkClick r:id="rId2"/>
              </a:rPr>
              <a:t>array of string values</a:t>
            </a:r>
            <a:r>
              <a:rPr lang="en-GB" sz="6000" dirty="0"/>
              <a:t>:</a:t>
            </a: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resources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STRING ARRAY resource value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Syntax: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string-array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3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string_array_name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item_text_string_value1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string-array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</a:p>
          <a:p>
            <a:pPr marL="0" indent="0">
              <a:buNone/>
            </a:pP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b="1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Example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string-array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3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planets_array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Mercury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Venus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Earth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3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Mars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&lt;!--</a:t>
            </a:r>
            <a:r>
              <a:rPr lang="en-GB" sz="3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... 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string-array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3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resources</a:t>
            </a:r>
            <a:r>
              <a:rPr lang="en-GB" sz="3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484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Quantity String (Plurals) Example</a:t>
            </a:r>
          </a:p>
        </p:txBody>
      </p:sp>
      <p:sp>
        <p:nvSpPr>
          <p:cNvPr id="4" name="Rectangle 3"/>
          <p:cNvSpPr/>
          <p:nvPr/>
        </p:nvSpPr>
        <p:spPr>
          <a:xfrm>
            <a:off x="683568" y="4077072"/>
            <a:ext cx="8208912" cy="16561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sz="4800" dirty="0"/>
              <a:t>Used to represent different </a:t>
            </a:r>
            <a:r>
              <a:rPr lang="en-GB" sz="4800" dirty="0">
                <a:hlinkClick r:id="rId2"/>
              </a:rPr>
              <a:t>strings for pluralisation</a:t>
            </a:r>
            <a:r>
              <a:rPr lang="en-GB" sz="4800" dirty="0"/>
              <a:t>: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resources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2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QUANTITY STRINGS (PLURALS)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2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Syntax: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plurals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plural_name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=[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zero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 | 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 | 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two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 | 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few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 | 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many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 | 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other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]&gt;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text_string_value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&lt;/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plurals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2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Example: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&lt;!--</a:t>
            </a:r>
            <a:r>
              <a:rPr lang="en-GB" sz="2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%d is a placeholder and will be replaced with the quantity value 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--&gt;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plurals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numberOfSongsAvailable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one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%d song found.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  &lt;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quantity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other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%d songs found.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item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&lt;/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plurals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8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resources</a:t>
            </a:r>
            <a:r>
              <a:rPr lang="en-GB" sz="28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8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018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Bit About </a:t>
            </a:r>
            <a:r>
              <a:rPr lang="en-GB" dirty="0" err="1"/>
              <a:t>Gradle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Android Studio uses </a:t>
            </a:r>
            <a:r>
              <a:rPr lang="en-GB" dirty="0" err="1">
                <a:hlinkClick r:id="rId3"/>
              </a:rPr>
              <a:t>Gradle</a:t>
            </a:r>
            <a:r>
              <a:rPr lang="en-GB" dirty="0"/>
              <a:t> to automate and manage compiling and packaging your app into an APK. </a:t>
            </a:r>
          </a:p>
          <a:p>
            <a:r>
              <a:rPr lang="en-GB" dirty="0" err="1"/>
              <a:t>Gradle</a:t>
            </a:r>
            <a:r>
              <a:rPr lang="en-GB" dirty="0"/>
              <a:t> is a build automation system used to build your project ready for deployment.</a:t>
            </a:r>
          </a:p>
          <a:p>
            <a:r>
              <a:rPr lang="en-GB" dirty="0"/>
              <a:t>You use it to automate build tasks via scripts e.g.</a:t>
            </a:r>
          </a:p>
          <a:p>
            <a:pPr lvl="1"/>
            <a:r>
              <a:rPr lang="en-GB" dirty="0"/>
              <a:t>Copy files from one directory to another before the build process happens.</a:t>
            </a:r>
          </a:p>
          <a:p>
            <a:r>
              <a:rPr lang="en-GB" dirty="0"/>
              <a:t>The simple answer: </a:t>
            </a:r>
          </a:p>
          <a:p>
            <a:pPr lvl="1"/>
            <a:r>
              <a:rPr lang="en-GB" dirty="0"/>
              <a:t>Builds your Android APK</a:t>
            </a:r>
          </a:p>
          <a:p>
            <a:pPr lvl="2"/>
            <a:r>
              <a:rPr lang="en-GB" dirty="0"/>
              <a:t>Takes all the resources and source code files (.java, .xml, etc.), </a:t>
            </a:r>
          </a:p>
          <a:p>
            <a:pPr lvl="2"/>
            <a:r>
              <a:rPr lang="en-GB" dirty="0"/>
              <a:t>Compiles them (e.g. java class files to </a:t>
            </a:r>
            <a:r>
              <a:rPr lang="en-GB" dirty="0" err="1"/>
              <a:t>dex</a:t>
            </a:r>
            <a:r>
              <a:rPr lang="en-GB" dirty="0"/>
              <a:t> files)</a:t>
            </a:r>
          </a:p>
          <a:p>
            <a:pPr lvl="2"/>
            <a:r>
              <a:rPr lang="en-GB" dirty="0"/>
              <a:t>Groups them all into one compressed file – the APK!</a:t>
            </a:r>
          </a:p>
        </p:txBody>
      </p:sp>
    </p:spTree>
    <p:extLst>
      <p:ext uri="{BB962C8B-B14F-4D97-AF65-F5344CB8AC3E}">
        <p14:creationId xmlns:p14="http://schemas.microsoft.com/office/powerpoint/2010/main" val="775970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154490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7800</TotalTime>
  <Words>1794</Words>
  <Application>Microsoft Office PowerPoint</Application>
  <PresentationFormat>On-screen Show (4:3)</PresentationFormat>
  <Paragraphs>311</Paragraphs>
  <Slides>29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Introduction</vt:lpstr>
      <vt:lpstr>Today’s Lecture</vt:lpstr>
      <vt:lpstr>Aim</vt:lpstr>
      <vt:lpstr>Module Assessment</vt:lpstr>
      <vt:lpstr>Reading Materials - Books</vt:lpstr>
      <vt:lpstr>Reading Materials – Online Resources</vt:lpstr>
      <vt:lpstr>Mobile Application Development</vt:lpstr>
      <vt:lpstr>Android Apps</vt:lpstr>
      <vt:lpstr>The Android Platform</vt:lpstr>
      <vt:lpstr>Android Apps</vt:lpstr>
      <vt:lpstr>Android Apps</vt:lpstr>
      <vt:lpstr>The Development Environment</vt:lpstr>
      <vt:lpstr>Android Studio, a Comment</vt:lpstr>
      <vt:lpstr>Android Versions and API Levels</vt:lpstr>
      <vt:lpstr>Android Virtual Devices &amp; Emulators</vt:lpstr>
      <vt:lpstr>Android Virtual Devices &amp; Emulators</vt:lpstr>
      <vt:lpstr>Object Oriented Programming (OOP)</vt:lpstr>
      <vt:lpstr>Building our 1st App</vt:lpstr>
      <vt:lpstr>Layouts</vt:lpstr>
      <vt:lpstr>Activities</vt:lpstr>
      <vt:lpstr>Activities and Layouts</vt:lpstr>
      <vt:lpstr>Implementing an Activity</vt:lpstr>
      <vt:lpstr>The Android Project Folder Structure</vt:lpstr>
      <vt:lpstr>String Resources</vt:lpstr>
      <vt:lpstr>String</vt:lpstr>
      <vt:lpstr>String Array</vt:lpstr>
      <vt:lpstr>Quantity String (Plurals) Example</vt:lpstr>
      <vt:lpstr>A Bit About Gradle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1120</cp:revision>
  <cp:lastPrinted>2014-09-29T16:21:25Z</cp:lastPrinted>
  <dcterms:created xsi:type="dcterms:W3CDTF">2013-09-18T07:00:31Z</dcterms:created>
  <dcterms:modified xsi:type="dcterms:W3CDTF">2016-10-10T06:18:56Z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