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4" r:id="rId5"/>
    <p:sldId id="266" r:id="rId6"/>
    <p:sldId id="261" r:id="rId7"/>
    <p:sldId id="262" r:id="rId8"/>
    <p:sldId id="265" r:id="rId9"/>
    <p:sldId id="268" r:id="rId10"/>
    <p:sldId id="270" r:id="rId11"/>
    <p:sldId id="269" r:id="rId12"/>
    <p:sldId id="271"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19"/>
    <p:restoredTop sz="94582"/>
  </p:normalViewPr>
  <p:slideViewPr>
    <p:cSldViewPr snapToGrid="0" snapToObjects="1">
      <p:cViewPr>
        <p:scale>
          <a:sx n="103" d="100"/>
          <a:sy n="103" d="100"/>
        </p:scale>
        <p:origin x="888"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a:pPr/>
              <a:t>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a:pPr/>
              <a:t>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a:pPr/>
              <a:t>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a:pPr/>
              <a:t>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a:pPr/>
              <a:t>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dirty="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a:pPr/>
              <a:t>11/20/19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dirty="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a:pPr/>
              <a:t>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a:pPr/>
              <a:t>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a:pPr/>
              <a:t>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a:pPr/>
              <a:t>11/20/19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idyXOMAZOU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verywellfamily.com/the-effects-of-slut-shaming-on-teen-girls-460586" TargetMode="External"/><Relationship Id="rId2" Type="http://schemas.openxmlformats.org/officeDocument/2006/relationships/hyperlink" Target="http://www.theatlantic.com/magazine/archive/2012/05/is-facebook-making-us-lonely?308930/" TargetMode="External"/><Relationship Id="rId1" Type="http://schemas.openxmlformats.org/officeDocument/2006/relationships/slideLayout" Target="../slideLayouts/slideLayout2.xml"/><Relationship Id="rId4" Type="http://schemas.openxmlformats.org/officeDocument/2006/relationships/hyperlink" Target="http://www.ment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CB6D8-387D-CD40-A485-F6A57624A7A7}"/>
              </a:ext>
            </a:extLst>
          </p:cNvPr>
          <p:cNvSpPr>
            <a:spLocks noGrp="1"/>
          </p:cNvSpPr>
          <p:nvPr>
            <p:ph type="ctrTitle"/>
          </p:nvPr>
        </p:nvSpPr>
        <p:spPr/>
        <p:txBody>
          <a:bodyPr/>
          <a:lstStyle/>
          <a:p>
            <a:pPr algn="ctr"/>
            <a:r>
              <a:rPr lang="en-US" dirty="0"/>
              <a:t>Social Media and Anxiety in Young People</a:t>
            </a:r>
          </a:p>
        </p:txBody>
      </p:sp>
      <p:sp>
        <p:nvSpPr>
          <p:cNvPr id="3" name="Subtitle 2">
            <a:extLst>
              <a:ext uri="{FF2B5EF4-FFF2-40B4-BE49-F238E27FC236}">
                <a16:creationId xmlns:a16="http://schemas.microsoft.com/office/drawing/2014/main" id="{1E20E6DE-2621-C343-B1B4-4705860FA512}"/>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126892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6BB0-9561-5B47-9820-1019891DB247}"/>
              </a:ext>
            </a:extLst>
          </p:cNvPr>
          <p:cNvSpPr>
            <a:spLocks noGrp="1"/>
          </p:cNvSpPr>
          <p:nvPr>
            <p:ph type="title"/>
          </p:nvPr>
        </p:nvSpPr>
        <p:spPr>
          <a:xfrm>
            <a:off x="1620002" y="455448"/>
            <a:ext cx="10571998" cy="970450"/>
          </a:xfrm>
        </p:spPr>
        <p:txBody>
          <a:bodyPr/>
          <a:lstStyle/>
          <a:p>
            <a:r>
              <a:rPr lang="en-US" dirty="0"/>
              <a:t>UK Social Media statistics </a:t>
            </a:r>
            <a:br>
              <a:rPr lang="en-US" dirty="0"/>
            </a:br>
            <a:r>
              <a:rPr lang="en-US" sz="1200" dirty="0"/>
              <a:t>https://social-media.co.uk/list-popular-social-networking-websites</a:t>
            </a:r>
          </a:p>
        </p:txBody>
      </p:sp>
      <p:pic>
        <p:nvPicPr>
          <p:cNvPr id="5" name="Content Placeholder 4">
            <a:extLst>
              <a:ext uri="{FF2B5EF4-FFF2-40B4-BE49-F238E27FC236}">
                <a16:creationId xmlns:a16="http://schemas.microsoft.com/office/drawing/2014/main" id="{1223457F-30F0-E047-892A-86520322B2B6}"/>
              </a:ext>
            </a:extLst>
          </p:cNvPr>
          <p:cNvPicPr>
            <a:picLocks noGrp="1" noChangeAspect="1"/>
          </p:cNvPicPr>
          <p:nvPr>
            <p:ph idx="1"/>
          </p:nvPr>
        </p:nvPicPr>
        <p:blipFill>
          <a:blip r:embed="rId2"/>
          <a:stretch>
            <a:fillRect/>
          </a:stretch>
        </p:blipFill>
        <p:spPr>
          <a:xfrm>
            <a:off x="543930" y="4401511"/>
            <a:ext cx="842241" cy="864118"/>
          </a:xfrm>
        </p:spPr>
      </p:pic>
      <p:pic>
        <p:nvPicPr>
          <p:cNvPr id="13" name="Picture 12">
            <a:extLst>
              <a:ext uri="{FF2B5EF4-FFF2-40B4-BE49-F238E27FC236}">
                <a16:creationId xmlns:a16="http://schemas.microsoft.com/office/drawing/2014/main" id="{EF0FA397-E988-684F-943B-6438E55CFA59}"/>
              </a:ext>
            </a:extLst>
          </p:cNvPr>
          <p:cNvPicPr>
            <a:picLocks noChangeAspect="1"/>
          </p:cNvPicPr>
          <p:nvPr/>
        </p:nvPicPr>
        <p:blipFill>
          <a:blip r:embed="rId3"/>
          <a:stretch>
            <a:fillRect/>
          </a:stretch>
        </p:blipFill>
        <p:spPr>
          <a:xfrm>
            <a:off x="555309" y="2433791"/>
            <a:ext cx="830862" cy="824661"/>
          </a:xfrm>
          <a:prstGeom prst="rect">
            <a:avLst/>
          </a:prstGeom>
        </p:spPr>
      </p:pic>
      <p:pic>
        <p:nvPicPr>
          <p:cNvPr id="21" name="Picture 20" descr="A picture containing drawing&#10;&#10;Description automatically generated">
            <a:extLst>
              <a:ext uri="{FF2B5EF4-FFF2-40B4-BE49-F238E27FC236}">
                <a16:creationId xmlns:a16="http://schemas.microsoft.com/office/drawing/2014/main" id="{74465991-B8E4-B94F-96D3-EE3071CE0047}"/>
              </a:ext>
            </a:extLst>
          </p:cNvPr>
          <p:cNvPicPr>
            <a:picLocks noChangeAspect="1"/>
          </p:cNvPicPr>
          <p:nvPr/>
        </p:nvPicPr>
        <p:blipFill>
          <a:blip r:embed="rId4"/>
          <a:stretch>
            <a:fillRect/>
          </a:stretch>
        </p:blipFill>
        <p:spPr>
          <a:xfrm>
            <a:off x="605374" y="5570524"/>
            <a:ext cx="867466" cy="887425"/>
          </a:xfrm>
          <a:prstGeom prst="rect">
            <a:avLst/>
          </a:prstGeom>
        </p:spPr>
      </p:pic>
      <p:sp>
        <p:nvSpPr>
          <p:cNvPr id="23" name="TextBox 22">
            <a:extLst>
              <a:ext uri="{FF2B5EF4-FFF2-40B4-BE49-F238E27FC236}">
                <a16:creationId xmlns:a16="http://schemas.microsoft.com/office/drawing/2014/main" id="{4A8FF90B-6A54-8940-BE2D-B690A63C6DC4}"/>
              </a:ext>
            </a:extLst>
          </p:cNvPr>
          <p:cNvSpPr txBox="1"/>
          <p:nvPr/>
        </p:nvSpPr>
        <p:spPr>
          <a:xfrm>
            <a:off x="1827592" y="2565905"/>
            <a:ext cx="2887329" cy="369332"/>
          </a:xfrm>
          <a:prstGeom prst="rect">
            <a:avLst/>
          </a:prstGeom>
          <a:noFill/>
        </p:spPr>
        <p:txBody>
          <a:bodyPr wrap="none" rtlCol="0">
            <a:spAutoFit/>
          </a:bodyPr>
          <a:lstStyle/>
          <a:p>
            <a:r>
              <a:rPr lang="en-US" dirty="0"/>
              <a:t>35,130,000 users per day</a:t>
            </a:r>
          </a:p>
        </p:txBody>
      </p:sp>
      <p:sp>
        <p:nvSpPr>
          <p:cNvPr id="24" name="TextBox 23">
            <a:extLst>
              <a:ext uri="{FF2B5EF4-FFF2-40B4-BE49-F238E27FC236}">
                <a16:creationId xmlns:a16="http://schemas.microsoft.com/office/drawing/2014/main" id="{403E862E-1031-4D45-A8F5-6EF4651147ED}"/>
              </a:ext>
            </a:extLst>
          </p:cNvPr>
          <p:cNvSpPr txBox="1"/>
          <p:nvPr/>
        </p:nvSpPr>
        <p:spPr>
          <a:xfrm>
            <a:off x="1827592" y="4536909"/>
            <a:ext cx="3474721" cy="1200329"/>
          </a:xfrm>
          <a:prstGeom prst="rect">
            <a:avLst/>
          </a:prstGeom>
          <a:noFill/>
        </p:spPr>
        <p:txBody>
          <a:bodyPr wrap="square" rtlCol="0">
            <a:spAutoFit/>
          </a:bodyPr>
          <a:lstStyle/>
          <a:p>
            <a:r>
              <a:rPr lang="en-US" dirty="0"/>
              <a:t>14,000,000 users</a:t>
            </a:r>
          </a:p>
          <a:p>
            <a:r>
              <a:rPr lang="en-US" dirty="0"/>
              <a:t>95 million pictures posted each  day </a:t>
            </a:r>
          </a:p>
          <a:p>
            <a:r>
              <a:rPr lang="en-US" dirty="0"/>
              <a:t> </a:t>
            </a:r>
          </a:p>
        </p:txBody>
      </p:sp>
      <p:sp>
        <p:nvSpPr>
          <p:cNvPr id="25" name="TextBox 24">
            <a:extLst>
              <a:ext uri="{FF2B5EF4-FFF2-40B4-BE49-F238E27FC236}">
                <a16:creationId xmlns:a16="http://schemas.microsoft.com/office/drawing/2014/main" id="{82040A57-0B8A-0648-AEFE-E36B43CA66FB}"/>
              </a:ext>
            </a:extLst>
          </p:cNvPr>
          <p:cNvSpPr txBox="1"/>
          <p:nvPr/>
        </p:nvSpPr>
        <p:spPr>
          <a:xfrm>
            <a:off x="1814769" y="3429000"/>
            <a:ext cx="2823209" cy="923330"/>
          </a:xfrm>
          <a:prstGeom prst="rect">
            <a:avLst/>
          </a:prstGeom>
          <a:noFill/>
        </p:spPr>
        <p:txBody>
          <a:bodyPr wrap="none" rtlCol="0">
            <a:spAutoFit/>
          </a:bodyPr>
          <a:lstStyle/>
          <a:p>
            <a:r>
              <a:rPr lang="en-US" dirty="0"/>
              <a:t>23,000,000 users </a:t>
            </a:r>
          </a:p>
          <a:p>
            <a:r>
              <a:rPr lang="en-US" dirty="0"/>
              <a:t>1 billion hours watched </a:t>
            </a:r>
          </a:p>
          <a:p>
            <a:r>
              <a:rPr lang="en-US" dirty="0"/>
              <a:t>every day.</a:t>
            </a:r>
          </a:p>
        </p:txBody>
      </p:sp>
      <p:sp>
        <p:nvSpPr>
          <p:cNvPr id="26" name="TextBox 25">
            <a:extLst>
              <a:ext uri="{FF2B5EF4-FFF2-40B4-BE49-F238E27FC236}">
                <a16:creationId xmlns:a16="http://schemas.microsoft.com/office/drawing/2014/main" id="{1D152997-BC33-2842-A4A4-62253BBBCCBF}"/>
              </a:ext>
            </a:extLst>
          </p:cNvPr>
          <p:cNvSpPr txBox="1"/>
          <p:nvPr/>
        </p:nvSpPr>
        <p:spPr>
          <a:xfrm>
            <a:off x="1827592" y="5606626"/>
            <a:ext cx="3073277" cy="923330"/>
          </a:xfrm>
          <a:prstGeom prst="rect">
            <a:avLst/>
          </a:prstGeom>
          <a:noFill/>
        </p:spPr>
        <p:txBody>
          <a:bodyPr wrap="none" rtlCol="0">
            <a:spAutoFit/>
          </a:bodyPr>
          <a:lstStyle/>
          <a:p>
            <a:r>
              <a:rPr lang="en-US" dirty="0"/>
              <a:t>16,200,000 users per day</a:t>
            </a:r>
          </a:p>
          <a:p>
            <a:r>
              <a:rPr lang="en-US" dirty="0"/>
              <a:t>528,000 snapchats shared</a:t>
            </a:r>
          </a:p>
          <a:p>
            <a:r>
              <a:rPr lang="en-US" dirty="0"/>
              <a:t>every minute.</a:t>
            </a:r>
          </a:p>
        </p:txBody>
      </p:sp>
      <p:pic>
        <p:nvPicPr>
          <p:cNvPr id="30" name="Picture 29">
            <a:extLst>
              <a:ext uri="{FF2B5EF4-FFF2-40B4-BE49-F238E27FC236}">
                <a16:creationId xmlns:a16="http://schemas.microsoft.com/office/drawing/2014/main" id="{5ECE4E1C-3D7F-6B4D-A653-F2E6CD7728CB}"/>
              </a:ext>
            </a:extLst>
          </p:cNvPr>
          <p:cNvPicPr>
            <a:picLocks noChangeAspect="1"/>
          </p:cNvPicPr>
          <p:nvPr/>
        </p:nvPicPr>
        <p:blipFill>
          <a:blip r:embed="rId5"/>
          <a:stretch>
            <a:fillRect/>
          </a:stretch>
        </p:blipFill>
        <p:spPr>
          <a:xfrm>
            <a:off x="555309" y="3451416"/>
            <a:ext cx="1064693" cy="679560"/>
          </a:xfrm>
          <a:prstGeom prst="rect">
            <a:avLst/>
          </a:prstGeom>
        </p:spPr>
      </p:pic>
      <p:sp>
        <p:nvSpPr>
          <p:cNvPr id="31" name="TextBox 30">
            <a:extLst>
              <a:ext uri="{FF2B5EF4-FFF2-40B4-BE49-F238E27FC236}">
                <a16:creationId xmlns:a16="http://schemas.microsoft.com/office/drawing/2014/main" id="{4972E145-16EB-0346-B606-F63913127AEF}"/>
              </a:ext>
            </a:extLst>
          </p:cNvPr>
          <p:cNvSpPr txBox="1"/>
          <p:nvPr/>
        </p:nvSpPr>
        <p:spPr>
          <a:xfrm>
            <a:off x="6300592" y="2565905"/>
            <a:ext cx="4809994" cy="923330"/>
          </a:xfrm>
          <a:prstGeom prst="rect">
            <a:avLst/>
          </a:prstGeom>
          <a:noFill/>
        </p:spPr>
        <p:txBody>
          <a:bodyPr wrap="square" rtlCol="0">
            <a:spAutoFit/>
          </a:bodyPr>
          <a:lstStyle/>
          <a:p>
            <a:r>
              <a:rPr lang="en-US" dirty="0"/>
              <a:t>In the US 92% of teens report going online daily, including 24% who report doing “almost constant” use. ( Lenhard 2015)</a:t>
            </a:r>
          </a:p>
        </p:txBody>
      </p:sp>
    </p:spTree>
    <p:extLst>
      <p:ext uri="{BB962C8B-B14F-4D97-AF65-F5344CB8AC3E}">
        <p14:creationId xmlns:p14="http://schemas.microsoft.com/office/powerpoint/2010/main" val="129226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AC641-E336-8F4E-9DCE-D872FF70AB66}"/>
              </a:ext>
            </a:extLst>
          </p:cNvPr>
          <p:cNvSpPr>
            <a:spLocks noGrp="1"/>
          </p:cNvSpPr>
          <p:nvPr>
            <p:ph type="title"/>
          </p:nvPr>
        </p:nvSpPr>
        <p:spPr>
          <a:xfrm>
            <a:off x="1084320" y="298598"/>
            <a:ext cx="10571998" cy="1210162"/>
          </a:xfrm>
        </p:spPr>
        <p:txBody>
          <a:bodyPr/>
          <a:lstStyle/>
          <a:p>
            <a:r>
              <a:rPr lang="en-US" dirty="0"/>
              <a:t> 1 in 10 people in the UK suffers from anxiety</a:t>
            </a:r>
          </a:p>
        </p:txBody>
      </p:sp>
      <p:sp>
        <p:nvSpPr>
          <p:cNvPr id="5" name="Content Placeholder 2">
            <a:extLst>
              <a:ext uri="{FF2B5EF4-FFF2-40B4-BE49-F238E27FC236}">
                <a16:creationId xmlns:a16="http://schemas.microsoft.com/office/drawing/2014/main" id="{F62414EE-2533-0640-8B77-AB9DD401FA9F}"/>
              </a:ext>
            </a:extLst>
          </p:cNvPr>
          <p:cNvSpPr>
            <a:spLocks noGrp="1"/>
          </p:cNvSpPr>
          <p:nvPr>
            <p:ph idx="1"/>
          </p:nvPr>
        </p:nvSpPr>
        <p:spPr>
          <a:xfrm>
            <a:off x="818713" y="2799803"/>
            <a:ext cx="10554574" cy="3636511"/>
          </a:xfrm>
        </p:spPr>
        <p:txBody>
          <a:bodyPr>
            <a:normAutofit fontScale="92500" lnSpcReduction="20000"/>
          </a:bodyPr>
          <a:lstStyle/>
          <a:p>
            <a:r>
              <a:rPr lang="en-US" dirty="0"/>
              <a:t>Anxiety.org considers social media an anxiety -provoking factor.</a:t>
            </a:r>
          </a:p>
          <a:p>
            <a:endParaRPr lang="en-US" dirty="0"/>
          </a:p>
          <a:p>
            <a:r>
              <a:rPr lang="en-US" dirty="0"/>
              <a:t>SM adds a new dimension to loneliness and anxiety by providing a direct way of quantifying friendships, viewing the friendship networks of others for comparison and providing non stop information about social events. Comparing your popularity with that of your peers and the feelings that </a:t>
            </a:r>
            <a:r>
              <a:rPr lang="en-US" b="1" dirty="0"/>
              <a:t>FOMO</a:t>
            </a:r>
            <a:r>
              <a:rPr lang="en-US" dirty="0"/>
              <a:t> engenders is powerful and  becomes a yardstick for your popularity or more significantly, feelings of loneliness and alienation. Disturbingly this leads to increased use of SM to alleviate loneliness with addiction to SM seen to activate the same brain areas as cocaine. (Examination of neural systems sub-serving Facebook Addiction. 2015. Turel Q.; He, Q.; Bechara, A. Psychological Reports: Disability and Trauma. </a:t>
            </a:r>
          </a:p>
          <a:p>
            <a:endParaRPr lang="en-US" dirty="0"/>
          </a:p>
          <a:p>
            <a:r>
              <a:rPr lang="en-US" b="1" dirty="0"/>
              <a:t>Compare and Despair  </a:t>
            </a:r>
            <a:r>
              <a:rPr lang="en-US" dirty="0"/>
              <a:t>culture is perpetuated by the Perfect lives of bloggers, models, celebrities and Influencers. Endless self exposure as opposed to privacy. Young people developing psychologically under a never –fading spotlight.</a:t>
            </a:r>
          </a:p>
          <a:p>
            <a:endParaRPr lang="en-US" dirty="0"/>
          </a:p>
        </p:txBody>
      </p:sp>
    </p:spTree>
    <p:extLst>
      <p:ext uri="{BB962C8B-B14F-4D97-AF65-F5344CB8AC3E}">
        <p14:creationId xmlns:p14="http://schemas.microsoft.com/office/powerpoint/2010/main" val="698199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2F15A-A522-BB48-88B8-2C8EA059F69A}"/>
              </a:ext>
            </a:extLst>
          </p:cNvPr>
          <p:cNvSpPr>
            <a:spLocks noGrp="1"/>
          </p:cNvSpPr>
          <p:nvPr>
            <p:ph type="title"/>
          </p:nvPr>
        </p:nvSpPr>
        <p:spPr/>
        <p:txBody>
          <a:bodyPr/>
          <a:lstStyle/>
          <a:p>
            <a:r>
              <a:rPr lang="en-US" dirty="0"/>
              <a:t>EFFECTS</a:t>
            </a:r>
          </a:p>
        </p:txBody>
      </p:sp>
      <p:sp>
        <p:nvSpPr>
          <p:cNvPr id="3" name="Content Placeholder 2">
            <a:extLst>
              <a:ext uri="{FF2B5EF4-FFF2-40B4-BE49-F238E27FC236}">
                <a16:creationId xmlns:a16="http://schemas.microsoft.com/office/drawing/2014/main" id="{E0DB279D-B0AB-D848-814E-73F98DF8DD78}"/>
              </a:ext>
            </a:extLst>
          </p:cNvPr>
          <p:cNvSpPr>
            <a:spLocks noGrp="1"/>
          </p:cNvSpPr>
          <p:nvPr>
            <p:ph idx="1"/>
          </p:nvPr>
        </p:nvSpPr>
        <p:spPr>
          <a:xfrm>
            <a:off x="810000" y="2354580"/>
            <a:ext cx="10563286" cy="4056232"/>
          </a:xfrm>
        </p:spPr>
        <p:txBody>
          <a:bodyPr>
            <a:normAutofit fontScale="85000" lnSpcReduction="20000"/>
          </a:bodyPr>
          <a:lstStyle/>
          <a:p>
            <a:r>
              <a:rPr lang="en-US" sz="1900" dirty="0"/>
              <a:t>Young people use social media in particular Instagram and Snapchat to express their attractiveness and sexuality amongst their peers. Young people learn from an early age from the omnipresent media  that flattering images and sexually provocative pictures garner attention and validation. </a:t>
            </a:r>
          </a:p>
          <a:p>
            <a:endParaRPr lang="en-US" sz="1900" dirty="0"/>
          </a:p>
          <a:p>
            <a:r>
              <a:rPr lang="en-US" sz="1900" dirty="0"/>
              <a:t>Promotes a disembodied experience of the self as teenagers engage in a visual construction of the self on a digital screen.  Social isolation can result as they substitute social media for face to face social interactions as they view highly curated, unrealistic  portrayals of others who they seek to emulate (Shensa, A et al 2017).</a:t>
            </a:r>
          </a:p>
          <a:p>
            <a:endParaRPr lang="en-US" dirty="0"/>
          </a:p>
          <a:p>
            <a:r>
              <a:rPr lang="en-US" sz="1900" dirty="0"/>
              <a:t>This constructing and portraying oneself as a sexual object has many grave consequences for mental and sexual health including body shame, self objectification and negative self esteem. Lead to feelings of dehumanization and an absence of power. Studies show that men as well as women make associations with body shame and sexual assertiveness.  ( Frederickson &amp; Roberts 1997)</a:t>
            </a:r>
          </a:p>
          <a:p>
            <a:endParaRPr lang="en-US" dirty="0"/>
          </a:p>
          <a:p>
            <a:pPr marL="0" indent="0">
              <a:buNone/>
            </a:pPr>
            <a:r>
              <a:rPr lang="en-US" dirty="0"/>
              <a:t>     </a:t>
            </a:r>
          </a:p>
        </p:txBody>
      </p:sp>
    </p:spTree>
    <p:extLst>
      <p:ext uri="{BB962C8B-B14F-4D97-AF65-F5344CB8AC3E}">
        <p14:creationId xmlns:p14="http://schemas.microsoft.com/office/powerpoint/2010/main" val="175206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7FCED-04A3-8745-B225-0C74A3564976}"/>
              </a:ext>
            </a:extLst>
          </p:cNvPr>
          <p:cNvSpPr>
            <a:spLocks noGrp="1"/>
          </p:cNvSpPr>
          <p:nvPr>
            <p:ph type="title"/>
          </p:nvPr>
        </p:nvSpPr>
        <p:spPr/>
        <p:txBody>
          <a:bodyPr/>
          <a:lstStyle/>
          <a:p>
            <a:r>
              <a:rPr lang="en-US" dirty="0"/>
              <a:t>Effects of Social Media on YP Friendships</a:t>
            </a:r>
          </a:p>
        </p:txBody>
      </p:sp>
      <p:sp>
        <p:nvSpPr>
          <p:cNvPr id="3" name="Content Placeholder 2">
            <a:extLst>
              <a:ext uri="{FF2B5EF4-FFF2-40B4-BE49-F238E27FC236}">
                <a16:creationId xmlns:a16="http://schemas.microsoft.com/office/drawing/2014/main" id="{F8246734-038A-6342-880D-E81CC5BE88A8}"/>
              </a:ext>
            </a:extLst>
          </p:cNvPr>
          <p:cNvSpPr>
            <a:spLocks noGrp="1"/>
          </p:cNvSpPr>
          <p:nvPr>
            <p:ph idx="1"/>
          </p:nvPr>
        </p:nvSpPr>
        <p:spPr>
          <a:xfrm>
            <a:off x="818712" y="3018773"/>
            <a:ext cx="10563286" cy="3278436"/>
          </a:xfrm>
        </p:spPr>
        <p:txBody>
          <a:bodyPr>
            <a:normAutofit fontScale="92500" lnSpcReduction="10000"/>
          </a:bodyPr>
          <a:lstStyle/>
          <a:p>
            <a:r>
              <a:rPr lang="en-US" dirty="0"/>
              <a:t>  SM a significant contributor to the friendship networks of young people. YP and loneliness seen to be linked with the perception of whether they consider themselves to be a successful user of SM and can have an impact on feelings of loneliness, anxiety, paranoia and mental health generally.</a:t>
            </a:r>
          </a:p>
          <a:p>
            <a:endParaRPr lang="en-US" dirty="0"/>
          </a:p>
          <a:p>
            <a:r>
              <a:rPr lang="en-US" dirty="0"/>
              <a:t>This is due by SM offering YP a way of quantifying their friendships, by viewing the friendship networks of others for comparison and monitoring what is going on socially in friendship groups.</a:t>
            </a:r>
          </a:p>
          <a:p>
            <a:endParaRPr lang="en-US" dirty="0"/>
          </a:p>
          <a:p>
            <a:r>
              <a:rPr lang="en-US" dirty="0"/>
              <a:t>SM has become a surrogate for the seeking of connectedness and as a consequence our connections grow broader but shallower. Feelings of disconnectedness are associated with passive interactions such as the ’liking’ of posts. (Marche, S. 2012)</a:t>
            </a:r>
          </a:p>
          <a:p>
            <a:endParaRPr lang="en-US" dirty="0"/>
          </a:p>
          <a:p>
            <a:endParaRPr lang="en-US" dirty="0"/>
          </a:p>
        </p:txBody>
      </p:sp>
    </p:spTree>
    <p:extLst>
      <p:ext uri="{BB962C8B-B14F-4D97-AF65-F5344CB8AC3E}">
        <p14:creationId xmlns:p14="http://schemas.microsoft.com/office/powerpoint/2010/main" val="3519030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DA49D-8D34-9C47-A318-9F8E7223D03B}"/>
              </a:ext>
            </a:extLst>
          </p:cNvPr>
          <p:cNvSpPr>
            <a:spLocks noGrp="1"/>
          </p:cNvSpPr>
          <p:nvPr>
            <p:ph type="title"/>
          </p:nvPr>
        </p:nvSpPr>
        <p:spPr/>
        <p:txBody>
          <a:bodyPr/>
          <a:lstStyle/>
          <a:p>
            <a:r>
              <a:rPr lang="en-US" dirty="0"/>
              <a:t>SEX ONLINE: Revenge Porn / Slut Shaming</a:t>
            </a:r>
          </a:p>
        </p:txBody>
      </p:sp>
      <p:sp>
        <p:nvSpPr>
          <p:cNvPr id="3" name="Content Placeholder 2">
            <a:extLst>
              <a:ext uri="{FF2B5EF4-FFF2-40B4-BE49-F238E27FC236}">
                <a16:creationId xmlns:a16="http://schemas.microsoft.com/office/drawing/2014/main" id="{4D603A88-4571-674F-998C-FB54FC006BC6}"/>
              </a:ext>
            </a:extLst>
          </p:cNvPr>
          <p:cNvSpPr>
            <a:spLocks noGrp="1"/>
          </p:cNvSpPr>
          <p:nvPr>
            <p:ph idx="1"/>
          </p:nvPr>
        </p:nvSpPr>
        <p:spPr>
          <a:xfrm>
            <a:off x="827424" y="2430918"/>
            <a:ext cx="10554574" cy="3979894"/>
          </a:xfrm>
        </p:spPr>
        <p:txBody>
          <a:bodyPr>
            <a:normAutofit fontScale="55000" lnSpcReduction="20000"/>
          </a:bodyPr>
          <a:lstStyle/>
          <a:p>
            <a:r>
              <a:rPr lang="en-US" sz="2900" dirty="0"/>
              <a:t>Sl</a:t>
            </a:r>
            <a:r>
              <a:rPr lang="en-US" sz="2900" b="1" dirty="0"/>
              <a:t>ut Shaming </a:t>
            </a:r>
            <a:r>
              <a:rPr lang="en-US" sz="2900" dirty="0"/>
              <a:t>is a form of cyberbulling where girls are targeted on SM and bullied through degradation or humiliation for their sexuality. Becoming the most common form of sexual harassment online involving sharing explicit photos and videos which have been often taken with out the target’s knowledge. These cases can result in child pornography charges both for the boy (usually) who took the video and against other YP who have a copy of the video on their smart phone as is deemed possession of child pornography. (Gordon, S 2019).</a:t>
            </a:r>
          </a:p>
          <a:p>
            <a:r>
              <a:rPr lang="en-US" sz="2900" dirty="0"/>
              <a:t> </a:t>
            </a:r>
            <a:r>
              <a:rPr lang="en-US" sz="2900" b="1" dirty="0"/>
              <a:t>Sexting</a:t>
            </a:r>
            <a:r>
              <a:rPr lang="en-US" sz="2900" dirty="0"/>
              <a:t> can also lead to slut-shaming and is a growing area of education in schools and colleges about the consequences associated with sexting where sexually explicit or nude images have been shared.</a:t>
            </a:r>
          </a:p>
          <a:p>
            <a:r>
              <a:rPr lang="en-US" sz="2900" dirty="0"/>
              <a:t>Double standards prevalent where boys receive praise for their sexual conquests while girls are easily branded a slut and left with a sense of deep humiliation, shame and pain which leads to feelings of hopelessness and self bullying and often eating disorders, body image issues, depression and anxiety which has led in some cases to suicide ideation.</a:t>
            </a:r>
          </a:p>
          <a:p>
            <a:r>
              <a:rPr lang="en-US" sz="2900" dirty="0"/>
              <a:t>High suicide risk attached to sexual shame and this </a:t>
            </a:r>
            <a:r>
              <a:rPr lang="en-US" sz="2900" b="1" dirty="0"/>
              <a:t>cyberbullying</a:t>
            </a:r>
            <a:r>
              <a:rPr lang="en-US" sz="2900" dirty="0"/>
              <a:t> increases the likelihood of eating disorders, self harming, anxiety and depression and in increasing cases suicide or suicide ideation.</a:t>
            </a:r>
            <a:endParaRPr lang="en-US" dirty="0"/>
          </a:p>
          <a:p>
            <a:pPr marL="0" indent="0">
              <a:buNone/>
            </a:pPr>
            <a:endParaRPr lang="en-US" dirty="0"/>
          </a:p>
          <a:p>
            <a:endParaRPr lang="en-US" dirty="0"/>
          </a:p>
        </p:txBody>
      </p:sp>
    </p:spTree>
    <p:extLst>
      <p:ext uri="{BB962C8B-B14F-4D97-AF65-F5344CB8AC3E}">
        <p14:creationId xmlns:p14="http://schemas.microsoft.com/office/powerpoint/2010/main" val="2339040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EBC61-D055-8F40-8446-3BDB13A71BC8}"/>
              </a:ext>
            </a:extLst>
          </p:cNvPr>
          <p:cNvSpPr>
            <a:spLocks noGrp="1"/>
          </p:cNvSpPr>
          <p:nvPr>
            <p:ph type="title"/>
          </p:nvPr>
        </p:nvSpPr>
        <p:spPr/>
        <p:txBody>
          <a:bodyPr/>
          <a:lstStyle/>
          <a:p>
            <a:r>
              <a:rPr lang="en-US" dirty="0"/>
              <a:t>Body Image/Slut Shaming/Cyberbullying</a:t>
            </a:r>
          </a:p>
        </p:txBody>
      </p:sp>
      <p:sp>
        <p:nvSpPr>
          <p:cNvPr id="3" name="Content Placeholder 2">
            <a:extLst>
              <a:ext uri="{FF2B5EF4-FFF2-40B4-BE49-F238E27FC236}">
                <a16:creationId xmlns:a16="http://schemas.microsoft.com/office/drawing/2014/main" id="{EA9A6874-DDDE-5746-956E-6F402B1CF268}"/>
              </a:ext>
            </a:extLst>
          </p:cNvPr>
          <p:cNvSpPr>
            <a:spLocks noGrp="1"/>
          </p:cNvSpPr>
          <p:nvPr>
            <p:ph idx="1"/>
          </p:nvPr>
        </p:nvSpPr>
        <p:spPr>
          <a:xfrm>
            <a:off x="342723" y="2279737"/>
            <a:ext cx="10554574" cy="4797469"/>
          </a:xfrm>
        </p:spPr>
        <p:txBody>
          <a:bodyPr>
            <a:normAutofit/>
          </a:bodyPr>
          <a:lstStyle/>
          <a:p>
            <a:r>
              <a:rPr lang="en-US" dirty="0"/>
              <a:t>The Mental Health Foundation in a recent poll found 1 in 8 people aged 18 and above have been so distressed about their body image that they have thought about killing themselves. The issues of body image in YP is of particular concern as the idealized body representation across media is exacerbated by the constant stream and sheer quantity of images available which reflect a society increasingly consumerist, increasingly celebrity-orientated and increasingly focused on external appearances. One in two people in the 18 – 24 age bracket said images on SM cause them to worry about their body image. (Mental Health Foundation 2019)</a:t>
            </a:r>
          </a:p>
          <a:p>
            <a:r>
              <a:rPr lang="en-US" dirty="0"/>
              <a:t>Fat Shaming –  Trolling - Scarlet Moffatt. (Goggle box/IACGMOOH)</a:t>
            </a:r>
          </a:p>
          <a:p>
            <a:r>
              <a:rPr lang="en-US" dirty="0"/>
              <a:t>Little Mix’s </a:t>
            </a:r>
            <a:r>
              <a:rPr lang="en-US" dirty="0" err="1"/>
              <a:t>Jesy</a:t>
            </a:r>
            <a:r>
              <a:rPr lang="en-US" dirty="0"/>
              <a:t> Nelson documentary ‘Odd One Out’.1.87 million views on BBC iplayer with 64% of them from 16-34 year </a:t>
            </a:r>
            <a:r>
              <a:rPr lang="en-US" dirty="0" err="1"/>
              <a:t>olds</a:t>
            </a:r>
            <a:r>
              <a:rPr lang="en-US" dirty="0"/>
              <a:t>. Call for it to be shown in schools.</a:t>
            </a:r>
          </a:p>
          <a:p>
            <a:r>
              <a:rPr lang="en-GB" dirty="0">
                <a:hlinkClick r:id="rId2"/>
              </a:rPr>
              <a:t>https://youtu.be/idyXOMAZOUg</a:t>
            </a:r>
            <a:endParaRPr lang="en-US" dirty="0"/>
          </a:p>
          <a:p>
            <a:endParaRPr lang="en-US" dirty="0"/>
          </a:p>
          <a:p>
            <a:endParaRPr lang="en-US" dirty="0"/>
          </a:p>
        </p:txBody>
      </p:sp>
    </p:spTree>
    <p:extLst>
      <p:ext uri="{BB962C8B-B14F-4D97-AF65-F5344CB8AC3E}">
        <p14:creationId xmlns:p14="http://schemas.microsoft.com/office/powerpoint/2010/main" val="3250378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ABFC-96B1-644C-993D-CF13B0DD0C64}"/>
              </a:ext>
            </a:extLst>
          </p:cNvPr>
          <p:cNvSpPr>
            <a:spLocks noGrp="1"/>
          </p:cNvSpPr>
          <p:nvPr>
            <p:ph type="title"/>
          </p:nvPr>
        </p:nvSpPr>
        <p:spPr/>
        <p:txBody>
          <a:bodyPr/>
          <a:lstStyle/>
          <a:p>
            <a:r>
              <a:rPr lang="en-US" dirty="0"/>
              <a:t>STUDIES AND CLINICAL EVIDENCE</a:t>
            </a:r>
          </a:p>
        </p:txBody>
      </p:sp>
      <p:sp>
        <p:nvSpPr>
          <p:cNvPr id="3" name="Content Placeholder 2">
            <a:extLst>
              <a:ext uri="{FF2B5EF4-FFF2-40B4-BE49-F238E27FC236}">
                <a16:creationId xmlns:a16="http://schemas.microsoft.com/office/drawing/2014/main" id="{E7D96955-008B-D846-BF13-85DA906EE84A}"/>
              </a:ext>
            </a:extLst>
          </p:cNvPr>
          <p:cNvSpPr>
            <a:spLocks noGrp="1"/>
          </p:cNvSpPr>
          <p:nvPr>
            <p:ph idx="1"/>
          </p:nvPr>
        </p:nvSpPr>
        <p:spPr>
          <a:xfrm>
            <a:off x="342723" y="2460281"/>
            <a:ext cx="10554574" cy="4635713"/>
          </a:xfrm>
        </p:spPr>
        <p:txBody>
          <a:bodyPr>
            <a:normAutofit fontScale="62500" lnSpcReduction="20000"/>
          </a:bodyPr>
          <a:lstStyle/>
          <a:p>
            <a:r>
              <a:rPr lang="en-US" sz="2300" dirty="0"/>
              <a:t>A recent study by Swansea and Oxford University found that in a survey which involved more than 150,000 under 25s across 30 countries over a 21 year period. Cyberbullying raises the risk of self harm or suicidal behavior 2.3 times.</a:t>
            </a:r>
          </a:p>
          <a:p>
            <a:r>
              <a:rPr lang="en-US" sz="2300" dirty="0"/>
              <a:t>In 2017 an American study of young adults ages 19-32 revealed that the use of multiple Social Media Platforms was associated with depression and anxiety. The study showed that people using 7-11 platforms had about three times the odds of reporting high levels of depressive and anxious symptoms.  Platforms included Facebook, YouTube, Instagram, Snapchat, Twitter, Pinterest, Tumblr, Redditt, LinkedIn, Vine, Google+ ). (Primack, BA et al 2017).</a:t>
            </a:r>
          </a:p>
          <a:p>
            <a:r>
              <a:rPr lang="en-US" sz="2300" dirty="0"/>
              <a:t>It is suggested that it is this intense multitasking which in itself is associated with negative cognitive and mental health outcomes. ( Chen &amp; Yan, 2016). It is also suggested that use of multiple platforms can lead to identity diffusion (Marcia, 1980) and can relate to additional opportunities for online misunderstandings, negative interactions and feelings of being left out ( Arnett,1995).</a:t>
            </a:r>
          </a:p>
          <a:p>
            <a:r>
              <a:rPr lang="en-US" sz="2300" dirty="0"/>
              <a:t>Harvard Study in 2016 by Julie Morin-Major et al showed that the larger your Facebook network, the greater your diurnal cortisol production. High levels of cortisol are associated with chronic stress, burnout and depression. Study speculates that the number of FB friends you have might be positive up to a point offering reassurance of popularity and support but after a certain point this may switch form support to pressure and lead to more stress and high cortisol levels.</a:t>
            </a:r>
          </a:p>
          <a:p>
            <a:r>
              <a:rPr lang="en-US" sz="2300" dirty="0"/>
              <a:t>Addiction to SM with a fear of not being able to use or access sites also causes distress –in the form of feeling social excluded. For many people SM is checked first thing, throughout the day and can lead to a stressful compulsion and can lead to feelings of  inadequacy and low self esteem. Being blocked on SM is also an added stress for YP.</a:t>
            </a:r>
          </a:p>
          <a:p>
            <a:endParaRPr lang="en-US" dirty="0"/>
          </a:p>
          <a:p>
            <a:endParaRPr lang="en-US" dirty="0"/>
          </a:p>
        </p:txBody>
      </p:sp>
    </p:spTree>
    <p:extLst>
      <p:ext uri="{BB962C8B-B14F-4D97-AF65-F5344CB8AC3E}">
        <p14:creationId xmlns:p14="http://schemas.microsoft.com/office/powerpoint/2010/main" val="1587834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C9244-AD13-F04B-89A7-760578098588}"/>
              </a:ext>
            </a:extLst>
          </p:cNvPr>
          <p:cNvSpPr>
            <a:spLocks noGrp="1"/>
          </p:cNvSpPr>
          <p:nvPr>
            <p:ph type="title"/>
          </p:nvPr>
        </p:nvSpPr>
        <p:spPr/>
        <p:txBody>
          <a:bodyPr/>
          <a:lstStyle/>
          <a:p>
            <a:r>
              <a:rPr lang="en-US" dirty="0"/>
              <a:t>INSTAGRAM MARKETING: BIG BUCKS</a:t>
            </a:r>
          </a:p>
        </p:txBody>
      </p:sp>
      <p:sp>
        <p:nvSpPr>
          <p:cNvPr id="3" name="Content Placeholder 2">
            <a:extLst>
              <a:ext uri="{FF2B5EF4-FFF2-40B4-BE49-F238E27FC236}">
                <a16:creationId xmlns:a16="http://schemas.microsoft.com/office/drawing/2014/main" id="{09342AF0-E501-3940-A0E5-25019787797E}"/>
              </a:ext>
            </a:extLst>
          </p:cNvPr>
          <p:cNvSpPr>
            <a:spLocks noGrp="1"/>
          </p:cNvSpPr>
          <p:nvPr>
            <p:ph idx="1"/>
          </p:nvPr>
        </p:nvSpPr>
        <p:spPr/>
        <p:txBody>
          <a:bodyPr/>
          <a:lstStyle/>
          <a:p>
            <a:r>
              <a:rPr lang="en-US" dirty="0"/>
              <a:t>Instagram advertisers can reach a youth audience (13 – 17 year old's) of 52.9 million in the US. Instagram is third in terms of youth advertising reach, behind Facebook (113.3 millions and Snapchat ( 66.9 million ) (Newberry, C. 2019 ).</a:t>
            </a:r>
          </a:p>
          <a:p>
            <a:r>
              <a:rPr lang="en-US" dirty="0"/>
              <a:t>US marketers spend 69% of their budget on Social Influencers on Instagram. YouTube comes second with 11%. 73% of US teens say Instagram is the best way for brands to reach them. Consequently 73% of US businesses plan to use Instagram in 2020. Brand Ambassadors, SM Influencers are here to stay. An invidious form of advertising as pertains to be showing ‘real life’ as opposed to the reality of it Newberry, C. 2019)</a:t>
            </a:r>
          </a:p>
        </p:txBody>
      </p:sp>
    </p:spTree>
    <p:extLst>
      <p:ext uri="{BB962C8B-B14F-4D97-AF65-F5344CB8AC3E}">
        <p14:creationId xmlns:p14="http://schemas.microsoft.com/office/powerpoint/2010/main" val="3539666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10CF-CE3D-C34F-B415-A7774BF2D4C0}"/>
              </a:ext>
            </a:extLst>
          </p:cNvPr>
          <p:cNvSpPr>
            <a:spLocks noGrp="1"/>
          </p:cNvSpPr>
          <p:nvPr>
            <p:ph type="title"/>
          </p:nvPr>
        </p:nvSpPr>
        <p:spPr/>
        <p:txBody>
          <a:bodyPr/>
          <a:lstStyle/>
          <a:p>
            <a:r>
              <a:rPr lang="en-US" dirty="0"/>
              <a:t>THERAPISTS’ SOCIAL MEDIA COMPETENCY</a:t>
            </a:r>
          </a:p>
        </p:txBody>
      </p:sp>
      <p:sp>
        <p:nvSpPr>
          <p:cNvPr id="3" name="Content Placeholder 2">
            <a:extLst>
              <a:ext uri="{FF2B5EF4-FFF2-40B4-BE49-F238E27FC236}">
                <a16:creationId xmlns:a16="http://schemas.microsoft.com/office/drawing/2014/main" id="{0BCCFB5B-F27C-3F48-9D71-9D936893E0DE}"/>
              </a:ext>
            </a:extLst>
          </p:cNvPr>
          <p:cNvSpPr>
            <a:spLocks noGrp="1"/>
          </p:cNvSpPr>
          <p:nvPr>
            <p:ph idx="1"/>
          </p:nvPr>
        </p:nvSpPr>
        <p:spPr>
          <a:xfrm>
            <a:off x="455457" y="2660698"/>
            <a:ext cx="10554574" cy="3636511"/>
          </a:xfrm>
        </p:spPr>
        <p:txBody>
          <a:bodyPr>
            <a:normAutofit fontScale="92500" lnSpcReduction="20000"/>
          </a:bodyPr>
          <a:lstStyle/>
          <a:p>
            <a:r>
              <a:rPr lang="en-US" dirty="0"/>
              <a:t>Pagnotta (2018) argues that adolescents lives are experienced in sophisticated digital environments as they navigate this new world of ‘digital citizenship’ and as such warrant being considered as a distinct cultural group.</a:t>
            </a:r>
          </a:p>
          <a:p>
            <a:r>
              <a:rPr lang="en-US" dirty="0"/>
              <a:t>Therapists who work with YP therefore need to be conversant with their clients’ digital habits to establish an effective therapeutic alliance.</a:t>
            </a:r>
          </a:p>
          <a:p>
            <a:r>
              <a:rPr lang="en-US" dirty="0"/>
              <a:t>Pagnotta’s study using 77 12-17 year </a:t>
            </a:r>
            <a:r>
              <a:rPr lang="en-US" dirty="0" err="1"/>
              <a:t>olds</a:t>
            </a:r>
            <a:r>
              <a:rPr lang="en-US" dirty="0"/>
              <a:t> currently receiving therapy services showed that adolescents’ perceptions of their therapists’ social media competency impacts their perceptions of the therapeutic alliance. Additionally the study introduced for the first time a new instrument for assessing these perception of therapists social media competency.</a:t>
            </a:r>
          </a:p>
          <a:p>
            <a:r>
              <a:rPr lang="en-US" dirty="0"/>
              <a:t>This study is amongst the first to identify social media competency (SMC) as a contemporary form of multicultural competency (MCC) and as such could inform new avenues for psychologists and therapists working with adolescents as it includes specific awareness of their own and clients’ culture and relationship to social media and the issues they fact in cyberspace.</a:t>
            </a:r>
          </a:p>
        </p:txBody>
      </p:sp>
    </p:spTree>
    <p:extLst>
      <p:ext uri="{BB962C8B-B14F-4D97-AF65-F5344CB8AC3E}">
        <p14:creationId xmlns:p14="http://schemas.microsoft.com/office/powerpoint/2010/main" val="4199757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7DDD1-D292-CE46-9079-554765763C7D}"/>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88AADB1-675D-0245-986E-DCB28AD84E28}"/>
              </a:ext>
            </a:extLst>
          </p:cNvPr>
          <p:cNvSpPr>
            <a:spLocks noGrp="1"/>
          </p:cNvSpPr>
          <p:nvPr>
            <p:ph idx="1"/>
          </p:nvPr>
        </p:nvSpPr>
        <p:spPr>
          <a:xfrm>
            <a:off x="1282175" y="2560490"/>
            <a:ext cx="10554574" cy="3636511"/>
          </a:xfrm>
        </p:spPr>
        <p:txBody>
          <a:bodyPr>
            <a:normAutofit/>
          </a:bodyPr>
          <a:lstStyle/>
          <a:p>
            <a:r>
              <a:rPr lang="en-US" dirty="0"/>
              <a:t>SM is here to stay so new ways of working with YP and their relation to it is important. Many YP admit to their addiction but how candidly can they actually talk about the feelings and anxieties that it generates? </a:t>
            </a:r>
          </a:p>
          <a:p>
            <a:r>
              <a:rPr lang="en-US" dirty="0"/>
              <a:t>Ironically YP often turn to online support for their anxiety and access the plethora of mental health apps including Catch It, What’s Up? Calm Harm, Beat Panic, </a:t>
            </a:r>
            <a:r>
              <a:rPr lang="en-US" dirty="0" err="1"/>
              <a:t>Moodpath</a:t>
            </a:r>
            <a:r>
              <a:rPr lang="en-US" dirty="0"/>
              <a:t>, </a:t>
            </a:r>
            <a:r>
              <a:rPr lang="en-US" dirty="0" err="1"/>
              <a:t>MIndShift</a:t>
            </a:r>
            <a:r>
              <a:rPr lang="en-US" dirty="0"/>
              <a:t>, Quit That! Breathe2Relax and many many more. Whilst these can provide a band aid in the short term, it is not a match for the therapeutic alliance and the changes that can be generated for YP and their problems.</a:t>
            </a:r>
          </a:p>
          <a:p>
            <a:r>
              <a:rPr lang="en-US" dirty="0"/>
              <a:t>Education in schools – psycho education re the illegalities of cyberbullying and Slut Shaming, the dangers of texting and consciousness raising re the effect of </a:t>
            </a:r>
            <a:r>
              <a:rPr lang="en-US" dirty="0" err="1"/>
              <a:t>cyberbulling</a:t>
            </a:r>
            <a:r>
              <a:rPr lang="en-US" dirty="0"/>
              <a:t> on people.</a:t>
            </a:r>
          </a:p>
          <a:p>
            <a:endParaRPr lang="en-US" dirty="0"/>
          </a:p>
        </p:txBody>
      </p:sp>
    </p:spTree>
    <p:extLst>
      <p:ext uri="{BB962C8B-B14F-4D97-AF65-F5344CB8AC3E}">
        <p14:creationId xmlns:p14="http://schemas.microsoft.com/office/powerpoint/2010/main" val="230069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86F03-95DF-6343-9517-C3B3AFAAF0CE}"/>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17E5DBE-1BB1-AD49-9E96-084D57997925}"/>
              </a:ext>
            </a:extLst>
          </p:cNvPr>
          <p:cNvSpPr>
            <a:spLocks noGrp="1"/>
          </p:cNvSpPr>
          <p:nvPr>
            <p:ph idx="1"/>
          </p:nvPr>
        </p:nvSpPr>
        <p:spPr>
          <a:xfrm>
            <a:off x="810000" y="2036064"/>
            <a:ext cx="10554574" cy="4374747"/>
          </a:xfrm>
        </p:spPr>
        <p:txBody>
          <a:bodyPr/>
          <a:lstStyle/>
          <a:p>
            <a:r>
              <a:rPr lang="en-US" dirty="0"/>
              <a:t>“Prevention of cyberbullying should be included in school and colleges anti-bullying policies, alongside broader concepts such as digital citizenship, online peer support for victims, how an electronic bystander might appropriately intervene; and more specific interventions such as how to contact mobile phone companies and internet service providers to block, educate or identify users” – Prof. Ann John ( Swansea University).</a:t>
            </a:r>
          </a:p>
          <a:p>
            <a:r>
              <a:rPr lang="en-US" dirty="0"/>
              <a:t>Therapists to have a competence in SM and understanding of YP’s online habits and interactions. Could be an important addition in assessment of clients.</a:t>
            </a:r>
          </a:p>
          <a:p>
            <a:r>
              <a:rPr lang="en-US" dirty="0"/>
              <a:t>The All -Party Parliamentary Group (APPG) has backed BACP’s call for more research on the impact of SM on young people and there are calls for the government to ensure new codes of practice to prevent SM companies from promoting content that could affect body image concerns. The Advertising Standards Authority is also under fire for its lack of satisfactory guidelines around body image. </a:t>
            </a:r>
          </a:p>
          <a:p>
            <a:endParaRPr lang="en-US" dirty="0"/>
          </a:p>
        </p:txBody>
      </p:sp>
    </p:spTree>
    <p:extLst>
      <p:ext uri="{BB962C8B-B14F-4D97-AF65-F5344CB8AC3E}">
        <p14:creationId xmlns:p14="http://schemas.microsoft.com/office/powerpoint/2010/main" val="1288615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7E3AA-6D36-464D-8EB4-6DE847D94DF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2E52405-D5FA-2D4A-ACC5-B59094BFF5CB}"/>
              </a:ext>
            </a:extLst>
          </p:cNvPr>
          <p:cNvSpPr>
            <a:spLocks noGrp="1"/>
          </p:cNvSpPr>
          <p:nvPr>
            <p:ph idx="1"/>
          </p:nvPr>
        </p:nvSpPr>
        <p:spPr>
          <a:xfrm>
            <a:off x="316587" y="2473891"/>
            <a:ext cx="10571998" cy="4559473"/>
          </a:xfrm>
        </p:spPr>
        <p:txBody>
          <a:bodyPr>
            <a:normAutofit fontScale="40000" lnSpcReduction="20000"/>
          </a:bodyPr>
          <a:lstStyle/>
          <a:p>
            <a:pPr marL="0" indent="0">
              <a:buNone/>
            </a:pPr>
            <a:endParaRPr lang="en-US" sz="2900" b="1" dirty="0"/>
          </a:p>
          <a:p>
            <a:pPr marL="0" indent="0">
              <a:buNone/>
            </a:pPr>
            <a:r>
              <a:rPr lang="en-US" sz="2900" dirty="0"/>
              <a:t>Graham, C.L.D. Dec 15 2016 </a:t>
            </a:r>
            <a:r>
              <a:rPr lang="en-US" sz="2900" b="1" dirty="0"/>
              <a:t>Social Media, Loneliness and Anxiety in Young People</a:t>
            </a:r>
            <a:r>
              <a:rPr lang="en-US" sz="2900" dirty="0"/>
              <a:t>. Psychology Today</a:t>
            </a:r>
          </a:p>
          <a:p>
            <a:pPr marL="0" indent="0">
              <a:buNone/>
            </a:pPr>
            <a:r>
              <a:rPr lang="en-US" sz="2900" dirty="0"/>
              <a:t>Newberry, C. October 22 2019 </a:t>
            </a:r>
            <a:r>
              <a:rPr lang="en-US" sz="2900" b="1" dirty="0"/>
              <a:t>37 Instagram Stats That Matter to Marketers in 2020</a:t>
            </a:r>
            <a:r>
              <a:rPr lang="en-US" sz="2900" dirty="0"/>
              <a:t>.. blog.hootsuite.com/ Instagram-statistics.</a:t>
            </a:r>
          </a:p>
          <a:p>
            <a:pPr marL="0" indent="0">
              <a:buNone/>
            </a:pPr>
            <a:r>
              <a:rPr lang="en-US" sz="2900" dirty="0"/>
              <a:t>Morin-Major, J.K.; Marin, M.F.; Durand, N.; Wan, N.; et al  (2016 </a:t>
            </a:r>
            <a:r>
              <a:rPr lang="en-US" sz="2900" b="1" dirty="0"/>
              <a:t>Facebook behaviours associated with diurnal cortisol in adolescents: Is befriending stressful?</a:t>
            </a:r>
            <a:r>
              <a:rPr lang="en-US" sz="2900" dirty="0"/>
              <a:t>) Pscyoneuroendocrinology, 63. 238-246</a:t>
            </a:r>
          </a:p>
          <a:p>
            <a:pPr marL="0" indent="0">
              <a:buNone/>
            </a:pPr>
            <a:r>
              <a:rPr lang="en-US" sz="2900" dirty="0"/>
              <a:t>Marche, S. (2012) </a:t>
            </a:r>
            <a:r>
              <a:rPr lang="en-US" sz="2900" b="1" dirty="0"/>
              <a:t>Is Facebook making us lonely? </a:t>
            </a:r>
            <a:r>
              <a:rPr lang="en-US" sz="2900" dirty="0">
                <a:hlinkClick r:id="rId2"/>
              </a:rPr>
              <a:t>www.theatlantic.com/magazine/archive/2012/05/is-facebook-making-us-lonely?308930/</a:t>
            </a:r>
            <a:endParaRPr lang="en-US" sz="2900" dirty="0"/>
          </a:p>
          <a:p>
            <a:pPr marL="0" indent="0">
              <a:buNone/>
            </a:pPr>
            <a:r>
              <a:rPr lang="en-US" sz="2900" dirty="0"/>
              <a:t>Gordon, S. (September 17 2019 </a:t>
            </a:r>
            <a:r>
              <a:rPr lang="en-US" sz="2900" b="1" dirty="0"/>
              <a:t>The Effects of Slut-Shaming on Teen Girls</a:t>
            </a:r>
            <a:r>
              <a:rPr lang="en-US" sz="2900" dirty="0"/>
              <a:t>.) </a:t>
            </a:r>
            <a:r>
              <a:rPr lang="en-US" sz="2900" dirty="0">
                <a:hlinkClick r:id="rId3"/>
              </a:rPr>
              <a:t>www.verywellfamily.com/the-effects-of-slut-shaming-on-teen-girls-460586</a:t>
            </a:r>
            <a:endParaRPr lang="en-US" sz="2900" dirty="0"/>
          </a:p>
          <a:p>
            <a:pPr marL="0" indent="0">
              <a:buNone/>
            </a:pPr>
            <a:r>
              <a:rPr lang="en-US" sz="2900" dirty="0"/>
              <a:t>Primack, B. A.; Shensa, M.A.; Escobar-Viera, C.G.; Barrett, E.; Sidani, J.E.; Colditz, J.; James, A.E. (2017) </a:t>
            </a:r>
            <a:r>
              <a:rPr lang="en-US" sz="2900" b="1" dirty="0"/>
              <a:t>Use of Multiple Social Media Platforms and Symptoms of Depression and Anxiety: A Nationally –Representative Study among US Young Adults. </a:t>
            </a:r>
            <a:r>
              <a:rPr lang="en-US" sz="2900" dirty="0"/>
              <a:t>Computers in Human Behavior, 2017;69.1-9.Chen, Q.; &amp; Yan, Z. (2016) </a:t>
            </a:r>
            <a:r>
              <a:rPr lang="en-US" sz="2900" b="1" dirty="0"/>
              <a:t>Does multitasking with mobile phones affect learning? </a:t>
            </a:r>
            <a:r>
              <a:rPr lang="en-US" sz="2900" dirty="0"/>
              <a:t>Computers in Human Behaviour, 54, 34-43.</a:t>
            </a:r>
          </a:p>
          <a:p>
            <a:pPr marL="0" indent="0">
              <a:buNone/>
            </a:pPr>
            <a:r>
              <a:rPr lang="en-US" sz="2900" dirty="0"/>
              <a:t>Arnett, J.J. (1995) </a:t>
            </a:r>
            <a:r>
              <a:rPr lang="en-US" sz="2900" b="1" dirty="0"/>
              <a:t>Adolescents’ uses of media for self-socialization</a:t>
            </a:r>
            <a:r>
              <a:rPr lang="en-US" sz="2900" dirty="0"/>
              <a:t>. Journal of Youth and Adolescence. 24(5), 519-533.</a:t>
            </a:r>
          </a:p>
          <a:p>
            <a:pPr marL="0" indent="0">
              <a:buNone/>
            </a:pPr>
            <a:r>
              <a:rPr lang="en-US" sz="2900" dirty="0"/>
              <a:t>Pagnotta, J.(2018</a:t>
            </a:r>
            <a:r>
              <a:rPr lang="en-US" sz="2900" b="1" dirty="0"/>
              <a:t>) Adolescents’ perceptions of their therapists’ social media competency and the therapeutic alliance. </a:t>
            </a:r>
            <a:r>
              <a:rPr lang="en-US" sz="2900" dirty="0"/>
              <a:t>Professional </a:t>
            </a:r>
            <a:r>
              <a:rPr lang="en-US" sz="2900" dirty="0" err="1"/>
              <a:t>Psychtology</a:t>
            </a:r>
            <a:r>
              <a:rPr lang="en-US" sz="2900" dirty="0"/>
              <a:t>: Research and Practice, Vol49 (5-6) Oct-Dec 2018  American Psychological Association.</a:t>
            </a:r>
          </a:p>
          <a:p>
            <a:pPr marL="0" indent="0">
              <a:buNone/>
            </a:pPr>
            <a:r>
              <a:rPr lang="en-US" sz="2900" dirty="0"/>
              <a:t>Lenhart, A.; Madden, M.; Smith, A. et al ( 2011) </a:t>
            </a:r>
            <a:r>
              <a:rPr lang="en-US" sz="2900" b="1" dirty="0"/>
              <a:t>Teens, kindness and cruelty on social network sites: How teens navigate the new world of ‘digital citizenship</a:t>
            </a:r>
            <a:r>
              <a:rPr lang="en-US" sz="2900" dirty="0"/>
              <a:t>’. Washington DC: Pew Research Center’s Internet and American Life Project.</a:t>
            </a:r>
          </a:p>
          <a:p>
            <a:pPr marL="0" indent="0">
              <a:buNone/>
            </a:pPr>
            <a:r>
              <a:rPr lang="en-US" sz="2900" dirty="0"/>
              <a:t>Mental Health Foundation. (2019). Millions of teenagers worry about body image and identify social media as a key cause  - new survey. </a:t>
            </a:r>
            <a:r>
              <a:rPr lang="en-US" sz="2900" dirty="0">
                <a:hlinkClick r:id="rId4"/>
              </a:rPr>
              <a:t>www.mental</a:t>
            </a:r>
            <a:r>
              <a:rPr lang="en-US" sz="2900" dirty="0"/>
              <a:t> </a:t>
            </a:r>
            <a:r>
              <a:rPr lang="en-US" sz="2900" dirty="0" err="1"/>
              <a:t>health.org.uk</a:t>
            </a:r>
            <a:endParaRPr lang="en-US" sz="2900" dirty="0"/>
          </a:p>
          <a:p>
            <a:pPr marL="0" indent="0">
              <a:buNone/>
            </a:pPr>
            <a:r>
              <a:rPr lang="en-US" sz="2900" dirty="0"/>
              <a:t>John, A (2018) Cyberbullying. Journal of Medical Internet Research.</a:t>
            </a:r>
          </a:p>
          <a:p>
            <a:pPr marL="0" indent="0">
              <a:buNone/>
            </a:pPr>
            <a:endParaRPr lang="en-US" b="1" dirty="0"/>
          </a:p>
          <a:p>
            <a:pPr marL="0" indent="0">
              <a:buNone/>
            </a:pPr>
            <a:endParaRPr lang="en-US" dirty="0"/>
          </a:p>
          <a:p>
            <a:pPr marL="0" indent="0">
              <a:buNone/>
            </a:pPr>
            <a:endParaRPr lang="en-US" b="1"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114703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27396</TotalTime>
  <Words>2370</Words>
  <Application>Microsoft Macintosh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Wingdings 2</vt:lpstr>
      <vt:lpstr>Quotable</vt:lpstr>
      <vt:lpstr>Social Media and Anxiety in Young People</vt:lpstr>
      <vt:lpstr>UK Social Media statistics  https://social-media.co.uk/list-popular-social-networking-websites</vt:lpstr>
      <vt:lpstr> 1 in 10 people in the UK suffers from anxiety</vt:lpstr>
      <vt:lpstr>EFFECTS</vt:lpstr>
      <vt:lpstr>Effects of Social Media on YP Friendships</vt:lpstr>
      <vt:lpstr>SEX ONLINE: Revenge Porn / Slut Shaming</vt:lpstr>
      <vt:lpstr>Body Image/Slut Shaming/Cyberbullying</vt:lpstr>
      <vt:lpstr>STUDIES AND CLINICAL EVIDENCE</vt:lpstr>
      <vt:lpstr>INSTAGRAM MARKETING: BIG BUCKS</vt:lpstr>
      <vt:lpstr>THERAPISTS’ SOCIAL MEDIA COMPETENCY</vt:lpstr>
      <vt:lpstr>CONCLUSION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and Anxiety in Young People</dc:title>
  <dc:creator>Caroline Thomas</dc:creator>
  <cp:lastModifiedBy>Caroline Thomas</cp:lastModifiedBy>
  <cp:revision>53</cp:revision>
  <cp:lastPrinted>2019-11-20T18:33:17Z</cp:lastPrinted>
  <dcterms:created xsi:type="dcterms:W3CDTF">2019-10-31T15:39:54Z</dcterms:created>
  <dcterms:modified xsi:type="dcterms:W3CDTF">2019-11-21T14:31:15Z</dcterms:modified>
</cp:coreProperties>
</file>