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8" r:id="rId2"/>
    <p:sldId id="299" r:id="rId3"/>
    <p:sldId id="288" r:id="rId4"/>
    <p:sldId id="318" r:id="rId5"/>
    <p:sldId id="317" r:id="rId6"/>
    <p:sldId id="319" r:id="rId7"/>
    <p:sldId id="320" r:id="rId8"/>
    <p:sldId id="321" r:id="rId9"/>
    <p:sldId id="322" r:id="rId10"/>
    <p:sldId id="323" r:id="rId11"/>
    <p:sldId id="324" r:id="rId12"/>
    <p:sldId id="325" r:id="rId13"/>
    <p:sldId id="326" r:id="rId14"/>
    <p:sldId id="334" r:id="rId15"/>
    <p:sldId id="327" r:id="rId16"/>
    <p:sldId id="328" r:id="rId17"/>
    <p:sldId id="329" r:id="rId18"/>
    <p:sldId id="330" r:id="rId19"/>
    <p:sldId id="333" r:id="rId20"/>
    <p:sldId id="290" r:id="rId21"/>
    <p:sldId id="291" r:id="rId22"/>
    <p:sldId id="293" r:id="rId23"/>
    <p:sldId id="295" r:id="rId24"/>
    <p:sldId id="296" r:id="rId25"/>
    <p:sldId id="337" r:id="rId26"/>
    <p:sldId id="335" r:id="rId27"/>
    <p:sldId id="33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B4A68E-B644-4FC4-96DC-BD0C8981C9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79A88A-1696-4D43-ABA8-CE49CC261A62}">
      <dgm:prSet/>
      <dgm:spPr/>
      <dgm:t>
        <a:bodyPr/>
        <a:lstStyle/>
        <a:p>
          <a:r>
            <a:rPr lang="en-US"/>
            <a:t>The reservoir of infection can be a </a:t>
          </a:r>
        </a:p>
      </dgm:t>
    </dgm:pt>
    <dgm:pt modelId="{AA7F8C0F-8FF5-4213-9B06-04E7A2363FE3}" type="parTrans" cxnId="{6FCB3D2D-11F7-4995-8E51-64AB3EB98B88}">
      <dgm:prSet/>
      <dgm:spPr/>
      <dgm:t>
        <a:bodyPr/>
        <a:lstStyle/>
        <a:p>
          <a:endParaRPr lang="en-US"/>
        </a:p>
      </dgm:t>
    </dgm:pt>
    <dgm:pt modelId="{6A1469D3-A05F-4DA9-BD46-991D01840816}" type="sibTrans" cxnId="{6FCB3D2D-11F7-4995-8E51-64AB3EB98B88}">
      <dgm:prSet/>
      <dgm:spPr/>
      <dgm:t>
        <a:bodyPr/>
        <a:lstStyle/>
        <a:p>
          <a:endParaRPr lang="en-US"/>
        </a:p>
      </dgm:t>
    </dgm:pt>
    <dgm:pt modelId="{DEB73277-8AA0-4D57-9671-9E4694FA806F}">
      <dgm:prSet/>
      <dgm:spPr/>
      <dgm:t>
        <a:bodyPr/>
        <a:lstStyle/>
        <a:p>
          <a:r>
            <a:rPr lang="en-US"/>
            <a:t>person, </a:t>
          </a:r>
        </a:p>
      </dgm:t>
    </dgm:pt>
    <dgm:pt modelId="{6A03525C-BF60-411C-9F6D-2F159F23AD44}" type="parTrans" cxnId="{A708E011-4ADA-4BEE-87CE-C2B91A00B860}">
      <dgm:prSet/>
      <dgm:spPr/>
      <dgm:t>
        <a:bodyPr/>
        <a:lstStyle/>
        <a:p>
          <a:endParaRPr lang="en-US"/>
        </a:p>
      </dgm:t>
    </dgm:pt>
    <dgm:pt modelId="{B8B8E57A-B710-4C5A-83D4-58CE3F276D61}" type="sibTrans" cxnId="{A708E011-4ADA-4BEE-87CE-C2B91A00B860}">
      <dgm:prSet/>
      <dgm:spPr/>
      <dgm:t>
        <a:bodyPr/>
        <a:lstStyle/>
        <a:p>
          <a:endParaRPr lang="en-US"/>
        </a:p>
      </dgm:t>
    </dgm:pt>
    <dgm:pt modelId="{BCCFC295-6437-420A-AE3E-DD641C8F1CFD}">
      <dgm:prSet/>
      <dgm:spPr/>
      <dgm:t>
        <a:bodyPr/>
        <a:lstStyle/>
        <a:p>
          <a:r>
            <a:rPr lang="en-US"/>
            <a:t>animal, </a:t>
          </a:r>
        </a:p>
      </dgm:t>
    </dgm:pt>
    <dgm:pt modelId="{E80154AB-0753-4324-BFC2-9F877FC2D5BE}" type="parTrans" cxnId="{E733C0CA-9E0B-414A-ACA7-F5C19FED8962}">
      <dgm:prSet/>
      <dgm:spPr/>
      <dgm:t>
        <a:bodyPr/>
        <a:lstStyle/>
        <a:p>
          <a:endParaRPr lang="en-US"/>
        </a:p>
      </dgm:t>
    </dgm:pt>
    <dgm:pt modelId="{10266A6F-17FB-4A33-AC5D-1FBA48472FC4}" type="sibTrans" cxnId="{E733C0CA-9E0B-414A-ACA7-F5C19FED8962}">
      <dgm:prSet/>
      <dgm:spPr/>
      <dgm:t>
        <a:bodyPr/>
        <a:lstStyle/>
        <a:p>
          <a:endParaRPr lang="en-US"/>
        </a:p>
      </dgm:t>
    </dgm:pt>
    <dgm:pt modelId="{4E8414DD-490D-4743-850E-7600E7E97642}">
      <dgm:prSet/>
      <dgm:spPr/>
      <dgm:t>
        <a:bodyPr/>
        <a:lstStyle/>
        <a:p>
          <a:r>
            <a:rPr lang="en-US"/>
            <a:t>insect,  </a:t>
          </a:r>
        </a:p>
      </dgm:t>
    </dgm:pt>
    <dgm:pt modelId="{29C53763-6C18-4819-A783-C343642D0060}" type="parTrans" cxnId="{F2178804-C199-4DC4-A25F-9AC7B991B63B}">
      <dgm:prSet/>
      <dgm:spPr/>
      <dgm:t>
        <a:bodyPr/>
        <a:lstStyle/>
        <a:p>
          <a:endParaRPr lang="en-US"/>
        </a:p>
      </dgm:t>
    </dgm:pt>
    <dgm:pt modelId="{D9C83B62-DD75-4182-8B6F-2C498010FD9D}" type="sibTrans" cxnId="{F2178804-C199-4DC4-A25F-9AC7B991B63B}">
      <dgm:prSet/>
      <dgm:spPr/>
      <dgm:t>
        <a:bodyPr/>
        <a:lstStyle/>
        <a:p>
          <a:endParaRPr lang="en-US"/>
        </a:p>
      </dgm:t>
    </dgm:pt>
    <dgm:pt modelId="{81CE114C-C91B-4AC5-A164-D5E83ABDE6EB}">
      <dgm:prSet/>
      <dgm:spPr/>
      <dgm:t>
        <a:bodyPr/>
        <a:lstStyle/>
        <a:p>
          <a:r>
            <a:rPr lang="en-US"/>
            <a:t>inanimate material in which the infectious agent lives and multiplies and which serves as a source of infection to others.</a:t>
          </a:r>
        </a:p>
      </dgm:t>
    </dgm:pt>
    <dgm:pt modelId="{6298860B-C76B-42F8-A8C1-B91A022887E4}" type="parTrans" cxnId="{54C000B3-B5C2-41D4-A2E0-CB8E73163CD7}">
      <dgm:prSet/>
      <dgm:spPr/>
      <dgm:t>
        <a:bodyPr/>
        <a:lstStyle/>
        <a:p>
          <a:endParaRPr lang="en-US"/>
        </a:p>
      </dgm:t>
    </dgm:pt>
    <dgm:pt modelId="{EB9C65EA-FB02-424D-AEC5-E127EB35C64E}" type="sibTrans" cxnId="{54C000B3-B5C2-41D4-A2E0-CB8E73163CD7}">
      <dgm:prSet/>
      <dgm:spPr/>
      <dgm:t>
        <a:bodyPr/>
        <a:lstStyle/>
        <a:p>
          <a:endParaRPr lang="en-US"/>
        </a:p>
      </dgm:t>
    </dgm:pt>
    <dgm:pt modelId="{3C990AA9-4712-486C-BB5F-80F36D7A1F66}">
      <dgm:prSet/>
      <dgm:spPr/>
      <dgm:t>
        <a:bodyPr/>
        <a:lstStyle/>
        <a:p>
          <a:r>
            <a:rPr lang="en-US"/>
            <a:t>Transmission of a communicable disease can occur by direct or indirect methods.</a:t>
          </a:r>
        </a:p>
      </dgm:t>
    </dgm:pt>
    <dgm:pt modelId="{D0412195-C57D-46D3-8D69-6A8CFBBDE529}" type="parTrans" cxnId="{E7E1146C-A79F-4ACC-853D-E3B503C03085}">
      <dgm:prSet/>
      <dgm:spPr/>
      <dgm:t>
        <a:bodyPr/>
        <a:lstStyle/>
        <a:p>
          <a:endParaRPr lang="en-US"/>
        </a:p>
      </dgm:t>
    </dgm:pt>
    <dgm:pt modelId="{5EBC23D5-369B-4F92-892C-693F6618A11A}" type="sibTrans" cxnId="{E7E1146C-A79F-4ACC-853D-E3B503C03085}">
      <dgm:prSet/>
      <dgm:spPr/>
      <dgm:t>
        <a:bodyPr/>
        <a:lstStyle/>
        <a:p>
          <a:endParaRPr lang="en-US"/>
        </a:p>
      </dgm:t>
    </dgm:pt>
    <dgm:pt modelId="{46F46F9A-5B51-46A6-B3CC-80564200B8D3}" type="pres">
      <dgm:prSet presAssocID="{3FB4A68E-B644-4FC4-96DC-BD0C8981C91D}" presName="linear" presStyleCnt="0">
        <dgm:presLayoutVars>
          <dgm:animLvl val="lvl"/>
          <dgm:resizeHandles val="exact"/>
        </dgm:presLayoutVars>
      </dgm:prSet>
      <dgm:spPr/>
    </dgm:pt>
    <dgm:pt modelId="{43AC3335-0E4F-4E27-99EA-1DAAA5F35B66}" type="pres">
      <dgm:prSet presAssocID="{B479A88A-1696-4D43-ABA8-CE49CC261A62}" presName="parentText" presStyleLbl="node1" presStyleIdx="0" presStyleCnt="6">
        <dgm:presLayoutVars>
          <dgm:chMax val="0"/>
          <dgm:bulletEnabled val="1"/>
        </dgm:presLayoutVars>
      </dgm:prSet>
      <dgm:spPr/>
    </dgm:pt>
    <dgm:pt modelId="{BAD9CDA6-B26C-4CB9-86DB-568E44304C03}" type="pres">
      <dgm:prSet presAssocID="{6A1469D3-A05F-4DA9-BD46-991D01840816}" presName="spacer" presStyleCnt="0"/>
      <dgm:spPr/>
    </dgm:pt>
    <dgm:pt modelId="{8C7C82C6-2FFC-4174-8A79-A85120778AE6}" type="pres">
      <dgm:prSet presAssocID="{DEB73277-8AA0-4D57-9671-9E4694FA806F}" presName="parentText" presStyleLbl="node1" presStyleIdx="1" presStyleCnt="6">
        <dgm:presLayoutVars>
          <dgm:chMax val="0"/>
          <dgm:bulletEnabled val="1"/>
        </dgm:presLayoutVars>
      </dgm:prSet>
      <dgm:spPr/>
    </dgm:pt>
    <dgm:pt modelId="{DCDC5A6C-EFA5-4908-9214-17296FBD1C72}" type="pres">
      <dgm:prSet presAssocID="{B8B8E57A-B710-4C5A-83D4-58CE3F276D61}" presName="spacer" presStyleCnt="0"/>
      <dgm:spPr/>
    </dgm:pt>
    <dgm:pt modelId="{20DC0E24-45FE-4D7F-AD1B-3EEDD32710D2}" type="pres">
      <dgm:prSet presAssocID="{BCCFC295-6437-420A-AE3E-DD641C8F1CFD}" presName="parentText" presStyleLbl="node1" presStyleIdx="2" presStyleCnt="6">
        <dgm:presLayoutVars>
          <dgm:chMax val="0"/>
          <dgm:bulletEnabled val="1"/>
        </dgm:presLayoutVars>
      </dgm:prSet>
      <dgm:spPr/>
    </dgm:pt>
    <dgm:pt modelId="{3B9DF98E-0400-4621-BE55-17703390FBA6}" type="pres">
      <dgm:prSet presAssocID="{10266A6F-17FB-4A33-AC5D-1FBA48472FC4}" presName="spacer" presStyleCnt="0"/>
      <dgm:spPr/>
    </dgm:pt>
    <dgm:pt modelId="{E57B1E9F-D2C7-486C-A104-9659D282DA12}" type="pres">
      <dgm:prSet presAssocID="{4E8414DD-490D-4743-850E-7600E7E97642}" presName="parentText" presStyleLbl="node1" presStyleIdx="3" presStyleCnt="6">
        <dgm:presLayoutVars>
          <dgm:chMax val="0"/>
          <dgm:bulletEnabled val="1"/>
        </dgm:presLayoutVars>
      </dgm:prSet>
      <dgm:spPr/>
    </dgm:pt>
    <dgm:pt modelId="{3453A02D-3530-42D7-A3C9-4F2CCBB37FF1}" type="pres">
      <dgm:prSet presAssocID="{D9C83B62-DD75-4182-8B6F-2C498010FD9D}" presName="spacer" presStyleCnt="0"/>
      <dgm:spPr/>
    </dgm:pt>
    <dgm:pt modelId="{272FB42D-5215-4C28-B4B2-946EAA2F63CC}" type="pres">
      <dgm:prSet presAssocID="{81CE114C-C91B-4AC5-A164-D5E83ABDE6EB}" presName="parentText" presStyleLbl="node1" presStyleIdx="4" presStyleCnt="6">
        <dgm:presLayoutVars>
          <dgm:chMax val="0"/>
          <dgm:bulletEnabled val="1"/>
        </dgm:presLayoutVars>
      </dgm:prSet>
      <dgm:spPr/>
    </dgm:pt>
    <dgm:pt modelId="{E981DE5E-3609-49D5-89BC-FD8E272859D8}" type="pres">
      <dgm:prSet presAssocID="{EB9C65EA-FB02-424D-AEC5-E127EB35C64E}" presName="spacer" presStyleCnt="0"/>
      <dgm:spPr/>
    </dgm:pt>
    <dgm:pt modelId="{2B8A6FF0-3B11-4FB0-96BC-127C1DDE1D7F}" type="pres">
      <dgm:prSet presAssocID="{3C990AA9-4712-486C-BB5F-80F36D7A1F66}" presName="parentText" presStyleLbl="node1" presStyleIdx="5" presStyleCnt="6">
        <dgm:presLayoutVars>
          <dgm:chMax val="0"/>
          <dgm:bulletEnabled val="1"/>
        </dgm:presLayoutVars>
      </dgm:prSet>
      <dgm:spPr/>
    </dgm:pt>
  </dgm:ptLst>
  <dgm:cxnLst>
    <dgm:cxn modelId="{F2178804-C199-4DC4-A25F-9AC7B991B63B}" srcId="{3FB4A68E-B644-4FC4-96DC-BD0C8981C91D}" destId="{4E8414DD-490D-4743-850E-7600E7E97642}" srcOrd="3" destOrd="0" parTransId="{29C53763-6C18-4819-A783-C343642D0060}" sibTransId="{D9C83B62-DD75-4182-8B6F-2C498010FD9D}"/>
    <dgm:cxn modelId="{A708E011-4ADA-4BEE-87CE-C2B91A00B860}" srcId="{3FB4A68E-B644-4FC4-96DC-BD0C8981C91D}" destId="{DEB73277-8AA0-4D57-9671-9E4694FA806F}" srcOrd="1" destOrd="0" parTransId="{6A03525C-BF60-411C-9F6D-2F159F23AD44}" sibTransId="{B8B8E57A-B710-4C5A-83D4-58CE3F276D61}"/>
    <dgm:cxn modelId="{BE7F8327-BD88-4120-AF85-74AD72AD81AB}" type="presOf" srcId="{4E8414DD-490D-4743-850E-7600E7E97642}" destId="{E57B1E9F-D2C7-486C-A104-9659D282DA12}" srcOrd="0" destOrd="0" presId="urn:microsoft.com/office/officeart/2005/8/layout/vList2"/>
    <dgm:cxn modelId="{6FCB3D2D-11F7-4995-8E51-64AB3EB98B88}" srcId="{3FB4A68E-B644-4FC4-96DC-BD0C8981C91D}" destId="{B479A88A-1696-4D43-ABA8-CE49CC261A62}" srcOrd="0" destOrd="0" parTransId="{AA7F8C0F-8FF5-4213-9B06-04E7A2363FE3}" sibTransId="{6A1469D3-A05F-4DA9-BD46-991D01840816}"/>
    <dgm:cxn modelId="{10A4C945-B443-4851-83C2-D706174BD4A4}" type="presOf" srcId="{BCCFC295-6437-420A-AE3E-DD641C8F1CFD}" destId="{20DC0E24-45FE-4D7F-AD1B-3EEDD32710D2}" srcOrd="0" destOrd="0" presId="urn:microsoft.com/office/officeart/2005/8/layout/vList2"/>
    <dgm:cxn modelId="{E7E1146C-A79F-4ACC-853D-E3B503C03085}" srcId="{3FB4A68E-B644-4FC4-96DC-BD0C8981C91D}" destId="{3C990AA9-4712-486C-BB5F-80F36D7A1F66}" srcOrd="5" destOrd="0" parTransId="{D0412195-C57D-46D3-8D69-6A8CFBBDE529}" sibTransId="{5EBC23D5-369B-4F92-892C-693F6618A11A}"/>
    <dgm:cxn modelId="{EF1BF34F-E9C6-4D5F-9170-88E7C7A80940}" type="presOf" srcId="{3FB4A68E-B644-4FC4-96DC-BD0C8981C91D}" destId="{46F46F9A-5B51-46A6-B3CC-80564200B8D3}" srcOrd="0" destOrd="0" presId="urn:microsoft.com/office/officeart/2005/8/layout/vList2"/>
    <dgm:cxn modelId="{B5BDAB98-026D-4C24-A4C2-4F1D58697505}" type="presOf" srcId="{81CE114C-C91B-4AC5-A164-D5E83ABDE6EB}" destId="{272FB42D-5215-4C28-B4B2-946EAA2F63CC}" srcOrd="0" destOrd="0" presId="urn:microsoft.com/office/officeart/2005/8/layout/vList2"/>
    <dgm:cxn modelId="{EC329DA5-0A54-4F15-B064-D5B1B1804752}" type="presOf" srcId="{3C990AA9-4712-486C-BB5F-80F36D7A1F66}" destId="{2B8A6FF0-3B11-4FB0-96BC-127C1DDE1D7F}" srcOrd="0" destOrd="0" presId="urn:microsoft.com/office/officeart/2005/8/layout/vList2"/>
    <dgm:cxn modelId="{54C000B3-B5C2-41D4-A2E0-CB8E73163CD7}" srcId="{3FB4A68E-B644-4FC4-96DC-BD0C8981C91D}" destId="{81CE114C-C91B-4AC5-A164-D5E83ABDE6EB}" srcOrd="4" destOrd="0" parTransId="{6298860B-C76B-42F8-A8C1-B91A022887E4}" sibTransId="{EB9C65EA-FB02-424D-AEC5-E127EB35C64E}"/>
    <dgm:cxn modelId="{16A38FC7-C668-4EC0-ADEB-87EEE491BC53}" type="presOf" srcId="{B479A88A-1696-4D43-ABA8-CE49CC261A62}" destId="{43AC3335-0E4F-4E27-99EA-1DAAA5F35B66}" srcOrd="0" destOrd="0" presId="urn:microsoft.com/office/officeart/2005/8/layout/vList2"/>
    <dgm:cxn modelId="{E733C0CA-9E0B-414A-ACA7-F5C19FED8962}" srcId="{3FB4A68E-B644-4FC4-96DC-BD0C8981C91D}" destId="{BCCFC295-6437-420A-AE3E-DD641C8F1CFD}" srcOrd="2" destOrd="0" parTransId="{E80154AB-0753-4324-BFC2-9F877FC2D5BE}" sibTransId="{10266A6F-17FB-4A33-AC5D-1FBA48472FC4}"/>
    <dgm:cxn modelId="{8F2740E0-5CBB-4006-AA09-6CB60FE32575}" type="presOf" srcId="{DEB73277-8AA0-4D57-9671-9E4694FA806F}" destId="{8C7C82C6-2FFC-4174-8A79-A85120778AE6}" srcOrd="0" destOrd="0" presId="urn:microsoft.com/office/officeart/2005/8/layout/vList2"/>
    <dgm:cxn modelId="{FD30EA78-F57C-485F-9FA2-2E67CDD90523}" type="presParOf" srcId="{46F46F9A-5B51-46A6-B3CC-80564200B8D3}" destId="{43AC3335-0E4F-4E27-99EA-1DAAA5F35B66}" srcOrd="0" destOrd="0" presId="urn:microsoft.com/office/officeart/2005/8/layout/vList2"/>
    <dgm:cxn modelId="{67FA8AE4-1C00-4A6F-B367-A9A16657C133}" type="presParOf" srcId="{46F46F9A-5B51-46A6-B3CC-80564200B8D3}" destId="{BAD9CDA6-B26C-4CB9-86DB-568E44304C03}" srcOrd="1" destOrd="0" presId="urn:microsoft.com/office/officeart/2005/8/layout/vList2"/>
    <dgm:cxn modelId="{52DF43CD-64DE-4ADC-B25B-CE83D482B6DA}" type="presParOf" srcId="{46F46F9A-5B51-46A6-B3CC-80564200B8D3}" destId="{8C7C82C6-2FFC-4174-8A79-A85120778AE6}" srcOrd="2" destOrd="0" presId="urn:microsoft.com/office/officeart/2005/8/layout/vList2"/>
    <dgm:cxn modelId="{BD476E72-A56A-4B9F-B29D-DBCAFDF842C6}" type="presParOf" srcId="{46F46F9A-5B51-46A6-B3CC-80564200B8D3}" destId="{DCDC5A6C-EFA5-4908-9214-17296FBD1C72}" srcOrd="3" destOrd="0" presId="urn:microsoft.com/office/officeart/2005/8/layout/vList2"/>
    <dgm:cxn modelId="{5A886E1E-B18A-40D4-89C5-ADE59FA3A376}" type="presParOf" srcId="{46F46F9A-5B51-46A6-B3CC-80564200B8D3}" destId="{20DC0E24-45FE-4D7F-AD1B-3EEDD32710D2}" srcOrd="4" destOrd="0" presId="urn:microsoft.com/office/officeart/2005/8/layout/vList2"/>
    <dgm:cxn modelId="{54B450FD-A234-4A1C-A6B9-33253300D10C}" type="presParOf" srcId="{46F46F9A-5B51-46A6-B3CC-80564200B8D3}" destId="{3B9DF98E-0400-4621-BE55-17703390FBA6}" srcOrd="5" destOrd="0" presId="urn:microsoft.com/office/officeart/2005/8/layout/vList2"/>
    <dgm:cxn modelId="{1826BEAC-E375-4393-872B-FA240F19D2EC}" type="presParOf" srcId="{46F46F9A-5B51-46A6-B3CC-80564200B8D3}" destId="{E57B1E9F-D2C7-486C-A104-9659D282DA12}" srcOrd="6" destOrd="0" presId="urn:microsoft.com/office/officeart/2005/8/layout/vList2"/>
    <dgm:cxn modelId="{25D441D9-315B-4F15-86BC-201504B0AC8D}" type="presParOf" srcId="{46F46F9A-5B51-46A6-B3CC-80564200B8D3}" destId="{3453A02D-3530-42D7-A3C9-4F2CCBB37FF1}" srcOrd="7" destOrd="0" presId="urn:microsoft.com/office/officeart/2005/8/layout/vList2"/>
    <dgm:cxn modelId="{2C0F2689-F893-47ED-8FFC-068340761AED}" type="presParOf" srcId="{46F46F9A-5B51-46A6-B3CC-80564200B8D3}" destId="{272FB42D-5215-4C28-B4B2-946EAA2F63CC}" srcOrd="8" destOrd="0" presId="urn:microsoft.com/office/officeart/2005/8/layout/vList2"/>
    <dgm:cxn modelId="{6281B112-9F37-4CAA-A2EE-F12A8671E777}" type="presParOf" srcId="{46F46F9A-5B51-46A6-B3CC-80564200B8D3}" destId="{E981DE5E-3609-49D5-89BC-FD8E272859D8}" srcOrd="9" destOrd="0" presId="urn:microsoft.com/office/officeart/2005/8/layout/vList2"/>
    <dgm:cxn modelId="{3C7EDFC8-8C2A-4264-BED7-AFCB212AD831}" type="presParOf" srcId="{46F46F9A-5B51-46A6-B3CC-80564200B8D3}" destId="{2B8A6FF0-3B11-4FB0-96BC-127C1DDE1D7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E81401-201A-40AE-87BB-C9B2A8FC452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8DC9D8E-50DD-4893-BFDF-5EA47C20FC7A}">
      <dgm:prSet/>
      <dgm:spPr/>
      <dgm:t>
        <a:bodyPr/>
        <a:lstStyle/>
        <a:p>
          <a:r>
            <a:rPr lang="en-US"/>
            <a:t>Airborne transmission occurs through droplet nuclei—the small residues that result from evaporation of fluid from droplets emitted by an infected host.</a:t>
          </a:r>
        </a:p>
      </dgm:t>
    </dgm:pt>
    <dgm:pt modelId="{1DA5467B-0094-49C4-A978-14820B4790C8}" type="parTrans" cxnId="{3FDBB656-4EA1-44C2-99FC-7854B3AFB198}">
      <dgm:prSet/>
      <dgm:spPr/>
      <dgm:t>
        <a:bodyPr/>
        <a:lstStyle/>
        <a:p>
          <a:endParaRPr lang="en-US"/>
        </a:p>
      </dgm:t>
    </dgm:pt>
    <dgm:pt modelId="{E72DFED0-C3ED-4F6E-9449-80D115A1A2EB}" type="sibTrans" cxnId="{3FDBB656-4EA1-44C2-99FC-7854B3AFB198}">
      <dgm:prSet/>
      <dgm:spPr/>
      <dgm:t>
        <a:bodyPr/>
        <a:lstStyle/>
        <a:p>
          <a:endParaRPr lang="en-US"/>
        </a:p>
      </dgm:t>
    </dgm:pt>
    <dgm:pt modelId="{BBD532E5-C65D-4762-B70A-11537443D5B1}">
      <dgm:prSet/>
      <dgm:spPr/>
      <dgm:t>
        <a:bodyPr/>
        <a:lstStyle/>
        <a:p>
          <a:r>
            <a:rPr lang="en-US"/>
            <a:t>Airborne transmission can also occur in dust. Small particles of dust from soil containing fungus spores may cling to clothing, bedding, or floors. Alternatively, the spores may become separated from dry soil by the wind and then be inhaled by the host.</a:t>
          </a:r>
        </a:p>
      </dgm:t>
    </dgm:pt>
    <dgm:pt modelId="{8548877C-DC05-4222-8FF5-8DCCB3D72BB4}" type="parTrans" cxnId="{6D7A0C45-F9A0-4320-A45A-2C2C5CF908F4}">
      <dgm:prSet/>
      <dgm:spPr/>
      <dgm:t>
        <a:bodyPr/>
        <a:lstStyle/>
        <a:p>
          <a:endParaRPr lang="en-US"/>
        </a:p>
      </dgm:t>
    </dgm:pt>
    <dgm:pt modelId="{3474225B-2408-44F6-9253-CDE9E8DEA676}" type="sibTrans" cxnId="{6D7A0C45-F9A0-4320-A45A-2C2C5CF908F4}">
      <dgm:prSet/>
      <dgm:spPr/>
      <dgm:t>
        <a:bodyPr/>
        <a:lstStyle/>
        <a:p>
          <a:endParaRPr lang="en-US"/>
        </a:p>
      </dgm:t>
    </dgm:pt>
    <dgm:pt modelId="{15F7AE63-6563-4F5F-9376-440046329A9C}" type="pres">
      <dgm:prSet presAssocID="{0AE81401-201A-40AE-87BB-C9B2A8FC452E}" presName="linear" presStyleCnt="0">
        <dgm:presLayoutVars>
          <dgm:animLvl val="lvl"/>
          <dgm:resizeHandles val="exact"/>
        </dgm:presLayoutVars>
      </dgm:prSet>
      <dgm:spPr/>
    </dgm:pt>
    <dgm:pt modelId="{AFC17001-8A23-4345-B71F-5C0802B15509}" type="pres">
      <dgm:prSet presAssocID="{58DC9D8E-50DD-4893-BFDF-5EA47C20FC7A}" presName="parentText" presStyleLbl="node1" presStyleIdx="0" presStyleCnt="2">
        <dgm:presLayoutVars>
          <dgm:chMax val="0"/>
          <dgm:bulletEnabled val="1"/>
        </dgm:presLayoutVars>
      </dgm:prSet>
      <dgm:spPr/>
    </dgm:pt>
    <dgm:pt modelId="{63C8B59A-FAB8-431B-9A3B-432EF56269F2}" type="pres">
      <dgm:prSet presAssocID="{E72DFED0-C3ED-4F6E-9449-80D115A1A2EB}" presName="spacer" presStyleCnt="0"/>
      <dgm:spPr/>
    </dgm:pt>
    <dgm:pt modelId="{2F0298A8-8724-48F7-A4B3-1A4F578770FC}" type="pres">
      <dgm:prSet presAssocID="{BBD532E5-C65D-4762-B70A-11537443D5B1}" presName="parentText" presStyleLbl="node1" presStyleIdx="1" presStyleCnt="2">
        <dgm:presLayoutVars>
          <dgm:chMax val="0"/>
          <dgm:bulletEnabled val="1"/>
        </dgm:presLayoutVars>
      </dgm:prSet>
      <dgm:spPr/>
    </dgm:pt>
  </dgm:ptLst>
  <dgm:cxnLst>
    <dgm:cxn modelId="{24580823-33EC-479F-AA3E-27DE4380FEA9}" type="presOf" srcId="{BBD532E5-C65D-4762-B70A-11537443D5B1}" destId="{2F0298A8-8724-48F7-A4B3-1A4F578770FC}" srcOrd="0" destOrd="0" presId="urn:microsoft.com/office/officeart/2005/8/layout/vList2"/>
    <dgm:cxn modelId="{6D7A0C45-F9A0-4320-A45A-2C2C5CF908F4}" srcId="{0AE81401-201A-40AE-87BB-C9B2A8FC452E}" destId="{BBD532E5-C65D-4762-B70A-11537443D5B1}" srcOrd="1" destOrd="0" parTransId="{8548877C-DC05-4222-8FF5-8DCCB3D72BB4}" sibTransId="{3474225B-2408-44F6-9253-CDE9E8DEA676}"/>
    <dgm:cxn modelId="{3FDBB656-4EA1-44C2-99FC-7854B3AFB198}" srcId="{0AE81401-201A-40AE-87BB-C9B2A8FC452E}" destId="{58DC9D8E-50DD-4893-BFDF-5EA47C20FC7A}" srcOrd="0" destOrd="0" parTransId="{1DA5467B-0094-49C4-A978-14820B4790C8}" sibTransId="{E72DFED0-C3ED-4F6E-9449-80D115A1A2EB}"/>
    <dgm:cxn modelId="{B4807BA7-D6D0-4E94-9FC1-3A3078BD47AD}" type="presOf" srcId="{0AE81401-201A-40AE-87BB-C9B2A8FC452E}" destId="{15F7AE63-6563-4F5F-9376-440046329A9C}" srcOrd="0" destOrd="0" presId="urn:microsoft.com/office/officeart/2005/8/layout/vList2"/>
    <dgm:cxn modelId="{2B38B6AB-99D1-4171-B9E3-638A121FE22B}" type="presOf" srcId="{58DC9D8E-50DD-4893-BFDF-5EA47C20FC7A}" destId="{AFC17001-8A23-4345-B71F-5C0802B15509}" srcOrd="0" destOrd="0" presId="urn:microsoft.com/office/officeart/2005/8/layout/vList2"/>
    <dgm:cxn modelId="{0E674D7E-A474-46DB-BD94-A2429E5E98FC}" type="presParOf" srcId="{15F7AE63-6563-4F5F-9376-440046329A9C}" destId="{AFC17001-8A23-4345-B71F-5C0802B15509}" srcOrd="0" destOrd="0" presId="urn:microsoft.com/office/officeart/2005/8/layout/vList2"/>
    <dgm:cxn modelId="{E72E9872-611E-4108-B373-DBCE081DAE34}" type="presParOf" srcId="{15F7AE63-6563-4F5F-9376-440046329A9C}" destId="{63C8B59A-FAB8-431B-9A3B-432EF56269F2}" srcOrd="1" destOrd="0" presId="urn:microsoft.com/office/officeart/2005/8/layout/vList2"/>
    <dgm:cxn modelId="{B21E1483-8372-446A-A4E0-70BB792CE6CF}" type="presParOf" srcId="{15F7AE63-6563-4F5F-9376-440046329A9C}" destId="{2F0298A8-8724-48F7-A4B3-1A4F578770F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2505F6-E7BA-44CF-8F2B-85B2A59734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A85E323-8856-4B76-962A-ACB4E292A0E9}">
      <dgm:prSet/>
      <dgm:spPr/>
      <dgm:t>
        <a:bodyPr/>
        <a:lstStyle/>
        <a:p>
          <a:r>
            <a:rPr lang="en-US"/>
            <a:t>In the context of communicable disease control, two approaches are useful in achieving primary prevention:</a:t>
          </a:r>
        </a:p>
      </dgm:t>
    </dgm:pt>
    <dgm:pt modelId="{0E0A5359-CFD0-4E5C-AA6C-2A1842CB2FCB}" type="parTrans" cxnId="{29CC8084-4309-4936-9D82-70D50513558F}">
      <dgm:prSet/>
      <dgm:spPr/>
      <dgm:t>
        <a:bodyPr/>
        <a:lstStyle/>
        <a:p>
          <a:endParaRPr lang="en-US"/>
        </a:p>
      </dgm:t>
    </dgm:pt>
    <dgm:pt modelId="{BEE09260-B999-456F-A99A-72479C0B661F}" type="sibTrans" cxnId="{29CC8084-4309-4936-9D82-70D50513558F}">
      <dgm:prSet/>
      <dgm:spPr/>
      <dgm:t>
        <a:bodyPr/>
        <a:lstStyle/>
        <a:p>
          <a:endParaRPr lang="en-US"/>
        </a:p>
      </dgm:t>
    </dgm:pt>
    <dgm:pt modelId="{4D34F023-7C47-480B-9109-A4BB5CE8F2CA}">
      <dgm:prSet/>
      <dgm:spPr/>
      <dgm:t>
        <a:bodyPr/>
        <a:lstStyle/>
        <a:p>
          <a:r>
            <a:rPr lang="en-US"/>
            <a:t>(1) education using mass media and targeting health messages to aggregates</a:t>
          </a:r>
        </a:p>
      </dgm:t>
    </dgm:pt>
    <dgm:pt modelId="{00FB5385-AABA-4124-8BBA-DFFFB8E31673}" type="parTrans" cxnId="{D3118C82-DF43-4616-B1E0-77834C57AB2A}">
      <dgm:prSet/>
      <dgm:spPr/>
      <dgm:t>
        <a:bodyPr/>
        <a:lstStyle/>
        <a:p>
          <a:endParaRPr lang="en-US"/>
        </a:p>
      </dgm:t>
    </dgm:pt>
    <dgm:pt modelId="{82668A2C-991C-49C7-A2D6-925C69F8BA4F}" type="sibTrans" cxnId="{D3118C82-DF43-4616-B1E0-77834C57AB2A}">
      <dgm:prSet/>
      <dgm:spPr/>
      <dgm:t>
        <a:bodyPr/>
        <a:lstStyle/>
        <a:p>
          <a:endParaRPr lang="en-US"/>
        </a:p>
      </dgm:t>
    </dgm:pt>
    <dgm:pt modelId="{FF1A4238-9CE8-4EAC-A392-8F9CAB6DA3E8}">
      <dgm:prSet/>
      <dgm:spPr/>
      <dgm:t>
        <a:bodyPr/>
        <a:lstStyle/>
        <a:p>
          <a:r>
            <a:rPr lang="en-US"/>
            <a:t>(2) immunisation.</a:t>
          </a:r>
        </a:p>
      </dgm:t>
    </dgm:pt>
    <dgm:pt modelId="{DF3D832C-66E8-47CC-8A3F-722BEEF87F99}" type="parTrans" cxnId="{C32C2DE7-2200-4445-A506-4E3DBBDCB147}">
      <dgm:prSet/>
      <dgm:spPr/>
      <dgm:t>
        <a:bodyPr/>
        <a:lstStyle/>
        <a:p>
          <a:endParaRPr lang="en-US"/>
        </a:p>
      </dgm:t>
    </dgm:pt>
    <dgm:pt modelId="{50B13F36-2227-4FFF-9CB6-C6D43CEE9C9B}" type="sibTrans" cxnId="{C32C2DE7-2200-4445-A506-4E3DBBDCB147}">
      <dgm:prSet/>
      <dgm:spPr/>
      <dgm:t>
        <a:bodyPr/>
        <a:lstStyle/>
        <a:p>
          <a:endParaRPr lang="en-US"/>
        </a:p>
      </dgm:t>
    </dgm:pt>
    <dgm:pt modelId="{BC84230F-DC48-4DB1-918F-346E73844E61}" type="pres">
      <dgm:prSet presAssocID="{142505F6-E7BA-44CF-8F2B-85B2A59734A1}" presName="linear" presStyleCnt="0">
        <dgm:presLayoutVars>
          <dgm:animLvl val="lvl"/>
          <dgm:resizeHandles val="exact"/>
        </dgm:presLayoutVars>
      </dgm:prSet>
      <dgm:spPr/>
    </dgm:pt>
    <dgm:pt modelId="{0A8A1098-5392-4AD8-8B06-AEB389EAD2FF}" type="pres">
      <dgm:prSet presAssocID="{FA85E323-8856-4B76-962A-ACB4E292A0E9}" presName="parentText" presStyleLbl="node1" presStyleIdx="0" presStyleCnt="3">
        <dgm:presLayoutVars>
          <dgm:chMax val="0"/>
          <dgm:bulletEnabled val="1"/>
        </dgm:presLayoutVars>
      </dgm:prSet>
      <dgm:spPr/>
    </dgm:pt>
    <dgm:pt modelId="{50A968B5-FBEC-47C6-ABEF-E3FF38C6F809}" type="pres">
      <dgm:prSet presAssocID="{BEE09260-B999-456F-A99A-72479C0B661F}" presName="spacer" presStyleCnt="0"/>
      <dgm:spPr/>
    </dgm:pt>
    <dgm:pt modelId="{1B042F38-5E40-4865-9EC8-1239DFB46611}" type="pres">
      <dgm:prSet presAssocID="{4D34F023-7C47-480B-9109-A4BB5CE8F2CA}" presName="parentText" presStyleLbl="node1" presStyleIdx="1" presStyleCnt="3">
        <dgm:presLayoutVars>
          <dgm:chMax val="0"/>
          <dgm:bulletEnabled val="1"/>
        </dgm:presLayoutVars>
      </dgm:prSet>
      <dgm:spPr/>
    </dgm:pt>
    <dgm:pt modelId="{FCB3D862-62B3-4471-8859-ACE7B8D152C8}" type="pres">
      <dgm:prSet presAssocID="{82668A2C-991C-49C7-A2D6-925C69F8BA4F}" presName="spacer" presStyleCnt="0"/>
      <dgm:spPr/>
    </dgm:pt>
    <dgm:pt modelId="{7B226E6D-6838-4933-8995-F884B95CDCFF}" type="pres">
      <dgm:prSet presAssocID="{FF1A4238-9CE8-4EAC-A392-8F9CAB6DA3E8}" presName="parentText" presStyleLbl="node1" presStyleIdx="2" presStyleCnt="3">
        <dgm:presLayoutVars>
          <dgm:chMax val="0"/>
          <dgm:bulletEnabled val="1"/>
        </dgm:presLayoutVars>
      </dgm:prSet>
      <dgm:spPr/>
    </dgm:pt>
  </dgm:ptLst>
  <dgm:cxnLst>
    <dgm:cxn modelId="{51484225-7356-4DAE-ABD8-B5C10E73B6FD}" type="presOf" srcId="{4D34F023-7C47-480B-9109-A4BB5CE8F2CA}" destId="{1B042F38-5E40-4865-9EC8-1239DFB46611}" srcOrd="0" destOrd="0" presId="urn:microsoft.com/office/officeart/2005/8/layout/vList2"/>
    <dgm:cxn modelId="{B58CE867-E5BA-49B0-BD6B-D5BC17DB6D4B}" type="presOf" srcId="{FF1A4238-9CE8-4EAC-A392-8F9CAB6DA3E8}" destId="{7B226E6D-6838-4933-8995-F884B95CDCFF}" srcOrd="0" destOrd="0" presId="urn:microsoft.com/office/officeart/2005/8/layout/vList2"/>
    <dgm:cxn modelId="{A11D957C-8420-4461-ACDD-0E81E1E9D5F9}" type="presOf" srcId="{FA85E323-8856-4B76-962A-ACB4E292A0E9}" destId="{0A8A1098-5392-4AD8-8B06-AEB389EAD2FF}" srcOrd="0" destOrd="0" presId="urn:microsoft.com/office/officeart/2005/8/layout/vList2"/>
    <dgm:cxn modelId="{D3118C82-DF43-4616-B1E0-77834C57AB2A}" srcId="{142505F6-E7BA-44CF-8F2B-85B2A59734A1}" destId="{4D34F023-7C47-480B-9109-A4BB5CE8F2CA}" srcOrd="1" destOrd="0" parTransId="{00FB5385-AABA-4124-8BBA-DFFFB8E31673}" sibTransId="{82668A2C-991C-49C7-A2D6-925C69F8BA4F}"/>
    <dgm:cxn modelId="{29CC8084-4309-4936-9D82-70D50513558F}" srcId="{142505F6-E7BA-44CF-8F2B-85B2A59734A1}" destId="{FA85E323-8856-4B76-962A-ACB4E292A0E9}" srcOrd="0" destOrd="0" parTransId="{0E0A5359-CFD0-4E5C-AA6C-2A1842CB2FCB}" sibTransId="{BEE09260-B999-456F-A99A-72479C0B661F}"/>
    <dgm:cxn modelId="{09C2E6B3-05D8-48C6-AB99-6A8F4E2318E6}" type="presOf" srcId="{142505F6-E7BA-44CF-8F2B-85B2A59734A1}" destId="{BC84230F-DC48-4DB1-918F-346E73844E61}" srcOrd="0" destOrd="0" presId="urn:microsoft.com/office/officeart/2005/8/layout/vList2"/>
    <dgm:cxn modelId="{C32C2DE7-2200-4445-A506-4E3DBBDCB147}" srcId="{142505F6-E7BA-44CF-8F2B-85B2A59734A1}" destId="{FF1A4238-9CE8-4EAC-A392-8F9CAB6DA3E8}" srcOrd="2" destOrd="0" parTransId="{DF3D832C-66E8-47CC-8A3F-722BEEF87F99}" sibTransId="{50B13F36-2227-4FFF-9CB6-C6D43CEE9C9B}"/>
    <dgm:cxn modelId="{5B152A6E-9C88-4CA3-99DE-A684DF0A36E9}" type="presParOf" srcId="{BC84230F-DC48-4DB1-918F-346E73844E61}" destId="{0A8A1098-5392-4AD8-8B06-AEB389EAD2FF}" srcOrd="0" destOrd="0" presId="urn:microsoft.com/office/officeart/2005/8/layout/vList2"/>
    <dgm:cxn modelId="{47790167-76CF-41B0-A65E-91BC0429D840}" type="presParOf" srcId="{BC84230F-DC48-4DB1-918F-346E73844E61}" destId="{50A968B5-FBEC-47C6-ABEF-E3FF38C6F809}" srcOrd="1" destOrd="0" presId="urn:microsoft.com/office/officeart/2005/8/layout/vList2"/>
    <dgm:cxn modelId="{BF3AE22A-8DD1-4D72-ADE1-F9E0ACACFFE3}" type="presParOf" srcId="{BC84230F-DC48-4DB1-918F-346E73844E61}" destId="{1B042F38-5E40-4865-9EC8-1239DFB46611}" srcOrd="2" destOrd="0" presId="urn:microsoft.com/office/officeart/2005/8/layout/vList2"/>
    <dgm:cxn modelId="{20CDDE3F-35A3-473E-90EF-70433DF311B7}" type="presParOf" srcId="{BC84230F-DC48-4DB1-918F-346E73844E61}" destId="{FCB3D862-62B3-4471-8859-ACE7B8D152C8}" srcOrd="3" destOrd="0" presId="urn:microsoft.com/office/officeart/2005/8/layout/vList2"/>
    <dgm:cxn modelId="{B36C9A69-1101-4C72-9159-448778F77508}" type="presParOf" srcId="{BC84230F-DC48-4DB1-918F-346E73844E61}" destId="{7B226E6D-6838-4933-8995-F884B95CDCF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0864BF-B781-4368-B189-6EC1D45948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29BFA9-5994-4387-B496-224186785A73}">
      <dgm:prSet/>
      <dgm:spPr/>
      <dgm:t>
        <a:bodyPr/>
        <a:lstStyle/>
        <a:p>
          <a:r>
            <a:rPr lang="en-US"/>
            <a:t>Health education in primary prevention is directed both at</a:t>
          </a:r>
        </a:p>
      </dgm:t>
    </dgm:pt>
    <dgm:pt modelId="{F59D0606-43C5-4FAC-AEF0-3296BB9CC944}" type="parTrans" cxnId="{289A6186-E29D-47E7-900B-133D8E22634F}">
      <dgm:prSet/>
      <dgm:spPr/>
      <dgm:t>
        <a:bodyPr/>
        <a:lstStyle/>
        <a:p>
          <a:endParaRPr lang="en-US"/>
        </a:p>
      </dgm:t>
    </dgm:pt>
    <dgm:pt modelId="{2900783A-65E0-413C-9D37-80E277895F7C}" type="sibTrans" cxnId="{289A6186-E29D-47E7-900B-133D8E22634F}">
      <dgm:prSet/>
      <dgm:spPr/>
      <dgm:t>
        <a:bodyPr/>
        <a:lstStyle/>
        <a:p>
          <a:endParaRPr lang="en-US"/>
        </a:p>
      </dgm:t>
    </dgm:pt>
    <dgm:pt modelId="{9E7CD461-79BB-4AEC-A16D-909512836E05}">
      <dgm:prSet/>
      <dgm:spPr/>
      <dgm:t>
        <a:bodyPr/>
        <a:lstStyle/>
        <a:p>
          <a:r>
            <a:rPr lang="en-US"/>
            <a:t>Helping at-risk individuals understand their risk status and at promoting behaviors that decrease exposure or susceptibility.</a:t>
          </a:r>
        </a:p>
      </dgm:t>
    </dgm:pt>
    <dgm:pt modelId="{F2ED7F59-77E7-4102-93A2-5B62FFDDF4F0}" type="parTrans" cxnId="{927F11EA-FE15-4404-9A76-7AFAAFEABB30}">
      <dgm:prSet/>
      <dgm:spPr/>
      <dgm:t>
        <a:bodyPr/>
        <a:lstStyle/>
        <a:p>
          <a:endParaRPr lang="en-US"/>
        </a:p>
      </dgm:t>
    </dgm:pt>
    <dgm:pt modelId="{DA552EA4-0B1D-48CD-BD85-BCE474135172}" type="sibTrans" cxnId="{927F11EA-FE15-4404-9A76-7AFAAFEABB30}">
      <dgm:prSet/>
      <dgm:spPr/>
      <dgm:t>
        <a:bodyPr/>
        <a:lstStyle/>
        <a:p>
          <a:endParaRPr lang="en-US"/>
        </a:p>
      </dgm:t>
    </dgm:pt>
    <dgm:pt modelId="{1355FEAB-BA52-4412-BDD6-348E1FD70870}" type="pres">
      <dgm:prSet presAssocID="{960864BF-B781-4368-B189-6EC1D4594827}" presName="linear" presStyleCnt="0">
        <dgm:presLayoutVars>
          <dgm:animLvl val="lvl"/>
          <dgm:resizeHandles val="exact"/>
        </dgm:presLayoutVars>
      </dgm:prSet>
      <dgm:spPr/>
    </dgm:pt>
    <dgm:pt modelId="{A1FAAFC0-E1D8-4AE1-BC01-DD170AC76A01}" type="pres">
      <dgm:prSet presAssocID="{D229BFA9-5994-4387-B496-224186785A73}" presName="parentText" presStyleLbl="node1" presStyleIdx="0" presStyleCnt="2">
        <dgm:presLayoutVars>
          <dgm:chMax val="0"/>
          <dgm:bulletEnabled val="1"/>
        </dgm:presLayoutVars>
      </dgm:prSet>
      <dgm:spPr/>
    </dgm:pt>
    <dgm:pt modelId="{7665038F-7DF4-481B-AD3B-6FF32C2D3425}" type="pres">
      <dgm:prSet presAssocID="{2900783A-65E0-413C-9D37-80E277895F7C}" presName="spacer" presStyleCnt="0"/>
      <dgm:spPr/>
    </dgm:pt>
    <dgm:pt modelId="{055BA7C0-DF3A-466D-8E63-8662A2DB71A7}" type="pres">
      <dgm:prSet presAssocID="{9E7CD461-79BB-4AEC-A16D-909512836E05}" presName="parentText" presStyleLbl="node1" presStyleIdx="1" presStyleCnt="2">
        <dgm:presLayoutVars>
          <dgm:chMax val="0"/>
          <dgm:bulletEnabled val="1"/>
        </dgm:presLayoutVars>
      </dgm:prSet>
      <dgm:spPr/>
    </dgm:pt>
  </dgm:ptLst>
  <dgm:cxnLst>
    <dgm:cxn modelId="{289A6186-E29D-47E7-900B-133D8E22634F}" srcId="{960864BF-B781-4368-B189-6EC1D4594827}" destId="{D229BFA9-5994-4387-B496-224186785A73}" srcOrd="0" destOrd="0" parTransId="{F59D0606-43C5-4FAC-AEF0-3296BB9CC944}" sibTransId="{2900783A-65E0-413C-9D37-80E277895F7C}"/>
    <dgm:cxn modelId="{21F61493-481F-4E6F-B509-7F64B435BE27}" type="presOf" srcId="{D229BFA9-5994-4387-B496-224186785A73}" destId="{A1FAAFC0-E1D8-4AE1-BC01-DD170AC76A01}" srcOrd="0" destOrd="0" presId="urn:microsoft.com/office/officeart/2005/8/layout/vList2"/>
    <dgm:cxn modelId="{1CB871DD-65D7-4AC0-956C-94407EA694E4}" type="presOf" srcId="{960864BF-B781-4368-B189-6EC1D4594827}" destId="{1355FEAB-BA52-4412-BDD6-348E1FD70870}" srcOrd="0" destOrd="0" presId="urn:microsoft.com/office/officeart/2005/8/layout/vList2"/>
    <dgm:cxn modelId="{927F11EA-FE15-4404-9A76-7AFAAFEABB30}" srcId="{960864BF-B781-4368-B189-6EC1D4594827}" destId="{9E7CD461-79BB-4AEC-A16D-909512836E05}" srcOrd="1" destOrd="0" parTransId="{F2ED7F59-77E7-4102-93A2-5B62FFDDF4F0}" sibTransId="{DA552EA4-0B1D-48CD-BD85-BCE474135172}"/>
    <dgm:cxn modelId="{5B093AF0-F0BE-4DC2-9246-99D08A12DAF6}" type="presOf" srcId="{9E7CD461-79BB-4AEC-A16D-909512836E05}" destId="{055BA7C0-DF3A-466D-8E63-8662A2DB71A7}" srcOrd="0" destOrd="0" presId="urn:microsoft.com/office/officeart/2005/8/layout/vList2"/>
    <dgm:cxn modelId="{0EEDCADC-EA09-4A5A-BA81-211F06113180}" type="presParOf" srcId="{1355FEAB-BA52-4412-BDD6-348E1FD70870}" destId="{A1FAAFC0-E1D8-4AE1-BC01-DD170AC76A01}" srcOrd="0" destOrd="0" presId="urn:microsoft.com/office/officeart/2005/8/layout/vList2"/>
    <dgm:cxn modelId="{DA45D558-75D4-4F01-8C9D-2AF80B874CED}" type="presParOf" srcId="{1355FEAB-BA52-4412-BDD6-348E1FD70870}" destId="{7665038F-7DF4-481B-AD3B-6FF32C2D3425}" srcOrd="1" destOrd="0" presId="urn:microsoft.com/office/officeart/2005/8/layout/vList2"/>
    <dgm:cxn modelId="{9C7B288A-58B1-4457-A9A2-7F7EAB7C2B6C}" type="presParOf" srcId="{1355FEAB-BA52-4412-BDD6-348E1FD70870}" destId="{055BA7C0-DF3A-466D-8E63-8662A2DB71A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34D1CB-8E5C-4457-A9CA-C3A5A64F6E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F77F502-B2C7-4B4B-AC44-E73544651276}">
      <dgm:prSet/>
      <dgm:spPr/>
      <dgm:t>
        <a:bodyPr/>
        <a:lstStyle/>
        <a:p>
          <a:r>
            <a:rPr lang="en-US"/>
            <a:t>Resistance to a specific disease-causing organism; it also can be acquired naturally or artificially. </a:t>
          </a:r>
        </a:p>
      </dgm:t>
    </dgm:pt>
    <dgm:pt modelId="{699A822B-2F15-4C7E-BC6A-689999D55F81}" type="parTrans" cxnId="{B57F02C0-A617-412A-A411-62AC9102F7CD}">
      <dgm:prSet/>
      <dgm:spPr/>
      <dgm:t>
        <a:bodyPr/>
        <a:lstStyle/>
        <a:p>
          <a:endParaRPr lang="en-US"/>
        </a:p>
      </dgm:t>
    </dgm:pt>
    <dgm:pt modelId="{B0AE1B19-1E3B-4313-880D-B4085756946A}" type="sibTrans" cxnId="{B57F02C0-A617-412A-A411-62AC9102F7CD}">
      <dgm:prSet/>
      <dgm:spPr/>
      <dgm:t>
        <a:bodyPr/>
        <a:lstStyle/>
        <a:p>
          <a:endParaRPr lang="en-US"/>
        </a:p>
      </dgm:t>
    </dgm:pt>
    <dgm:pt modelId="{F2E4D078-320C-4DA0-861E-683DD5E94B9B}">
      <dgm:prSet/>
      <dgm:spPr/>
      <dgm:t>
        <a:bodyPr/>
        <a:lstStyle/>
        <a:p>
          <a:r>
            <a:rPr lang="en-US"/>
            <a:t>Naturally acquired active immunity occurs when a person contracts a disease and develops long-lasting antibodies that provide immunity against future expo</a:t>
          </a:r>
        </a:p>
      </dgm:t>
    </dgm:pt>
    <dgm:pt modelId="{2A9DA6B7-2BE7-4FA6-8187-69CF88BD5A77}" type="parTrans" cxnId="{5B386A01-68B5-4D4F-AFF8-E238AF389D8B}">
      <dgm:prSet/>
      <dgm:spPr/>
      <dgm:t>
        <a:bodyPr/>
        <a:lstStyle/>
        <a:p>
          <a:endParaRPr lang="en-US"/>
        </a:p>
      </dgm:t>
    </dgm:pt>
    <dgm:pt modelId="{0B958459-CF58-4527-98FF-A0C837CAB80F}" type="sibTrans" cxnId="{5B386A01-68B5-4D4F-AFF8-E238AF389D8B}">
      <dgm:prSet/>
      <dgm:spPr/>
      <dgm:t>
        <a:bodyPr/>
        <a:lstStyle/>
        <a:p>
          <a:endParaRPr lang="en-US"/>
        </a:p>
      </dgm:t>
    </dgm:pt>
    <dgm:pt modelId="{3CC63DDD-35F6-42AB-802A-64395E90E915}" type="pres">
      <dgm:prSet presAssocID="{D234D1CB-8E5C-4457-A9CA-C3A5A64F6ECA}" presName="linear" presStyleCnt="0">
        <dgm:presLayoutVars>
          <dgm:animLvl val="lvl"/>
          <dgm:resizeHandles val="exact"/>
        </dgm:presLayoutVars>
      </dgm:prSet>
      <dgm:spPr/>
    </dgm:pt>
    <dgm:pt modelId="{7011BBE7-5FD4-4A72-B882-41E4F93CE926}" type="pres">
      <dgm:prSet presAssocID="{8F77F502-B2C7-4B4B-AC44-E73544651276}" presName="parentText" presStyleLbl="node1" presStyleIdx="0" presStyleCnt="2">
        <dgm:presLayoutVars>
          <dgm:chMax val="0"/>
          <dgm:bulletEnabled val="1"/>
        </dgm:presLayoutVars>
      </dgm:prSet>
      <dgm:spPr/>
    </dgm:pt>
    <dgm:pt modelId="{E77B80FC-EF61-4C9A-9A40-EF9EF1A7FD9B}" type="pres">
      <dgm:prSet presAssocID="{B0AE1B19-1E3B-4313-880D-B4085756946A}" presName="spacer" presStyleCnt="0"/>
      <dgm:spPr/>
    </dgm:pt>
    <dgm:pt modelId="{B4AB3BFC-B4BD-42B4-826B-68AA94B7D1D4}" type="pres">
      <dgm:prSet presAssocID="{F2E4D078-320C-4DA0-861E-683DD5E94B9B}" presName="parentText" presStyleLbl="node1" presStyleIdx="1" presStyleCnt="2">
        <dgm:presLayoutVars>
          <dgm:chMax val="0"/>
          <dgm:bulletEnabled val="1"/>
        </dgm:presLayoutVars>
      </dgm:prSet>
      <dgm:spPr/>
    </dgm:pt>
  </dgm:ptLst>
  <dgm:cxnLst>
    <dgm:cxn modelId="{5B386A01-68B5-4D4F-AFF8-E238AF389D8B}" srcId="{D234D1CB-8E5C-4457-A9CA-C3A5A64F6ECA}" destId="{F2E4D078-320C-4DA0-861E-683DD5E94B9B}" srcOrd="1" destOrd="0" parTransId="{2A9DA6B7-2BE7-4FA6-8187-69CF88BD5A77}" sibTransId="{0B958459-CF58-4527-98FF-A0C837CAB80F}"/>
    <dgm:cxn modelId="{B57F02C0-A617-412A-A411-62AC9102F7CD}" srcId="{D234D1CB-8E5C-4457-A9CA-C3A5A64F6ECA}" destId="{8F77F502-B2C7-4B4B-AC44-E73544651276}" srcOrd="0" destOrd="0" parTransId="{699A822B-2F15-4C7E-BC6A-689999D55F81}" sibTransId="{B0AE1B19-1E3B-4313-880D-B4085756946A}"/>
    <dgm:cxn modelId="{F614B3C7-99A8-43F3-8E07-2D76F70BCB16}" type="presOf" srcId="{8F77F502-B2C7-4B4B-AC44-E73544651276}" destId="{7011BBE7-5FD4-4A72-B882-41E4F93CE926}" srcOrd="0" destOrd="0" presId="urn:microsoft.com/office/officeart/2005/8/layout/vList2"/>
    <dgm:cxn modelId="{7CA416C8-5981-4E00-8365-F992EA4A504B}" type="presOf" srcId="{F2E4D078-320C-4DA0-861E-683DD5E94B9B}" destId="{B4AB3BFC-B4BD-42B4-826B-68AA94B7D1D4}" srcOrd="0" destOrd="0" presId="urn:microsoft.com/office/officeart/2005/8/layout/vList2"/>
    <dgm:cxn modelId="{B17300E1-BFCC-4B9D-9E21-9E729D6C61AD}" type="presOf" srcId="{D234D1CB-8E5C-4457-A9CA-C3A5A64F6ECA}" destId="{3CC63DDD-35F6-42AB-802A-64395E90E915}" srcOrd="0" destOrd="0" presId="urn:microsoft.com/office/officeart/2005/8/layout/vList2"/>
    <dgm:cxn modelId="{C75E7F28-B8B2-4201-B3DB-0F5BFD673BAC}" type="presParOf" srcId="{3CC63DDD-35F6-42AB-802A-64395E90E915}" destId="{7011BBE7-5FD4-4A72-B882-41E4F93CE926}" srcOrd="0" destOrd="0" presId="urn:microsoft.com/office/officeart/2005/8/layout/vList2"/>
    <dgm:cxn modelId="{A784A0B0-EF86-4331-80C3-5ADB2FF6E0A0}" type="presParOf" srcId="{3CC63DDD-35F6-42AB-802A-64395E90E915}" destId="{E77B80FC-EF61-4C9A-9A40-EF9EF1A7FD9B}" srcOrd="1" destOrd="0" presId="urn:microsoft.com/office/officeart/2005/8/layout/vList2"/>
    <dgm:cxn modelId="{15BED015-9FFB-4514-8529-304EBD5CD9BE}" type="presParOf" srcId="{3CC63DDD-35F6-42AB-802A-64395E90E915}" destId="{B4AB3BFC-B4BD-42B4-826B-68AA94B7D1D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DBDE2A-AACA-45A3-913F-968A1F8F6C5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620D535-4F68-40FB-A0D8-8AB07682B0CB}">
      <dgm:prSet/>
      <dgm:spPr/>
      <dgm:t>
        <a:bodyPr/>
        <a:lstStyle/>
        <a:p>
          <a:r>
            <a:rPr lang="en-US"/>
            <a:t>There are two approaches to secondary prevention of communicable disease: </a:t>
          </a:r>
        </a:p>
      </dgm:t>
    </dgm:pt>
    <dgm:pt modelId="{1EDA01F0-EF20-466E-B8E2-82345A6B6060}" type="parTrans" cxnId="{D8CC3BF1-9668-449F-BF24-987270552395}">
      <dgm:prSet/>
      <dgm:spPr/>
      <dgm:t>
        <a:bodyPr/>
        <a:lstStyle/>
        <a:p>
          <a:endParaRPr lang="en-US"/>
        </a:p>
      </dgm:t>
    </dgm:pt>
    <dgm:pt modelId="{DFDEC822-ED59-41BF-87A7-403E2F79C165}" type="sibTrans" cxnId="{D8CC3BF1-9668-449F-BF24-987270552395}">
      <dgm:prSet/>
      <dgm:spPr/>
      <dgm:t>
        <a:bodyPr/>
        <a:lstStyle/>
        <a:p>
          <a:endParaRPr lang="en-US"/>
        </a:p>
      </dgm:t>
    </dgm:pt>
    <dgm:pt modelId="{E1AE55C3-F509-461B-BC5E-A5A173402D7F}">
      <dgm:prSet/>
      <dgm:spPr/>
      <dgm:t>
        <a:bodyPr/>
        <a:lstStyle/>
        <a:p>
          <a:r>
            <a:rPr lang="en-US" dirty="0"/>
            <a:t>Screening</a:t>
          </a:r>
        </a:p>
      </dgm:t>
    </dgm:pt>
    <dgm:pt modelId="{22AE1880-DFD0-4572-8BDA-FCF23F946706}" type="parTrans" cxnId="{85AAD860-6DD9-4138-B2DB-D11AF2D3B55E}">
      <dgm:prSet/>
      <dgm:spPr/>
      <dgm:t>
        <a:bodyPr/>
        <a:lstStyle/>
        <a:p>
          <a:endParaRPr lang="en-US"/>
        </a:p>
      </dgm:t>
    </dgm:pt>
    <dgm:pt modelId="{2F287EF4-3FFD-475B-916D-96C3F5AE5607}" type="sibTrans" cxnId="{85AAD860-6DD9-4138-B2DB-D11AF2D3B55E}">
      <dgm:prSet/>
      <dgm:spPr/>
      <dgm:t>
        <a:bodyPr/>
        <a:lstStyle/>
        <a:p>
          <a:endParaRPr lang="en-US"/>
        </a:p>
      </dgm:t>
    </dgm:pt>
    <dgm:pt modelId="{44096AA0-D9AA-407E-BF79-C48FE831F21F}">
      <dgm:prSet/>
      <dgm:spPr/>
      <dgm:t>
        <a:bodyPr/>
        <a:lstStyle/>
        <a:p>
          <a:r>
            <a:rPr lang="en-US" dirty="0"/>
            <a:t>Contact investigation, partner notification, and case-finding</a:t>
          </a:r>
        </a:p>
      </dgm:t>
    </dgm:pt>
    <dgm:pt modelId="{51DC89DC-DBEC-405A-A4B7-32136A81AFE4}" type="parTrans" cxnId="{5218D91C-12D3-4EE5-B8E3-E4C9A1340658}">
      <dgm:prSet/>
      <dgm:spPr/>
      <dgm:t>
        <a:bodyPr/>
        <a:lstStyle/>
        <a:p>
          <a:endParaRPr lang="en-US"/>
        </a:p>
      </dgm:t>
    </dgm:pt>
    <dgm:pt modelId="{719D85C7-40B6-4D25-A0CE-C57EE440D2B5}" type="sibTrans" cxnId="{5218D91C-12D3-4EE5-B8E3-E4C9A1340658}">
      <dgm:prSet/>
      <dgm:spPr/>
      <dgm:t>
        <a:bodyPr/>
        <a:lstStyle/>
        <a:p>
          <a:endParaRPr lang="en-US"/>
        </a:p>
      </dgm:t>
    </dgm:pt>
    <dgm:pt modelId="{7E60ACB3-85DC-4122-87E7-909C2F68A11C}" type="pres">
      <dgm:prSet presAssocID="{93DBDE2A-AACA-45A3-913F-968A1F8F6C57}" presName="linear" presStyleCnt="0">
        <dgm:presLayoutVars>
          <dgm:animLvl val="lvl"/>
          <dgm:resizeHandles val="exact"/>
        </dgm:presLayoutVars>
      </dgm:prSet>
      <dgm:spPr/>
    </dgm:pt>
    <dgm:pt modelId="{1E9B7A0F-CE01-4153-80C5-68F74D9F727B}" type="pres">
      <dgm:prSet presAssocID="{5620D535-4F68-40FB-A0D8-8AB07682B0CB}" presName="parentText" presStyleLbl="node1" presStyleIdx="0" presStyleCnt="1">
        <dgm:presLayoutVars>
          <dgm:chMax val="0"/>
          <dgm:bulletEnabled val="1"/>
        </dgm:presLayoutVars>
      </dgm:prSet>
      <dgm:spPr/>
    </dgm:pt>
    <dgm:pt modelId="{3C6B1286-ABC4-47DB-8643-A9E89AA8EC84}" type="pres">
      <dgm:prSet presAssocID="{5620D535-4F68-40FB-A0D8-8AB07682B0CB}" presName="childText" presStyleLbl="revTx" presStyleIdx="0" presStyleCnt="1">
        <dgm:presLayoutVars>
          <dgm:bulletEnabled val="1"/>
        </dgm:presLayoutVars>
      </dgm:prSet>
      <dgm:spPr/>
    </dgm:pt>
  </dgm:ptLst>
  <dgm:cxnLst>
    <dgm:cxn modelId="{5218D91C-12D3-4EE5-B8E3-E4C9A1340658}" srcId="{5620D535-4F68-40FB-A0D8-8AB07682B0CB}" destId="{44096AA0-D9AA-407E-BF79-C48FE831F21F}" srcOrd="1" destOrd="0" parTransId="{51DC89DC-DBEC-405A-A4B7-32136A81AFE4}" sibTransId="{719D85C7-40B6-4D25-A0CE-C57EE440D2B5}"/>
    <dgm:cxn modelId="{D8F27B1E-598B-4188-BF0E-4E0399F517C8}" type="presOf" srcId="{5620D535-4F68-40FB-A0D8-8AB07682B0CB}" destId="{1E9B7A0F-CE01-4153-80C5-68F74D9F727B}" srcOrd="0" destOrd="0" presId="urn:microsoft.com/office/officeart/2005/8/layout/vList2"/>
    <dgm:cxn modelId="{85AAD860-6DD9-4138-B2DB-D11AF2D3B55E}" srcId="{5620D535-4F68-40FB-A0D8-8AB07682B0CB}" destId="{E1AE55C3-F509-461B-BC5E-A5A173402D7F}" srcOrd="0" destOrd="0" parTransId="{22AE1880-DFD0-4572-8BDA-FCF23F946706}" sibTransId="{2F287EF4-3FFD-475B-916D-96C3F5AE5607}"/>
    <dgm:cxn modelId="{740EFA94-6AB5-42E4-80CB-20593CAA7C7A}" type="presOf" srcId="{44096AA0-D9AA-407E-BF79-C48FE831F21F}" destId="{3C6B1286-ABC4-47DB-8643-A9E89AA8EC84}" srcOrd="0" destOrd="1" presId="urn:microsoft.com/office/officeart/2005/8/layout/vList2"/>
    <dgm:cxn modelId="{B2710F9B-A0EF-4774-947E-141F2E8DC62B}" type="presOf" srcId="{93DBDE2A-AACA-45A3-913F-968A1F8F6C57}" destId="{7E60ACB3-85DC-4122-87E7-909C2F68A11C}" srcOrd="0" destOrd="0" presId="urn:microsoft.com/office/officeart/2005/8/layout/vList2"/>
    <dgm:cxn modelId="{2385ABBD-5D07-4B4B-82AF-DCF8884062AA}" type="presOf" srcId="{E1AE55C3-F509-461B-BC5E-A5A173402D7F}" destId="{3C6B1286-ABC4-47DB-8643-A9E89AA8EC84}" srcOrd="0" destOrd="0" presId="urn:microsoft.com/office/officeart/2005/8/layout/vList2"/>
    <dgm:cxn modelId="{D8CC3BF1-9668-449F-BF24-987270552395}" srcId="{93DBDE2A-AACA-45A3-913F-968A1F8F6C57}" destId="{5620D535-4F68-40FB-A0D8-8AB07682B0CB}" srcOrd="0" destOrd="0" parTransId="{1EDA01F0-EF20-466E-B8E2-82345A6B6060}" sibTransId="{DFDEC822-ED59-41BF-87A7-403E2F79C165}"/>
    <dgm:cxn modelId="{132901C1-3499-4E12-91B9-3D343781AA78}" type="presParOf" srcId="{7E60ACB3-85DC-4122-87E7-909C2F68A11C}" destId="{1E9B7A0F-CE01-4153-80C5-68F74D9F727B}" srcOrd="0" destOrd="0" presId="urn:microsoft.com/office/officeart/2005/8/layout/vList2"/>
    <dgm:cxn modelId="{0DDFE527-F82A-4CAF-BD6F-20721D0A9DA8}" type="presParOf" srcId="{7E60ACB3-85DC-4122-87E7-909C2F68A11C}" destId="{3C6B1286-ABC4-47DB-8643-A9E89AA8EC8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4E5F3F-61F9-4E71-A9A8-51CF7DF0E1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70DFF38-5411-4492-9186-675093B6D0C0}">
      <dgm:prSet/>
      <dgm:spPr/>
      <dgm:t>
        <a:bodyPr/>
        <a:lstStyle/>
        <a:p>
          <a:r>
            <a:rPr lang="en-US"/>
            <a:t>Direct contact with the infected person</a:t>
          </a:r>
        </a:p>
      </dgm:t>
    </dgm:pt>
    <dgm:pt modelId="{A80788D9-8419-4032-94E2-35F037A72060}" type="parTrans" cxnId="{CE5C5F6E-048E-47F9-97D4-7121B414CD94}">
      <dgm:prSet/>
      <dgm:spPr/>
      <dgm:t>
        <a:bodyPr/>
        <a:lstStyle/>
        <a:p>
          <a:endParaRPr lang="en-US"/>
        </a:p>
      </dgm:t>
    </dgm:pt>
    <dgm:pt modelId="{70B03D52-23A7-4F41-B671-C690197BEA7C}" type="sibTrans" cxnId="{CE5C5F6E-048E-47F9-97D4-7121B414CD94}">
      <dgm:prSet/>
      <dgm:spPr/>
      <dgm:t>
        <a:bodyPr/>
        <a:lstStyle/>
        <a:p>
          <a:endParaRPr lang="en-US"/>
        </a:p>
      </dgm:t>
    </dgm:pt>
    <dgm:pt modelId="{2B682D22-8655-4CBA-B16A-F5535306BF43}">
      <dgm:prSet/>
      <dgm:spPr/>
      <dgm:t>
        <a:bodyPr/>
        <a:lstStyle/>
        <a:p>
          <a:r>
            <a:rPr lang="en-US"/>
            <a:t>Indirect contact with an infected person</a:t>
          </a:r>
        </a:p>
      </dgm:t>
    </dgm:pt>
    <dgm:pt modelId="{66B0FE88-F9C6-41CD-BA9D-CE4D2189E974}" type="parTrans" cxnId="{D5F57D45-AFFF-45EE-B487-199DC7CEFC8D}">
      <dgm:prSet/>
      <dgm:spPr/>
      <dgm:t>
        <a:bodyPr/>
        <a:lstStyle/>
        <a:p>
          <a:endParaRPr lang="en-US"/>
        </a:p>
      </dgm:t>
    </dgm:pt>
    <dgm:pt modelId="{FC54DDA6-1853-4BFA-B356-A63B2F461D79}" type="sibTrans" cxnId="{D5F57D45-AFFF-45EE-B487-199DC7CEFC8D}">
      <dgm:prSet/>
      <dgm:spPr/>
      <dgm:t>
        <a:bodyPr/>
        <a:lstStyle/>
        <a:p>
          <a:endParaRPr lang="en-US"/>
        </a:p>
      </dgm:t>
    </dgm:pt>
    <dgm:pt modelId="{59AE99B4-6244-479C-8CE5-7972A4671C72}">
      <dgm:prSet/>
      <dgm:spPr/>
      <dgm:t>
        <a:bodyPr/>
        <a:lstStyle/>
        <a:p>
          <a:r>
            <a:rPr lang="en-US"/>
            <a:t>Contact with  a vector- an organism such as an insect, that transmits pathogens </a:t>
          </a:r>
        </a:p>
      </dgm:t>
    </dgm:pt>
    <dgm:pt modelId="{6C9248FD-0215-45AA-A555-9AB72CF7C18D}" type="parTrans" cxnId="{8064C62B-D243-458A-B095-84779DB39718}">
      <dgm:prSet/>
      <dgm:spPr/>
      <dgm:t>
        <a:bodyPr/>
        <a:lstStyle/>
        <a:p>
          <a:endParaRPr lang="en-US"/>
        </a:p>
      </dgm:t>
    </dgm:pt>
    <dgm:pt modelId="{8A2E4666-A5AD-4013-B892-872B918EC2BC}" type="sibTrans" cxnId="{8064C62B-D243-458A-B095-84779DB39718}">
      <dgm:prSet/>
      <dgm:spPr/>
      <dgm:t>
        <a:bodyPr/>
        <a:lstStyle/>
        <a:p>
          <a:endParaRPr lang="en-US"/>
        </a:p>
      </dgm:t>
    </dgm:pt>
    <dgm:pt modelId="{68291843-782B-49E2-839D-1D7EC863F4B4}">
      <dgm:prSet/>
      <dgm:spPr/>
      <dgm:t>
        <a:bodyPr/>
        <a:lstStyle/>
        <a:p>
          <a:r>
            <a:rPr lang="en-US"/>
            <a:t>Other contacts- drink or eat after someone, uncooked meat, receive blood contaminated</a:t>
          </a:r>
        </a:p>
      </dgm:t>
    </dgm:pt>
    <dgm:pt modelId="{82F1BAA3-91CF-42CB-85ED-1A8918F9123D}" type="parTrans" cxnId="{D372EAD7-C8D6-4718-BE8C-24EE389BD968}">
      <dgm:prSet/>
      <dgm:spPr/>
      <dgm:t>
        <a:bodyPr/>
        <a:lstStyle/>
        <a:p>
          <a:endParaRPr lang="en-US"/>
        </a:p>
      </dgm:t>
    </dgm:pt>
    <dgm:pt modelId="{B1574045-D57E-4CF4-970E-DEE075919A46}" type="sibTrans" cxnId="{D372EAD7-C8D6-4718-BE8C-24EE389BD968}">
      <dgm:prSet/>
      <dgm:spPr/>
      <dgm:t>
        <a:bodyPr/>
        <a:lstStyle/>
        <a:p>
          <a:endParaRPr lang="en-US"/>
        </a:p>
      </dgm:t>
    </dgm:pt>
    <dgm:pt modelId="{97ACB60B-F80C-435E-9B93-24D5F2470AF5}">
      <dgm:prSet/>
      <dgm:spPr/>
      <dgm:t>
        <a:bodyPr/>
        <a:lstStyle/>
        <a:p>
          <a:r>
            <a:rPr lang="en-US"/>
            <a:t>Carriers- bacteria can remain dormant in the lungs of some people because they do exhibit any symptoms of the disease. Carriers get rid by taking medicine and living a healthy lifestyle. </a:t>
          </a:r>
        </a:p>
      </dgm:t>
    </dgm:pt>
    <dgm:pt modelId="{C13CB801-6FF4-4520-9F4C-CBC0F830D136}" type="parTrans" cxnId="{8B7F9BCA-49EB-4802-A0AD-D11F6FF6653F}">
      <dgm:prSet/>
      <dgm:spPr/>
      <dgm:t>
        <a:bodyPr/>
        <a:lstStyle/>
        <a:p>
          <a:endParaRPr lang="en-US"/>
        </a:p>
      </dgm:t>
    </dgm:pt>
    <dgm:pt modelId="{9CC90378-4F2D-4B96-84E1-3B1B3259F4B3}" type="sibTrans" cxnId="{8B7F9BCA-49EB-4802-A0AD-D11F6FF6653F}">
      <dgm:prSet/>
      <dgm:spPr/>
      <dgm:t>
        <a:bodyPr/>
        <a:lstStyle/>
        <a:p>
          <a:endParaRPr lang="en-US"/>
        </a:p>
      </dgm:t>
    </dgm:pt>
    <dgm:pt modelId="{50985C0F-ACEC-49EF-8647-BFCCB8BC7524}" type="pres">
      <dgm:prSet presAssocID="{4F4E5F3F-61F9-4E71-A9A8-51CF7DF0E15E}" presName="linear" presStyleCnt="0">
        <dgm:presLayoutVars>
          <dgm:animLvl val="lvl"/>
          <dgm:resizeHandles val="exact"/>
        </dgm:presLayoutVars>
      </dgm:prSet>
      <dgm:spPr/>
    </dgm:pt>
    <dgm:pt modelId="{BDC033ED-BCD3-49D7-915F-670BE7139711}" type="pres">
      <dgm:prSet presAssocID="{C70DFF38-5411-4492-9186-675093B6D0C0}" presName="parentText" presStyleLbl="node1" presStyleIdx="0" presStyleCnt="5">
        <dgm:presLayoutVars>
          <dgm:chMax val="0"/>
          <dgm:bulletEnabled val="1"/>
        </dgm:presLayoutVars>
      </dgm:prSet>
      <dgm:spPr/>
    </dgm:pt>
    <dgm:pt modelId="{277C408A-F1CB-44FC-AF77-B6A7DC82073E}" type="pres">
      <dgm:prSet presAssocID="{70B03D52-23A7-4F41-B671-C690197BEA7C}" presName="spacer" presStyleCnt="0"/>
      <dgm:spPr/>
    </dgm:pt>
    <dgm:pt modelId="{B7B922E4-F3B6-4882-B57C-D60DF203727A}" type="pres">
      <dgm:prSet presAssocID="{2B682D22-8655-4CBA-B16A-F5535306BF43}" presName="parentText" presStyleLbl="node1" presStyleIdx="1" presStyleCnt="5">
        <dgm:presLayoutVars>
          <dgm:chMax val="0"/>
          <dgm:bulletEnabled val="1"/>
        </dgm:presLayoutVars>
      </dgm:prSet>
      <dgm:spPr/>
    </dgm:pt>
    <dgm:pt modelId="{068B069C-DC8B-46B0-8810-2DC2C3D4D453}" type="pres">
      <dgm:prSet presAssocID="{FC54DDA6-1853-4BFA-B356-A63B2F461D79}" presName="spacer" presStyleCnt="0"/>
      <dgm:spPr/>
    </dgm:pt>
    <dgm:pt modelId="{0F792722-0482-40CD-B0E8-F0F0A0A9D7CC}" type="pres">
      <dgm:prSet presAssocID="{59AE99B4-6244-479C-8CE5-7972A4671C72}" presName="parentText" presStyleLbl="node1" presStyleIdx="2" presStyleCnt="5">
        <dgm:presLayoutVars>
          <dgm:chMax val="0"/>
          <dgm:bulletEnabled val="1"/>
        </dgm:presLayoutVars>
      </dgm:prSet>
      <dgm:spPr/>
    </dgm:pt>
    <dgm:pt modelId="{D43A9752-7F87-4984-B872-4C1AD2B846C8}" type="pres">
      <dgm:prSet presAssocID="{8A2E4666-A5AD-4013-B892-872B918EC2BC}" presName="spacer" presStyleCnt="0"/>
      <dgm:spPr/>
    </dgm:pt>
    <dgm:pt modelId="{E167A4E3-EEBE-495D-B5C8-CD1064707C3A}" type="pres">
      <dgm:prSet presAssocID="{68291843-782B-49E2-839D-1D7EC863F4B4}" presName="parentText" presStyleLbl="node1" presStyleIdx="3" presStyleCnt="5">
        <dgm:presLayoutVars>
          <dgm:chMax val="0"/>
          <dgm:bulletEnabled val="1"/>
        </dgm:presLayoutVars>
      </dgm:prSet>
      <dgm:spPr/>
    </dgm:pt>
    <dgm:pt modelId="{163E39C0-03F1-4F1F-B788-9C9787C79959}" type="pres">
      <dgm:prSet presAssocID="{B1574045-D57E-4CF4-970E-DEE075919A46}" presName="spacer" presStyleCnt="0"/>
      <dgm:spPr/>
    </dgm:pt>
    <dgm:pt modelId="{A51F1448-D12C-4A89-B77D-C9764EBA4243}" type="pres">
      <dgm:prSet presAssocID="{97ACB60B-F80C-435E-9B93-24D5F2470AF5}" presName="parentText" presStyleLbl="node1" presStyleIdx="4" presStyleCnt="5">
        <dgm:presLayoutVars>
          <dgm:chMax val="0"/>
          <dgm:bulletEnabled val="1"/>
        </dgm:presLayoutVars>
      </dgm:prSet>
      <dgm:spPr/>
    </dgm:pt>
  </dgm:ptLst>
  <dgm:cxnLst>
    <dgm:cxn modelId="{8064C62B-D243-458A-B095-84779DB39718}" srcId="{4F4E5F3F-61F9-4E71-A9A8-51CF7DF0E15E}" destId="{59AE99B4-6244-479C-8CE5-7972A4671C72}" srcOrd="2" destOrd="0" parTransId="{6C9248FD-0215-45AA-A555-9AB72CF7C18D}" sibTransId="{8A2E4666-A5AD-4013-B892-872B918EC2BC}"/>
    <dgm:cxn modelId="{1709E539-B583-45AE-977F-DD3BECDBB9B5}" type="presOf" srcId="{68291843-782B-49E2-839D-1D7EC863F4B4}" destId="{E167A4E3-EEBE-495D-B5C8-CD1064707C3A}" srcOrd="0" destOrd="0" presId="urn:microsoft.com/office/officeart/2005/8/layout/vList2"/>
    <dgm:cxn modelId="{D5F57D45-AFFF-45EE-B487-199DC7CEFC8D}" srcId="{4F4E5F3F-61F9-4E71-A9A8-51CF7DF0E15E}" destId="{2B682D22-8655-4CBA-B16A-F5535306BF43}" srcOrd="1" destOrd="0" parTransId="{66B0FE88-F9C6-41CD-BA9D-CE4D2189E974}" sibTransId="{FC54DDA6-1853-4BFA-B356-A63B2F461D79}"/>
    <dgm:cxn modelId="{CE5C5F6E-048E-47F9-97D4-7121B414CD94}" srcId="{4F4E5F3F-61F9-4E71-A9A8-51CF7DF0E15E}" destId="{C70DFF38-5411-4492-9186-675093B6D0C0}" srcOrd="0" destOrd="0" parTransId="{A80788D9-8419-4032-94E2-35F037A72060}" sibTransId="{70B03D52-23A7-4F41-B671-C690197BEA7C}"/>
    <dgm:cxn modelId="{C43EC450-9B0B-413A-B529-95C135481BBB}" type="presOf" srcId="{4F4E5F3F-61F9-4E71-A9A8-51CF7DF0E15E}" destId="{50985C0F-ACEC-49EF-8647-BFCCB8BC7524}" srcOrd="0" destOrd="0" presId="urn:microsoft.com/office/officeart/2005/8/layout/vList2"/>
    <dgm:cxn modelId="{8BB1DB7E-0055-47C8-9F27-66D499C735E7}" type="presOf" srcId="{2B682D22-8655-4CBA-B16A-F5535306BF43}" destId="{B7B922E4-F3B6-4882-B57C-D60DF203727A}" srcOrd="0" destOrd="0" presId="urn:microsoft.com/office/officeart/2005/8/layout/vList2"/>
    <dgm:cxn modelId="{3157F080-3841-4B92-8CE5-8AE022E56B40}" type="presOf" srcId="{59AE99B4-6244-479C-8CE5-7972A4671C72}" destId="{0F792722-0482-40CD-B0E8-F0F0A0A9D7CC}" srcOrd="0" destOrd="0" presId="urn:microsoft.com/office/officeart/2005/8/layout/vList2"/>
    <dgm:cxn modelId="{D68E91A6-CDFF-422B-956D-61C95074650F}" type="presOf" srcId="{C70DFF38-5411-4492-9186-675093B6D0C0}" destId="{BDC033ED-BCD3-49D7-915F-670BE7139711}" srcOrd="0" destOrd="0" presId="urn:microsoft.com/office/officeart/2005/8/layout/vList2"/>
    <dgm:cxn modelId="{8B7F9BCA-49EB-4802-A0AD-D11F6FF6653F}" srcId="{4F4E5F3F-61F9-4E71-A9A8-51CF7DF0E15E}" destId="{97ACB60B-F80C-435E-9B93-24D5F2470AF5}" srcOrd="4" destOrd="0" parTransId="{C13CB801-6FF4-4520-9F4C-CBC0F830D136}" sibTransId="{9CC90378-4F2D-4B96-84E1-3B1B3259F4B3}"/>
    <dgm:cxn modelId="{8B688ACD-34A9-4486-B766-B3366C136E86}" type="presOf" srcId="{97ACB60B-F80C-435E-9B93-24D5F2470AF5}" destId="{A51F1448-D12C-4A89-B77D-C9764EBA4243}" srcOrd="0" destOrd="0" presId="urn:microsoft.com/office/officeart/2005/8/layout/vList2"/>
    <dgm:cxn modelId="{D372EAD7-C8D6-4718-BE8C-24EE389BD968}" srcId="{4F4E5F3F-61F9-4E71-A9A8-51CF7DF0E15E}" destId="{68291843-782B-49E2-839D-1D7EC863F4B4}" srcOrd="3" destOrd="0" parTransId="{82F1BAA3-91CF-42CB-85ED-1A8918F9123D}" sibTransId="{B1574045-D57E-4CF4-970E-DEE075919A46}"/>
    <dgm:cxn modelId="{D31CAF37-2139-4459-92A4-19317031B27A}" type="presParOf" srcId="{50985C0F-ACEC-49EF-8647-BFCCB8BC7524}" destId="{BDC033ED-BCD3-49D7-915F-670BE7139711}" srcOrd="0" destOrd="0" presId="urn:microsoft.com/office/officeart/2005/8/layout/vList2"/>
    <dgm:cxn modelId="{66D1159B-B4E1-4B68-A814-55ADE881CB47}" type="presParOf" srcId="{50985C0F-ACEC-49EF-8647-BFCCB8BC7524}" destId="{277C408A-F1CB-44FC-AF77-B6A7DC82073E}" srcOrd="1" destOrd="0" presId="urn:microsoft.com/office/officeart/2005/8/layout/vList2"/>
    <dgm:cxn modelId="{FD865BF0-DC55-4641-97BA-30CA9CD00330}" type="presParOf" srcId="{50985C0F-ACEC-49EF-8647-BFCCB8BC7524}" destId="{B7B922E4-F3B6-4882-B57C-D60DF203727A}" srcOrd="2" destOrd="0" presId="urn:microsoft.com/office/officeart/2005/8/layout/vList2"/>
    <dgm:cxn modelId="{15341CD4-9E36-4253-8308-C8FB3CC7DF41}" type="presParOf" srcId="{50985C0F-ACEC-49EF-8647-BFCCB8BC7524}" destId="{068B069C-DC8B-46B0-8810-2DC2C3D4D453}" srcOrd="3" destOrd="0" presId="urn:microsoft.com/office/officeart/2005/8/layout/vList2"/>
    <dgm:cxn modelId="{5A68EA23-642F-454E-BDCB-5C37D78CD709}" type="presParOf" srcId="{50985C0F-ACEC-49EF-8647-BFCCB8BC7524}" destId="{0F792722-0482-40CD-B0E8-F0F0A0A9D7CC}" srcOrd="4" destOrd="0" presId="urn:microsoft.com/office/officeart/2005/8/layout/vList2"/>
    <dgm:cxn modelId="{FF698EF6-61CE-4691-977D-36D779A246B8}" type="presParOf" srcId="{50985C0F-ACEC-49EF-8647-BFCCB8BC7524}" destId="{D43A9752-7F87-4984-B872-4C1AD2B846C8}" srcOrd="5" destOrd="0" presId="urn:microsoft.com/office/officeart/2005/8/layout/vList2"/>
    <dgm:cxn modelId="{D26F4C42-4D44-467B-8D12-2DCED6027B4D}" type="presParOf" srcId="{50985C0F-ACEC-49EF-8647-BFCCB8BC7524}" destId="{E167A4E3-EEBE-495D-B5C8-CD1064707C3A}" srcOrd="6" destOrd="0" presId="urn:microsoft.com/office/officeart/2005/8/layout/vList2"/>
    <dgm:cxn modelId="{921C4DED-A5BE-44B3-9812-BA66BE382FC7}" type="presParOf" srcId="{50985C0F-ACEC-49EF-8647-BFCCB8BC7524}" destId="{163E39C0-03F1-4F1F-B788-9C9787C79959}" srcOrd="7" destOrd="0" presId="urn:microsoft.com/office/officeart/2005/8/layout/vList2"/>
    <dgm:cxn modelId="{3D7E4D3D-417A-4404-B252-6D52CC254907}" type="presParOf" srcId="{50985C0F-ACEC-49EF-8647-BFCCB8BC7524}" destId="{A51F1448-D12C-4A89-B77D-C9764EBA424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C3335-0E4F-4E27-99EA-1DAAA5F35B66}">
      <dsp:nvSpPr>
        <dsp:cNvPr id="0" name=""/>
        <dsp:cNvSpPr/>
      </dsp:nvSpPr>
      <dsp:spPr>
        <a:xfrm>
          <a:off x="0" y="225146"/>
          <a:ext cx="6489509" cy="7547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reservoir of infection can be a </a:t>
          </a:r>
        </a:p>
      </dsp:txBody>
      <dsp:txXfrm>
        <a:off x="36845" y="261991"/>
        <a:ext cx="6415819" cy="681087"/>
      </dsp:txXfrm>
    </dsp:sp>
    <dsp:sp modelId="{8C7C82C6-2FFC-4174-8A79-A85120778AE6}">
      <dsp:nvSpPr>
        <dsp:cNvPr id="0" name=""/>
        <dsp:cNvSpPr/>
      </dsp:nvSpPr>
      <dsp:spPr>
        <a:xfrm>
          <a:off x="0" y="1034644"/>
          <a:ext cx="6489509" cy="754777"/>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 </a:t>
          </a:r>
        </a:p>
      </dsp:txBody>
      <dsp:txXfrm>
        <a:off x="36845" y="1071489"/>
        <a:ext cx="6415819" cy="681087"/>
      </dsp:txXfrm>
    </dsp:sp>
    <dsp:sp modelId="{20DC0E24-45FE-4D7F-AD1B-3EEDD32710D2}">
      <dsp:nvSpPr>
        <dsp:cNvPr id="0" name=""/>
        <dsp:cNvSpPr/>
      </dsp:nvSpPr>
      <dsp:spPr>
        <a:xfrm>
          <a:off x="0" y="1844142"/>
          <a:ext cx="6489509" cy="754777"/>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animal, </a:t>
          </a:r>
        </a:p>
      </dsp:txBody>
      <dsp:txXfrm>
        <a:off x="36845" y="1880987"/>
        <a:ext cx="6415819" cy="681087"/>
      </dsp:txXfrm>
    </dsp:sp>
    <dsp:sp modelId="{E57B1E9F-D2C7-486C-A104-9659D282DA12}">
      <dsp:nvSpPr>
        <dsp:cNvPr id="0" name=""/>
        <dsp:cNvSpPr/>
      </dsp:nvSpPr>
      <dsp:spPr>
        <a:xfrm>
          <a:off x="0" y="2653640"/>
          <a:ext cx="6489509" cy="754777"/>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insect,  </a:t>
          </a:r>
        </a:p>
      </dsp:txBody>
      <dsp:txXfrm>
        <a:off x="36845" y="2690485"/>
        <a:ext cx="6415819" cy="681087"/>
      </dsp:txXfrm>
    </dsp:sp>
    <dsp:sp modelId="{272FB42D-5215-4C28-B4B2-946EAA2F63CC}">
      <dsp:nvSpPr>
        <dsp:cNvPr id="0" name=""/>
        <dsp:cNvSpPr/>
      </dsp:nvSpPr>
      <dsp:spPr>
        <a:xfrm>
          <a:off x="0" y="3463138"/>
          <a:ext cx="6489509" cy="754777"/>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inanimate material in which the infectious agent lives and multiplies and which serves as a source of infection to others.</a:t>
          </a:r>
        </a:p>
      </dsp:txBody>
      <dsp:txXfrm>
        <a:off x="36845" y="3499983"/>
        <a:ext cx="6415819" cy="681087"/>
      </dsp:txXfrm>
    </dsp:sp>
    <dsp:sp modelId="{2B8A6FF0-3B11-4FB0-96BC-127C1DDE1D7F}">
      <dsp:nvSpPr>
        <dsp:cNvPr id="0" name=""/>
        <dsp:cNvSpPr/>
      </dsp:nvSpPr>
      <dsp:spPr>
        <a:xfrm>
          <a:off x="0" y="4272636"/>
          <a:ext cx="6489509" cy="75477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Transmission of a communicable disease can occur by direct or indirect methods.</a:t>
          </a:r>
        </a:p>
      </dsp:txBody>
      <dsp:txXfrm>
        <a:off x="36845" y="4309481"/>
        <a:ext cx="6415819" cy="6810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17001-8A23-4345-B71F-5C0802B15509}">
      <dsp:nvSpPr>
        <dsp:cNvPr id="0" name=""/>
        <dsp:cNvSpPr/>
      </dsp:nvSpPr>
      <dsp:spPr>
        <a:xfrm>
          <a:off x="0" y="393221"/>
          <a:ext cx="5029199" cy="20518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Airborne transmission occurs through droplet nuclei—the small residues that result from evaporation of fluid from droplets emitted by an infected host.</a:t>
          </a:r>
        </a:p>
      </dsp:txBody>
      <dsp:txXfrm>
        <a:off x="100165" y="493386"/>
        <a:ext cx="4828869" cy="1851557"/>
      </dsp:txXfrm>
    </dsp:sp>
    <dsp:sp modelId="{2F0298A8-8724-48F7-A4B3-1A4F578770FC}">
      <dsp:nvSpPr>
        <dsp:cNvPr id="0" name=""/>
        <dsp:cNvSpPr/>
      </dsp:nvSpPr>
      <dsp:spPr>
        <a:xfrm>
          <a:off x="0" y="2502709"/>
          <a:ext cx="5029199" cy="205188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Airborne transmission can also occur in dust. Small particles of dust from soil containing fungus spores may cling to clothing, bedding, or floors. Alternatively, the spores may become separated from dry soil by the wind and then be inhaled by the host.</a:t>
          </a:r>
        </a:p>
      </dsp:txBody>
      <dsp:txXfrm>
        <a:off x="100165" y="2602874"/>
        <a:ext cx="4828869" cy="18515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A1098-5392-4AD8-8B06-AEB389EAD2FF}">
      <dsp:nvSpPr>
        <dsp:cNvPr id="0" name=""/>
        <dsp:cNvSpPr/>
      </dsp:nvSpPr>
      <dsp:spPr>
        <a:xfrm>
          <a:off x="0" y="510513"/>
          <a:ext cx="5029199"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 the context of communicable disease control, two approaches are useful in achieving primary prevention:</a:t>
          </a:r>
        </a:p>
      </dsp:txBody>
      <dsp:txXfrm>
        <a:off x="61741" y="572254"/>
        <a:ext cx="4905717" cy="1141288"/>
      </dsp:txXfrm>
    </dsp:sp>
    <dsp:sp modelId="{1B042F38-5E40-4865-9EC8-1239DFB46611}">
      <dsp:nvSpPr>
        <dsp:cNvPr id="0" name=""/>
        <dsp:cNvSpPr/>
      </dsp:nvSpPr>
      <dsp:spPr>
        <a:xfrm>
          <a:off x="0" y="1841523"/>
          <a:ext cx="5029199"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(1) education using mass media and targeting health messages to aggregates</a:t>
          </a:r>
        </a:p>
      </dsp:txBody>
      <dsp:txXfrm>
        <a:off x="61741" y="1903264"/>
        <a:ext cx="4905717" cy="1141288"/>
      </dsp:txXfrm>
    </dsp:sp>
    <dsp:sp modelId="{7B226E6D-6838-4933-8995-F884B95CDCFF}">
      <dsp:nvSpPr>
        <dsp:cNvPr id="0" name=""/>
        <dsp:cNvSpPr/>
      </dsp:nvSpPr>
      <dsp:spPr>
        <a:xfrm>
          <a:off x="0" y="3172534"/>
          <a:ext cx="5029199"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(2) immunisation.</a:t>
          </a:r>
        </a:p>
      </dsp:txBody>
      <dsp:txXfrm>
        <a:off x="61741" y="3234275"/>
        <a:ext cx="4905717"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AAFC0-E1D8-4AE1-BC01-DD170AC76A01}">
      <dsp:nvSpPr>
        <dsp:cNvPr id="0" name=""/>
        <dsp:cNvSpPr/>
      </dsp:nvSpPr>
      <dsp:spPr>
        <a:xfrm>
          <a:off x="0" y="85522"/>
          <a:ext cx="5029199" cy="23495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Health education in primary prevention is directed both at</a:t>
          </a:r>
        </a:p>
      </dsp:txBody>
      <dsp:txXfrm>
        <a:off x="114693" y="200215"/>
        <a:ext cx="4799813" cy="2120120"/>
      </dsp:txXfrm>
    </dsp:sp>
    <dsp:sp modelId="{055BA7C0-DF3A-466D-8E63-8662A2DB71A7}">
      <dsp:nvSpPr>
        <dsp:cNvPr id="0" name=""/>
        <dsp:cNvSpPr/>
      </dsp:nvSpPr>
      <dsp:spPr>
        <a:xfrm>
          <a:off x="0" y="2512789"/>
          <a:ext cx="5029199" cy="234950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Helping at-risk individuals understand their risk status and at promoting behaviors that decrease exposure or susceptibility.</a:t>
          </a:r>
        </a:p>
      </dsp:txBody>
      <dsp:txXfrm>
        <a:off x="114693" y="2627482"/>
        <a:ext cx="4799813" cy="2120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1BBE7-5FD4-4A72-B882-41E4F93CE926}">
      <dsp:nvSpPr>
        <dsp:cNvPr id="0" name=""/>
        <dsp:cNvSpPr/>
      </dsp:nvSpPr>
      <dsp:spPr>
        <a:xfrm>
          <a:off x="0" y="289862"/>
          <a:ext cx="5029199" cy="21480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Resistance to a specific disease-causing organism; it also can be acquired naturally or artificially. </a:t>
          </a:r>
        </a:p>
      </dsp:txBody>
      <dsp:txXfrm>
        <a:off x="104859" y="394721"/>
        <a:ext cx="4819481" cy="1938328"/>
      </dsp:txXfrm>
    </dsp:sp>
    <dsp:sp modelId="{B4AB3BFC-B4BD-42B4-826B-68AA94B7D1D4}">
      <dsp:nvSpPr>
        <dsp:cNvPr id="0" name=""/>
        <dsp:cNvSpPr/>
      </dsp:nvSpPr>
      <dsp:spPr>
        <a:xfrm>
          <a:off x="0" y="2509909"/>
          <a:ext cx="5029199" cy="214804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Naturally acquired active immunity occurs when a person contracts a disease and develops long-lasting antibodies that provide immunity against future expo</a:t>
          </a:r>
        </a:p>
      </dsp:txBody>
      <dsp:txXfrm>
        <a:off x="104859" y="2614768"/>
        <a:ext cx="4819481" cy="19383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B7A0F-CE01-4153-80C5-68F74D9F727B}">
      <dsp:nvSpPr>
        <dsp:cNvPr id="0" name=""/>
        <dsp:cNvSpPr/>
      </dsp:nvSpPr>
      <dsp:spPr>
        <a:xfrm>
          <a:off x="0" y="226159"/>
          <a:ext cx="5029199" cy="31168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There are two approaches to secondary prevention of communicable disease: </a:t>
          </a:r>
        </a:p>
      </dsp:txBody>
      <dsp:txXfrm>
        <a:off x="152153" y="378312"/>
        <a:ext cx="4724893" cy="2812573"/>
      </dsp:txXfrm>
    </dsp:sp>
    <dsp:sp modelId="{3C6B1286-ABC4-47DB-8643-A9E89AA8EC84}">
      <dsp:nvSpPr>
        <dsp:cNvPr id="0" name=""/>
        <dsp:cNvSpPr/>
      </dsp:nvSpPr>
      <dsp:spPr>
        <a:xfrm>
          <a:off x="0" y="3343039"/>
          <a:ext cx="5029199" cy="1378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677"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t>Screening</a:t>
          </a:r>
        </a:p>
        <a:p>
          <a:pPr marL="285750" lvl="1" indent="-285750" algn="l" defTabSz="1244600">
            <a:lnSpc>
              <a:spcPct val="90000"/>
            </a:lnSpc>
            <a:spcBef>
              <a:spcPct val="0"/>
            </a:spcBef>
            <a:spcAft>
              <a:spcPct val="20000"/>
            </a:spcAft>
            <a:buChar char="•"/>
          </a:pPr>
          <a:r>
            <a:rPr lang="en-US" sz="2800" kern="1200" dirty="0"/>
            <a:t>Contact investigation, partner notification, and case-finding</a:t>
          </a:r>
        </a:p>
      </dsp:txBody>
      <dsp:txXfrm>
        <a:off x="0" y="3343039"/>
        <a:ext cx="5029199" cy="13786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033ED-BCD3-49D7-915F-670BE7139711}">
      <dsp:nvSpPr>
        <dsp:cNvPr id="0" name=""/>
        <dsp:cNvSpPr/>
      </dsp:nvSpPr>
      <dsp:spPr>
        <a:xfrm>
          <a:off x="0" y="438046"/>
          <a:ext cx="5029199" cy="7820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Direct contact with the infected person</a:t>
          </a:r>
        </a:p>
      </dsp:txBody>
      <dsp:txXfrm>
        <a:off x="38178" y="476224"/>
        <a:ext cx="4952843" cy="705733"/>
      </dsp:txXfrm>
    </dsp:sp>
    <dsp:sp modelId="{B7B922E4-F3B6-4882-B57C-D60DF203727A}">
      <dsp:nvSpPr>
        <dsp:cNvPr id="0" name=""/>
        <dsp:cNvSpPr/>
      </dsp:nvSpPr>
      <dsp:spPr>
        <a:xfrm>
          <a:off x="0" y="1260455"/>
          <a:ext cx="5029199" cy="78208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Indirect contact with an infected person</a:t>
          </a:r>
        </a:p>
      </dsp:txBody>
      <dsp:txXfrm>
        <a:off x="38178" y="1298633"/>
        <a:ext cx="4952843" cy="705733"/>
      </dsp:txXfrm>
    </dsp:sp>
    <dsp:sp modelId="{0F792722-0482-40CD-B0E8-F0F0A0A9D7CC}">
      <dsp:nvSpPr>
        <dsp:cNvPr id="0" name=""/>
        <dsp:cNvSpPr/>
      </dsp:nvSpPr>
      <dsp:spPr>
        <a:xfrm>
          <a:off x="0" y="2082864"/>
          <a:ext cx="5029199" cy="78208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Contact with  a vector- an organism such as an insect, that transmits pathogens </a:t>
          </a:r>
        </a:p>
      </dsp:txBody>
      <dsp:txXfrm>
        <a:off x="38178" y="2121042"/>
        <a:ext cx="4952843" cy="705733"/>
      </dsp:txXfrm>
    </dsp:sp>
    <dsp:sp modelId="{E167A4E3-EEBE-495D-B5C8-CD1064707C3A}">
      <dsp:nvSpPr>
        <dsp:cNvPr id="0" name=""/>
        <dsp:cNvSpPr/>
      </dsp:nvSpPr>
      <dsp:spPr>
        <a:xfrm>
          <a:off x="0" y="2905273"/>
          <a:ext cx="5029199" cy="78208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Other contacts- drink or eat after someone, uncooked meat, receive blood contaminated</a:t>
          </a:r>
        </a:p>
      </dsp:txBody>
      <dsp:txXfrm>
        <a:off x="38178" y="2943451"/>
        <a:ext cx="4952843" cy="705733"/>
      </dsp:txXfrm>
    </dsp:sp>
    <dsp:sp modelId="{A51F1448-D12C-4A89-B77D-C9764EBA4243}">
      <dsp:nvSpPr>
        <dsp:cNvPr id="0" name=""/>
        <dsp:cNvSpPr/>
      </dsp:nvSpPr>
      <dsp:spPr>
        <a:xfrm>
          <a:off x="0" y="3727682"/>
          <a:ext cx="5029199" cy="78208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Carriers- bacteria can remain dormant in the lungs of some people because they do exhibit any symptoms of the disease. Carriers get rid by taking medicine and living a healthy lifestyle. </a:t>
          </a:r>
        </a:p>
      </dsp:txBody>
      <dsp:txXfrm>
        <a:off x="38178" y="3765860"/>
        <a:ext cx="4952843" cy="7057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38FD-1F3D-4E25-A1B3-FC3FAF26C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89DDF9-2867-4B9C-8557-E3E77DB4CB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F1EAC6-122F-49F8-AD1F-3681C90ED621}"/>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5" name="Footer Placeholder 4">
            <a:extLst>
              <a:ext uri="{FF2B5EF4-FFF2-40B4-BE49-F238E27FC236}">
                <a16:creationId xmlns:a16="http://schemas.microsoft.com/office/drawing/2014/main" id="{3C063F5E-D9FD-45CE-A1E9-B27EF61E11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12FB0-08D2-42E4-8CFA-2CE7E848497D}"/>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2861063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968F-97EC-46F7-89A5-A7DB8406C5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156E5B-C582-4B71-A8D6-B1A4635C56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E758D-9CE4-4F0D-8D04-D457ABB4CF62}"/>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5" name="Footer Placeholder 4">
            <a:extLst>
              <a:ext uri="{FF2B5EF4-FFF2-40B4-BE49-F238E27FC236}">
                <a16:creationId xmlns:a16="http://schemas.microsoft.com/office/drawing/2014/main" id="{D54FDD1F-B6BD-4BC6-AA94-AD21219FA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2D5398-D908-4D8D-A8FA-5E4F4E13BE2D}"/>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370125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1F55-A164-48A5-8543-F39784D287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4C49A7-C505-4E8E-8F74-461E408F0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0B8B1B-093B-4365-8A35-F8A9B8F82EEA}"/>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5" name="Footer Placeholder 4">
            <a:extLst>
              <a:ext uri="{FF2B5EF4-FFF2-40B4-BE49-F238E27FC236}">
                <a16:creationId xmlns:a16="http://schemas.microsoft.com/office/drawing/2014/main" id="{0F660C08-F796-4E37-B58F-2DBB368365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56E543-7CEA-408D-8E4C-618691114985}"/>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367862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C32FE-0B7C-4655-892E-CFDFF30FE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8A2864-D842-4CEC-9671-7519029FDC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E4CDC4-B89F-4864-B7FB-E8A6C846BC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E7F3E2-F956-444F-A61C-44422FA33CEF}"/>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6" name="Footer Placeholder 5">
            <a:extLst>
              <a:ext uri="{FF2B5EF4-FFF2-40B4-BE49-F238E27FC236}">
                <a16:creationId xmlns:a16="http://schemas.microsoft.com/office/drawing/2014/main" id="{0920DAF6-975A-439A-9BF7-ED09D5AA0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B040CC-96A2-439D-8B50-C6586A0C22CE}"/>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1163846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2C3F1-551E-4E4B-9129-B389BFE690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2FAD4-C855-4F42-98AA-291A082FE4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4FE58A-5128-4949-9641-F8681B62FA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41FB7C-2F97-457F-91FD-F9AA947F5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05EBC9-A788-49C9-B620-770F384B5E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D8373-9B3A-4D67-82E2-9477F8B7953D}"/>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8" name="Footer Placeholder 7">
            <a:extLst>
              <a:ext uri="{FF2B5EF4-FFF2-40B4-BE49-F238E27FC236}">
                <a16:creationId xmlns:a16="http://schemas.microsoft.com/office/drawing/2014/main" id="{4E922365-BB2C-4194-BDC7-4C03684CBB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B3003C-BD31-41B0-9ED7-F6995E783201}"/>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544845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D2FD7-2DE4-40FE-8AFD-133916B64B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2B8FCE-BE24-43C9-B8FD-12998F7D7203}"/>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4" name="Footer Placeholder 3">
            <a:extLst>
              <a:ext uri="{FF2B5EF4-FFF2-40B4-BE49-F238E27FC236}">
                <a16:creationId xmlns:a16="http://schemas.microsoft.com/office/drawing/2014/main" id="{F6B6011E-F9C7-4100-97F9-D61400A3BA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D8FC97-8D97-4DE8-A6C9-C6C717659CF5}"/>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3258621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A145A9-B665-452D-AFC4-70C63833B283}"/>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3" name="Footer Placeholder 2">
            <a:extLst>
              <a:ext uri="{FF2B5EF4-FFF2-40B4-BE49-F238E27FC236}">
                <a16:creationId xmlns:a16="http://schemas.microsoft.com/office/drawing/2014/main" id="{8C5C3C30-EDAE-4CF7-AB26-E2BAF938F0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5FBDEB-97C1-41BD-8498-00DF53275A9A}"/>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2697100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B4D5-23B0-44C6-BAC6-6100060707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18E361-6335-4E9E-B95F-579A19633A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25246C-2904-41C4-85BB-5A8BD67D21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8F6C43-3BD5-4A13-AA68-536DCA0A4925}"/>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6" name="Footer Placeholder 5">
            <a:extLst>
              <a:ext uri="{FF2B5EF4-FFF2-40B4-BE49-F238E27FC236}">
                <a16:creationId xmlns:a16="http://schemas.microsoft.com/office/drawing/2014/main" id="{CBA4E84F-94FE-43B5-A60F-AAF555C3A8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699EC-6C31-4ACB-8F74-E5DB55CC8757}"/>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940531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F1EBA-7C06-4285-8788-4D201B4AF5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B061BC-9B34-4BEA-B672-2128C6C08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1C4D87-C8F3-4DC2-ABB7-CAA03D2431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89B628-EE9A-47A7-9715-A46CAA2E2CB3}"/>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6" name="Footer Placeholder 5">
            <a:extLst>
              <a:ext uri="{FF2B5EF4-FFF2-40B4-BE49-F238E27FC236}">
                <a16:creationId xmlns:a16="http://schemas.microsoft.com/office/drawing/2014/main" id="{5350A70F-7AE8-48AA-AAB9-FB44A7CD0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1D645B-C1F8-4BAC-9361-573C2B313111}"/>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347074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E284-1944-4D9D-ADF8-1FABFDBD49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12FBD2-3FF7-47C0-9317-644651E5AA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91678-01B1-4B42-BE0B-6654C32FDF89}"/>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5" name="Footer Placeholder 4">
            <a:extLst>
              <a:ext uri="{FF2B5EF4-FFF2-40B4-BE49-F238E27FC236}">
                <a16:creationId xmlns:a16="http://schemas.microsoft.com/office/drawing/2014/main" id="{90397121-34D8-442C-987C-FD552B592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A38EA-639C-49F1-8724-EAF750F4703D}"/>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494888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7E9911-C4AD-482C-9508-10085BA626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FEA2F5-1BBB-4419-8A37-0E4B3BEC6D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20C02F-AD8C-45B9-8B6D-DEE99D9F870A}"/>
              </a:ext>
            </a:extLst>
          </p:cNvPr>
          <p:cNvSpPr>
            <a:spLocks noGrp="1"/>
          </p:cNvSpPr>
          <p:nvPr>
            <p:ph type="dt" sz="half" idx="10"/>
          </p:nvPr>
        </p:nvSpPr>
        <p:spPr/>
        <p:txBody>
          <a:bodyPr/>
          <a:lstStyle/>
          <a:p>
            <a:fld id="{996A8F07-5269-47D0-B9D6-AE47F34870F4}" type="datetimeFigureOut">
              <a:rPr lang="en-GB" smtClean="0"/>
              <a:t>14/01/2021</a:t>
            </a:fld>
            <a:endParaRPr lang="en-GB"/>
          </a:p>
        </p:txBody>
      </p:sp>
      <p:sp>
        <p:nvSpPr>
          <p:cNvPr id="5" name="Footer Placeholder 4">
            <a:extLst>
              <a:ext uri="{FF2B5EF4-FFF2-40B4-BE49-F238E27FC236}">
                <a16:creationId xmlns:a16="http://schemas.microsoft.com/office/drawing/2014/main" id="{BCE85B24-FC85-4EDD-A5E8-F71C38984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E739F-60A7-4075-8D8A-5D20C74B72C2}"/>
              </a:ext>
            </a:extLst>
          </p:cNvPr>
          <p:cNvSpPr>
            <a:spLocks noGrp="1"/>
          </p:cNvSpPr>
          <p:nvPr>
            <p:ph type="sldNum" sz="quarter" idx="12"/>
          </p:nvPr>
        </p:nvSpPr>
        <p:spPr/>
        <p:txBody>
          <a:bodyPr/>
          <a:lstStyle/>
          <a:p>
            <a:fld id="{35849E8C-AC2D-42A1-9B2D-9BDCD3E8CE0B}" type="slidenum">
              <a:rPr lang="en-GB" smtClean="0"/>
              <a:t>‹#›</a:t>
            </a:fld>
            <a:endParaRPr lang="en-GB"/>
          </a:p>
        </p:txBody>
      </p:sp>
    </p:spTree>
    <p:extLst>
      <p:ext uri="{BB962C8B-B14F-4D97-AF65-F5344CB8AC3E}">
        <p14:creationId xmlns:p14="http://schemas.microsoft.com/office/powerpoint/2010/main" val="3531047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E3AAE5-7BA7-4649-A1A4-37300F0A7E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69D7C-E82F-44DE-8268-5BDEA5A187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77BFC-D99D-4BF4-ADF1-FDCBF5757B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6A8F07-5269-47D0-B9D6-AE47F34870F4}" type="datetimeFigureOut">
              <a:rPr lang="en-GB" smtClean="0"/>
              <a:t>14/01/2021</a:t>
            </a:fld>
            <a:endParaRPr lang="en-GB"/>
          </a:p>
        </p:txBody>
      </p:sp>
      <p:sp>
        <p:nvSpPr>
          <p:cNvPr id="5" name="Footer Placeholder 4">
            <a:extLst>
              <a:ext uri="{FF2B5EF4-FFF2-40B4-BE49-F238E27FC236}">
                <a16:creationId xmlns:a16="http://schemas.microsoft.com/office/drawing/2014/main" id="{13562EDC-6F01-4778-AD61-E50D2B7201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6E9970-8168-4255-AAAE-6D8327A06C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849E8C-AC2D-42A1-9B2D-9BDCD3E8CE0B}" type="slidenum">
              <a:rPr lang="en-GB" smtClean="0"/>
              <a:t>‹#›</a:t>
            </a:fld>
            <a:endParaRPr lang="en-GB"/>
          </a:p>
        </p:txBody>
      </p:sp>
    </p:spTree>
    <p:extLst>
      <p:ext uri="{BB962C8B-B14F-4D97-AF65-F5344CB8AC3E}">
        <p14:creationId xmlns:p14="http://schemas.microsoft.com/office/powerpoint/2010/main" val="1209389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2JWku3Kjpq0?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Communicable Diseases</a:t>
            </a:r>
          </a:p>
        </p:txBody>
      </p:sp>
    </p:spTree>
    <p:extLst>
      <p:ext uri="{BB962C8B-B14F-4D97-AF65-F5344CB8AC3E}">
        <p14:creationId xmlns:p14="http://schemas.microsoft.com/office/powerpoint/2010/main" val="1867948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a communicable disease?</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List as many communicable diseases as you can think of</a:t>
            </a:r>
          </a:p>
          <a:p>
            <a:endParaRPr lang="en-GB" sz="2400">
              <a:solidFill>
                <a:srgbClr val="000000"/>
              </a:solidFill>
            </a:endParaRPr>
          </a:p>
        </p:txBody>
      </p:sp>
    </p:spTree>
    <p:extLst>
      <p:ext uri="{BB962C8B-B14F-4D97-AF65-F5344CB8AC3E}">
        <p14:creationId xmlns:p14="http://schemas.microsoft.com/office/powerpoint/2010/main" val="4188275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an infectious disease</a:t>
            </a:r>
          </a:p>
        </p:txBody>
      </p:sp>
      <p:sp>
        <p:nvSpPr>
          <p:cNvPr id="3" name="Content Placeholder 2"/>
          <p:cNvSpPr>
            <a:spLocks noGrp="1"/>
          </p:cNvSpPr>
          <p:nvPr>
            <p:ph idx="1"/>
          </p:nvPr>
        </p:nvSpPr>
        <p:spPr>
          <a:xfrm>
            <a:off x="6090574" y="801866"/>
            <a:ext cx="5306084" cy="5230634"/>
          </a:xfrm>
        </p:spPr>
        <p:txBody>
          <a:bodyPr anchor="ctr">
            <a:normAutofit/>
          </a:bodyPr>
          <a:lstStyle/>
          <a:p>
            <a:pPr>
              <a:spcBef>
                <a:spcPts val="0"/>
              </a:spcBef>
              <a:buFont typeface="Symbol"/>
              <a:buChar char=""/>
            </a:pPr>
            <a:r>
              <a:rPr lang="en-US" sz="2400">
                <a:solidFill>
                  <a:srgbClr val="000000"/>
                </a:solidFill>
                <a:latin typeface="Calibri" panose="020F0502020204030204" pitchFamily="34" charset="0"/>
              </a:rPr>
              <a:t>Infectious diseases are illnesses caused by microorganisms </a:t>
            </a:r>
          </a:p>
          <a:p>
            <a:pPr>
              <a:spcBef>
                <a:spcPts val="0"/>
              </a:spcBef>
              <a:buFont typeface="Symbol"/>
              <a:buChar char=""/>
            </a:pPr>
            <a:r>
              <a:rPr lang="en-US" sz="2400">
                <a:solidFill>
                  <a:srgbClr val="000000"/>
                </a:solidFill>
                <a:latin typeface="Calibri" panose="020F0502020204030204" pitchFamily="34" charset="0"/>
              </a:rPr>
              <a:t>Microorganisms are small things found everywhere</a:t>
            </a:r>
          </a:p>
          <a:p>
            <a:pPr>
              <a:spcBef>
                <a:spcPts val="0"/>
              </a:spcBef>
              <a:buFont typeface="Symbol"/>
              <a:buChar char=""/>
            </a:pPr>
            <a:r>
              <a:rPr lang="en-US" sz="2400">
                <a:solidFill>
                  <a:srgbClr val="000000"/>
                </a:solidFill>
                <a:latin typeface="Calibri" panose="020F0502020204030204" pitchFamily="34" charset="0"/>
              </a:rPr>
              <a:t>Most do not cause disease and actually help your body function normally</a:t>
            </a:r>
          </a:p>
          <a:p>
            <a:pPr>
              <a:spcBef>
                <a:spcPts val="0"/>
              </a:spcBef>
              <a:buFont typeface="Symbol"/>
              <a:buChar char=""/>
            </a:pPr>
            <a:r>
              <a:rPr lang="en-US" sz="2400">
                <a:solidFill>
                  <a:srgbClr val="000000"/>
                </a:solidFill>
                <a:latin typeface="Calibri" panose="020F0502020204030204" pitchFamily="34" charset="0"/>
              </a:rPr>
              <a:t>Certain ones do CAUSE infectious Diseases that can spread directly or indirectly</a:t>
            </a:r>
          </a:p>
          <a:p>
            <a:pPr>
              <a:spcBef>
                <a:spcPts val="0"/>
              </a:spcBef>
              <a:buFont typeface="Symbol"/>
              <a:buChar char=""/>
            </a:pPr>
            <a:r>
              <a:rPr lang="en-US" sz="2400">
                <a:solidFill>
                  <a:srgbClr val="000000"/>
                </a:solidFill>
                <a:latin typeface="Calibri" panose="020F0502020204030204" pitchFamily="34" charset="0"/>
              </a:rPr>
              <a:t>These are known as contagious or communicable diseases</a:t>
            </a:r>
          </a:p>
          <a:p>
            <a:pPr>
              <a:spcBef>
                <a:spcPts val="0"/>
              </a:spcBef>
              <a:buFont typeface="Symbol"/>
              <a:buChar char=""/>
            </a:pPr>
            <a:r>
              <a:rPr lang="en-US" sz="2400">
                <a:solidFill>
                  <a:srgbClr val="000000"/>
                </a:solidFill>
                <a:latin typeface="Calibri" panose="020F0502020204030204" pitchFamily="34" charset="0"/>
              </a:rPr>
              <a:t>They are passed from person to person, object, or animal</a:t>
            </a:r>
          </a:p>
          <a:p>
            <a:endParaRPr lang="en-GB" sz="2400">
              <a:solidFill>
                <a:srgbClr val="000000"/>
              </a:solidFill>
            </a:endParaRPr>
          </a:p>
        </p:txBody>
      </p:sp>
    </p:spTree>
    <p:extLst>
      <p:ext uri="{BB962C8B-B14F-4D97-AF65-F5344CB8AC3E}">
        <p14:creationId xmlns:p14="http://schemas.microsoft.com/office/powerpoint/2010/main" val="2896833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322754" y="1522820"/>
            <a:ext cx="2748041" cy="3601914"/>
          </a:xfrm>
        </p:spPr>
        <p:txBody>
          <a:bodyPr anchor="ctr">
            <a:normAutofit/>
          </a:bodyPr>
          <a:lstStyle/>
          <a:p>
            <a:r>
              <a:rPr lang="en-US" altLang="en-US" sz="3600">
                <a:solidFill>
                  <a:srgbClr val="FFFFFF"/>
                </a:solidFill>
                <a:latin typeface="Calibri" panose="020F0502020204030204" pitchFamily="34" charset="0"/>
              </a:rPr>
              <a:t>Modes of Transmission</a:t>
            </a:r>
            <a:br>
              <a:rPr lang="en-US" altLang="en-US" sz="3600">
                <a:solidFill>
                  <a:srgbClr val="FFFFFF"/>
                </a:solidFill>
                <a:latin typeface="Calibri" panose="020F0502020204030204" pitchFamily="34" charset="0"/>
              </a:rPr>
            </a:br>
            <a:endParaRPr lang="en-GB" sz="3600">
              <a:solidFill>
                <a:srgbClr val="FFFFFF"/>
              </a:solidFill>
            </a:endParaRPr>
          </a:p>
        </p:txBody>
      </p:sp>
      <p:graphicFrame>
        <p:nvGraphicFramePr>
          <p:cNvPr id="17" name="Content Placeholder 2">
            <a:extLst>
              <a:ext uri="{FF2B5EF4-FFF2-40B4-BE49-F238E27FC236}">
                <a16:creationId xmlns:a16="http://schemas.microsoft.com/office/drawing/2014/main" id="{A06E2D32-3CBE-4B0A-ADE7-1C5284AE72FC}"/>
              </a:ext>
            </a:extLst>
          </p:cNvPr>
          <p:cNvGraphicFramePr>
            <a:graphicFrameLocks noGrp="1"/>
          </p:cNvGraphicFramePr>
          <p:nvPr>
            <p:ph idx="1"/>
            <p:extLst>
              <p:ext uri="{D42A27DB-BD31-4B8C-83A1-F6EECF244321}">
                <p14:modId xmlns:p14="http://schemas.microsoft.com/office/powerpoint/2010/main" val="1890941057"/>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547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Transmission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altLang="en-US" sz="2000">
                <a:solidFill>
                  <a:srgbClr val="000000"/>
                </a:solidFill>
                <a:latin typeface="Calibri" panose="020F0502020204030204" pitchFamily="34" charset="0"/>
              </a:rPr>
              <a:t>Direct transmission occurs by immediate transfer of infectious agents from a reservoir to a new host. </a:t>
            </a:r>
          </a:p>
          <a:p>
            <a:r>
              <a:rPr lang="en-US" altLang="en-US" sz="2000">
                <a:solidFill>
                  <a:srgbClr val="000000"/>
                </a:solidFill>
                <a:latin typeface="Calibri" panose="020F0502020204030204" pitchFamily="34" charset="0"/>
              </a:rPr>
              <a:t>It requires direct contact with the source, through </a:t>
            </a:r>
          </a:p>
          <a:p>
            <a:r>
              <a:rPr lang="en-US" altLang="en-US" sz="2000">
                <a:solidFill>
                  <a:srgbClr val="000000"/>
                </a:solidFill>
                <a:latin typeface="Calibri" panose="020F0502020204030204" pitchFamily="34" charset="0"/>
              </a:rPr>
              <a:t>touching, </a:t>
            </a:r>
          </a:p>
          <a:p>
            <a:r>
              <a:rPr lang="en-US" altLang="en-US" sz="2000">
                <a:solidFill>
                  <a:srgbClr val="000000"/>
                </a:solidFill>
                <a:latin typeface="Calibri" panose="020F0502020204030204" pitchFamily="34" charset="0"/>
              </a:rPr>
              <a:t>biting, </a:t>
            </a:r>
          </a:p>
          <a:p>
            <a:r>
              <a:rPr lang="en-US" altLang="en-US" sz="2000">
                <a:solidFill>
                  <a:srgbClr val="000000"/>
                </a:solidFill>
                <a:latin typeface="Calibri" panose="020F0502020204030204" pitchFamily="34" charset="0"/>
              </a:rPr>
              <a:t>kissing, </a:t>
            </a:r>
          </a:p>
          <a:p>
            <a:r>
              <a:rPr lang="en-US" altLang="en-US" sz="2000">
                <a:solidFill>
                  <a:srgbClr val="000000"/>
                </a:solidFill>
                <a:latin typeface="Calibri" panose="020F0502020204030204" pitchFamily="34" charset="0"/>
              </a:rPr>
              <a:t>sexual intercourse,  </a:t>
            </a:r>
          </a:p>
          <a:p>
            <a:r>
              <a:rPr lang="en-US" altLang="en-US" sz="2000">
                <a:solidFill>
                  <a:srgbClr val="000000"/>
                </a:solidFill>
                <a:latin typeface="Calibri" panose="020F0502020204030204" pitchFamily="34" charset="0"/>
              </a:rPr>
              <a:t>by the direct projection of droplet spray onto the conjunctiva or onto the mucous membranes of the eye, nose, or mouth during sneezing, coughing, spitting, laughing, singing, or talking. Direct transmission is limited to a distance of 1 meter or less.</a:t>
            </a:r>
          </a:p>
          <a:p>
            <a:endParaRPr lang="en-GB" sz="2000">
              <a:solidFill>
                <a:srgbClr val="000000"/>
              </a:solidFill>
            </a:endParaRPr>
          </a:p>
        </p:txBody>
      </p:sp>
    </p:spTree>
    <p:extLst>
      <p:ext uri="{BB962C8B-B14F-4D97-AF65-F5344CB8AC3E}">
        <p14:creationId xmlns:p14="http://schemas.microsoft.com/office/powerpoint/2010/main" val="187881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ltLang="en-US" b="1">
                <a:solidFill>
                  <a:srgbClr val="FFFFFF"/>
                </a:solidFill>
                <a:latin typeface="Comic Sans MS" panose="030F0702030302020204" pitchFamily="66" charset="0"/>
              </a:rPr>
              <a:t>Indirect Transmission</a:t>
            </a:r>
            <a:br>
              <a:rPr lang="en-US" altLang="en-US" b="1">
                <a:solidFill>
                  <a:srgbClr val="FFFFFF"/>
                </a:solidFill>
                <a:latin typeface="Comic Sans MS" panose="030F0702030302020204" pitchFamily="66" charset="0"/>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altLang="en-US" sz="2400" dirty="0">
                <a:solidFill>
                  <a:srgbClr val="000000"/>
                </a:solidFill>
                <a:latin typeface="Calibri" panose="020F0502020204030204" pitchFamily="34" charset="0"/>
              </a:rPr>
              <a:t>Indirect transmission occurs when the infectious agent is</a:t>
            </a:r>
          </a:p>
          <a:p>
            <a:r>
              <a:rPr lang="en-US" altLang="en-US" sz="2400" dirty="0">
                <a:solidFill>
                  <a:srgbClr val="000000"/>
                </a:solidFill>
                <a:latin typeface="Calibri" panose="020F0502020204030204" pitchFamily="34" charset="0"/>
              </a:rPr>
              <a:t>Transported within contaminated inanimate materials such as </a:t>
            </a:r>
          </a:p>
          <a:p>
            <a:r>
              <a:rPr lang="en-US" altLang="en-US" sz="2400" dirty="0">
                <a:solidFill>
                  <a:srgbClr val="000000"/>
                </a:solidFill>
                <a:latin typeface="Calibri" panose="020F0502020204030204" pitchFamily="34" charset="0"/>
              </a:rPr>
              <a:t>Air, </a:t>
            </a:r>
          </a:p>
          <a:p>
            <a:r>
              <a:rPr lang="en-US" altLang="en-US" sz="2400" dirty="0">
                <a:solidFill>
                  <a:srgbClr val="000000"/>
                </a:solidFill>
                <a:latin typeface="Calibri" panose="020F0502020204030204" pitchFamily="34" charset="0"/>
              </a:rPr>
              <a:t>Water, </a:t>
            </a:r>
          </a:p>
          <a:p>
            <a:r>
              <a:rPr lang="en-US" altLang="en-US" sz="2400" dirty="0">
                <a:solidFill>
                  <a:srgbClr val="000000"/>
                </a:solidFill>
                <a:latin typeface="Calibri" panose="020F0502020204030204" pitchFamily="34" charset="0"/>
              </a:rPr>
              <a:t>Food. </a:t>
            </a:r>
          </a:p>
          <a:p>
            <a:r>
              <a:rPr lang="en-US" altLang="en-US" sz="2400" dirty="0">
                <a:solidFill>
                  <a:srgbClr val="000000"/>
                </a:solidFill>
                <a:latin typeface="Calibri" panose="020F0502020204030204" pitchFamily="34" charset="0"/>
              </a:rPr>
              <a:t>It is also commonly referred to as </a:t>
            </a:r>
            <a:r>
              <a:rPr lang="en-US" altLang="en-US" sz="2400" i="1" dirty="0">
                <a:solidFill>
                  <a:srgbClr val="000000"/>
                </a:solidFill>
                <a:latin typeface="Calibri" panose="020F0502020204030204" pitchFamily="34" charset="0"/>
              </a:rPr>
              <a:t>vehicle borne transmission. </a:t>
            </a:r>
            <a:endParaRPr lang="en-US" altLang="en-US" sz="2400" dirty="0">
              <a:solidFill>
                <a:srgbClr val="000000"/>
              </a:solidFill>
              <a:latin typeface="Calibri" panose="020F0502020204030204" pitchFamily="34" charset="0"/>
            </a:endParaRPr>
          </a:p>
          <a:p>
            <a:endParaRPr lang="en-GB" sz="2400" dirty="0">
              <a:solidFill>
                <a:srgbClr val="000000"/>
              </a:solidFill>
            </a:endParaRPr>
          </a:p>
        </p:txBody>
      </p:sp>
    </p:spTree>
    <p:extLst>
      <p:ext uri="{BB962C8B-B14F-4D97-AF65-F5344CB8AC3E}">
        <p14:creationId xmlns:p14="http://schemas.microsoft.com/office/powerpoint/2010/main" val="846152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US" sz="4000" b="1" spc="-150">
                <a:solidFill>
                  <a:srgbClr val="FFFFFF"/>
                </a:solidFill>
                <a:latin typeface="Comic Sans MS" pitchFamily="66" charset="0"/>
              </a:rPr>
              <a:t>Airborne Transmission</a:t>
            </a:r>
            <a:br>
              <a:rPr lang="en-US" sz="4000" b="1" spc="-150">
                <a:solidFill>
                  <a:srgbClr val="FFFFFF"/>
                </a:solidFill>
                <a:latin typeface="Comic Sans MS" pitchFamily="66"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4DFDACDD-EDCE-4021-B212-5B1FA56B9757}"/>
              </a:ext>
            </a:extLst>
          </p:cNvPr>
          <p:cNvGraphicFramePr>
            <a:graphicFrameLocks noGrp="1"/>
          </p:cNvGraphicFramePr>
          <p:nvPr>
            <p:ph idx="1"/>
            <p:extLst>
              <p:ext uri="{D42A27DB-BD31-4B8C-83A1-F6EECF244321}">
                <p14:modId xmlns:p14="http://schemas.microsoft.com/office/powerpoint/2010/main" val="483240892"/>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9347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US" sz="4000" b="1">
                <a:solidFill>
                  <a:srgbClr val="FFFFFF"/>
                </a:solidFill>
                <a:latin typeface="Comic Sans MS" pitchFamily="66" charset="0"/>
              </a:rPr>
              <a:t>PRIMARY PREVENTION</a:t>
            </a:r>
            <a:br>
              <a:rPr lang="en-US" sz="4000" b="1">
                <a:solidFill>
                  <a:srgbClr val="FFFFFF"/>
                </a:solidFill>
                <a:latin typeface="Comic Sans MS" pitchFamily="66"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C6FEAB6-D252-413E-939A-11519371942B}"/>
              </a:ext>
            </a:extLst>
          </p:cNvPr>
          <p:cNvGraphicFramePr>
            <a:graphicFrameLocks noGrp="1"/>
          </p:cNvGraphicFramePr>
          <p:nvPr>
            <p:ph idx="1"/>
            <p:extLst>
              <p:ext uri="{D42A27DB-BD31-4B8C-83A1-F6EECF244321}">
                <p14:modId xmlns:p14="http://schemas.microsoft.com/office/powerpoint/2010/main" val="2523706883"/>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2279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US" sz="4000" b="1">
                <a:solidFill>
                  <a:srgbClr val="FFFFFF"/>
                </a:solidFill>
                <a:latin typeface="Comic Sans MS" pitchFamily="66" charset="0"/>
              </a:rPr>
              <a:t>Education</a:t>
            </a:r>
            <a:br>
              <a:rPr lang="en-US" sz="4000" b="1">
                <a:solidFill>
                  <a:srgbClr val="FFFFFF"/>
                </a:solidFill>
                <a:latin typeface="Comic Sans MS" pitchFamily="66"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B0475A7D-8102-4CCE-9B9C-A1108000208C}"/>
              </a:ext>
            </a:extLst>
          </p:cNvPr>
          <p:cNvGraphicFramePr>
            <a:graphicFrameLocks noGrp="1"/>
          </p:cNvGraphicFramePr>
          <p:nvPr>
            <p:ph idx="1"/>
            <p:extLst>
              <p:ext uri="{D42A27DB-BD31-4B8C-83A1-F6EECF244321}">
                <p14:modId xmlns:p14="http://schemas.microsoft.com/office/powerpoint/2010/main" val="1161854326"/>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451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sz="3700" b="1">
                <a:solidFill>
                  <a:srgbClr val="FFFFFF"/>
                </a:solidFill>
                <a:latin typeface="Comic Sans MS" pitchFamily="66" charset="0"/>
              </a:rPr>
              <a:t>Use of Mass Media for Health Education</a:t>
            </a:r>
            <a:br>
              <a:rPr lang="en-US" sz="3700" b="1">
                <a:solidFill>
                  <a:srgbClr val="FFFFFF"/>
                </a:solidFill>
                <a:latin typeface="Comic Sans MS" pitchFamily="66" charset="0"/>
              </a:rPr>
            </a:br>
            <a:endParaRPr lang="en-GB" sz="370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defRPr/>
            </a:pPr>
            <a:r>
              <a:rPr lang="en-US" sz="2400">
                <a:solidFill>
                  <a:srgbClr val="000000"/>
                </a:solidFill>
                <a:latin typeface="Calibri" panose="020F0502020204030204" pitchFamily="34" charset="0"/>
              </a:rPr>
              <a:t>All people need to be informed about the risks of communicable diseases. Often, use of the mass media is the most effective way to reach the largest number of people. Additionally, many target groups, such as low-income and racially and ethnically diverse communities at high risk for communicable diseases, are very hard to reach one on one. One way to reach them is through the media. To disseminate public health information to large numbers of people, there are four major roles of mass media</a:t>
            </a:r>
            <a:r>
              <a:rPr lang="en-US" sz="2400">
                <a:solidFill>
                  <a:srgbClr val="000000"/>
                </a:solidFill>
                <a:latin typeface="Comic Sans MS" pitchFamily="66" charset="0"/>
              </a:rPr>
              <a:t>:</a:t>
            </a:r>
            <a:endParaRPr lang="en-US" sz="2400" spc="-150">
              <a:solidFill>
                <a:srgbClr val="000000"/>
              </a:solidFill>
              <a:latin typeface="Comic Sans MS" pitchFamily="66" charset="0"/>
            </a:endParaRPr>
          </a:p>
          <a:p>
            <a:endParaRPr lang="en-GB" sz="2400">
              <a:solidFill>
                <a:srgbClr val="000000"/>
              </a:solidFill>
            </a:endParaRPr>
          </a:p>
        </p:txBody>
      </p:sp>
    </p:spTree>
    <p:extLst>
      <p:ext uri="{BB962C8B-B14F-4D97-AF65-F5344CB8AC3E}">
        <p14:creationId xmlns:p14="http://schemas.microsoft.com/office/powerpoint/2010/main" val="2199166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rPr>
              <a:t>Use the media as a primary change agent</a:t>
            </a:r>
            <a:br>
              <a:rPr lang="en-US" b="1">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defRPr/>
            </a:pPr>
            <a:r>
              <a:rPr lang="en-US" sz="2000">
                <a:solidFill>
                  <a:srgbClr val="000000"/>
                </a:solidFill>
                <a:latin typeface="Calibri" panose="020F0502020204030204" pitchFamily="34" charset="0"/>
              </a:rPr>
              <a:t>1. </a:t>
            </a:r>
            <a:r>
              <a:rPr lang="en-US" sz="2000" spc="-150">
                <a:solidFill>
                  <a:srgbClr val="000000"/>
                </a:solidFill>
                <a:latin typeface="Calibri" panose="020F0502020204030204" pitchFamily="34" charset="0"/>
              </a:rPr>
              <a:t>Programs can successfully increase knowledge about communicable diseases and preventive measures.</a:t>
            </a:r>
          </a:p>
          <a:p>
            <a:pPr>
              <a:defRPr/>
            </a:pPr>
            <a:r>
              <a:rPr lang="en-US" sz="2000" spc="-150">
                <a:solidFill>
                  <a:srgbClr val="000000"/>
                </a:solidFill>
                <a:latin typeface="Calibri" panose="020F0502020204030204" pitchFamily="34" charset="0"/>
              </a:rPr>
              <a:t>2. Use the media as a complement to other disease prevention efforts; the media can effectively model preventive behaviors, such as condom use and drug abstinence. </a:t>
            </a:r>
          </a:p>
          <a:p>
            <a:pPr>
              <a:defRPr/>
            </a:pPr>
            <a:r>
              <a:rPr lang="en-US" sz="2000" spc="-150">
                <a:solidFill>
                  <a:srgbClr val="000000"/>
                </a:solidFill>
                <a:latin typeface="Calibri" panose="020F0502020204030204" pitchFamily="34" charset="0"/>
              </a:rPr>
              <a:t>3. Use the media as a promoter of communicable disease control programs; the media can help to increase participation of community members in primary prevention services.</a:t>
            </a:r>
          </a:p>
          <a:p>
            <a:pPr>
              <a:defRPr/>
            </a:pPr>
            <a:r>
              <a:rPr lang="en-US" sz="2000" spc="-150">
                <a:solidFill>
                  <a:srgbClr val="000000"/>
                </a:solidFill>
                <a:latin typeface="Calibri" panose="020F0502020204030204" pitchFamily="34" charset="0"/>
              </a:rPr>
              <a:t>4. Use the media to promote disease prevention messages; the media can contribute to the creation of a social environment that promotes health (eg, increasing acceptance of regular condom use in the prevention of STDs</a:t>
            </a:r>
            <a:endParaRPr lang="en-GB" sz="2000">
              <a:solidFill>
                <a:srgbClr val="000000"/>
              </a:solidFill>
              <a:latin typeface="Calibri" panose="020F0502020204030204" pitchFamily="34" charset="0"/>
            </a:endParaRPr>
          </a:p>
        </p:txBody>
      </p:sp>
    </p:spTree>
    <p:extLst>
      <p:ext uri="{BB962C8B-B14F-4D97-AF65-F5344CB8AC3E}">
        <p14:creationId xmlns:p14="http://schemas.microsoft.com/office/powerpoint/2010/main" val="1412577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spc="-150">
                <a:solidFill>
                  <a:srgbClr val="FFFFFF"/>
                </a:solidFill>
                <a:latin typeface="Comic Sans MS" pitchFamily="66" charset="0"/>
              </a:rPr>
              <a:t>Immunisation</a:t>
            </a:r>
            <a:br>
              <a:rPr lang="en-US" b="1" spc="-150">
                <a:solidFill>
                  <a:srgbClr val="FFFFFF"/>
                </a:solidFill>
                <a:latin typeface="Comic Sans MS" pitchFamily="66" charset="0"/>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defRPr/>
            </a:pPr>
            <a:r>
              <a:rPr lang="en-US" sz="2400" b="1" spc="-150">
                <a:solidFill>
                  <a:srgbClr val="000000"/>
                </a:solidFill>
                <a:latin typeface="Calibri" panose="020F0502020204030204" pitchFamily="34" charset="0"/>
              </a:rPr>
              <a:t>Immunization is the process of introducing </a:t>
            </a:r>
            <a:r>
              <a:rPr lang="en-US" sz="2400" spc="-150">
                <a:solidFill>
                  <a:srgbClr val="000000"/>
                </a:solidFill>
                <a:latin typeface="Calibri" panose="020F0502020204030204" pitchFamily="34" charset="0"/>
              </a:rPr>
              <a:t>some form of disease-causing organism into a person’s system to cause the development of antibodies that will resist that disease.</a:t>
            </a:r>
          </a:p>
          <a:p>
            <a:pPr>
              <a:defRPr/>
            </a:pPr>
            <a:r>
              <a:rPr lang="en-US" sz="2400" spc="-150">
                <a:solidFill>
                  <a:srgbClr val="000000"/>
                </a:solidFill>
                <a:latin typeface="Calibri" panose="020F0502020204030204" pitchFamily="34" charset="0"/>
              </a:rPr>
              <a:t>A </a:t>
            </a:r>
            <a:r>
              <a:rPr lang="en-US" sz="2400" b="1" spc="-150">
                <a:solidFill>
                  <a:srgbClr val="000000"/>
                </a:solidFill>
                <a:latin typeface="Calibri" panose="020F0502020204030204" pitchFamily="34" charset="0"/>
              </a:rPr>
              <a:t>vaccine is a preparation made from killed, living </a:t>
            </a:r>
            <a:r>
              <a:rPr lang="en-US" sz="2400" spc="-150">
                <a:solidFill>
                  <a:srgbClr val="000000"/>
                </a:solidFill>
                <a:latin typeface="Calibri" panose="020F0502020204030204" pitchFamily="34" charset="0"/>
              </a:rPr>
              <a:t>attenuated, or living fully virulent organisms that is administered to produce or artificially increase immunity to a particular disease.</a:t>
            </a:r>
          </a:p>
          <a:p>
            <a:pPr>
              <a:defRPr/>
            </a:pPr>
            <a:r>
              <a:rPr lang="en-US" sz="2400" spc="-150">
                <a:solidFill>
                  <a:srgbClr val="000000"/>
                </a:solidFill>
                <a:latin typeface="Calibri" panose="020F0502020204030204" pitchFamily="34" charset="0"/>
              </a:rPr>
              <a:t>Before the introduction of pertussis vaccine in the 1940s, more than 200,000 cases were diagnosed yearly with 5000 to 10,000 deaths each year. Today, pertussis (whooping cough) claims 10 to 15 lives per year.</a:t>
            </a:r>
          </a:p>
          <a:p>
            <a:endParaRPr lang="en-GB" sz="2400">
              <a:solidFill>
                <a:srgbClr val="000000"/>
              </a:solidFill>
            </a:endParaRPr>
          </a:p>
        </p:txBody>
      </p:sp>
    </p:spTree>
    <p:extLst>
      <p:ext uri="{BB962C8B-B14F-4D97-AF65-F5344CB8AC3E}">
        <p14:creationId xmlns:p14="http://schemas.microsoft.com/office/powerpoint/2010/main" val="1600939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sz="3700" b="1">
                <a:solidFill>
                  <a:srgbClr val="FFFFFF"/>
                </a:solidFill>
                <a:latin typeface="Calibri" panose="020F0502020204030204" pitchFamily="34" charset="0"/>
              </a:rPr>
              <a:t>Passive immunity is short-term resistance to a specific disease-</a:t>
            </a:r>
            <a:br>
              <a:rPr lang="en-US" sz="3700" b="1">
                <a:solidFill>
                  <a:srgbClr val="FFFFFF"/>
                </a:solidFill>
                <a:latin typeface="Calibri" panose="020F0502020204030204" pitchFamily="34" charset="0"/>
              </a:rPr>
            </a:br>
            <a:endParaRPr lang="en-GB" sz="370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defRPr/>
            </a:pPr>
            <a:r>
              <a:rPr lang="en-US" sz="2400">
                <a:solidFill>
                  <a:srgbClr val="000000"/>
                </a:solidFill>
                <a:latin typeface="Calibri" panose="020F0502020204030204" pitchFamily="34" charset="0"/>
              </a:rPr>
              <a:t>It may be acquired naturally (as with newborns through maternal antibody transfer) or artificially through inoculation with a vaccine that gives temporary resistance.</a:t>
            </a:r>
          </a:p>
          <a:p>
            <a:pPr>
              <a:defRPr/>
            </a:pPr>
            <a:r>
              <a:rPr lang="en-US" sz="2400">
                <a:solidFill>
                  <a:srgbClr val="000000"/>
                </a:solidFill>
                <a:latin typeface="Calibri" panose="020F0502020204030204" pitchFamily="34" charset="0"/>
              </a:rPr>
              <a:t>Such immunisations must be repeated periodically to sustain immunity levels. An example is the influenza vaccination. </a:t>
            </a:r>
            <a:endParaRPr lang="en-GB" sz="2400">
              <a:solidFill>
                <a:srgbClr val="000000"/>
              </a:solidFill>
            </a:endParaRPr>
          </a:p>
        </p:txBody>
      </p:sp>
    </p:spTree>
    <p:extLst>
      <p:ext uri="{BB962C8B-B14F-4D97-AF65-F5344CB8AC3E}">
        <p14:creationId xmlns:p14="http://schemas.microsoft.com/office/powerpoint/2010/main" val="2524888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US" sz="3700" b="1">
                <a:solidFill>
                  <a:srgbClr val="FFFFFF"/>
                </a:solidFill>
                <a:latin typeface="Calibri" panose="020F0502020204030204" pitchFamily="34" charset="0"/>
              </a:rPr>
              <a:t>Active immunity is long-term (sometimes lifelong)</a:t>
            </a:r>
            <a:br>
              <a:rPr lang="en-US" sz="3700" b="1">
                <a:solidFill>
                  <a:srgbClr val="FFFFFF"/>
                </a:solidFill>
                <a:latin typeface="Calibri" panose="020F0502020204030204" pitchFamily="34" charset="0"/>
              </a:rPr>
            </a:b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8ED48B55-6E40-43CE-81F8-FF7105962BC3}"/>
              </a:ext>
            </a:extLst>
          </p:cNvPr>
          <p:cNvGraphicFramePr>
            <a:graphicFrameLocks noGrp="1"/>
          </p:cNvGraphicFramePr>
          <p:nvPr>
            <p:ph idx="1"/>
            <p:extLst>
              <p:ext uri="{D42A27DB-BD31-4B8C-83A1-F6EECF244321}">
                <p14:modId xmlns:p14="http://schemas.microsoft.com/office/powerpoint/2010/main" val="309670612"/>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2326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latin typeface="Comic Sans MS" pitchFamily="66" charset="0"/>
              </a:rPr>
              <a:t>Vaccine-Preventable Diseases</a:t>
            </a:r>
            <a:br>
              <a:rPr lang="en-US" b="1">
                <a:solidFill>
                  <a:srgbClr val="FFFFFF"/>
                </a:solidFill>
                <a:latin typeface="Comic Sans MS" pitchFamily="66" charset="0"/>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defRPr/>
            </a:pPr>
            <a:endParaRPr lang="en-US" sz="2400" b="1">
              <a:solidFill>
                <a:srgbClr val="000000"/>
              </a:solidFill>
              <a:latin typeface="Comic Sans MS" pitchFamily="66" charset="0"/>
            </a:endParaRPr>
          </a:p>
          <a:p>
            <a:pPr>
              <a:defRPr/>
            </a:pPr>
            <a:r>
              <a:rPr lang="en-US" sz="2400">
                <a:solidFill>
                  <a:srgbClr val="000000"/>
                </a:solidFill>
                <a:latin typeface="Comic Sans MS" pitchFamily="66" charset="0"/>
              </a:rPr>
              <a:t>Vaccine-preventable diseases (VPD), such as hepatitis B,</a:t>
            </a:r>
          </a:p>
          <a:p>
            <a:pPr>
              <a:defRPr/>
            </a:pPr>
            <a:r>
              <a:rPr lang="en-US" sz="2400">
                <a:solidFill>
                  <a:srgbClr val="000000"/>
                </a:solidFill>
                <a:latin typeface="Comic Sans MS" pitchFamily="66" charset="0"/>
              </a:rPr>
              <a:t>H. influenzae type b, </a:t>
            </a:r>
          </a:p>
          <a:p>
            <a:pPr>
              <a:defRPr/>
            </a:pPr>
            <a:r>
              <a:rPr lang="en-US" sz="2400">
                <a:solidFill>
                  <a:srgbClr val="000000"/>
                </a:solidFill>
                <a:latin typeface="Comic Sans MS" pitchFamily="66" charset="0"/>
              </a:rPr>
              <a:t>measles, </a:t>
            </a:r>
          </a:p>
          <a:p>
            <a:pPr>
              <a:defRPr/>
            </a:pPr>
            <a:r>
              <a:rPr lang="en-US" sz="2400">
                <a:solidFill>
                  <a:srgbClr val="000000"/>
                </a:solidFill>
                <a:latin typeface="Comic Sans MS" pitchFamily="66" charset="0"/>
              </a:rPr>
              <a:t>polio, </a:t>
            </a:r>
          </a:p>
          <a:p>
            <a:pPr>
              <a:defRPr/>
            </a:pPr>
            <a:r>
              <a:rPr lang="en-US" sz="2400">
                <a:solidFill>
                  <a:srgbClr val="000000"/>
                </a:solidFill>
                <a:latin typeface="Comic Sans MS" pitchFamily="66" charset="0"/>
              </a:rPr>
              <a:t>diphtheria, </a:t>
            </a:r>
          </a:p>
          <a:p>
            <a:pPr>
              <a:defRPr/>
            </a:pPr>
            <a:r>
              <a:rPr lang="en-US" sz="2400">
                <a:solidFill>
                  <a:srgbClr val="000000"/>
                </a:solidFill>
                <a:latin typeface="Comic Sans MS" pitchFamily="66" charset="0"/>
              </a:rPr>
              <a:t>pertussis,</a:t>
            </a:r>
          </a:p>
          <a:p>
            <a:pPr>
              <a:defRPr/>
            </a:pPr>
            <a:r>
              <a:rPr lang="en-US" sz="2400">
                <a:solidFill>
                  <a:srgbClr val="000000"/>
                </a:solidFill>
                <a:latin typeface="Comic Sans MS" pitchFamily="66" charset="0"/>
              </a:rPr>
              <a:t>chickenpox, are diseases that can be prevented through immunization. Immunity may be either passive or active.</a:t>
            </a:r>
          </a:p>
          <a:p>
            <a:endParaRPr lang="en-GB" sz="2400">
              <a:solidFill>
                <a:srgbClr val="000000"/>
              </a:solidFill>
            </a:endParaRPr>
          </a:p>
        </p:txBody>
      </p:sp>
    </p:spTree>
    <p:extLst>
      <p:ext uri="{BB962C8B-B14F-4D97-AF65-F5344CB8AC3E}">
        <p14:creationId xmlns:p14="http://schemas.microsoft.com/office/powerpoint/2010/main" val="864427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latin typeface="Comic Sans MS" pitchFamily="66" charset="0"/>
              </a:rPr>
              <a:t>Herd Immunity</a:t>
            </a:r>
            <a:br>
              <a:rPr lang="en-US">
                <a:solidFill>
                  <a:srgbClr val="FFFFFF"/>
                </a:solidFill>
                <a:latin typeface="Comic Sans MS" pitchFamily="66" charset="0"/>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buFont typeface="Wingdings" pitchFamily="2" charset="2"/>
              <a:buChar char="q"/>
              <a:defRPr/>
            </a:pPr>
            <a:r>
              <a:rPr lang="en-US" sz="2200">
                <a:solidFill>
                  <a:srgbClr val="000000"/>
                </a:solidFill>
                <a:latin typeface="Calibri" panose="020F0502020204030204" pitchFamily="34" charset="0"/>
              </a:rPr>
              <a:t>Herd immunity is central to understanding immunization as a means of protecting community health. it is the immunity level present in a particular population of people . </a:t>
            </a:r>
          </a:p>
          <a:p>
            <a:pPr>
              <a:buFont typeface="Wingdings" pitchFamily="2" charset="2"/>
              <a:buChar char="q"/>
              <a:defRPr/>
            </a:pPr>
            <a:r>
              <a:rPr lang="en-US" sz="2200">
                <a:solidFill>
                  <a:srgbClr val="000000"/>
                </a:solidFill>
                <a:latin typeface="Calibri" panose="020F0502020204030204" pitchFamily="34" charset="0"/>
              </a:rPr>
              <a:t>If there are few immune persons within a community, there is low herd immunity and the spread of disease is more likely. Vaccination of more individuals in the community, so that a high proportion have acquired resistance to the infectious agent, contributes to high herd immunity. High herd immunity reduces the probability that the few unimmunized persons will come in contact with one another, making spread of the disease less likely. </a:t>
            </a:r>
            <a:endParaRPr lang="en-US" sz="2200" spc="-150">
              <a:solidFill>
                <a:srgbClr val="000000"/>
              </a:solidFill>
              <a:latin typeface="Calibri" panose="020F0502020204030204" pitchFamily="34" charset="0"/>
            </a:endParaRPr>
          </a:p>
          <a:p>
            <a:endParaRPr lang="en-GB" sz="2200">
              <a:solidFill>
                <a:srgbClr val="000000"/>
              </a:solidFill>
            </a:endParaRPr>
          </a:p>
        </p:txBody>
      </p:sp>
    </p:spTree>
    <p:extLst>
      <p:ext uri="{BB962C8B-B14F-4D97-AF65-F5344CB8AC3E}">
        <p14:creationId xmlns:p14="http://schemas.microsoft.com/office/powerpoint/2010/main" val="3035793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US" sz="4000">
                <a:solidFill>
                  <a:srgbClr val="FFFFFF"/>
                </a:solidFill>
                <a:latin typeface="Comic Sans MS" pitchFamily="66" charset="0"/>
              </a:rPr>
              <a:t>SECONDARY PREVENTION</a:t>
            </a:r>
            <a:br>
              <a:rPr lang="en-US" sz="4000">
                <a:solidFill>
                  <a:srgbClr val="FFFFFF"/>
                </a:solidFill>
                <a:latin typeface="Comic Sans MS" pitchFamily="66"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8C5853C-ECF5-4398-9E9D-CBC7F41E2C7A}"/>
              </a:ext>
            </a:extLst>
          </p:cNvPr>
          <p:cNvGraphicFramePr>
            <a:graphicFrameLocks noGrp="1"/>
          </p:cNvGraphicFramePr>
          <p:nvPr>
            <p:ph idx="1"/>
            <p:extLst>
              <p:ext uri="{D42A27DB-BD31-4B8C-83A1-F6EECF244321}">
                <p14:modId xmlns:p14="http://schemas.microsoft.com/office/powerpoint/2010/main" val="683821802"/>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5083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US" b="1">
                <a:solidFill>
                  <a:srgbClr val="FFFFFF"/>
                </a:solidFill>
                <a:latin typeface="Comic Sans MS" pitchFamily="66" charset="0"/>
              </a:rPr>
              <a:t>Screening</a:t>
            </a:r>
            <a:br>
              <a:rPr lang="en-US" b="1">
                <a:solidFill>
                  <a:srgbClr val="FFFFFF"/>
                </a:solidFill>
                <a:latin typeface="Comic Sans MS" pitchFamily="66" charset="0"/>
              </a:rPr>
            </a:br>
            <a:endParaRPr lang="en-GB">
              <a:solidFill>
                <a:srgbClr val="FFFFFF"/>
              </a:solidFill>
            </a:endParaRPr>
          </a:p>
        </p:txBody>
      </p:sp>
      <p:sp>
        <p:nvSpPr>
          <p:cNvPr id="3" name="Content Placeholder 2"/>
          <p:cNvSpPr>
            <a:spLocks noGrp="1"/>
          </p:cNvSpPr>
          <p:nvPr>
            <p:ph idx="1"/>
          </p:nvPr>
        </p:nvSpPr>
        <p:spPr>
          <a:xfrm>
            <a:off x="4978708" y="885651"/>
            <a:ext cx="6525220" cy="4616849"/>
          </a:xfrm>
        </p:spPr>
        <p:txBody>
          <a:bodyPr anchor="ctr">
            <a:normAutofit/>
          </a:bodyPr>
          <a:lstStyle/>
          <a:p>
            <a:pPr>
              <a:defRPr/>
            </a:pPr>
            <a:endParaRPr lang="en-US" sz="2400" b="1">
              <a:latin typeface="Comic Sans MS" pitchFamily="66" charset="0"/>
            </a:endParaRPr>
          </a:p>
          <a:p>
            <a:pPr>
              <a:defRPr/>
            </a:pPr>
            <a:r>
              <a:rPr lang="en-US" sz="2400">
                <a:latin typeface="Calibri" panose="020F0502020204030204" pitchFamily="34" charset="0"/>
              </a:rPr>
              <a:t>The term screening is used in community health and disease prevention to describe programs that deliver a testing mechanism to detect disease in groups of asymptomatic, apparently healthy individuals.</a:t>
            </a:r>
            <a:endParaRPr lang="en-US" sz="2400" spc="-150">
              <a:latin typeface="Calibri" panose="020F0502020204030204" pitchFamily="34" charset="0"/>
            </a:endParaRPr>
          </a:p>
          <a:p>
            <a:endParaRPr lang="en-GB" sz="2400"/>
          </a:p>
        </p:txBody>
      </p:sp>
    </p:spTree>
    <p:extLst>
      <p:ext uri="{BB962C8B-B14F-4D97-AF65-F5344CB8AC3E}">
        <p14:creationId xmlns:p14="http://schemas.microsoft.com/office/powerpoint/2010/main" val="399423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latin typeface="Comic Sans MS" pitchFamily="66" charset="0"/>
              </a:rPr>
              <a:t>Tertiary Prevention</a:t>
            </a:r>
            <a:br>
              <a:rPr lang="en-US" b="1">
                <a:solidFill>
                  <a:srgbClr val="FFFFFF"/>
                </a:solidFill>
                <a:latin typeface="Comic Sans MS" pitchFamily="66" charset="0"/>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a:defRPr/>
            </a:pPr>
            <a:endParaRPr lang="en-US" sz="2400" b="1">
              <a:solidFill>
                <a:srgbClr val="000000"/>
              </a:solidFill>
              <a:latin typeface="Comic Sans MS" pitchFamily="66" charset="0"/>
            </a:endParaRPr>
          </a:p>
          <a:p>
            <a:pPr>
              <a:defRPr/>
            </a:pPr>
            <a:r>
              <a:rPr lang="en-US" sz="2400">
                <a:solidFill>
                  <a:srgbClr val="000000"/>
                </a:solidFill>
                <a:latin typeface="Calibri" panose="020F0502020204030204" pitchFamily="34" charset="0"/>
              </a:rPr>
              <a:t>The approaches to tertiary prevention of communicable disease include isolation and quarantine of the infected person and safe handling and control of infectious wastes</a:t>
            </a:r>
            <a:endParaRPr lang="en-GB" sz="2400">
              <a:solidFill>
                <a:srgbClr val="000000"/>
              </a:solidFill>
              <a:latin typeface="Calibri" panose="020F0502020204030204" pitchFamily="34" charset="0"/>
            </a:endParaRPr>
          </a:p>
        </p:txBody>
      </p:sp>
    </p:spTree>
    <p:extLst>
      <p:ext uri="{BB962C8B-B14F-4D97-AF65-F5344CB8AC3E}">
        <p14:creationId xmlns:p14="http://schemas.microsoft.com/office/powerpoint/2010/main" val="2995954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Causes of communicable diseases</a:t>
            </a:r>
          </a:p>
        </p:txBody>
      </p:sp>
      <p:sp>
        <p:nvSpPr>
          <p:cNvPr id="3" name="Content Placeholder 2"/>
          <p:cNvSpPr>
            <a:spLocks noGrp="1"/>
          </p:cNvSpPr>
          <p:nvPr>
            <p:ph idx="1"/>
          </p:nvPr>
        </p:nvSpPr>
        <p:spPr>
          <a:xfrm>
            <a:off x="6090574" y="801866"/>
            <a:ext cx="5306084" cy="5230634"/>
          </a:xfrm>
        </p:spPr>
        <p:txBody>
          <a:bodyPr anchor="ctr">
            <a:normAutofit/>
          </a:bodyPr>
          <a:lstStyle/>
          <a:p>
            <a:pPr>
              <a:spcBef>
                <a:spcPts val="0"/>
              </a:spcBef>
              <a:spcAft>
                <a:spcPts val="600"/>
              </a:spcAft>
              <a:buFont typeface="Symbol"/>
              <a:buChar char=""/>
            </a:pPr>
            <a:r>
              <a:rPr lang="en-US" sz="2200">
                <a:solidFill>
                  <a:srgbClr val="000000"/>
                </a:solidFill>
                <a:latin typeface="Calibri" panose="020F0502020204030204" pitchFamily="34" charset="0"/>
              </a:rPr>
              <a:t>Pathogens are tiny organisms that cause communicable diseases</a:t>
            </a:r>
          </a:p>
          <a:p>
            <a:pPr>
              <a:spcBef>
                <a:spcPts val="0"/>
              </a:spcBef>
              <a:spcAft>
                <a:spcPts val="600"/>
              </a:spcAft>
              <a:buFont typeface="Symbol"/>
              <a:buChar char=""/>
            </a:pPr>
            <a:r>
              <a:rPr lang="en-US" sz="2200">
                <a:solidFill>
                  <a:srgbClr val="000000"/>
                </a:solidFill>
                <a:latin typeface="Calibri" panose="020F0502020204030204" pitchFamily="34" charset="0"/>
              </a:rPr>
              <a:t>Infection occur when pathogens enter the body, multiply, and damage cells </a:t>
            </a:r>
          </a:p>
          <a:p>
            <a:pPr>
              <a:spcBef>
                <a:spcPts val="0"/>
              </a:spcBef>
              <a:spcAft>
                <a:spcPts val="600"/>
              </a:spcAft>
              <a:buFont typeface="Symbol"/>
              <a:buChar char=""/>
            </a:pPr>
            <a:r>
              <a:rPr lang="en-US" sz="2200">
                <a:solidFill>
                  <a:srgbClr val="000000"/>
                </a:solidFill>
                <a:latin typeface="Calibri" panose="020F0502020204030204" pitchFamily="34" charset="0"/>
              </a:rPr>
              <a:t>Bacteria-tiny one-celled organisms that live nearly everywhere</a:t>
            </a:r>
          </a:p>
          <a:p>
            <a:pPr lvl="1">
              <a:spcBef>
                <a:spcPts val="0"/>
              </a:spcBef>
              <a:spcAft>
                <a:spcPts val="600"/>
              </a:spcAft>
              <a:buFont typeface="Courier New"/>
              <a:buChar char="o"/>
            </a:pPr>
            <a:r>
              <a:rPr lang="en-US" sz="2200">
                <a:solidFill>
                  <a:srgbClr val="000000"/>
                </a:solidFill>
                <a:latin typeface="Calibri" panose="020F0502020204030204" pitchFamily="34" charset="0"/>
              </a:rPr>
              <a:t>Common types: strep throat ( if not taken care of can cause heart damage), boils, bacterial pneumonia, impetigo, sinus infection, tuberculosis, hepatitis </a:t>
            </a:r>
          </a:p>
          <a:p>
            <a:pPr>
              <a:spcBef>
                <a:spcPts val="0"/>
              </a:spcBef>
              <a:spcAft>
                <a:spcPts val="600"/>
              </a:spcAft>
              <a:buFont typeface="Symbol"/>
              <a:buChar char=""/>
            </a:pPr>
            <a:r>
              <a:rPr lang="en-US" sz="2200">
                <a:solidFill>
                  <a:srgbClr val="000000"/>
                </a:solidFill>
                <a:latin typeface="Calibri" panose="020F0502020204030204" pitchFamily="34" charset="0"/>
              </a:rPr>
              <a:t>Virus- smallest disease causing organism, not alive, cannot reproduce on their own</a:t>
            </a:r>
          </a:p>
          <a:p>
            <a:pPr lvl="1">
              <a:spcBef>
                <a:spcPts val="0"/>
              </a:spcBef>
              <a:spcAft>
                <a:spcPts val="600"/>
              </a:spcAft>
              <a:buFont typeface="Courier New"/>
              <a:buChar char="o"/>
            </a:pPr>
            <a:r>
              <a:rPr lang="en-US" sz="2200">
                <a:solidFill>
                  <a:srgbClr val="000000"/>
                </a:solidFill>
                <a:latin typeface="Calibri" panose="020F0502020204030204" pitchFamily="34" charset="0"/>
              </a:rPr>
              <a:t>Common types- measles, mumps, chicken pox, common cold, influenza, mononucleosis</a:t>
            </a:r>
            <a:endParaRPr lang="en-GB" sz="2200">
              <a:solidFill>
                <a:srgbClr val="000000"/>
              </a:solidFill>
              <a:latin typeface="Calibri" panose="020F0502020204030204" pitchFamily="34" charset="0"/>
            </a:endParaRPr>
          </a:p>
        </p:txBody>
      </p:sp>
    </p:spTree>
    <p:extLst>
      <p:ext uri="{BB962C8B-B14F-4D97-AF65-F5344CB8AC3E}">
        <p14:creationId xmlns:p14="http://schemas.microsoft.com/office/powerpoint/2010/main" val="1668272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Preventing the spread of the disease</a:t>
            </a:r>
          </a:p>
        </p:txBody>
      </p:sp>
      <p:sp>
        <p:nvSpPr>
          <p:cNvPr id="3" name="Content Placeholder 2"/>
          <p:cNvSpPr>
            <a:spLocks noGrp="1"/>
          </p:cNvSpPr>
          <p:nvPr>
            <p:ph idx="1"/>
          </p:nvPr>
        </p:nvSpPr>
        <p:spPr>
          <a:xfrm>
            <a:off x="6090574" y="801866"/>
            <a:ext cx="5306084" cy="5230634"/>
          </a:xfrm>
        </p:spPr>
        <p:txBody>
          <a:bodyPr anchor="ctr">
            <a:normAutofit/>
          </a:bodyPr>
          <a:lstStyle/>
          <a:p>
            <a:pPr>
              <a:spcBef>
                <a:spcPts val="0"/>
              </a:spcBef>
              <a:buFont typeface="Symbol"/>
              <a:buChar char=""/>
            </a:pPr>
            <a:r>
              <a:rPr lang="en-US" sz="2200">
                <a:solidFill>
                  <a:srgbClr val="000000"/>
                </a:solidFill>
              </a:rPr>
              <a:t>Good hygiene</a:t>
            </a:r>
          </a:p>
          <a:p>
            <a:pPr>
              <a:spcBef>
                <a:spcPts val="0"/>
              </a:spcBef>
              <a:buFont typeface="Symbol"/>
              <a:buChar char=""/>
            </a:pPr>
            <a:r>
              <a:rPr lang="en-US" sz="2200">
                <a:solidFill>
                  <a:srgbClr val="000000"/>
                </a:solidFill>
              </a:rPr>
              <a:t>Hand washing</a:t>
            </a:r>
          </a:p>
          <a:p>
            <a:pPr>
              <a:spcBef>
                <a:spcPts val="0"/>
              </a:spcBef>
              <a:buFont typeface="Symbol"/>
              <a:buChar char=""/>
            </a:pPr>
            <a:r>
              <a:rPr lang="en-US" sz="2200">
                <a:solidFill>
                  <a:srgbClr val="000000"/>
                </a:solidFill>
              </a:rPr>
              <a:t>Take warm showers</a:t>
            </a:r>
          </a:p>
          <a:p>
            <a:pPr>
              <a:spcBef>
                <a:spcPts val="0"/>
              </a:spcBef>
              <a:buFont typeface="Symbol"/>
              <a:buChar char=""/>
            </a:pPr>
            <a:r>
              <a:rPr lang="en-US" sz="2200">
                <a:solidFill>
                  <a:srgbClr val="000000"/>
                </a:solidFill>
              </a:rPr>
              <a:t>Eat properly</a:t>
            </a:r>
          </a:p>
          <a:p>
            <a:pPr>
              <a:spcBef>
                <a:spcPts val="0"/>
              </a:spcBef>
              <a:buFont typeface="Symbol"/>
              <a:buChar char=""/>
            </a:pPr>
            <a:r>
              <a:rPr lang="en-US" sz="2200">
                <a:solidFill>
                  <a:srgbClr val="000000"/>
                </a:solidFill>
              </a:rPr>
              <a:t>Get enough sleep</a:t>
            </a:r>
          </a:p>
          <a:p>
            <a:pPr>
              <a:spcBef>
                <a:spcPts val="0"/>
              </a:spcBef>
              <a:buFont typeface="Symbol"/>
              <a:buChar char=""/>
            </a:pPr>
            <a:r>
              <a:rPr lang="en-US" sz="2200">
                <a:solidFill>
                  <a:srgbClr val="000000"/>
                </a:solidFill>
              </a:rPr>
              <a:t>Use clean utensils</a:t>
            </a:r>
          </a:p>
          <a:p>
            <a:pPr>
              <a:spcBef>
                <a:spcPts val="0"/>
              </a:spcBef>
              <a:buFont typeface="Symbol"/>
              <a:buChar char=""/>
            </a:pPr>
            <a:r>
              <a:rPr lang="en-US" sz="2200">
                <a:solidFill>
                  <a:srgbClr val="000000"/>
                </a:solidFill>
              </a:rPr>
              <a:t>Do not share drinking glasses with others</a:t>
            </a:r>
          </a:p>
          <a:p>
            <a:pPr>
              <a:spcBef>
                <a:spcPts val="0"/>
              </a:spcBef>
              <a:buFont typeface="Symbol"/>
              <a:buChar char=""/>
            </a:pPr>
            <a:r>
              <a:rPr lang="en-US" sz="2200">
                <a:solidFill>
                  <a:srgbClr val="000000"/>
                </a:solidFill>
              </a:rPr>
              <a:t>Wear suitable clothing outside and use insect repellant</a:t>
            </a:r>
          </a:p>
          <a:p>
            <a:pPr>
              <a:spcBef>
                <a:spcPts val="0"/>
              </a:spcBef>
              <a:buFont typeface="Symbol"/>
              <a:buChar char=""/>
            </a:pPr>
            <a:r>
              <a:rPr lang="en-US" sz="2200">
                <a:solidFill>
                  <a:srgbClr val="000000"/>
                </a:solidFill>
              </a:rPr>
              <a:t>Examine your body for ticks</a:t>
            </a:r>
          </a:p>
          <a:p>
            <a:pPr>
              <a:spcBef>
                <a:spcPts val="0"/>
              </a:spcBef>
              <a:buFont typeface="Symbol"/>
              <a:buChar char=""/>
            </a:pPr>
            <a:r>
              <a:rPr lang="en-US" sz="2200">
                <a:solidFill>
                  <a:srgbClr val="000000"/>
                </a:solidFill>
              </a:rPr>
              <a:t>Avoid contact with contagious people</a:t>
            </a:r>
          </a:p>
          <a:p>
            <a:pPr>
              <a:spcBef>
                <a:spcPts val="0"/>
              </a:spcBef>
              <a:buFont typeface="Symbol"/>
              <a:buChar char=""/>
            </a:pPr>
            <a:r>
              <a:rPr lang="en-US" sz="2200">
                <a:solidFill>
                  <a:srgbClr val="000000"/>
                </a:solidFill>
              </a:rPr>
              <a:t>Cover your mouth-sneezing or coughing</a:t>
            </a:r>
          </a:p>
          <a:p>
            <a:pPr>
              <a:spcBef>
                <a:spcPts val="0"/>
              </a:spcBef>
              <a:buFont typeface="Symbol"/>
              <a:buChar char=""/>
            </a:pPr>
            <a:r>
              <a:rPr lang="en-US" sz="2200">
                <a:solidFill>
                  <a:srgbClr val="000000"/>
                </a:solidFill>
              </a:rPr>
              <a:t>Stay away during contagious period- length of time when a particular disease can spread from person to person</a:t>
            </a:r>
          </a:p>
          <a:p>
            <a:endParaRPr lang="en-GB" sz="2200">
              <a:solidFill>
                <a:srgbClr val="000000"/>
              </a:solidFill>
            </a:endParaRPr>
          </a:p>
        </p:txBody>
      </p:sp>
    </p:spTree>
    <p:extLst>
      <p:ext uri="{BB962C8B-B14F-4D97-AF65-F5344CB8AC3E}">
        <p14:creationId xmlns:p14="http://schemas.microsoft.com/office/powerpoint/2010/main" val="2296568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GB" sz="4000">
                <a:solidFill>
                  <a:srgbClr val="FFFFFF"/>
                </a:solidFill>
              </a:rPr>
              <a:t>How pathogens are spread</a:t>
            </a:r>
          </a:p>
        </p:txBody>
      </p:sp>
      <p:graphicFrame>
        <p:nvGraphicFramePr>
          <p:cNvPr id="5" name="Content Placeholder 2">
            <a:extLst>
              <a:ext uri="{FF2B5EF4-FFF2-40B4-BE49-F238E27FC236}">
                <a16:creationId xmlns:a16="http://schemas.microsoft.com/office/drawing/2014/main" id="{256A7198-A761-4E13-8BBA-0148764E2467}"/>
              </a:ext>
            </a:extLst>
          </p:cNvPr>
          <p:cNvGraphicFramePr>
            <a:graphicFrameLocks noGrp="1"/>
          </p:cNvGraphicFramePr>
          <p:nvPr>
            <p:ph idx="1"/>
            <p:extLst>
              <p:ext uri="{D42A27DB-BD31-4B8C-83A1-F6EECF244321}">
                <p14:modId xmlns:p14="http://schemas.microsoft.com/office/powerpoint/2010/main" val="484442724"/>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5588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Keeping Germs Out</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u="sng">
                <a:solidFill>
                  <a:srgbClr val="000000"/>
                </a:solidFill>
                <a:latin typeface="Calibri" panose="020F0502020204030204" pitchFamily="34" charset="0"/>
              </a:rPr>
              <a:t>Skin- </a:t>
            </a:r>
            <a:r>
              <a:rPr lang="en-US" sz="2400">
                <a:solidFill>
                  <a:srgbClr val="000000"/>
                </a:solidFill>
                <a:latin typeface="Calibri" panose="020F0502020204030204" pitchFamily="34" charset="0"/>
              </a:rPr>
              <a:t>Outside layer of skin is tough and made up of dead cells.  This makes it difficult to get germs through.</a:t>
            </a:r>
          </a:p>
          <a:p>
            <a:r>
              <a:rPr lang="en-US" sz="2400" u="sng">
                <a:solidFill>
                  <a:srgbClr val="000000"/>
                </a:solidFill>
                <a:latin typeface="Calibri" panose="020F0502020204030204" pitchFamily="34" charset="0"/>
              </a:rPr>
              <a:t>Hairs-</a:t>
            </a:r>
            <a:r>
              <a:rPr lang="en-US" sz="2400">
                <a:solidFill>
                  <a:srgbClr val="000000"/>
                </a:solidFill>
                <a:latin typeface="Calibri" panose="020F0502020204030204" pitchFamily="34" charset="0"/>
              </a:rPr>
              <a:t> Traps germs around eyes and nose and keeps them from getting in the body. Cilia keeps germs out of the lungs.</a:t>
            </a:r>
          </a:p>
          <a:p>
            <a:r>
              <a:rPr lang="en-US" sz="2400" u="sng">
                <a:solidFill>
                  <a:srgbClr val="000000"/>
                </a:solidFill>
                <a:latin typeface="Calibri" panose="020F0502020204030204" pitchFamily="34" charset="0"/>
              </a:rPr>
              <a:t>Tears-</a:t>
            </a:r>
            <a:r>
              <a:rPr lang="en-US" sz="2400">
                <a:solidFill>
                  <a:srgbClr val="000000"/>
                </a:solidFill>
                <a:latin typeface="Calibri" panose="020F0502020204030204" pitchFamily="34" charset="0"/>
              </a:rPr>
              <a:t>Wash out germs from your eyes.</a:t>
            </a:r>
          </a:p>
          <a:p>
            <a:r>
              <a:rPr lang="en-US" sz="2400" u="sng">
                <a:solidFill>
                  <a:srgbClr val="000000"/>
                </a:solidFill>
                <a:latin typeface="Calibri" panose="020F0502020204030204" pitchFamily="34" charset="0"/>
              </a:rPr>
              <a:t>Mucus-</a:t>
            </a:r>
            <a:r>
              <a:rPr lang="en-US" sz="2400">
                <a:solidFill>
                  <a:srgbClr val="000000"/>
                </a:solidFill>
                <a:latin typeface="Calibri" panose="020F0502020204030204" pitchFamily="34" charset="0"/>
              </a:rPr>
              <a:t>Traps germs and contains chemicals to attack and destroy the germs.</a:t>
            </a:r>
          </a:p>
          <a:p>
            <a:r>
              <a:rPr lang="en-US" sz="2400" u="sng">
                <a:solidFill>
                  <a:srgbClr val="000000"/>
                </a:solidFill>
                <a:latin typeface="Calibri" panose="020F0502020204030204" pitchFamily="34" charset="0"/>
              </a:rPr>
              <a:t>Saliva and Stomach acid- </a:t>
            </a:r>
            <a:r>
              <a:rPr lang="en-US" sz="2400">
                <a:solidFill>
                  <a:srgbClr val="000000"/>
                </a:solidFill>
                <a:latin typeface="Calibri" panose="020F0502020204030204" pitchFamily="34" charset="0"/>
              </a:rPr>
              <a:t>Germs that enter the mouth and stomach are killed by saliva and stomach acid.</a:t>
            </a:r>
          </a:p>
          <a:p>
            <a:endParaRPr lang="en-GB" sz="2400">
              <a:solidFill>
                <a:srgbClr val="000000"/>
              </a:solidFill>
            </a:endParaRPr>
          </a:p>
        </p:txBody>
      </p:sp>
    </p:spTree>
    <p:extLst>
      <p:ext uri="{BB962C8B-B14F-4D97-AF65-F5344CB8AC3E}">
        <p14:creationId xmlns:p14="http://schemas.microsoft.com/office/powerpoint/2010/main" val="1895991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Bodies defence against Infection</a:t>
            </a:r>
          </a:p>
        </p:txBody>
      </p:sp>
      <p:sp>
        <p:nvSpPr>
          <p:cNvPr id="3" name="Content Placeholder 2"/>
          <p:cNvSpPr>
            <a:spLocks noGrp="1"/>
          </p:cNvSpPr>
          <p:nvPr>
            <p:ph idx="1"/>
          </p:nvPr>
        </p:nvSpPr>
        <p:spPr>
          <a:xfrm>
            <a:off x="6090574" y="801866"/>
            <a:ext cx="5306084" cy="5230634"/>
          </a:xfrm>
        </p:spPr>
        <p:txBody>
          <a:bodyPr anchor="ctr">
            <a:normAutofit/>
          </a:bodyPr>
          <a:lstStyle/>
          <a:p>
            <a:pPr>
              <a:spcBef>
                <a:spcPts val="0"/>
              </a:spcBef>
              <a:buFont typeface="Symbol"/>
              <a:buChar char=""/>
            </a:pPr>
            <a:r>
              <a:rPr lang="en-US" sz="2400">
                <a:solidFill>
                  <a:srgbClr val="000000"/>
                </a:solidFill>
                <a:latin typeface="Calibri" panose="020F0502020204030204" pitchFamily="34" charset="0"/>
              </a:rPr>
              <a:t>Two types of Immunity</a:t>
            </a:r>
          </a:p>
          <a:p>
            <a:pPr lvl="1">
              <a:spcBef>
                <a:spcPts val="0"/>
              </a:spcBef>
              <a:buFont typeface="Symbol"/>
              <a:buChar char=""/>
            </a:pPr>
            <a:r>
              <a:rPr lang="en-US">
                <a:solidFill>
                  <a:srgbClr val="000000"/>
                </a:solidFill>
                <a:latin typeface="Calibri" panose="020F0502020204030204" pitchFamily="34" charset="0"/>
              </a:rPr>
              <a:t>Natural immunity- born with it</a:t>
            </a:r>
          </a:p>
          <a:p>
            <a:pPr lvl="1">
              <a:spcBef>
                <a:spcPts val="0"/>
              </a:spcBef>
              <a:buFont typeface="Symbol"/>
              <a:buChar char=""/>
            </a:pPr>
            <a:r>
              <a:rPr lang="en-US">
                <a:solidFill>
                  <a:srgbClr val="000000"/>
                </a:solidFill>
                <a:latin typeface="Calibri" panose="020F0502020204030204" pitchFamily="34" charset="0"/>
              </a:rPr>
              <a:t>Acquired immunity- develops over lifetime</a:t>
            </a:r>
          </a:p>
          <a:p>
            <a:pPr lvl="2">
              <a:spcBef>
                <a:spcPts val="0"/>
              </a:spcBef>
              <a:buFont typeface="Symbol"/>
              <a:buChar char=""/>
            </a:pPr>
            <a:r>
              <a:rPr lang="en-US" sz="2400">
                <a:solidFill>
                  <a:srgbClr val="000000"/>
                </a:solidFill>
                <a:latin typeface="Calibri" panose="020F0502020204030204" pitchFamily="34" charset="0"/>
              </a:rPr>
              <a:t>Passive acquired immunity- receiving antibodies from mother in womb</a:t>
            </a:r>
          </a:p>
          <a:p>
            <a:pPr lvl="2">
              <a:spcBef>
                <a:spcPts val="0"/>
              </a:spcBef>
              <a:buFont typeface="Symbol"/>
              <a:buChar char=""/>
            </a:pPr>
            <a:r>
              <a:rPr lang="en-US" sz="2400">
                <a:solidFill>
                  <a:srgbClr val="000000"/>
                </a:solidFill>
                <a:latin typeface="Calibri" panose="020F0502020204030204" pitchFamily="34" charset="0"/>
              </a:rPr>
              <a:t>Active acquired immunity- Body makes specific antibodies in response to invasion by a specific pathogen</a:t>
            </a:r>
          </a:p>
          <a:p>
            <a:pPr marL="914400" lvl="2" indent="0">
              <a:spcBef>
                <a:spcPts val="0"/>
              </a:spcBef>
              <a:buNone/>
            </a:pPr>
            <a:endParaRPr lang="en-US" sz="2400">
              <a:solidFill>
                <a:srgbClr val="000000"/>
              </a:solidFill>
              <a:latin typeface="Calibri" panose="020F0502020204030204" pitchFamily="34" charset="0"/>
            </a:endParaRPr>
          </a:p>
          <a:p>
            <a:endParaRPr lang="en-GB" sz="2400">
              <a:solidFill>
                <a:srgbClr val="000000"/>
              </a:solidFill>
              <a:latin typeface="Calibri" panose="020F0502020204030204" pitchFamily="34" charset="0"/>
            </a:endParaRPr>
          </a:p>
        </p:txBody>
      </p:sp>
    </p:spTree>
    <p:extLst>
      <p:ext uri="{BB962C8B-B14F-4D97-AF65-F5344CB8AC3E}">
        <p14:creationId xmlns:p14="http://schemas.microsoft.com/office/powerpoint/2010/main" val="3121901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DA00-5E71-48FD-BA99-8FF1919C6006}"/>
              </a:ext>
            </a:extLst>
          </p:cNvPr>
          <p:cNvSpPr>
            <a:spLocks noGrp="1"/>
          </p:cNvSpPr>
          <p:nvPr>
            <p:ph type="title"/>
          </p:nvPr>
        </p:nvSpPr>
        <p:spPr/>
        <p:txBody>
          <a:bodyPr/>
          <a:lstStyle/>
          <a:p>
            <a:r>
              <a:rPr lang="en-GB" dirty="0"/>
              <a:t>Infectious diseases </a:t>
            </a:r>
          </a:p>
        </p:txBody>
      </p:sp>
      <p:pic>
        <p:nvPicPr>
          <p:cNvPr id="4" name="Online Media 3" title="Infectious Diseases - How do we control them?">
            <a:hlinkClick r:id="" action="ppaction://media"/>
            <a:extLst>
              <a:ext uri="{FF2B5EF4-FFF2-40B4-BE49-F238E27FC236}">
                <a16:creationId xmlns:a16="http://schemas.microsoft.com/office/drawing/2014/main" id="{038F7761-EF10-492A-8C3F-7E9213EF6B6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89938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D32A51C-FDDA-45CA-9248-913FA59BE806}"/>
              </a:ext>
            </a:extLst>
          </p:cNvPr>
          <p:cNvSpPr>
            <a:spLocks noGrp="1"/>
          </p:cNvSpPr>
          <p:nvPr>
            <p:ph type="title"/>
          </p:nvPr>
        </p:nvSpPr>
        <p:spPr>
          <a:xfrm>
            <a:off x="640079" y="2053641"/>
            <a:ext cx="3669161" cy="2760098"/>
          </a:xfrm>
        </p:spPr>
        <p:txBody>
          <a:bodyPr>
            <a:normAutofit/>
          </a:bodyPr>
          <a:lstStyle/>
          <a:p>
            <a:r>
              <a:rPr lang="en-GB">
                <a:solidFill>
                  <a:srgbClr val="FFFFFF"/>
                </a:solidFill>
              </a:rPr>
              <a:t>Assignment one start to research </a:t>
            </a:r>
          </a:p>
        </p:txBody>
      </p:sp>
      <p:sp>
        <p:nvSpPr>
          <p:cNvPr id="3" name="Content Placeholder 2">
            <a:extLst>
              <a:ext uri="{FF2B5EF4-FFF2-40B4-BE49-F238E27FC236}">
                <a16:creationId xmlns:a16="http://schemas.microsoft.com/office/drawing/2014/main" id="{E756E7EA-8A63-4529-B2C4-D4FA5B16664E}"/>
              </a:ext>
            </a:extLst>
          </p:cNvPr>
          <p:cNvSpPr>
            <a:spLocks noGrp="1"/>
          </p:cNvSpPr>
          <p:nvPr>
            <p:ph idx="1"/>
          </p:nvPr>
        </p:nvSpPr>
        <p:spPr>
          <a:xfrm>
            <a:off x="6090574" y="801866"/>
            <a:ext cx="5306084" cy="5230634"/>
          </a:xfrm>
        </p:spPr>
        <p:txBody>
          <a:bodyPr anchor="ctr">
            <a:normAutofit/>
          </a:bodyPr>
          <a:lstStyle/>
          <a:p>
            <a:r>
              <a:rPr lang="en-GB" sz="2200" kern="1200" dirty="0">
                <a:solidFill>
                  <a:srgbClr val="FF0000"/>
                </a:solidFill>
                <a:effectLst/>
                <a:latin typeface="+mn-lt"/>
                <a:ea typeface="+mn-ea"/>
                <a:cs typeface="+mn-cs"/>
              </a:rPr>
              <a:t>Write an assignment which explains and evaluates the role of different agencies in collecting data in relation to health and disease in communities. Include the epidemiology of one infectious and one non-infectious disease that is widespread in your own country,  analyse the impact of current lifestyle choices on future needs and ensure recommendations for improvement of the provision of health and social care services.</a:t>
            </a:r>
          </a:p>
          <a:p>
            <a:r>
              <a:rPr lang="en-GB" sz="2200" dirty="0">
                <a:solidFill>
                  <a:srgbClr val="000000"/>
                </a:solidFill>
              </a:rPr>
              <a:t>In groups discuss agencies involved in collecting data in relation to health and disease in communities be prepared to feedback . </a:t>
            </a:r>
            <a:endParaRPr lang="en-GB" sz="2200" kern="1200" dirty="0">
              <a:solidFill>
                <a:srgbClr val="000000"/>
              </a:solidFill>
              <a:effectLst/>
              <a:latin typeface="+mn-lt"/>
              <a:ea typeface="+mn-ea"/>
              <a:cs typeface="+mn-cs"/>
            </a:endParaRPr>
          </a:p>
          <a:p>
            <a:endParaRPr lang="en-GB" sz="2200" dirty="0">
              <a:solidFill>
                <a:srgbClr val="000000"/>
              </a:solidFill>
            </a:endParaRPr>
          </a:p>
        </p:txBody>
      </p:sp>
    </p:spTree>
    <p:extLst>
      <p:ext uri="{BB962C8B-B14F-4D97-AF65-F5344CB8AC3E}">
        <p14:creationId xmlns:p14="http://schemas.microsoft.com/office/powerpoint/2010/main" val="655829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C048-B90B-4344-B251-2FAB7EB98E64}"/>
              </a:ext>
            </a:extLst>
          </p:cNvPr>
          <p:cNvSpPr>
            <a:spLocks noGrp="1"/>
          </p:cNvSpPr>
          <p:nvPr>
            <p:ph type="title"/>
          </p:nvPr>
        </p:nvSpPr>
        <p:spPr/>
        <p:txBody>
          <a:bodyPr/>
          <a:lstStyle/>
          <a:p>
            <a:r>
              <a:rPr lang="en-GB" dirty="0"/>
              <a:t>Communicable diseases agencies lets make a list!</a:t>
            </a:r>
          </a:p>
        </p:txBody>
      </p:sp>
      <p:sp>
        <p:nvSpPr>
          <p:cNvPr id="3" name="Content Placeholder 2">
            <a:extLst>
              <a:ext uri="{FF2B5EF4-FFF2-40B4-BE49-F238E27FC236}">
                <a16:creationId xmlns:a16="http://schemas.microsoft.com/office/drawing/2014/main" id="{29E70F69-7902-4EDA-B5FD-9D7FC70078C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37396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1524</Words>
  <Application>Microsoft Office PowerPoint</Application>
  <PresentationFormat>Widescreen</PresentationFormat>
  <Paragraphs>124</Paragraphs>
  <Slides>27</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Calibri Light</vt:lpstr>
      <vt:lpstr>Comic Sans MS</vt:lpstr>
      <vt:lpstr>Courier New</vt:lpstr>
      <vt:lpstr>Symbol</vt:lpstr>
      <vt:lpstr>Wingdings</vt:lpstr>
      <vt:lpstr>Office Theme</vt:lpstr>
      <vt:lpstr>Communicable Diseases</vt:lpstr>
      <vt:lpstr>What is a communicable disease? </vt:lpstr>
      <vt:lpstr>What is an infectious disease</vt:lpstr>
      <vt:lpstr>Modes of Transmission </vt:lpstr>
      <vt:lpstr>Transmission </vt:lpstr>
      <vt:lpstr>Indirect Transmission </vt:lpstr>
      <vt:lpstr>Airborne Transmission </vt:lpstr>
      <vt:lpstr>PRIMARY PREVENTION </vt:lpstr>
      <vt:lpstr>Education </vt:lpstr>
      <vt:lpstr>Use of Mass Media for Health Education </vt:lpstr>
      <vt:lpstr>Use the media as a primary change agent </vt:lpstr>
      <vt:lpstr>Immunisation </vt:lpstr>
      <vt:lpstr>Passive immunity is short-term resistance to a specific disease- </vt:lpstr>
      <vt:lpstr>Active immunity is long-term (sometimes lifelong) </vt:lpstr>
      <vt:lpstr>Vaccine-Preventable Diseases </vt:lpstr>
      <vt:lpstr>Herd Immunity </vt:lpstr>
      <vt:lpstr>SECONDARY PREVENTION </vt:lpstr>
      <vt:lpstr>Screening </vt:lpstr>
      <vt:lpstr>Tertiary Prevention </vt:lpstr>
      <vt:lpstr>Causes of communicable diseases</vt:lpstr>
      <vt:lpstr>Preventing the spread of the disease</vt:lpstr>
      <vt:lpstr>How pathogens are spread</vt:lpstr>
      <vt:lpstr>Keeping Germs Out</vt:lpstr>
      <vt:lpstr>Bodies defence against Infection</vt:lpstr>
      <vt:lpstr>Infectious diseases </vt:lpstr>
      <vt:lpstr>Assignment one start to research </vt:lpstr>
      <vt:lpstr>Communicable diseases agencies lets make a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Diseases</dc:title>
  <dc:creator>Felicity Page</dc:creator>
  <cp:lastModifiedBy>Felicity Page</cp:lastModifiedBy>
  <cp:revision>1</cp:revision>
  <dcterms:created xsi:type="dcterms:W3CDTF">2021-01-14T14:49:42Z</dcterms:created>
  <dcterms:modified xsi:type="dcterms:W3CDTF">2021-01-14T15:02:55Z</dcterms:modified>
</cp:coreProperties>
</file>